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Default Extension="gif" ContentType="image/gif"/>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60" r:id="rId1"/>
  </p:sldMasterIdLst>
  <p:notesMasterIdLst>
    <p:notesMasterId r:id="rId26"/>
  </p:notesMasterIdLst>
  <p:handoutMasterIdLst>
    <p:handoutMasterId r:id="rId27"/>
  </p:handoutMasterIdLst>
  <p:sldIdLst>
    <p:sldId id="256" r:id="rId2"/>
    <p:sldId id="260" r:id="rId3"/>
    <p:sldId id="258" r:id="rId4"/>
    <p:sldId id="259" r:id="rId5"/>
    <p:sldId id="261" r:id="rId6"/>
    <p:sldId id="262" r:id="rId7"/>
    <p:sldId id="263" r:id="rId8"/>
    <p:sldId id="264" r:id="rId9"/>
    <p:sldId id="272" r:id="rId10"/>
    <p:sldId id="267" r:id="rId11"/>
    <p:sldId id="274" r:id="rId12"/>
    <p:sldId id="275" r:id="rId13"/>
    <p:sldId id="268" r:id="rId14"/>
    <p:sldId id="276" r:id="rId15"/>
    <p:sldId id="269" r:id="rId16"/>
    <p:sldId id="280" r:id="rId17"/>
    <p:sldId id="281" r:id="rId18"/>
    <p:sldId id="270" r:id="rId19"/>
    <p:sldId id="282" r:id="rId20"/>
    <p:sldId id="283" r:id="rId21"/>
    <p:sldId id="271" r:id="rId22"/>
    <p:sldId id="285" r:id="rId23"/>
    <p:sldId id="265" r:id="rId24"/>
    <p:sldId id="25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0" d="100"/>
          <a:sy n="90" d="100"/>
        </p:scale>
        <p:origin x="-87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37E7-0583-6945-97C9-3C6330F9B473}" type="datetimeFigureOut">
              <a:rPr lang="en-US" smtClean="0"/>
              <a:pPr/>
              <a:t>9/7/11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534429-DCB5-B049-BA07-14C1C2608E6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8E68AD-D308-3949-A9EF-3504149C23D3}" type="datetimeFigureOut">
              <a:rPr lang="en-US" smtClean="0"/>
              <a:pPr/>
              <a:t>9/7/11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3F3C4-6781-C146-AE48-412E284ECD93}"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7BD094-9C1A-1944-8614-C57A18201899}" type="datetime1">
              <a:rPr lang="en-US" smtClean="0"/>
              <a:pPr/>
              <a:t>9/7/11</a:t>
            </a:fld>
            <a:endParaRPr lang="es-ES_tradnl"/>
          </a:p>
        </p:txBody>
      </p:sp>
      <p:sp>
        <p:nvSpPr>
          <p:cNvPr id="17" name="Footer Placeholder 16"/>
          <p:cNvSpPr>
            <a:spLocks noGrp="1"/>
          </p:cNvSpPr>
          <p:nvPr>
            <p:ph type="ftr" sz="quarter" idx="11"/>
          </p:nvPr>
        </p:nvSpPr>
        <p:spPr>
          <a:xfrm>
            <a:off x="2898648" y="6355080"/>
            <a:ext cx="3474720" cy="365760"/>
          </a:xfrm>
        </p:spPr>
        <p:txBody>
          <a:bodyPr/>
          <a:lstStyle/>
          <a:p>
            <a:r>
              <a:rPr lang="en-US" smtClean="0"/>
              <a:t>Enrique Areyan. Presentation on C. Langton's Artificial Life</a:t>
            </a:r>
            <a:endParaRPr lang="es-ES_tradnl"/>
          </a:p>
        </p:txBody>
      </p:sp>
      <p:sp>
        <p:nvSpPr>
          <p:cNvPr id="29" name="Slide Number Placeholder 28"/>
          <p:cNvSpPr>
            <a:spLocks noGrp="1"/>
          </p:cNvSpPr>
          <p:nvPr>
            <p:ph type="sldNum" sz="quarter" idx="12"/>
          </p:nvPr>
        </p:nvSpPr>
        <p:spPr>
          <a:xfrm>
            <a:off x="1216152" y="6355080"/>
            <a:ext cx="1219200" cy="365760"/>
          </a:xfrm>
        </p:spPr>
        <p:txBody>
          <a:bodyPr/>
          <a:lstStyle/>
          <a:p>
            <a:fld id="{3CEF36D6-118A-9A41-8984-43F135258A15}" type="slidenum">
              <a:rPr lang="es-ES_tradnl" smtClean="0"/>
              <a:pPr/>
              <a:t>‹#›</a:t>
            </a:fld>
            <a:endParaRPr lang="es-ES_tradnl"/>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130683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13068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E158CB-1463-5946-AFD8-6F29BCFAE2CA}" type="datetime1">
              <a:rPr lang="en-US" smtClean="0"/>
              <a:pPr/>
              <a:t>9/7/11</a:t>
            </a:fld>
            <a:endParaRPr lang="es-ES_tradnl"/>
          </a:p>
        </p:txBody>
      </p:sp>
      <p:sp>
        <p:nvSpPr>
          <p:cNvPr id="5" name="Footer Placeholder 4"/>
          <p:cNvSpPr>
            <a:spLocks noGrp="1"/>
          </p:cNvSpPr>
          <p:nvPr>
            <p:ph type="ftr" sz="quarter" idx="11"/>
          </p:nvPr>
        </p:nvSpPr>
        <p:spPr/>
        <p:txBody>
          <a:bodyPr/>
          <a:lstStyle/>
          <a:p>
            <a:r>
              <a:rPr lang="en-US" smtClean="0"/>
              <a:t>Enrique Areyan. Presentation on C. Langton's Artificial Life</a:t>
            </a:r>
            <a:endParaRPr lang="es-ES_tradnl"/>
          </a:p>
        </p:txBody>
      </p:sp>
      <p:sp>
        <p:nvSpPr>
          <p:cNvPr id="6" name="Slide Number Placeholder 5"/>
          <p:cNvSpPr>
            <a:spLocks noGrp="1"/>
          </p:cNvSpPr>
          <p:nvPr>
            <p:ph type="sldNum" sz="quarter" idx="12"/>
          </p:nvPr>
        </p:nvSpPr>
        <p:spPr/>
        <p:txBody>
          <a:bodyPr/>
          <a:lstStyle/>
          <a:p>
            <a:fld id="{3CEF36D6-118A-9A41-8984-43F135258A15}" type="slidenum">
              <a:rPr lang="es-ES_tradnl" smtClean="0"/>
              <a:pPr/>
              <a:t>‹#›</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0A9A98-7AB2-1347-A6F7-721559088D4A}" type="datetime1">
              <a:rPr lang="en-US" smtClean="0"/>
              <a:pPr/>
              <a:t>9/7/11</a:t>
            </a:fld>
            <a:endParaRPr lang="es-ES_tradnl"/>
          </a:p>
        </p:txBody>
      </p:sp>
      <p:sp>
        <p:nvSpPr>
          <p:cNvPr id="5" name="Footer Placeholder 4"/>
          <p:cNvSpPr>
            <a:spLocks noGrp="1"/>
          </p:cNvSpPr>
          <p:nvPr>
            <p:ph type="ftr" sz="quarter" idx="11"/>
          </p:nvPr>
        </p:nvSpPr>
        <p:spPr/>
        <p:txBody>
          <a:bodyPr/>
          <a:lstStyle/>
          <a:p>
            <a:r>
              <a:rPr lang="en-US" smtClean="0"/>
              <a:t>Enrique Areyan. Presentation on C. Langton's Artificial Life</a:t>
            </a:r>
            <a:endParaRPr lang="es-ES_tradnl"/>
          </a:p>
        </p:txBody>
      </p:sp>
      <p:sp>
        <p:nvSpPr>
          <p:cNvPr id="6" name="Slide Number Placeholder 5"/>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2182A31-FC1B-5949-84EA-1A261B259A3B}" type="datetime1">
              <a:rPr lang="en-US" smtClean="0"/>
              <a:pPr/>
              <a:t>9/7/11</a:t>
            </a:fld>
            <a:endParaRPr lang="es-ES_tradnl"/>
          </a:p>
        </p:txBody>
      </p:sp>
      <p:sp>
        <p:nvSpPr>
          <p:cNvPr id="5" name="Footer Placeholder 4"/>
          <p:cNvSpPr>
            <a:spLocks noGrp="1"/>
          </p:cNvSpPr>
          <p:nvPr>
            <p:ph type="ftr" sz="quarter" idx="11"/>
          </p:nvPr>
        </p:nvSpPr>
        <p:spPr/>
        <p:txBody>
          <a:bodyPr/>
          <a:lstStyle/>
          <a:p>
            <a:r>
              <a:rPr lang="en-US" smtClean="0"/>
              <a:t>Enrique Areyan. Presentation on C. Langton's Artificial Life</a:t>
            </a:r>
            <a:endParaRPr lang="es-ES_tradnl"/>
          </a:p>
        </p:txBody>
      </p:sp>
      <p:sp>
        <p:nvSpPr>
          <p:cNvPr id="6" name="Slide Number Placeholder 5"/>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B7EEFDD-0D95-D54F-B088-FAA16A4A866A}" type="datetime1">
              <a:rPr lang="en-US" smtClean="0"/>
              <a:pPr/>
              <a:t>9/7/11</a:t>
            </a:fld>
            <a:endParaRPr lang="es-ES_tradnl"/>
          </a:p>
        </p:txBody>
      </p:sp>
      <p:sp>
        <p:nvSpPr>
          <p:cNvPr id="5" name="Footer Placeholder 4"/>
          <p:cNvSpPr>
            <a:spLocks noGrp="1"/>
          </p:cNvSpPr>
          <p:nvPr>
            <p:ph type="ftr" sz="quarter" idx="11"/>
          </p:nvPr>
        </p:nvSpPr>
        <p:spPr>
          <a:xfrm>
            <a:off x="2898648" y="6355080"/>
            <a:ext cx="3474720" cy="365760"/>
          </a:xfrm>
        </p:spPr>
        <p:txBody>
          <a:bodyPr/>
          <a:lstStyle/>
          <a:p>
            <a:r>
              <a:rPr lang="en-US" smtClean="0"/>
              <a:t>Enrique Areyan. Presentation on C. Langton's Artificial Life</a:t>
            </a:r>
            <a:endParaRPr lang="es-ES_tradnl"/>
          </a:p>
        </p:txBody>
      </p:sp>
      <p:sp>
        <p:nvSpPr>
          <p:cNvPr id="6" name="Slide Number Placeholder 5"/>
          <p:cNvSpPr>
            <a:spLocks noGrp="1"/>
          </p:cNvSpPr>
          <p:nvPr>
            <p:ph type="sldNum" sz="quarter" idx="12"/>
          </p:nvPr>
        </p:nvSpPr>
        <p:spPr>
          <a:xfrm>
            <a:off x="1069848" y="6355080"/>
            <a:ext cx="1520952" cy="365760"/>
          </a:xfrm>
        </p:spPr>
        <p:txBody>
          <a:bodyPr/>
          <a:lstStyle/>
          <a:p>
            <a:fld id="{3CEF36D6-118A-9A41-8984-43F135258A15}" type="slidenum">
              <a:rPr lang="es-ES_tradnl" smtClean="0"/>
              <a:pPr/>
              <a:t>‹#›</a:t>
            </a:fld>
            <a:endParaRPr lang="es-ES_tradnl"/>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0D98AAD-831E-C347-9D50-4A971945BE9B}" type="datetime1">
              <a:rPr lang="en-US" smtClean="0"/>
              <a:pPr/>
              <a:t>9/7/11</a:t>
            </a:fld>
            <a:endParaRPr lang="es-ES_tradnl"/>
          </a:p>
        </p:txBody>
      </p:sp>
      <p:sp>
        <p:nvSpPr>
          <p:cNvPr id="6" name="Footer Placeholder 5"/>
          <p:cNvSpPr>
            <a:spLocks noGrp="1"/>
          </p:cNvSpPr>
          <p:nvPr>
            <p:ph type="ftr" sz="quarter" idx="11"/>
          </p:nvPr>
        </p:nvSpPr>
        <p:spPr/>
        <p:txBody>
          <a:bodyPr/>
          <a:lstStyle/>
          <a:p>
            <a:r>
              <a:rPr lang="en-US" smtClean="0"/>
              <a:t>Enrique Areyan. Presentation on C. Langton's Artificial Life</a:t>
            </a:r>
            <a:endParaRPr lang="es-ES_tradnl"/>
          </a:p>
        </p:txBody>
      </p:sp>
      <p:sp>
        <p:nvSpPr>
          <p:cNvPr id="7" name="Slide Number Placeholder 6"/>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0431C1-5869-0F40-B6E4-079D8FE27E92}" type="datetime1">
              <a:rPr lang="en-US" smtClean="0"/>
              <a:pPr/>
              <a:t>9/7/11</a:t>
            </a:fld>
            <a:endParaRPr lang="es-ES_tradnl"/>
          </a:p>
        </p:txBody>
      </p:sp>
      <p:sp>
        <p:nvSpPr>
          <p:cNvPr id="8" name="Footer Placeholder 7"/>
          <p:cNvSpPr>
            <a:spLocks noGrp="1"/>
          </p:cNvSpPr>
          <p:nvPr>
            <p:ph type="ftr" sz="quarter" idx="11"/>
          </p:nvPr>
        </p:nvSpPr>
        <p:spPr/>
        <p:txBody>
          <a:bodyPr/>
          <a:lstStyle/>
          <a:p>
            <a:r>
              <a:rPr lang="en-US" smtClean="0"/>
              <a:t>Enrique Areyan. Presentation on C. Langton's Artificial Life</a:t>
            </a:r>
            <a:endParaRPr lang="es-ES_tradnl"/>
          </a:p>
        </p:txBody>
      </p:sp>
      <p:sp>
        <p:nvSpPr>
          <p:cNvPr id="9" name="Slide Number Placeholder 8"/>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E18D47-D1E6-0A48-9FFC-FB6E9C5C27D7}" type="datetime1">
              <a:rPr lang="en-US" smtClean="0"/>
              <a:pPr/>
              <a:t>9/7/11</a:t>
            </a:fld>
            <a:endParaRPr lang="es-ES_tradnl"/>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23128-61F0-1D4E-9BE2-BD90320A6176}" type="datetime1">
              <a:rPr lang="en-US" smtClean="0"/>
              <a:pPr/>
              <a:t>9/7/11</a:t>
            </a:fld>
            <a:endParaRPr lang="es-ES_tradnl"/>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45F4DB-5618-CF47-940C-2F4256E33B17}" type="datetime1">
              <a:rPr lang="en-US" smtClean="0"/>
              <a:pPr/>
              <a:t>9/7/11</a:t>
            </a:fld>
            <a:endParaRPr lang="es-ES_tradnl"/>
          </a:p>
        </p:txBody>
      </p:sp>
      <p:sp>
        <p:nvSpPr>
          <p:cNvPr id="6" name="Footer Placeholder 5"/>
          <p:cNvSpPr>
            <a:spLocks noGrp="1"/>
          </p:cNvSpPr>
          <p:nvPr>
            <p:ph type="ftr" sz="quarter" idx="11"/>
          </p:nvPr>
        </p:nvSpPr>
        <p:spPr/>
        <p:txBody>
          <a:bodyPr/>
          <a:lstStyle/>
          <a:p>
            <a:r>
              <a:rPr lang="en-US" smtClean="0"/>
              <a:t>Enrique Areyan. Presentation on C. Langton's Artificial Life</a:t>
            </a:r>
            <a:endParaRPr lang="es-ES_tradnl"/>
          </a:p>
        </p:txBody>
      </p:sp>
      <p:sp>
        <p:nvSpPr>
          <p:cNvPr id="7" name="Slide Number Placeholder 6"/>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7A7FC7F-1400-3940-B3EA-795A090AC66E}" type="datetime1">
              <a:rPr lang="en-US" smtClean="0"/>
              <a:pPr/>
              <a:t>9/7/11</a:t>
            </a:fld>
            <a:endParaRPr lang="es-ES_tradnl"/>
          </a:p>
        </p:txBody>
      </p:sp>
      <p:sp>
        <p:nvSpPr>
          <p:cNvPr id="6" name="Footer Placeholder 5"/>
          <p:cNvSpPr>
            <a:spLocks noGrp="1"/>
          </p:cNvSpPr>
          <p:nvPr>
            <p:ph type="ftr" sz="quarter" idx="11"/>
          </p:nvPr>
        </p:nvSpPr>
        <p:spPr/>
        <p:txBody>
          <a:bodyPr/>
          <a:lstStyle/>
          <a:p>
            <a:r>
              <a:rPr lang="en-US" smtClean="0"/>
              <a:t>Enrique Areyan. Presentation on C. Langton's Artificial Life</a:t>
            </a:r>
            <a:endParaRPr lang="es-ES_tradnl"/>
          </a:p>
        </p:txBody>
      </p:sp>
      <p:sp>
        <p:nvSpPr>
          <p:cNvPr id="7" name="Slide Number Placeholder 6"/>
          <p:cNvSpPr>
            <a:spLocks noGrp="1"/>
          </p:cNvSpPr>
          <p:nvPr>
            <p:ph type="sldNum" sz="quarter" idx="12"/>
          </p:nvPr>
        </p:nvSpPr>
        <p:spPr/>
        <p:txBody>
          <a:bodyPr/>
          <a:lstStyle/>
          <a:p>
            <a:fld id="{3CEF36D6-118A-9A41-8984-43F135258A15}" type="slidenum">
              <a:rPr lang="es-ES_tradnl" smtClean="0"/>
              <a:pPr/>
              <a:t>‹#›</a:t>
            </a:fld>
            <a:endParaRPr lang="es-ES_tradnl"/>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77ED599-DEBE-CF4C-94A7-FE008C5E3A51}" type="datetime1">
              <a:rPr lang="en-US" smtClean="0"/>
              <a:pPr/>
              <a:t>9/7/11</a:t>
            </a:fld>
            <a:endParaRPr lang="es-ES_tradnl"/>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Enrique Areyan. Presentation on C. Langton's Artificial Life</a:t>
            </a:r>
            <a:endParaRPr lang="es-ES_tradnl"/>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CEF36D6-118A-9A41-8984-43F135258A15}" type="slidenum">
              <a:rPr lang="es-ES_tradnl" smtClean="0"/>
              <a:pPr/>
              <a:t>‹#›</a:t>
            </a:fld>
            <a:endParaRPr lang="es-ES_tradnl"/>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18.gif"/></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Artificial Life by C. Langton</a:t>
            </a:r>
            <a:endParaRPr lang="es-ES_tradnl" dirty="0"/>
          </a:p>
        </p:txBody>
      </p:sp>
      <p:sp>
        <p:nvSpPr>
          <p:cNvPr id="3" name="Subtitle 2"/>
          <p:cNvSpPr>
            <a:spLocks noGrp="1"/>
          </p:cNvSpPr>
          <p:nvPr>
            <p:ph type="subTitle" idx="1"/>
          </p:nvPr>
        </p:nvSpPr>
        <p:spPr>
          <a:xfrm>
            <a:off x="1219200" y="5124450"/>
            <a:ext cx="6858000" cy="1207992"/>
          </a:xfrm>
        </p:spPr>
        <p:txBody>
          <a:bodyPr>
            <a:normAutofit fontScale="85000" lnSpcReduction="20000"/>
          </a:bodyPr>
          <a:lstStyle/>
          <a:p>
            <a:r>
              <a:rPr lang="en-US" dirty="0" smtClean="0"/>
              <a:t>Presented by: Enrique Areyan</a:t>
            </a:r>
          </a:p>
          <a:p>
            <a:r>
              <a:rPr lang="en-US" dirty="0" smtClean="0"/>
              <a:t>Instructor: Luis M. Rocha</a:t>
            </a:r>
          </a:p>
          <a:p>
            <a:r>
              <a:rPr lang="en-US" dirty="0" smtClean="0"/>
              <a:t>I585: Biologically Inspired Computing</a:t>
            </a:r>
          </a:p>
          <a:p>
            <a:r>
              <a:rPr lang="en-US" dirty="0" smtClean="0"/>
              <a:t>Indiana University</a:t>
            </a:r>
            <a:endParaRPr lang="es-ES_tradnl" dirty="0"/>
          </a:p>
        </p:txBody>
      </p:sp>
      <p:pic>
        <p:nvPicPr>
          <p:cNvPr id="4" name="Picture 3" descr="thinker.gif"/>
          <p:cNvPicPr>
            <a:picLocks noChangeAspect="1"/>
          </p:cNvPicPr>
          <p:nvPr/>
        </p:nvPicPr>
        <p:blipFill>
          <a:blip r:embed="rId2"/>
          <a:stretch>
            <a:fillRect/>
          </a:stretch>
        </p:blipFill>
        <p:spPr>
          <a:xfrm>
            <a:off x="2794000" y="-23351"/>
            <a:ext cx="3556000" cy="3606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Automata</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10</a:t>
            </a:fld>
            <a:endParaRPr lang="es-ES_tradnl"/>
          </a:p>
        </p:txBody>
      </p:sp>
      <p:sp>
        <p:nvSpPr>
          <p:cNvPr id="5" name="Content Placeholder 4"/>
          <p:cNvSpPr>
            <a:spLocks noGrp="1"/>
          </p:cNvSpPr>
          <p:nvPr>
            <p:ph sz="quarter" idx="1"/>
          </p:nvPr>
        </p:nvSpPr>
        <p:spPr/>
        <p:txBody>
          <a:bodyPr/>
          <a:lstStyle/>
          <a:p>
            <a:r>
              <a:rPr lang="en-US" dirty="0" smtClean="0"/>
              <a:t>AL searches for abstractions of the logical form of organisms from its material configuration </a:t>
            </a:r>
          </a:p>
          <a:p>
            <a:r>
              <a:rPr lang="en-US" dirty="0" smtClean="0"/>
              <a:t>Behavior generation in nature is primarily bottom-up, exceedingly parallel and distributed</a:t>
            </a:r>
          </a:p>
          <a:p>
            <a:r>
              <a:rPr lang="en-US" dirty="0" smtClean="0"/>
              <a:t>Genotypes and Phenotypes are key from the biological behavior generation point of view</a:t>
            </a:r>
          </a:p>
          <a:p>
            <a:pPr lvl="1"/>
            <a:r>
              <a:rPr lang="en-US" dirty="0" smtClean="0"/>
              <a:t>Genotypes: set of genetic instructions encoded in the linear sequence of nucleotide bases that constitutes the DNA</a:t>
            </a:r>
          </a:p>
          <a:p>
            <a:pPr lvl="1"/>
            <a:r>
              <a:rPr lang="en-US" dirty="0" smtClean="0"/>
              <a:t>Phenotypes: is the physical organism itself, the structure that emerge in space and time as the result of the interpretation of the genotype in the context of a particular environment</a:t>
            </a:r>
          </a:p>
          <a:p>
            <a:pPr lvl="1"/>
            <a:r>
              <a:rPr lang="en-US" dirty="0" smtClean="0"/>
              <a:t>Morphogenesis is the process from genotypes to phenotypes</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Automata</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11</a:t>
            </a:fld>
            <a:endParaRPr lang="es-ES_tradnl"/>
          </a:p>
        </p:txBody>
      </p:sp>
      <p:sp>
        <p:nvSpPr>
          <p:cNvPr id="5" name="Content Placeholder 4"/>
          <p:cNvSpPr>
            <a:spLocks noGrp="1"/>
          </p:cNvSpPr>
          <p:nvPr>
            <p:ph sz="quarter" idx="1"/>
          </p:nvPr>
        </p:nvSpPr>
        <p:spPr>
          <a:xfrm>
            <a:off x="457200" y="1219200"/>
            <a:ext cx="8229600" cy="5137150"/>
          </a:xfrm>
        </p:spPr>
        <p:txBody>
          <a:bodyPr>
            <a:normAutofit lnSpcReduction="10000"/>
          </a:bodyPr>
          <a:lstStyle/>
          <a:p>
            <a:pPr>
              <a:spcAft>
                <a:spcPts val="600"/>
              </a:spcAft>
            </a:pPr>
            <a:r>
              <a:rPr lang="en-US" dirty="0" smtClean="0"/>
              <a:t>Generalized genotypes (GTYPE) and phenotypes (</a:t>
            </a:r>
            <a:r>
              <a:rPr lang="en-US" dirty="0" err="1" smtClean="0"/>
              <a:t>PTYPE)The</a:t>
            </a:r>
            <a:r>
              <a:rPr lang="en-US" dirty="0" smtClean="0"/>
              <a:t> idea is to abstract the way nature generates behavior to approach other, non-biological situations</a:t>
            </a:r>
          </a:p>
          <a:p>
            <a:pPr>
              <a:spcAft>
                <a:spcPts val="600"/>
              </a:spcAft>
            </a:pPr>
            <a:r>
              <a:rPr lang="en-US" dirty="0" smtClean="0"/>
              <a:t>GTYPE = largely unordered set of low-level rules</a:t>
            </a:r>
          </a:p>
          <a:p>
            <a:pPr>
              <a:spcAft>
                <a:spcPts val="600"/>
              </a:spcAft>
            </a:pPr>
            <a:r>
              <a:rPr lang="en-US" dirty="0" smtClean="0"/>
              <a:t>PTYPE = behaviors/structures that emerge out of the interactions among GTYPE in some specific environment</a:t>
            </a:r>
          </a:p>
          <a:p>
            <a:pPr>
              <a:spcAft>
                <a:spcPts val="600"/>
              </a:spcAft>
            </a:pPr>
            <a:r>
              <a:rPr lang="en-US" dirty="0" smtClean="0"/>
              <a:t>Think of GTYPE as an abstract specification for a set of “machines” and PTYES as the result of this interaction. </a:t>
            </a:r>
          </a:p>
          <a:p>
            <a:pPr lvl="1">
              <a:spcAft>
                <a:spcPts val="600"/>
              </a:spcAft>
            </a:pPr>
            <a:r>
              <a:rPr lang="en-US" dirty="0" smtClean="0"/>
              <a:t>Nowhere is the behavior as a whole specified. The global behavior of the aggregate is a consequence of many interactions.</a:t>
            </a:r>
          </a:p>
          <a:p>
            <a:pPr lvl="1">
              <a:spcAft>
                <a:spcPts val="600"/>
              </a:spcAft>
            </a:pPr>
            <a:r>
              <a:rPr lang="en-US" dirty="0" smtClean="0"/>
              <a:t>Local, nonlinear interaction produces PTYPE.</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millionpeople.jpg"/>
          <p:cNvPicPr>
            <a:picLocks noChangeAspect="1"/>
          </p:cNvPicPr>
          <p:nvPr/>
        </p:nvPicPr>
        <p:blipFill>
          <a:blip r:embed="rId2">
            <a:alphaModFix amt="20000"/>
          </a:blip>
          <a:stretch>
            <a:fillRect/>
          </a:stretch>
        </p:blipFill>
        <p:spPr>
          <a:xfrm>
            <a:off x="1160978" y="1416050"/>
            <a:ext cx="6850788" cy="4572000"/>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Unpredictability of PTYPE from GTYPE </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12</a:t>
            </a:fld>
            <a:endParaRPr lang="es-ES_tradnl"/>
          </a:p>
        </p:txBody>
      </p:sp>
      <p:sp>
        <p:nvSpPr>
          <p:cNvPr id="5" name="Content Placeholder 4"/>
          <p:cNvSpPr>
            <a:spLocks noGrp="1"/>
          </p:cNvSpPr>
          <p:nvPr>
            <p:ph sz="quarter" idx="1"/>
          </p:nvPr>
        </p:nvSpPr>
        <p:spPr/>
        <p:txBody>
          <a:bodyPr>
            <a:normAutofit lnSpcReduction="10000"/>
          </a:bodyPr>
          <a:lstStyle/>
          <a:p>
            <a:r>
              <a:rPr lang="en-US" dirty="0" smtClean="0"/>
              <a:t>The set of all possible PTYPE is huge (factorial order) on the set of possible GTYPES. Many possible behaviors.</a:t>
            </a:r>
          </a:p>
          <a:p>
            <a:r>
              <a:rPr lang="en-US" dirty="0" smtClean="0"/>
              <a:t>Trade-off between behavioral richness and predictability. </a:t>
            </a:r>
          </a:p>
          <a:p>
            <a:r>
              <a:rPr lang="en-US" dirty="0" smtClean="0"/>
              <a:t>We cannot know (through a formal procedure) which specific alterations must be made to a GTYPE to effect a desired change in PTYPE! </a:t>
            </a:r>
          </a:p>
          <a:p>
            <a:r>
              <a:rPr lang="en-US" dirty="0" smtClean="0"/>
              <a:t>They may be a way to change a GTYPE to alter an specific portion of PTYPE but it is not feasible to compute (exhaustive search)</a:t>
            </a:r>
          </a:p>
          <a:p>
            <a:r>
              <a:rPr lang="en-US" dirty="0" smtClean="0"/>
              <a:t>Nature addresses this issue through a process of trial and error grounded on natural selection, </a:t>
            </a:r>
            <a:r>
              <a:rPr lang="en-US" i="1" dirty="0" smtClean="0"/>
              <a:t>arguably </a:t>
            </a:r>
            <a:r>
              <a:rPr lang="en-US" dirty="0" smtClean="0"/>
              <a:t>the only efficient procedure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fractal.jpg"/>
          <p:cNvPicPr>
            <a:picLocks noChangeAspect="1"/>
          </p:cNvPicPr>
          <p:nvPr/>
        </p:nvPicPr>
        <p:blipFill>
          <a:blip r:embed="rId2">
            <a:alphaModFix amt="25000"/>
          </a:blip>
          <a:stretch>
            <a:fillRect/>
          </a:stretch>
        </p:blipFill>
        <p:spPr>
          <a:xfrm>
            <a:off x="1354666" y="1711959"/>
            <a:ext cx="6096000" cy="4572000"/>
          </a:xfrm>
          <a:prstGeom prst="rect">
            <a:avLst/>
          </a:prstGeom>
        </p:spPr>
      </p:pic>
      <p:sp>
        <p:nvSpPr>
          <p:cNvPr id="2" name="Title 1"/>
          <p:cNvSpPr>
            <a:spLocks noGrp="1"/>
          </p:cNvSpPr>
          <p:nvPr>
            <p:ph type="title"/>
          </p:nvPr>
        </p:nvSpPr>
        <p:spPr/>
        <p:txBody>
          <a:bodyPr/>
          <a:lstStyle/>
          <a:p>
            <a:r>
              <a:rPr lang="en-US" dirty="0" smtClean="0"/>
              <a:t>Recursively Generated Objects (RGO)</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13</a:t>
            </a:fld>
            <a:endParaRPr lang="es-ES_tradnl"/>
          </a:p>
        </p:txBody>
      </p:sp>
      <p:sp>
        <p:nvSpPr>
          <p:cNvPr id="5" name="Content Placeholder 4"/>
          <p:cNvSpPr>
            <a:spLocks noGrp="1"/>
          </p:cNvSpPr>
          <p:nvPr>
            <p:ph sz="quarter" idx="1"/>
          </p:nvPr>
        </p:nvSpPr>
        <p:spPr>
          <a:xfrm>
            <a:off x="457200" y="1199444"/>
            <a:ext cx="8450798" cy="4937760"/>
          </a:xfrm>
        </p:spPr>
        <p:txBody>
          <a:bodyPr>
            <a:normAutofit fontScale="92500" lnSpcReduction="20000"/>
          </a:bodyPr>
          <a:lstStyle/>
          <a:p>
            <a:pPr>
              <a:spcAft>
                <a:spcPts val="1800"/>
              </a:spcAft>
            </a:pPr>
            <a:r>
              <a:rPr lang="en-US" dirty="0" smtClean="0"/>
              <a:t>From recursive rules (GTYPE) that apply to local structures </a:t>
            </a:r>
            <a:r>
              <a:rPr lang="en-US" b="1" i="1" dirty="0" smtClean="0"/>
              <a:t>emerges </a:t>
            </a:r>
            <a:r>
              <a:rPr lang="en-US" dirty="0" smtClean="0"/>
              <a:t>complex structures or behavior (PTYPE) of the global system. </a:t>
            </a:r>
          </a:p>
          <a:p>
            <a:pPr>
              <a:spcAft>
                <a:spcPts val="1800"/>
              </a:spcAft>
            </a:pPr>
            <a:r>
              <a:rPr lang="en-US" dirty="0" smtClean="0"/>
              <a:t>This is a much simpler approach to the generation of complex behavior than its alternative, top-down, analytical approach (counter example: expert system).</a:t>
            </a:r>
          </a:p>
          <a:p>
            <a:pPr>
              <a:spcAft>
                <a:spcPts val="1800"/>
              </a:spcAft>
            </a:pPr>
            <a:r>
              <a:rPr lang="en-US" dirty="0" smtClean="0"/>
              <a:t>RGO is a general approach to construct GTYPE/PTYPE systems</a:t>
            </a:r>
          </a:p>
          <a:p>
            <a:pPr lvl="1">
              <a:spcAft>
                <a:spcPts val="1800"/>
              </a:spcAft>
            </a:pPr>
            <a:r>
              <a:rPr lang="en-US" dirty="0" smtClean="0">
                <a:solidFill>
                  <a:srgbClr val="000000"/>
                </a:solidFill>
              </a:rPr>
              <a:t>GTYPE = the recursive description of the object </a:t>
            </a:r>
          </a:p>
          <a:p>
            <a:pPr lvl="1">
              <a:spcAft>
                <a:spcPts val="1800"/>
              </a:spcAft>
            </a:pPr>
            <a:r>
              <a:rPr lang="en-US" dirty="0" smtClean="0">
                <a:solidFill>
                  <a:srgbClr val="000000"/>
                </a:solidFill>
              </a:rPr>
              <a:t>PTYPE = the developing structure or the recursively-generated object or behavior obtained trough a process of morphogenesis.</a:t>
            </a:r>
          </a:p>
          <a:p>
            <a:pPr lvl="1">
              <a:spcAft>
                <a:spcPts val="1800"/>
              </a:spcAft>
            </a:pPr>
            <a:r>
              <a:rPr lang="en-US" dirty="0" smtClean="0">
                <a:solidFill>
                  <a:srgbClr val="000000"/>
                </a:solidFill>
              </a:rPr>
              <a:t> The system starts with a single part to which the rules are applied recursively over and over again.</a:t>
            </a:r>
            <a:endParaRPr lang="en-US"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LindenmayerLinearGrowth.jpg"/>
          <p:cNvPicPr>
            <a:picLocks noChangeAspect="1"/>
          </p:cNvPicPr>
          <p:nvPr/>
        </p:nvPicPr>
        <p:blipFill>
          <a:blip r:embed="rId2"/>
          <a:stretch>
            <a:fillRect/>
          </a:stretch>
        </p:blipFill>
        <p:spPr>
          <a:xfrm>
            <a:off x="0" y="3021467"/>
            <a:ext cx="5988677" cy="2743200"/>
          </a:xfrm>
          <a:prstGeom prst="rect">
            <a:avLst/>
          </a:prstGeom>
        </p:spPr>
      </p:pic>
      <p:pic>
        <p:nvPicPr>
          <p:cNvPr id="7" name="Picture 6" descr="branchinggrowth.jpg"/>
          <p:cNvPicPr>
            <a:picLocks noChangeAspect="1"/>
          </p:cNvPicPr>
          <p:nvPr/>
        </p:nvPicPr>
        <p:blipFill>
          <a:blip r:embed="rId3"/>
          <a:stretch>
            <a:fillRect/>
          </a:stretch>
        </p:blipFill>
        <p:spPr>
          <a:xfrm>
            <a:off x="5343896" y="2698750"/>
            <a:ext cx="3800104" cy="3657600"/>
          </a:xfrm>
          <a:prstGeom prst="rect">
            <a:avLst/>
          </a:prstGeom>
        </p:spPr>
      </p:pic>
      <p:sp>
        <p:nvSpPr>
          <p:cNvPr id="2" name="Title 1"/>
          <p:cNvSpPr>
            <a:spLocks noGrp="1"/>
          </p:cNvSpPr>
          <p:nvPr>
            <p:ph type="title"/>
          </p:nvPr>
        </p:nvSpPr>
        <p:spPr/>
        <p:txBody>
          <a:bodyPr>
            <a:normAutofit/>
          </a:bodyPr>
          <a:lstStyle/>
          <a:p>
            <a:r>
              <a:rPr lang="en-US" dirty="0" smtClean="0"/>
              <a:t>Examples </a:t>
            </a:r>
            <a:r>
              <a:rPr lang="en-US" dirty="0" smtClean="0"/>
              <a:t>of RGO</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14</a:t>
            </a:fld>
            <a:endParaRPr lang="es-ES_tradnl"/>
          </a:p>
        </p:txBody>
      </p:sp>
      <p:sp>
        <p:nvSpPr>
          <p:cNvPr id="5" name="Content Placeholder 4"/>
          <p:cNvSpPr>
            <a:spLocks noGrp="1"/>
          </p:cNvSpPr>
          <p:nvPr>
            <p:ph sz="quarter" idx="1"/>
          </p:nvPr>
        </p:nvSpPr>
        <p:spPr>
          <a:xfrm>
            <a:off x="457200" y="1120423"/>
            <a:ext cx="8229600" cy="4937760"/>
          </a:xfrm>
        </p:spPr>
        <p:txBody>
          <a:bodyPr/>
          <a:lstStyle/>
          <a:p>
            <a:pPr marL="274320" lvl="1">
              <a:spcBef>
                <a:spcPts val="600"/>
              </a:spcBef>
              <a:buClr>
                <a:schemeClr val="accent1"/>
              </a:buClr>
            </a:pPr>
            <a:r>
              <a:rPr lang="en-US" sz="2600" dirty="0" smtClean="0">
                <a:solidFill>
                  <a:schemeClr val="tx1"/>
                </a:solidFill>
              </a:rPr>
              <a:t>Growth and development of structural PTYPE</a:t>
            </a:r>
          </a:p>
          <a:p>
            <a:pPr lvl="1"/>
            <a:r>
              <a:rPr lang="en-US" dirty="0" err="1" smtClean="0"/>
              <a:t>Lindenmayer</a:t>
            </a:r>
            <a:r>
              <a:rPr lang="en-US" dirty="0" smtClean="0"/>
              <a:t> systems: </a:t>
            </a:r>
            <a:r>
              <a:rPr lang="en-US" dirty="0" smtClean="0"/>
              <a:t>Simple </a:t>
            </a:r>
            <a:r>
              <a:rPr lang="en-US" dirty="0" smtClean="0"/>
              <a:t>Linear </a:t>
            </a:r>
            <a:r>
              <a:rPr lang="en-US" dirty="0" smtClean="0"/>
              <a:t>Growth</a:t>
            </a:r>
            <a:r>
              <a:rPr lang="en-US" dirty="0" smtClean="0"/>
              <a:t>/</a:t>
            </a:r>
            <a:r>
              <a:rPr lang="en-US" dirty="0" smtClean="0"/>
              <a:t>Branching </a:t>
            </a:r>
            <a:r>
              <a:rPr lang="en-US" dirty="0" smtClean="0"/>
              <a:t>Growth</a:t>
            </a:r>
            <a:r>
              <a:rPr lang="en-US" dirty="0" smtClean="0"/>
              <a:t> </a:t>
            </a:r>
          </a:p>
          <a:p>
            <a:r>
              <a:rPr lang="en-US" dirty="0" smtClean="0"/>
              <a:t>Development of a behavioral PTYPE</a:t>
            </a:r>
          </a:p>
          <a:p>
            <a:pPr lvl="1"/>
            <a:r>
              <a:rPr lang="en-US" dirty="0" smtClean="0"/>
              <a:t>Simulation of flocking </a:t>
            </a:r>
            <a:r>
              <a:rPr lang="en-US" dirty="0" smtClean="0"/>
              <a:t>behavior</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&amp; Genetic Algorithms</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15</a:t>
            </a:fld>
            <a:endParaRPr lang="es-ES_tradnl"/>
          </a:p>
        </p:txBody>
      </p:sp>
      <p:sp>
        <p:nvSpPr>
          <p:cNvPr id="5" name="Content Placeholder 4"/>
          <p:cNvSpPr>
            <a:spLocks noGrp="1"/>
          </p:cNvSpPr>
          <p:nvPr>
            <p:ph sz="quarter" idx="1"/>
          </p:nvPr>
        </p:nvSpPr>
        <p:spPr/>
        <p:txBody>
          <a:bodyPr/>
          <a:lstStyle/>
          <a:p>
            <a:r>
              <a:rPr lang="en-US" dirty="0" smtClean="0"/>
              <a:t>How do we go about finding GTYPES that will generate lifelike PTYPES? </a:t>
            </a:r>
            <a:endParaRPr lang="en-US" b="1" dirty="0" smtClean="0"/>
          </a:p>
          <a:p>
            <a:r>
              <a:rPr lang="en-US" dirty="0" smtClean="0"/>
              <a:t>Traditional Trial &amp; Error relies on our preconceived notions of what life-like behavior (PTYPES) should be. We are missing on much of the search space.</a:t>
            </a:r>
          </a:p>
          <a:p>
            <a:r>
              <a:rPr lang="en-US" dirty="0" smtClean="0"/>
              <a:t>A possible solution: nature’s </a:t>
            </a:r>
            <a:r>
              <a:rPr lang="en-US" b="1" dirty="0" smtClean="0"/>
              <a:t>“Intelligent” Trial &amp; Error</a:t>
            </a:r>
            <a:r>
              <a:rPr lang="en-US" dirty="0" smtClean="0"/>
              <a:t>, or evolution by the process of natural selection among variants. </a:t>
            </a:r>
          </a:p>
          <a:p>
            <a:r>
              <a:rPr lang="en-US" dirty="0" smtClean="0"/>
              <a:t>Use natural selection as an algorithm to search the GTYPE space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schema of a Genetic Algorithm</a:t>
            </a:r>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16</a:t>
            </a:fld>
            <a:endParaRPr lang="es-ES_tradnl"/>
          </a:p>
        </p:txBody>
      </p:sp>
      <p:sp>
        <p:nvSpPr>
          <p:cNvPr id="5" name="Content Placeholder 4"/>
          <p:cNvSpPr>
            <a:spLocks noGrp="1"/>
          </p:cNvSpPr>
          <p:nvPr>
            <p:ph sz="quarter" idx="1"/>
          </p:nvPr>
        </p:nvSpPr>
        <p:spPr/>
        <p:txBody>
          <a:bodyPr>
            <a:normAutofit fontScale="92500" lnSpcReduction="20000"/>
          </a:bodyPr>
          <a:lstStyle/>
          <a:p>
            <a:pPr marL="514350" indent="-514350">
              <a:spcAft>
                <a:spcPts val="600"/>
              </a:spcAft>
              <a:buFont typeface="+mj-lt"/>
              <a:buAutoNum type="arabicPeriod"/>
            </a:pPr>
            <a:r>
              <a:rPr lang="en-US" dirty="0" smtClean="0"/>
              <a:t>Form populations of PTYPE by interpreting a set of GTYPES within a specific environment. Let the different PTYPES interact with one another and with the environment.</a:t>
            </a:r>
          </a:p>
          <a:p>
            <a:pPr marL="514350" indent="-514350">
              <a:spcAft>
                <a:spcPts val="600"/>
              </a:spcAft>
              <a:buFont typeface="+mj-lt"/>
              <a:buAutoNum type="arabicPeriod"/>
            </a:pPr>
            <a:r>
              <a:rPr lang="en-US" dirty="0" smtClean="0"/>
              <a:t> Evaluate the relative, application-specific performance (fitness function) of PTYPES and select (with certain probability) the GTYPES of the best performing PTYPES. The best the PTYPE, the higher the chances of selecting its associated GTYPE.</a:t>
            </a:r>
          </a:p>
          <a:p>
            <a:pPr marL="514350" indent="-514350">
              <a:spcAft>
                <a:spcPts val="600"/>
              </a:spcAft>
              <a:buFont typeface="+mj-lt"/>
              <a:buAutoNum type="arabicPeriod"/>
            </a:pPr>
            <a:r>
              <a:rPr lang="en-US" dirty="0" smtClean="0"/>
              <a:t>Out of these GTYPES select a pair and reproduce them (apply genetic operators, e.g. crossover operator) in such a way that the copies are similar but not identical to the originals.</a:t>
            </a:r>
          </a:p>
          <a:p>
            <a:pPr marL="514350" indent="-514350">
              <a:spcAft>
                <a:spcPts val="600"/>
              </a:spcAft>
              <a:buFont typeface="+mj-lt"/>
              <a:buAutoNum type="arabicPeriod"/>
            </a:pPr>
            <a:r>
              <a:rPr lang="en-US" dirty="0" smtClean="0"/>
              <a:t> Replace the least successful GTYPES with the offspring recently created. Repeat steps 1-4 ad infinitum.</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gen.jpg"/>
          <p:cNvPicPr>
            <a:picLocks noChangeAspect="1"/>
          </p:cNvPicPr>
          <p:nvPr/>
        </p:nvPicPr>
        <p:blipFill>
          <a:blip r:embed="rId2">
            <a:alphaModFix amt="22000"/>
          </a:blip>
          <a:stretch>
            <a:fillRect/>
          </a:stretch>
        </p:blipFill>
        <p:spPr>
          <a:xfrm flipH="1">
            <a:off x="358648" y="1143000"/>
            <a:ext cx="2540000" cy="2540000"/>
          </a:xfrm>
          <a:prstGeom prst="rect">
            <a:avLst/>
          </a:prstGeom>
        </p:spPr>
      </p:pic>
      <p:pic>
        <p:nvPicPr>
          <p:cNvPr id="6" name="Picture 5" descr="gen.jpg"/>
          <p:cNvPicPr>
            <a:picLocks noChangeAspect="1"/>
          </p:cNvPicPr>
          <p:nvPr/>
        </p:nvPicPr>
        <p:blipFill>
          <a:blip r:embed="rId2">
            <a:alphaModFix amt="22000"/>
          </a:blip>
          <a:stretch>
            <a:fillRect/>
          </a:stretch>
        </p:blipFill>
        <p:spPr>
          <a:xfrm>
            <a:off x="6146800" y="3816350"/>
            <a:ext cx="2540000" cy="2540000"/>
          </a:xfrm>
          <a:prstGeom prst="rect">
            <a:avLst/>
          </a:prstGeom>
        </p:spPr>
      </p:pic>
      <p:sp>
        <p:nvSpPr>
          <p:cNvPr id="2" name="Title 1"/>
          <p:cNvSpPr>
            <a:spLocks noGrp="1"/>
          </p:cNvSpPr>
          <p:nvPr>
            <p:ph type="title"/>
          </p:nvPr>
        </p:nvSpPr>
        <p:spPr/>
        <p:txBody>
          <a:bodyPr/>
          <a:lstStyle/>
          <a:p>
            <a:r>
              <a:rPr lang="en-US" dirty="0" smtClean="0"/>
              <a:t>Genetic Algorithms</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17</a:t>
            </a:fld>
            <a:endParaRPr lang="es-ES_tradnl"/>
          </a:p>
        </p:txBody>
      </p:sp>
      <p:sp>
        <p:nvSpPr>
          <p:cNvPr id="5" name="Content Placeholder 4"/>
          <p:cNvSpPr>
            <a:spLocks noGrp="1"/>
          </p:cNvSpPr>
          <p:nvPr>
            <p:ph sz="quarter" idx="1"/>
          </p:nvPr>
        </p:nvSpPr>
        <p:spPr/>
        <p:txBody>
          <a:bodyPr/>
          <a:lstStyle/>
          <a:p>
            <a:r>
              <a:rPr lang="en-US" dirty="0" smtClean="0"/>
              <a:t>As imposed by the formal limitations on predictability, we have to let each GTYPE interact with the environment and others in order to explicitly evaluated its performance as expressed by its associated PTYPE.</a:t>
            </a:r>
          </a:p>
          <a:p>
            <a:endParaRPr lang="en-US" dirty="0" smtClean="0"/>
          </a:p>
          <a:p>
            <a:r>
              <a:rPr lang="en-US" dirty="0" smtClean="0"/>
              <a:t>The GA explores a very large space of possible PTYES in an intelligent manner. In general, the GA selects the GTYPES building blocks most often associated with the most successful PTYPES thus, biasing the sample towards a probable better population of GTYPES.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Roles of Computers on Life Generation</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18</a:t>
            </a:fld>
            <a:endParaRPr lang="es-ES_tradnl"/>
          </a:p>
        </p:txBody>
      </p:sp>
      <p:sp>
        <p:nvSpPr>
          <p:cNvPr id="5" name="Content Placeholder 4"/>
          <p:cNvSpPr>
            <a:spLocks noGrp="1"/>
          </p:cNvSpPr>
          <p:nvPr>
            <p:ph sz="quarter" idx="1"/>
          </p:nvPr>
        </p:nvSpPr>
        <p:spPr/>
        <p:txBody>
          <a:bodyPr/>
          <a:lstStyle/>
          <a:p>
            <a:pPr>
              <a:spcAft>
                <a:spcPts val="1200"/>
              </a:spcAft>
            </a:pPr>
            <a:r>
              <a:rPr lang="en-US" dirty="0" smtClean="0"/>
              <a:t>Both AI and AL are concerned with generating complex behavior and employ the computer to study complex, natural phenomena. However, they do this very different:</a:t>
            </a:r>
          </a:p>
          <a:p>
            <a:pPr lvl="1">
              <a:spcAft>
                <a:spcPts val="1200"/>
              </a:spcAft>
            </a:pPr>
            <a:r>
              <a:rPr lang="en-US" dirty="0" smtClean="0"/>
              <a:t>AI uses the </a:t>
            </a:r>
            <a:r>
              <a:rPr lang="en-US" u="sng" dirty="0" smtClean="0"/>
              <a:t>technology of computation </a:t>
            </a:r>
            <a:r>
              <a:rPr lang="en-US" dirty="0" smtClean="0"/>
              <a:t>as a model of intelligence. In other words, it attempts to “explain” life as a kind of computer program.</a:t>
            </a:r>
          </a:p>
          <a:p>
            <a:pPr lvl="1">
              <a:spcAft>
                <a:spcPts val="1200"/>
              </a:spcAft>
            </a:pPr>
            <a:r>
              <a:rPr lang="en-US" dirty="0" smtClean="0"/>
              <a:t>AL attempts to develop a new computational paradigm based on natural processes that support living organism. AL uses the </a:t>
            </a:r>
            <a:r>
              <a:rPr lang="en-US" u="sng" dirty="0" smtClean="0"/>
              <a:t>computer as a tool </a:t>
            </a:r>
            <a:r>
              <a:rPr lang="en-US" dirty="0" smtClean="0"/>
              <a:t>to explore the dynamics of interacting information structures or programs.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Roles of Computers on Life Generation</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19</a:t>
            </a:fld>
            <a:endParaRPr lang="es-ES_tradnl"/>
          </a:p>
        </p:txBody>
      </p:sp>
      <p:sp>
        <p:nvSpPr>
          <p:cNvPr id="5" name="Content Placeholder 4"/>
          <p:cNvSpPr>
            <a:spLocks noGrp="1"/>
          </p:cNvSpPr>
          <p:nvPr>
            <p:ph sz="quarter" idx="1"/>
          </p:nvPr>
        </p:nvSpPr>
        <p:spPr>
          <a:xfrm>
            <a:off x="457200" y="1219200"/>
            <a:ext cx="8229600" cy="5137150"/>
          </a:xfrm>
        </p:spPr>
        <p:txBody>
          <a:bodyPr>
            <a:normAutofit/>
          </a:bodyPr>
          <a:lstStyle/>
          <a:p>
            <a:pPr>
              <a:spcAft>
                <a:spcPts val="600"/>
              </a:spcAft>
            </a:pPr>
            <a:r>
              <a:rPr lang="en-US" dirty="0" smtClean="0"/>
              <a:t>In the context of AL:</a:t>
            </a:r>
          </a:p>
          <a:p>
            <a:pPr lvl="1">
              <a:spcAft>
                <a:spcPts val="600"/>
              </a:spcAft>
            </a:pPr>
            <a:r>
              <a:rPr lang="en-US" dirty="0" smtClean="0"/>
              <a:t>Computer should be thought of as an important laboratory that provides an alternative medium within which we can try to synthesize life.</a:t>
            </a:r>
          </a:p>
          <a:p>
            <a:pPr lvl="1">
              <a:spcAft>
                <a:spcPts val="600"/>
              </a:spcAft>
            </a:pPr>
            <a:r>
              <a:rPr lang="en-US" dirty="0" smtClean="0"/>
              <a:t>If we consider life just as a myriad of information structures interacting with one another, then computer is the primary tool for the manipulation (synthesis) of information.</a:t>
            </a:r>
          </a:p>
          <a:p>
            <a:pPr lvl="1">
              <a:spcAft>
                <a:spcPts val="600"/>
              </a:spcAft>
            </a:pPr>
            <a:r>
              <a:rPr lang="en-US" dirty="0" smtClean="0"/>
              <a:t>Computer as a workstation for performing scientific experiments within artificial universes. Let the Computer take care of the mundane -but huge amount of- calculations.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Agenda</a:t>
            </a:r>
            <a:endParaRPr lang="es-ES_tradnl" dirty="0"/>
          </a:p>
        </p:txBody>
      </p:sp>
      <p:sp>
        <p:nvSpPr>
          <p:cNvPr id="3" name="Content Placeholder 2"/>
          <p:cNvSpPr>
            <a:spLocks noGrp="1"/>
          </p:cNvSpPr>
          <p:nvPr>
            <p:ph sz="quarter" idx="1"/>
          </p:nvPr>
        </p:nvSpPr>
        <p:spPr/>
        <p:txBody>
          <a:bodyPr>
            <a:normAutofit/>
          </a:bodyPr>
          <a:lstStyle/>
          <a:p>
            <a:r>
              <a:rPr lang="en-US" dirty="0" smtClean="0"/>
              <a:t>Overview of Key Concepts</a:t>
            </a:r>
          </a:p>
          <a:p>
            <a:r>
              <a:rPr lang="en-US" dirty="0" smtClean="0"/>
              <a:t>The Biology of Possible Life</a:t>
            </a:r>
            <a:endParaRPr lang="en-US" dirty="0" smtClean="0"/>
          </a:p>
          <a:p>
            <a:r>
              <a:rPr lang="en-US" dirty="0" smtClean="0"/>
              <a:t>Biological </a:t>
            </a:r>
            <a:r>
              <a:rPr lang="en-US" dirty="0" smtClean="0"/>
              <a:t>Automata</a:t>
            </a:r>
          </a:p>
          <a:p>
            <a:r>
              <a:rPr lang="en-US" dirty="0" smtClean="0"/>
              <a:t>Recursively Generated Objects</a:t>
            </a:r>
          </a:p>
          <a:p>
            <a:r>
              <a:rPr lang="en-US" dirty="0" smtClean="0"/>
              <a:t>Evolution &amp; Genetic Algorithms</a:t>
            </a:r>
          </a:p>
          <a:p>
            <a:r>
              <a:rPr lang="en-US" dirty="0" smtClean="0"/>
              <a:t>The Role of Computers in Life Generation</a:t>
            </a:r>
          </a:p>
          <a:p>
            <a:r>
              <a:rPr lang="en-US" dirty="0" smtClean="0"/>
              <a:t>Linear vs. Nonlinear systems</a:t>
            </a:r>
          </a:p>
          <a:p>
            <a:r>
              <a:rPr lang="en-US" dirty="0" smtClean="0"/>
              <a:t>Conclusion</a:t>
            </a:r>
          </a:p>
          <a:p>
            <a:endParaRPr lang="es-ES_tradnl"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2</a:t>
            </a:fld>
            <a:endParaRPr lang="es-ES_trad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Roles of Computers on Life Generation</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20</a:t>
            </a:fld>
            <a:endParaRPr lang="es-ES_tradnl"/>
          </a:p>
        </p:txBody>
      </p:sp>
      <p:sp>
        <p:nvSpPr>
          <p:cNvPr id="5" name="Content Placeholder 4"/>
          <p:cNvSpPr>
            <a:spLocks noGrp="1"/>
          </p:cNvSpPr>
          <p:nvPr>
            <p:ph sz="quarter" idx="1"/>
          </p:nvPr>
        </p:nvSpPr>
        <p:spPr/>
        <p:txBody>
          <a:bodyPr/>
          <a:lstStyle/>
          <a:p>
            <a:r>
              <a:rPr lang="en-US" dirty="0" smtClean="0"/>
              <a:t>Complex behavior </a:t>
            </a:r>
            <a:r>
              <a:rPr lang="en-US" b="1" u="sng" dirty="0" smtClean="0"/>
              <a:t>does not need to have complex roots</a:t>
            </a:r>
            <a:r>
              <a:rPr lang="en-US" dirty="0" smtClean="0"/>
              <a:t>. </a:t>
            </a:r>
          </a:p>
          <a:p>
            <a:r>
              <a:rPr lang="en-US" dirty="0" smtClean="0"/>
              <a:t>If the same is true about what we call life, then we can try the much simpler task of synthesizing complex behavior in the computer rather than creating it from a top-down approach.</a:t>
            </a:r>
          </a:p>
          <a:p>
            <a:endParaRPr lang="en-US" dirty="0"/>
          </a:p>
        </p:txBody>
      </p:sp>
      <p:pic>
        <p:nvPicPr>
          <p:cNvPr id="6" name="Picture 5" descr="complexbehavior.jpg"/>
          <p:cNvPicPr>
            <a:picLocks noChangeAspect="1"/>
          </p:cNvPicPr>
          <p:nvPr/>
        </p:nvPicPr>
        <p:blipFill>
          <a:blip r:embed="rId2"/>
          <a:stretch>
            <a:fillRect/>
          </a:stretch>
        </p:blipFill>
        <p:spPr>
          <a:xfrm>
            <a:off x="2898648" y="3488485"/>
            <a:ext cx="3605349" cy="2743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nonlinear.jpeg"/>
          <p:cNvPicPr>
            <a:picLocks noChangeAspect="1"/>
          </p:cNvPicPr>
          <p:nvPr/>
        </p:nvPicPr>
        <p:blipFill>
          <a:blip r:embed="rId2">
            <a:alphaModFix amt="52000"/>
          </a:blip>
          <a:stretch>
            <a:fillRect/>
          </a:stretch>
        </p:blipFill>
        <p:spPr>
          <a:xfrm>
            <a:off x="4727448" y="3157728"/>
            <a:ext cx="3959352" cy="2999232"/>
          </a:xfrm>
          <a:prstGeom prst="rect">
            <a:avLst/>
          </a:prstGeom>
        </p:spPr>
      </p:pic>
      <p:pic>
        <p:nvPicPr>
          <p:cNvPr id="6" name="Picture 5" descr="linearsystem.gif"/>
          <p:cNvPicPr>
            <a:picLocks noChangeAspect="1"/>
          </p:cNvPicPr>
          <p:nvPr/>
        </p:nvPicPr>
        <p:blipFill>
          <a:blip r:embed="rId3">
            <a:alphaModFix amt="50000"/>
          </a:blip>
          <a:stretch>
            <a:fillRect/>
          </a:stretch>
        </p:blipFill>
        <p:spPr>
          <a:xfrm>
            <a:off x="0" y="1094114"/>
            <a:ext cx="2658234" cy="2743200"/>
          </a:xfrm>
          <a:prstGeom prst="rect">
            <a:avLst/>
          </a:prstGeom>
        </p:spPr>
      </p:pic>
      <p:sp>
        <p:nvSpPr>
          <p:cNvPr id="2" name="Title 1"/>
          <p:cNvSpPr>
            <a:spLocks noGrp="1"/>
          </p:cNvSpPr>
          <p:nvPr>
            <p:ph type="title"/>
          </p:nvPr>
        </p:nvSpPr>
        <p:spPr/>
        <p:txBody>
          <a:bodyPr/>
          <a:lstStyle/>
          <a:p>
            <a:r>
              <a:rPr lang="en-US" dirty="0" smtClean="0"/>
              <a:t>Linear vs. Nonlinear systems</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21</a:t>
            </a:fld>
            <a:endParaRPr lang="es-ES_tradnl"/>
          </a:p>
        </p:txBody>
      </p:sp>
      <p:sp>
        <p:nvSpPr>
          <p:cNvPr id="5" name="Content Placeholder 4"/>
          <p:cNvSpPr>
            <a:spLocks noGrp="1"/>
          </p:cNvSpPr>
          <p:nvPr>
            <p:ph sz="quarter" idx="1"/>
          </p:nvPr>
        </p:nvSpPr>
        <p:spPr/>
        <p:txBody>
          <a:bodyPr>
            <a:normAutofit/>
          </a:bodyPr>
          <a:lstStyle/>
          <a:p>
            <a:pPr>
              <a:spcAft>
                <a:spcPts val="1200"/>
              </a:spcAft>
            </a:pPr>
            <a:r>
              <a:rPr lang="en-US" sz="2700" u="sng" dirty="0" smtClean="0"/>
              <a:t>Linear </a:t>
            </a:r>
            <a:r>
              <a:rPr lang="en-US" sz="2700" u="sng" dirty="0" smtClean="0"/>
              <a:t>systems</a:t>
            </a:r>
            <a:r>
              <a:rPr lang="en-US" sz="2700" dirty="0" smtClean="0"/>
              <a:t>: the </a:t>
            </a:r>
            <a:r>
              <a:rPr lang="en-US" sz="2700" dirty="0" smtClean="0"/>
              <a:t>behavior of the whole is just the sum of the behavior of its parts. </a:t>
            </a:r>
            <a:endParaRPr lang="en-US" sz="3100" dirty="0" smtClean="0"/>
          </a:p>
          <a:p>
            <a:pPr lvl="1">
              <a:spcAft>
                <a:spcPts val="1200"/>
              </a:spcAft>
            </a:pPr>
            <a:r>
              <a:rPr lang="en-US" dirty="0" smtClean="0"/>
              <a:t>Obey the superposition </a:t>
            </a:r>
            <a:r>
              <a:rPr lang="en-US" dirty="0" smtClean="0"/>
              <a:t>principle. Analysis </a:t>
            </a:r>
            <a:r>
              <a:rPr lang="en-US" dirty="0" smtClean="0"/>
              <a:t>should be effective to understand this systems</a:t>
            </a:r>
            <a:r>
              <a:rPr lang="en-US" dirty="0" smtClean="0"/>
              <a:t>.</a:t>
            </a:r>
            <a:r>
              <a:rPr lang="en-US" sz="2400" dirty="0" smtClean="0"/>
              <a:t> </a:t>
            </a:r>
          </a:p>
          <a:p>
            <a:pPr>
              <a:spcAft>
                <a:spcPts val="1200"/>
              </a:spcAft>
            </a:pPr>
            <a:r>
              <a:rPr lang="en-US" sz="2700" u="sng" dirty="0" smtClean="0"/>
              <a:t>Nonlinear </a:t>
            </a:r>
            <a:r>
              <a:rPr lang="en-US" sz="2700" u="sng" dirty="0" smtClean="0"/>
              <a:t>systems</a:t>
            </a:r>
            <a:r>
              <a:rPr lang="en-US" sz="2700" dirty="0" smtClean="0"/>
              <a:t>: </a:t>
            </a:r>
            <a:r>
              <a:rPr lang="en-US" sz="2400" dirty="0" smtClean="0"/>
              <a:t>The behavior of interest arise out </a:t>
            </a:r>
            <a:r>
              <a:rPr lang="en-US" sz="2400" dirty="0" smtClean="0"/>
              <a:t>of </a:t>
            </a:r>
            <a:r>
              <a:rPr lang="en-US" sz="2400" dirty="0" smtClean="0"/>
              <a:t>interactions between the parts not the part themselves</a:t>
            </a:r>
            <a:endParaRPr lang="en-US" sz="2700" dirty="0" smtClean="0"/>
          </a:p>
          <a:p>
            <a:pPr lvl="1">
              <a:spcAft>
                <a:spcPts val="1200"/>
              </a:spcAft>
            </a:pPr>
            <a:r>
              <a:rPr lang="en-US" dirty="0" smtClean="0"/>
              <a:t>Does not obey the superposition principle.. </a:t>
            </a:r>
            <a:r>
              <a:rPr lang="en-US" dirty="0" smtClean="0"/>
              <a:t>The behavior </a:t>
            </a:r>
            <a:r>
              <a:rPr lang="en-US" b="1" dirty="0" smtClean="0"/>
              <a:t>disappears </a:t>
            </a:r>
            <a:r>
              <a:rPr lang="en-US" dirty="0" smtClean="0"/>
              <a:t>if parts are studied independently.</a:t>
            </a:r>
            <a:r>
              <a:rPr lang="en-US" dirty="0" smtClean="0"/>
              <a:t>  Analysis </a:t>
            </a:r>
            <a:r>
              <a:rPr lang="en-US" dirty="0" smtClean="0"/>
              <a:t>won’t work; try the inverse of analysis, i.e. </a:t>
            </a:r>
            <a:r>
              <a:rPr lang="en-US" dirty="0" smtClean="0"/>
              <a:t>synthesis. </a:t>
            </a:r>
          </a:p>
          <a:p>
            <a:pPr>
              <a:spcAft>
                <a:spcPts val="1200"/>
              </a:spcAft>
            </a:pPr>
            <a:endParaRPr lang="en-US" sz="3200" dirty="0" smtClean="0"/>
          </a:p>
          <a:p>
            <a:pPr>
              <a:spcAft>
                <a:spcPts val="1200"/>
              </a:spcAft>
            </a:pPr>
            <a:endParaRPr lang="en-US" sz="2700" dirty="0" smtClean="0"/>
          </a:p>
          <a:p>
            <a:pPr>
              <a:spcAft>
                <a:spcPts val="1200"/>
              </a:spcAft>
            </a:pPr>
            <a:endParaRPr lang="en-US" sz="2700"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22</a:t>
            </a:fld>
            <a:endParaRPr lang="es-ES_tradnl"/>
          </a:p>
        </p:txBody>
      </p:sp>
      <p:sp>
        <p:nvSpPr>
          <p:cNvPr id="5" name="Content Placeholder 4"/>
          <p:cNvSpPr>
            <a:spLocks noGrp="1"/>
          </p:cNvSpPr>
          <p:nvPr>
            <p:ph sz="quarter" idx="1"/>
          </p:nvPr>
        </p:nvSpPr>
        <p:spPr/>
        <p:txBody>
          <a:bodyPr/>
          <a:lstStyle/>
          <a:p>
            <a:r>
              <a:rPr lang="en-US" dirty="0" smtClean="0"/>
              <a:t>The process of evolution by natural selection (Blind Watchmaker) has created “seeing watches” capable of understanding what makes them “tick”, i.e. humans, which in turn may be able in the future to construct “watches” of their own design.</a:t>
            </a:r>
            <a:endParaRPr lang="en-US" dirty="0"/>
          </a:p>
        </p:txBody>
      </p:sp>
      <p:pic>
        <p:nvPicPr>
          <p:cNvPr id="6" name="Picture 5" descr="dna_models_f.jpg"/>
          <p:cNvPicPr>
            <a:picLocks noChangeAspect="1"/>
          </p:cNvPicPr>
          <p:nvPr/>
        </p:nvPicPr>
        <p:blipFill>
          <a:blip r:embed="rId2"/>
          <a:stretch>
            <a:fillRect/>
          </a:stretch>
        </p:blipFill>
        <p:spPr>
          <a:xfrm rot="1421901">
            <a:off x="4111081" y="3686628"/>
            <a:ext cx="2029968" cy="2743200"/>
          </a:xfrm>
          <a:prstGeom prst="rect">
            <a:avLst/>
          </a:prstGeom>
        </p:spPr>
      </p:pic>
      <p:pic>
        <p:nvPicPr>
          <p:cNvPr id="7" name="Picture 6" descr="scientific-method-7.jpg"/>
          <p:cNvPicPr>
            <a:picLocks noChangeAspect="1"/>
          </p:cNvPicPr>
          <p:nvPr/>
        </p:nvPicPr>
        <p:blipFill>
          <a:blip r:embed="rId3"/>
          <a:stretch>
            <a:fillRect/>
          </a:stretch>
        </p:blipFill>
        <p:spPr>
          <a:xfrm>
            <a:off x="1114184" y="3937483"/>
            <a:ext cx="2531211" cy="1828800"/>
          </a:xfrm>
          <a:prstGeom prst="rect">
            <a:avLst/>
          </a:prstGeom>
        </p:spPr>
      </p:pic>
      <p:pic>
        <p:nvPicPr>
          <p:cNvPr id="8" name="Picture 7" descr="artificial-intelligence-229x300.jpg"/>
          <p:cNvPicPr>
            <a:picLocks noChangeAspect="1"/>
          </p:cNvPicPr>
          <p:nvPr/>
        </p:nvPicPr>
        <p:blipFill>
          <a:blip r:embed="rId4"/>
          <a:stretch>
            <a:fillRect/>
          </a:stretch>
        </p:blipFill>
        <p:spPr>
          <a:xfrm>
            <a:off x="6685318" y="3689350"/>
            <a:ext cx="1744980" cy="2286000"/>
          </a:xfrm>
          <a:prstGeom prst="rect">
            <a:avLst/>
          </a:prstGeom>
        </p:spPr>
      </p:pic>
      <p:sp>
        <p:nvSpPr>
          <p:cNvPr id="10" name="U-Turn Arrow 9"/>
          <p:cNvSpPr/>
          <p:nvPr/>
        </p:nvSpPr>
        <p:spPr>
          <a:xfrm flipH="1">
            <a:off x="3628229" y="3174800"/>
            <a:ext cx="3820847" cy="548769"/>
          </a:xfrm>
          <a:prstGeom prst="uturnArrow">
            <a:avLst/>
          </a:prstGeom>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descr="house_of_frankenstein_revive.jpg"/>
          <p:cNvPicPr>
            <a:picLocks noChangeAspect="1"/>
          </p:cNvPicPr>
          <p:nvPr/>
        </p:nvPicPr>
        <p:blipFill>
          <a:blip r:embed="rId2">
            <a:alphaModFix amt="15000"/>
          </a:blip>
          <a:stretch>
            <a:fillRect/>
          </a:stretch>
        </p:blipFill>
        <p:spPr>
          <a:xfrm>
            <a:off x="457200" y="1219200"/>
            <a:ext cx="4978400" cy="3810000"/>
          </a:xfrm>
          <a:prstGeom prst="rect">
            <a:avLst/>
          </a:prstGeom>
        </p:spPr>
      </p:pic>
      <p:pic>
        <p:nvPicPr>
          <p:cNvPr id="6" name="Picture 5" descr="moralAI.png"/>
          <p:cNvPicPr>
            <a:picLocks noChangeAspect="1"/>
          </p:cNvPicPr>
          <p:nvPr/>
        </p:nvPicPr>
        <p:blipFill>
          <a:blip r:embed="rId3">
            <a:alphaModFix amt="58000"/>
          </a:blip>
          <a:stretch>
            <a:fillRect/>
          </a:stretch>
        </p:blipFill>
        <p:spPr>
          <a:xfrm>
            <a:off x="5080000" y="4042410"/>
            <a:ext cx="4064000" cy="2679700"/>
          </a:xfrm>
          <a:prstGeom prst="rect">
            <a:avLst/>
          </a:prstGeom>
        </p:spPr>
      </p:pic>
      <p:sp>
        <p:nvSpPr>
          <p:cNvPr id="2" name="Title 1"/>
          <p:cNvSpPr>
            <a:spLocks noGrp="1"/>
          </p:cNvSpPr>
          <p:nvPr>
            <p:ph type="title"/>
          </p:nvPr>
        </p:nvSpPr>
        <p:spPr/>
        <p:txBody>
          <a:bodyPr/>
          <a:lstStyle/>
          <a:p>
            <a:r>
              <a:rPr lang="en-US" dirty="0" smtClean="0"/>
              <a:t>Conclusion – Topics of Discussion</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23</a:t>
            </a:fld>
            <a:endParaRPr lang="es-ES_tradnl"/>
          </a:p>
        </p:txBody>
      </p:sp>
      <p:sp>
        <p:nvSpPr>
          <p:cNvPr id="5" name="Content Placeholder 4"/>
          <p:cNvSpPr>
            <a:spLocks noGrp="1"/>
          </p:cNvSpPr>
          <p:nvPr>
            <p:ph sz="quarter" idx="1"/>
          </p:nvPr>
        </p:nvSpPr>
        <p:spPr/>
        <p:txBody>
          <a:bodyPr>
            <a:normAutofit/>
          </a:bodyPr>
          <a:lstStyle/>
          <a:p>
            <a:r>
              <a:rPr lang="en-US" dirty="0" smtClean="0"/>
              <a:t>How can we justify our manipulations?</a:t>
            </a:r>
          </a:p>
          <a:p>
            <a:r>
              <a:rPr lang="en-US" dirty="0" smtClean="0"/>
              <a:t>How can we take it upon ourselves to create life, even within the artificial domain of computers, and then snuff it out again by halting the program or pulling the plug?</a:t>
            </a:r>
          </a:p>
          <a:p>
            <a:r>
              <a:rPr lang="en-US" dirty="0" smtClean="0"/>
              <a:t>What right to existence does a physical process acquire when it is a “living process”, regardless of the medium in which it takes place?</a:t>
            </a:r>
          </a:p>
          <a:p>
            <a:r>
              <a:rPr lang="en-US" dirty="0" smtClean="0"/>
              <a:t>Why should these rights accrue only to process with a particular material constitution and not another?</a:t>
            </a:r>
          </a:p>
          <a:p>
            <a:r>
              <a:rPr lang="en-US" dirty="0" smtClean="0"/>
              <a:t>AL is a technical as well as a social, moral, philosophical and religious challenge.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err="1" smtClean="0"/>
              <a:t>References</a:t>
            </a:r>
            <a:endParaRPr lang="es-ES_tradnl" dirty="0"/>
          </a:p>
        </p:txBody>
      </p:sp>
      <p:sp>
        <p:nvSpPr>
          <p:cNvPr id="3" name="Content Placeholder 2"/>
          <p:cNvSpPr>
            <a:spLocks noGrp="1"/>
          </p:cNvSpPr>
          <p:nvPr>
            <p:ph sz="quarter" idx="1"/>
          </p:nvPr>
        </p:nvSpPr>
        <p:spPr/>
        <p:txBody>
          <a:bodyPr>
            <a:normAutofit lnSpcReduction="10000"/>
          </a:bodyPr>
          <a:lstStyle/>
          <a:p>
            <a:r>
              <a:rPr lang="en-US" sz="1300" dirty="0" smtClean="0"/>
              <a:t>Langton, C. [1989]. “Artificial Life” In Artificial Life. C. Langton (Ed.). Addison-Wesley. pp. 1-47.</a:t>
            </a:r>
          </a:p>
          <a:p>
            <a:r>
              <a:rPr lang="en-US" sz="1300" dirty="0" smtClean="0"/>
              <a:t>A REAL </a:t>
            </a:r>
            <a:r>
              <a:rPr lang="en-US" sz="1300" dirty="0" err="1" smtClean="0"/>
              <a:t>Quarterhorse</a:t>
            </a:r>
            <a:r>
              <a:rPr lang="en-US" sz="1300" dirty="0" smtClean="0"/>
              <a:t>? http://</a:t>
            </a:r>
            <a:r>
              <a:rPr lang="en-US" sz="1300" dirty="0" err="1" smtClean="0"/>
              <a:t>www.radioactivechief.com/?m</a:t>
            </a:r>
            <a:r>
              <a:rPr lang="en-US" sz="1300" dirty="0" smtClean="0"/>
              <a:t>=200601</a:t>
            </a:r>
          </a:p>
          <a:p>
            <a:r>
              <a:rPr lang="en-US" sz="1300" dirty="0" err="1" smtClean="0"/>
              <a:t>Exogorth</a:t>
            </a:r>
            <a:r>
              <a:rPr lang="en-US" sz="1300" dirty="0" smtClean="0"/>
              <a:t> http://</a:t>
            </a:r>
            <a:r>
              <a:rPr lang="en-US" sz="1300" dirty="0" err="1" smtClean="0"/>
              <a:t>starwarsdatabase.weebly.com/exogorth.html</a:t>
            </a:r>
            <a:endParaRPr lang="en-US" sz="1300" dirty="0" smtClean="0"/>
          </a:p>
          <a:p>
            <a:r>
              <a:rPr lang="en-US" sz="1300" dirty="0" smtClean="0"/>
              <a:t>Same face to the outer system http://</a:t>
            </a:r>
            <a:r>
              <a:rPr lang="en-US" sz="1300" dirty="0" err="1" smtClean="0"/>
              <a:t>www.maximumpc.com</a:t>
            </a:r>
            <a:endParaRPr lang="en-US" sz="1300" dirty="0" smtClean="0"/>
          </a:p>
          <a:p>
            <a:r>
              <a:rPr lang="es-ES_tradnl" sz="1300" dirty="0" err="1" smtClean="0"/>
              <a:t>The</a:t>
            </a:r>
            <a:r>
              <a:rPr lang="es-ES_tradnl" sz="1300" dirty="0" smtClean="0"/>
              <a:t> “artificial” </a:t>
            </a:r>
            <a:r>
              <a:rPr lang="es-ES_tradnl" sz="1300" dirty="0" err="1" smtClean="0"/>
              <a:t>thinker</a:t>
            </a:r>
            <a:r>
              <a:rPr lang="es-ES_tradnl" sz="1300" dirty="0" smtClean="0"/>
              <a:t> </a:t>
            </a:r>
            <a:r>
              <a:rPr lang="en-US" sz="1300" dirty="0" smtClean="0"/>
              <a:t>http://</a:t>
            </a:r>
            <a:r>
              <a:rPr lang="en-US" sz="1300" dirty="0" err="1" smtClean="0"/>
              <a:t>virtuallyalive.com</a:t>
            </a:r>
            <a:r>
              <a:rPr lang="en-US" sz="1300" dirty="0" smtClean="0"/>
              <a:t>/</a:t>
            </a:r>
          </a:p>
          <a:p>
            <a:r>
              <a:rPr lang="en-US" sz="1300" dirty="0" smtClean="0"/>
              <a:t>Millions of people http://designative.info/2008/02/02/millions-stranded-by-the-snow-in-holiday-havoc/</a:t>
            </a:r>
          </a:p>
          <a:p>
            <a:r>
              <a:rPr lang="en-US" sz="1300" dirty="0" smtClean="0"/>
              <a:t>DNA models http://www.wired.com/medtech/health/news/2003/02/57674</a:t>
            </a:r>
          </a:p>
          <a:p>
            <a:r>
              <a:rPr lang="en-US" sz="1300" dirty="0" smtClean="0"/>
              <a:t>AI http://blog.american.com/2011/02/artificial-intelligence-and-agency/</a:t>
            </a:r>
          </a:p>
          <a:p>
            <a:r>
              <a:rPr lang="en-US" sz="1300" dirty="0" smtClean="0"/>
              <a:t>Linear Systems </a:t>
            </a:r>
            <a:r>
              <a:rPr lang="en-US" sz="1300" dirty="0" err="1" smtClean="0"/>
              <a:t>http://www.algebra-calculator.com/solving-linear-systems-of-equations-by-elimination.html</a:t>
            </a:r>
            <a:endParaRPr lang="en-US" sz="1300" dirty="0" smtClean="0"/>
          </a:p>
          <a:p>
            <a:r>
              <a:rPr lang="en-US" sz="1300" dirty="0" smtClean="0"/>
              <a:t>Nonlinear systems http://</a:t>
            </a:r>
            <a:r>
              <a:rPr lang="en-US" sz="1300" dirty="0" err="1" smtClean="0"/>
              <a:t>www.ece.ualberta.ca/~marquez/Research_Interests.html</a:t>
            </a:r>
            <a:endParaRPr lang="en-US" sz="1300" dirty="0" smtClean="0"/>
          </a:p>
          <a:p>
            <a:r>
              <a:rPr lang="en-US" sz="1300" dirty="0" smtClean="0"/>
              <a:t>Complex Behavior http://avoidtherush.wordpress.com/2010/03/28/notes-on-flocking-behavior/</a:t>
            </a:r>
          </a:p>
          <a:p>
            <a:r>
              <a:rPr lang="en-US" sz="1300" dirty="0" smtClean="0"/>
              <a:t>ACO http://</a:t>
            </a:r>
            <a:r>
              <a:rPr lang="en-US" sz="1300" dirty="0" err="1" smtClean="0"/>
              <a:t>www.thefullwiki.org/Ant_colony_optimization</a:t>
            </a:r>
            <a:endParaRPr lang="en-US" sz="1300" dirty="0" smtClean="0"/>
          </a:p>
          <a:p>
            <a:r>
              <a:rPr lang="en-US" sz="1300" dirty="0" err="1" smtClean="0"/>
              <a:t>Jaquet-Droz</a:t>
            </a:r>
            <a:r>
              <a:rPr lang="en-US" sz="1300" dirty="0" smtClean="0"/>
              <a:t> </a:t>
            </a:r>
            <a:r>
              <a:rPr lang="en-US" sz="1300" dirty="0" err="1" smtClean="0"/>
              <a:t>http://www.automates-anciens.com/english_version/pictures_jaquet_droz_androids/</a:t>
            </a:r>
            <a:endParaRPr lang="en-US" sz="1300" dirty="0" smtClean="0"/>
          </a:p>
          <a:p>
            <a:r>
              <a:rPr lang="en-US" sz="1300" dirty="0" smtClean="0"/>
              <a:t>Old-Clocks http://mainstreetmemories.blogspot.com/2009/03/are-hours-shorter-in-hereor-is-it-just.html</a:t>
            </a:r>
          </a:p>
          <a:p>
            <a:r>
              <a:rPr lang="en-US" sz="1300" dirty="0" smtClean="0"/>
              <a:t>Programmable Controller http://www.omron-ap.com/product_info/CPM2A/index.asp</a:t>
            </a:r>
          </a:p>
          <a:p>
            <a:r>
              <a:rPr lang="en-US" sz="1300" dirty="0" smtClean="0"/>
              <a:t>General purpose Computer http://www.omron-ap.com/product_info/CPM2A/index.asp</a:t>
            </a:r>
          </a:p>
          <a:p>
            <a:r>
              <a:rPr lang="en-US" sz="1300" dirty="0" smtClean="0"/>
              <a:t>Mickey Fantasia http://</a:t>
            </a:r>
            <a:r>
              <a:rPr lang="en-US" sz="1300" dirty="0" err="1" smtClean="0"/>
              <a:t>images.sodahead.com</a:t>
            </a:r>
            <a:r>
              <a:rPr lang="en-US" sz="1300" dirty="0" smtClean="0"/>
              <a:t>/</a:t>
            </a:r>
          </a:p>
          <a:p>
            <a:r>
              <a:rPr lang="en-US" sz="1300" dirty="0" smtClean="0"/>
              <a:t>Bottom-up http://</a:t>
            </a:r>
            <a:r>
              <a:rPr lang="en-US" sz="1300" dirty="0" err="1" smtClean="0"/>
              <a:t>cyberunions.org</a:t>
            </a:r>
            <a:r>
              <a:rPr lang="en-US" sz="1300" dirty="0" smtClean="0"/>
              <a:t>/theory/</a:t>
            </a:r>
          </a:p>
          <a:p>
            <a:r>
              <a:rPr lang="en-US" sz="1300" dirty="0" smtClean="0"/>
              <a:t>Plan-</a:t>
            </a:r>
            <a:r>
              <a:rPr lang="en-US" sz="1300" dirty="0" err="1" smtClean="0"/>
              <a:t>b</a:t>
            </a:r>
            <a:r>
              <a:rPr lang="en-US" sz="1300" dirty="0" smtClean="0"/>
              <a:t>  </a:t>
            </a:r>
            <a:r>
              <a:rPr lang="en-US" sz="1300" dirty="0" err="1" smtClean="0"/>
              <a:t>http://www.princeton.edu/~hos/Mahoney/articles/models/models.html</a:t>
            </a:r>
            <a:endParaRPr lang="en-US" sz="1300" dirty="0" smtClean="0"/>
          </a:p>
          <a:p>
            <a:endParaRPr lang="en-US" sz="1300" dirty="0" smtClean="0"/>
          </a:p>
          <a:p>
            <a:endParaRPr lang="es-ES_tradnl" sz="1300"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24</a:t>
            </a:fld>
            <a:endParaRPr lang="es-ES_trad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bottom-up.jpg"/>
          <p:cNvPicPr>
            <a:picLocks noChangeAspect="1"/>
          </p:cNvPicPr>
          <p:nvPr/>
        </p:nvPicPr>
        <p:blipFill>
          <a:blip r:embed="rId2"/>
          <a:stretch>
            <a:fillRect/>
          </a:stretch>
        </p:blipFill>
        <p:spPr>
          <a:xfrm>
            <a:off x="5196327" y="3669594"/>
            <a:ext cx="3476256" cy="2651760"/>
          </a:xfrm>
          <a:prstGeom prst="rect">
            <a:avLst/>
          </a:prstGeom>
        </p:spPr>
      </p:pic>
      <p:sp>
        <p:nvSpPr>
          <p:cNvPr id="2" name="Title 1"/>
          <p:cNvSpPr>
            <a:spLocks noGrp="1"/>
          </p:cNvSpPr>
          <p:nvPr>
            <p:ph type="title"/>
          </p:nvPr>
        </p:nvSpPr>
        <p:spPr/>
        <p:txBody>
          <a:bodyPr/>
          <a:lstStyle/>
          <a:p>
            <a:r>
              <a:rPr lang="en-US" smtClean="0"/>
              <a:t>Overview of Key Concepts</a:t>
            </a:r>
            <a:endParaRPr lang="en-US"/>
          </a:p>
        </p:txBody>
      </p:sp>
      <p:sp>
        <p:nvSpPr>
          <p:cNvPr id="3" name="Content Placeholder 2"/>
          <p:cNvSpPr>
            <a:spLocks noGrp="1"/>
          </p:cNvSpPr>
          <p:nvPr>
            <p:ph sz="quarter" idx="1"/>
          </p:nvPr>
        </p:nvSpPr>
        <p:spPr/>
        <p:txBody>
          <a:bodyPr>
            <a:normAutofit/>
          </a:bodyPr>
          <a:lstStyle/>
          <a:p>
            <a:pPr lvl="0"/>
            <a:r>
              <a:rPr lang="en-US" dirty="0" smtClean="0"/>
              <a:t>AL is </a:t>
            </a:r>
            <a:r>
              <a:rPr lang="en-US" dirty="0"/>
              <a:t>the study of man-made systems that exhibit behaviors characteristic of natural living systems.</a:t>
            </a:r>
            <a:endParaRPr lang="en-US" dirty="0" smtClean="0"/>
          </a:p>
          <a:p>
            <a:pPr lvl="0"/>
            <a:r>
              <a:rPr lang="en-US" dirty="0"/>
              <a:t>B</a:t>
            </a:r>
            <a:r>
              <a:rPr lang="en-US" dirty="0" smtClean="0"/>
              <a:t>iology </a:t>
            </a:r>
            <a:r>
              <a:rPr lang="en-US" dirty="0"/>
              <a:t>attempts to </a:t>
            </a:r>
            <a:r>
              <a:rPr lang="en-US" i="1" dirty="0"/>
              <a:t>analyze</a:t>
            </a:r>
            <a:r>
              <a:rPr lang="en-US" dirty="0"/>
              <a:t> (top-</a:t>
            </a:r>
            <a:r>
              <a:rPr lang="en-US" dirty="0" smtClean="0"/>
              <a:t>down) </a:t>
            </a:r>
            <a:r>
              <a:rPr lang="en-US" dirty="0"/>
              <a:t>living organisms while</a:t>
            </a:r>
            <a:r>
              <a:rPr lang="en-US" dirty="0" smtClean="0"/>
              <a:t> AL attempt </a:t>
            </a:r>
            <a:r>
              <a:rPr lang="en-US" dirty="0"/>
              <a:t>to </a:t>
            </a:r>
            <a:r>
              <a:rPr lang="en-US" i="1" dirty="0"/>
              <a:t>synthesize</a:t>
            </a:r>
            <a:r>
              <a:rPr lang="en-US" dirty="0"/>
              <a:t> (bottom-up approach) life-like behaviors within computers and other artificial media.</a:t>
            </a:r>
          </a:p>
          <a:p>
            <a:pPr lvl="0"/>
            <a:r>
              <a:rPr lang="en-US" dirty="0"/>
              <a:t>AL can contribute with biology by exploring not only </a:t>
            </a:r>
            <a:r>
              <a:rPr lang="en-US" i="1" dirty="0"/>
              <a:t>life-as-we-know-it</a:t>
            </a:r>
            <a:r>
              <a:rPr lang="en-US" dirty="0"/>
              <a:t> but </a:t>
            </a:r>
            <a:r>
              <a:rPr lang="en-US" i="1" dirty="0"/>
              <a:t>life-as-it-could-be</a:t>
            </a:r>
            <a:endParaRPr lang="en-US" dirty="0"/>
          </a:p>
          <a:p>
            <a:endParaRPr lang="es-ES_tradnl"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3</a:t>
            </a:fld>
            <a:endParaRPr lang="es-ES_tradn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Biology of Possible Life </a:t>
            </a:r>
            <a:endParaRPr lang="en-US"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4</a:t>
            </a:fld>
            <a:endParaRPr lang="es-ES_tradnl"/>
          </a:p>
        </p:txBody>
      </p:sp>
      <p:sp>
        <p:nvSpPr>
          <p:cNvPr id="3" name="Content Placeholder 2"/>
          <p:cNvSpPr>
            <a:spLocks noGrp="1"/>
          </p:cNvSpPr>
          <p:nvPr>
            <p:ph sz="quarter" idx="1"/>
          </p:nvPr>
        </p:nvSpPr>
        <p:spPr/>
        <p:txBody>
          <a:bodyPr>
            <a:normAutofit/>
          </a:bodyPr>
          <a:lstStyle/>
          <a:p>
            <a:r>
              <a:rPr lang="en-US" dirty="0"/>
              <a:t>life-as-we-know-it vs. life-as-it-could-be</a:t>
            </a:r>
            <a:r>
              <a:rPr lang="en-US" dirty="0" smtClean="0"/>
              <a:t> </a:t>
            </a:r>
          </a:p>
          <a:p>
            <a:pPr lvl="1"/>
            <a:r>
              <a:rPr lang="en-US" dirty="0" smtClean="0"/>
              <a:t>Biology: study </a:t>
            </a:r>
            <a:r>
              <a:rPr lang="en-US" dirty="0"/>
              <a:t>of</a:t>
            </a:r>
            <a:r>
              <a:rPr lang="en-US" dirty="0" smtClean="0"/>
              <a:t> </a:t>
            </a:r>
            <a:r>
              <a:rPr lang="en-US" i="1" dirty="0" smtClean="0"/>
              <a:t>life</a:t>
            </a:r>
            <a:r>
              <a:rPr lang="en-US" i="1" dirty="0"/>
              <a:t>-as-we-know-</a:t>
            </a:r>
            <a:r>
              <a:rPr lang="en-US" i="1" dirty="0" smtClean="0"/>
              <a:t>it, </a:t>
            </a:r>
            <a:r>
              <a:rPr lang="en-US" dirty="0"/>
              <a:t>based on carbon-chain </a:t>
            </a:r>
            <a:r>
              <a:rPr lang="en-US" dirty="0" smtClean="0"/>
              <a:t>chemistry, the </a:t>
            </a:r>
            <a:r>
              <a:rPr lang="en-US" dirty="0"/>
              <a:t>only kind of life</a:t>
            </a:r>
            <a:r>
              <a:rPr lang="en-US" dirty="0" smtClean="0"/>
              <a:t> available </a:t>
            </a:r>
            <a:r>
              <a:rPr lang="en-US" dirty="0"/>
              <a:t>for study.</a:t>
            </a:r>
            <a:endParaRPr lang="en-US" dirty="0" smtClean="0"/>
          </a:p>
          <a:p>
            <a:pPr lvl="1"/>
            <a:r>
              <a:rPr lang="en-US" dirty="0" smtClean="0"/>
              <a:t>Is it possible to derive general theories from single examples? </a:t>
            </a:r>
          </a:p>
          <a:p>
            <a:pPr lvl="1"/>
            <a:r>
              <a:rPr lang="en-US" dirty="0" smtClean="0"/>
              <a:t>Life</a:t>
            </a:r>
            <a:r>
              <a:rPr lang="en-US" dirty="0"/>
              <a:t>, as a dynamic physical process, could “haunt” other physical material. What matters is the organization of such material.</a:t>
            </a:r>
          </a:p>
          <a:p>
            <a:endParaRPr lang="en-US" dirty="0" smtClean="0"/>
          </a:p>
          <a:p>
            <a:pPr>
              <a:buNone/>
            </a:pPr>
            <a:endParaRPr lang="es-ES_tradnl" dirty="0"/>
          </a:p>
        </p:txBody>
      </p:sp>
      <p:pic>
        <p:nvPicPr>
          <p:cNvPr id="6" name="Picture 5" descr="planb.gif"/>
          <p:cNvPicPr>
            <a:picLocks noChangeAspect="1"/>
          </p:cNvPicPr>
          <p:nvPr/>
        </p:nvPicPr>
        <p:blipFill>
          <a:blip r:embed="rId2"/>
          <a:stretch>
            <a:fillRect/>
          </a:stretch>
        </p:blipFill>
        <p:spPr>
          <a:xfrm>
            <a:off x="1814393" y="4048760"/>
            <a:ext cx="5715000" cy="2108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Biology of Possible Life </a:t>
            </a:r>
            <a:endParaRPr lang="en-US" dirty="0"/>
          </a:p>
        </p:txBody>
      </p:sp>
      <p:sp>
        <p:nvSpPr>
          <p:cNvPr id="3" name="Content Placeholder 2"/>
          <p:cNvSpPr>
            <a:spLocks noGrp="1"/>
          </p:cNvSpPr>
          <p:nvPr>
            <p:ph sz="quarter" idx="1"/>
          </p:nvPr>
        </p:nvSpPr>
        <p:spPr/>
        <p:txBody>
          <a:bodyPr>
            <a:normAutofit/>
          </a:bodyPr>
          <a:lstStyle/>
          <a:p>
            <a:r>
              <a:rPr lang="en-US" dirty="0" smtClean="0"/>
              <a:t>According to Langton, </a:t>
            </a:r>
            <a:r>
              <a:rPr lang="en-US" dirty="0"/>
              <a:t>life, as a process and regardless of its material bases, must share certain universal features</a:t>
            </a:r>
            <a:r>
              <a:rPr lang="en-US" dirty="0" smtClean="0"/>
              <a:t> </a:t>
            </a:r>
          </a:p>
          <a:p>
            <a:r>
              <a:rPr lang="en-US" dirty="0"/>
              <a:t>What are these universal features?</a:t>
            </a:r>
            <a:r>
              <a:rPr lang="en-US" dirty="0" smtClean="0"/>
              <a:t> The answer will allow us to </a:t>
            </a:r>
            <a:r>
              <a:rPr lang="en-US" dirty="0"/>
              <a:t>recognize life by its dynamic form alone, without reference to its matter</a:t>
            </a:r>
            <a:r>
              <a:rPr lang="en-US" dirty="0" smtClean="0"/>
              <a:t> </a:t>
            </a:r>
          </a:p>
          <a:p>
            <a:r>
              <a:rPr lang="en-US" dirty="0" smtClean="0"/>
              <a:t>We could try to synthesize alternative life forms, </a:t>
            </a:r>
            <a:r>
              <a:rPr lang="en-US" i="1" dirty="0" smtClean="0"/>
              <a:t>life-as-it-could-be, </a:t>
            </a:r>
            <a:r>
              <a:rPr lang="en-US" dirty="0" smtClean="0"/>
              <a:t>to search for universal features of life</a:t>
            </a:r>
            <a:endParaRPr lang="en-US"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5</a:t>
            </a:fld>
            <a:endParaRPr lang="es-ES_tradnl"/>
          </a:p>
        </p:txBody>
      </p:sp>
      <p:pic>
        <p:nvPicPr>
          <p:cNvPr id="6" name="Picture 5" descr="quarterhorse1.gif"/>
          <p:cNvPicPr>
            <a:picLocks noChangeAspect="1"/>
          </p:cNvPicPr>
          <p:nvPr/>
        </p:nvPicPr>
        <p:blipFill>
          <a:blip r:embed="rId2"/>
          <a:stretch>
            <a:fillRect/>
          </a:stretch>
        </p:blipFill>
        <p:spPr>
          <a:xfrm>
            <a:off x="6930171" y="4436110"/>
            <a:ext cx="2108856" cy="2286000"/>
          </a:xfrm>
          <a:prstGeom prst="rect">
            <a:avLst/>
          </a:prstGeom>
        </p:spPr>
      </p:pic>
      <p:pic>
        <p:nvPicPr>
          <p:cNvPr id="7" name="Picture 6" descr="lifeasitcouldbe.jpg"/>
          <p:cNvPicPr>
            <a:picLocks noChangeAspect="1"/>
          </p:cNvPicPr>
          <p:nvPr/>
        </p:nvPicPr>
        <p:blipFill>
          <a:blip r:embed="rId3"/>
          <a:stretch>
            <a:fillRect/>
          </a:stretch>
        </p:blipFill>
        <p:spPr>
          <a:xfrm>
            <a:off x="3780624" y="4207638"/>
            <a:ext cx="1569250" cy="2103120"/>
          </a:xfrm>
          <a:prstGeom prst="rect">
            <a:avLst/>
          </a:prstGeom>
        </p:spPr>
      </p:pic>
      <p:pic>
        <p:nvPicPr>
          <p:cNvPr id="8" name="Picture 7" descr="4158651.jpg"/>
          <p:cNvPicPr>
            <a:picLocks noChangeAspect="1"/>
          </p:cNvPicPr>
          <p:nvPr/>
        </p:nvPicPr>
        <p:blipFill>
          <a:blip r:embed="rId4"/>
          <a:stretch>
            <a:fillRect/>
          </a:stretch>
        </p:blipFill>
        <p:spPr>
          <a:xfrm>
            <a:off x="51492" y="4328160"/>
            <a:ext cx="2950723" cy="1828800"/>
          </a:xfrm>
          <a:prstGeom prst="rect">
            <a:avLst/>
          </a:prstGeom>
        </p:spPr>
      </p:pic>
      <p:cxnSp>
        <p:nvCxnSpPr>
          <p:cNvPr id="10" name="Straight Arrow Connector 9"/>
          <p:cNvCxnSpPr/>
          <p:nvPr/>
        </p:nvCxnSpPr>
        <p:spPr>
          <a:xfrm>
            <a:off x="3002215" y="5062521"/>
            <a:ext cx="778409" cy="17161"/>
          </a:xfrm>
          <a:prstGeom prst="straightConnector1">
            <a:avLst/>
          </a:prstGeom>
          <a:ln w="57150" cap="flat" cmpd="sng" algn="ctr">
            <a:solidFill>
              <a:schemeClr val="accent1"/>
            </a:solidFill>
            <a:prstDash val="solid"/>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Life</a:t>
            </a:r>
            <a:endParaRPr lang="en-US" dirty="0"/>
          </a:p>
        </p:txBody>
      </p:sp>
      <p:sp>
        <p:nvSpPr>
          <p:cNvPr id="3" name="Content Placeholder 2"/>
          <p:cNvSpPr>
            <a:spLocks noGrp="1"/>
          </p:cNvSpPr>
          <p:nvPr>
            <p:ph sz="quarter" idx="1"/>
          </p:nvPr>
        </p:nvSpPr>
        <p:spPr/>
        <p:txBody>
          <a:bodyPr>
            <a:normAutofit lnSpcReduction="10000"/>
          </a:bodyPr>
          <a:lstStyle/>
          <a:p>
            <a:r>
              <a:rPr lang="en-US" sz="2700" dirty="0" smtClean="0"/>
              <a:t>A field that</a:t>
            </a:r>
            <a:r>
              <a:rPr lang="en-US" sz="2700" dirty="0" smtClean="0"/>
              <a:t> uses a </a:t>
            </a:r>
            <a:r>
              <a:rPr lang="en-US" sz="2700" dirty="0" smtClean="0"/>
              <a:t>synthetic approach to the study of </a:t>
            </a:r>
            <a:r>
              <a:rPr lang="en-US" sz="2700" i="1" dirty="0" smtClean="0"/>
              <a:t>life-as-it-could-be</a:t>
            </a:r>
            <a:r>
              <a:rPr lang="en-US" sz="2700" dirty="0" smtClean="0"/>
              <a:t>. Life as a </a:t>
            </a:r>
            <a:r>
              <a:rPr lang="en-US" sz="2700" b="1" u="sng" dirty="0" smtClean="0"/>
              <a:t>property </a:t>
            </a:r>
            <a:r>
              <a:rPr lang="en-US" sz="2700" dirty="0" smtClean="0"/>
              <a:t>of the organization of the matter, rather than a property of the matter itself.</a:t>
            </a:r>
            <a:endParaRPr lang="en-US" sz="3100" dirty="0" smtClean="0"/>
          </a:p>
          <a:p>
            <a:r>
              <a:rPr lang="en-US" sz="2700" dirty="0" smtClean="0"/>
              <a:t>Biology deals with the </a:t>
            </a:r>
            <a:r>
              <a:rPr lang="en-US" sz="2700" u="sng" dirty="0" smtClean="0"/>
              <a:t>material basis </a:t>
            </a:r>
            <a:r>
              <a:rPr lang="en-US" sz="2700" dirty="0" smtClean="0"/>
              <a:t>(using an analytical, top-down approach) whereas AL deals with the </a:t>
            </a:r>
            <a:r>
              <a:rPr lang="en-US" sz="2700" u="sng" dirty="0" smtClean="0"/>
              <a:t>formal basis</a:t>
            </a:r>
            <a:r>
              <a:rPr lang="en-US" sz="2700" dirty="0" smtClean="0"/>
              <a:t> (using a synthetic, bottom-up, distributed, local determination of behavior approach).</a:t>
            </a:r>
            <a:endParaRPr lang="en-US" sz="3100" dirty="0" smtClean="0"/>
          </a:p>
          <a:p>
            <a:r>
              <a:rPr lang="en-US" sz="2700" dirty="0" smtClean="0"/>
              <a:t>Construct large aggregates of simple, rule-governed objects, which interact with one another in a nonlinearly fashion.</a:t>
            </a:r>
            <a:endParaRPr lang="en-US" sz="3100" dirty="0" smtClean="0"/>
          </a:p>
          <a:p>
            <a:pPr marL="274320" lvl="1">
              <a:spcBef>
                <a:spcPts val="600"/>
              </a:spcBef>
              <a:buClr>
                <a:schemeClr val="accent1"/>
              </a:buClr>
            </a:pPr>
            <a:r>
              <a:rPr lang="en-US" sz="2400" b="1" dirty="0" smtClean="0"/>
              <a:t>Key Idea: Emergent behavior</a:t>
            </a:r>
            <a:endParaRPr lang="en-US" sz="2800" dirty="0" smtClean="0"/>
          </a:p>
          <a:p>
            <a:endParaRPr lang="en-US" dirty="0"/>
          </a:p>
        </p:txBody>
      </p:sp>
      <p:sp>
        <p:nvSpPr>
          <p:cNvPr id="4" name="Footer Placeholder 3"/>
          <p:cNvSpPr>
            <a:spLocks noGrp="1"/>
          </p:cNvSpPr>
          <p:nvPr>
            <p:ph type="ftr" sz="quarter" idx="11"/>
          </p:nvPr>
        </p:nvSpPr>
        <p:spPr/>
        <p:txBody>
          <a:bodyPr/>
          <a:lstStyle/>
          <a:p>
            <a:r>
              <a:rPr lang="en-US" smtClean="0"/>
              <a:t>Enrique Areyan. Presentation on C. Langton's Artificial Life</a:t>
            </a:r>
            <a:endParaRPr lang="es-ES_tradnl"/>
          </a:p>
        </p:txBody>
      </p:sp>
      <p:sp>
        <p:nvSpPr>
          <p:cNvPr id="5" name="Slide Number Placeholder 4"/>
          <p:cNvSpPr>
            <a:spLocks noGrp="1"/>
          </p:cNvSpPr>
          <p:nvPr>
            <p:ph type="sldNum" sz="quarter" idx="12"/>
          </p:nvPr>
        </p:nvSpPr>
        <p:spPr/>
        <p:txBody>
          <a:bodyPr/>
          <a:lstStyle/>
          <a:p>
            <a:fld id="{3CEF36D6-118A-9A41-8984-43F135258A15}" type="slidenum">
              <a:rPr lang="es-ES_tradnl" smtClean="0"/>
              <a:pPr/>
              <a:t>6</a:t>
            </a:fld>
            <a:endParaRPr lang="es-ES_trad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Artificiality</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7</a:t>
            </a:fld>
            <a:endParaRPr lang="es-ES_tradnl"/>
          </a:p>
        </p:txBody>
      </p:sp>
      <p:sp>
        <p:nvSpPr>
          <p:cNvPr id="5" name="Content Placeholder 4"/>
          <p:cNvSpPr>
            <a:spLocks noGrp="1"/>
          </p:cNvSpPr>
          <p:nvPr>
            <p:ph sz="quarter" idx="1"/>
          </p:nvPr>
        </p:nvSpPr>
        <p:spPr/>
        <p:txBody>
          <a:bodyPr/>
          <a:lstStyle/>
          <a:p>
            <a:r>
              <a:rPr lang="en-US" dirty="0" smtClean="0"/>
              <a:t>Connotes perceptual similarity but essential difference, resemblance from without rather than within. </a:t>
            </a:r>
          </a:p>
          <a:p>
            <a:r>
              <a:rPr lang="en-US" dirty="0" smtClean="0"/>
              <a:t>The artificial object imitates the real by turning the same face to the outer system. </a:t>
            </a:r>
          </a:p>
          <a:p>
            <a:endParaRPr lang="en-US" dirty="0" smtClean="0"/>
          </a:p>
          <a:p>
            <a:endParaRPr lang="en-US" dirty="0" smtClean="0"/>
          </a:p>
          <a:p>
            <a:pPr>
              <a:buNone/>
            </a:pPr>
            <a:endParaRPr lang="en-US" dirty="0" smtClean="0"/>
          </a:p>
          <a:p>
            <a:endParaRPr lang="en-US" dirty="0" smtClean="0"/>
          </a:p>
          <a:p>
            <a:r>
              <a:rPr lang="en-US" dirty="0" smtClean="0"/>
              <a:t>AL seeks to capture the behavioral essence of the components of a system – if organized correctly they should exhibit the same behavior as the natural system</a:t>
            </a:r>
          </a:p>
          <a:p>
            <a:endParaRPr lang="en-US" dirty="0"/>
          </a:p>
        </p:txBody>
      </p:sp>
      <p:pic>
        <p:nvPicPr>
          <p:cNvPr id="6" name="Picture 5" descr="samefaceoutersystem.jpg"/>
          <p:cNvPicPr>
            <a:picLocks noChangeAspect="1"/>
          </p:cNvPicPr>
          <p:nvPr/>
        </p:nvPicPr>
        <p:blipFill>
          <a:blip r:embed="rId2"/>
          <a:stretch>
            <a:fillRect/>
          </a:stretch>
        </p:blipFill>
        <p:spPr>
          <a:xfrm>
            <a:off x="5142552" y="2599876"/>
            <a:ext cx="3048000" cy="2286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Artificiality</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8</a:t>
            </a:fld>
            <a:endParaRPr lang="es-ES_tradnl"/>
          </a:p>
        </p:txBody>
      </p:sp>
      <p:sp>
        <p:nvSpPr>
          <p:cNvPr id="5" name="Content Placeholder 4"/>
          <p:cNvSpPr>
            <a:spLocks noGrp="1"/>
          </p:cNvSpPr>
          <p:nvPr>
            <p:ph sz="quarter" idx="1"/>
          </p:nvPr>
        </p:nvSpPr>
        <p:spPr/>
        <p:txBody>
          <a:bodyPr/>
          <a:lstStyle/>
          <a:p>
            <a:r>
              <a:rPr lang="en-US" sz="2700" dirty="0" smtClean="0"/>
              <a:t>Force the basic components (behavioral primitives) of a system to obey basic rules of interaction among them, organized them as in the real system and let the behavior of interest </a:t>
            </a:r>
            <a:r>
              <a:rPr lang="en-US" sz="2700" b="1" dirty="0" smtClean="0"/>
              <a:t>emerge</a:t>
            </a:r>
            <a:r>
              <a:rPr lang="en-US" sz="2700" dirty="0" smtClean="0"/>
              <a:t>.</a:t>
            </a:r>
            <a:endParaRPr lang="en-US" sz="3100" dirty="0" smtClean="0"/>
          </a:p>
          <a:p>
            <a:r>
              <a:rPr lang="en-US" sz="2700" dirty="0" smtClean="0"/>
              <a:t>The computer is the right tool for this computing-intensive approach. </a:t>
            </a:r>
            <a:endParaRPr lang="en-US" sz="3100" dirty="0" smtClean="0"/>
          </a:p>
          <a:p>
            <a:r>
              <a:rPr lang="en-US" sz="2700" dirty="0" smtClean="0"/>
              <a:t>Illustrative idea: </a:t>
            </a:r>
            <a:r>
              <a:rPr lang="en-US" sz="2700" b="1" dirty="0" smtClean="0"/>
              <a:t>colony of ants</a:t>
            </a:r>
            <a:r>
              <a:rPr lang="en-US" sz="2700" dirty="0" smtClean="0"/>
              <a:t>.</a:t>
            </a:r>
            <a:endParaRPr lang="en-US" sz="3100" dirty="0" smtClean="0"/>
          </a:p>
          <a:p>
            <a:endParaRPr lang="en-US" dirty="0"/>
          </a:p>
        </p:txBody>
      </p:sp>
      <p:pic>
        <p:nvPicPr>
          <p:cNvPr id="6" name="Picture 5" descr="ACO.jpg"/>
          <p:cNvPicPr>
            <a:picLocks noChangeAspect="1"/>
          </p:cNvPicPr>
          <p:nvPr/>
        </p:nvPicPr>
        <p:blipFill>
          <a:blip r:embed="rId2"/>
          <a:stretch>
            <a:fillRect/>
          </a:stretch>
        </p:blipFill>
        <p:spPr>
          <a:xfrm>
            <a:off x="5397500" y="3693160"/>
            <a:ext cx="3289300" cy="2463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mickeyFantasia.gif"/>
          <p:cNvPicPr>
            <a:picLocks noChangeAspect="1"/>
          </p:cNvPicPr>
          <p:nvPr/>
        </p:nvPicPr>
        <p:blipFill>
          <a:blip r:embed="rId2">
            <a:alphaModFix amt="48000"/>
          </a:blip>
          <a:stretch>
            <a:fillRect/>
          </a:stretch>
        </p:blipFill>
        <p:spPr>
          <a:xfrm>
            <a:off x="3933850" y="1551329"/>
            <a:ext cx="3644900" cy="2451100"/>
          </a:xfrm>
          <a:prstGeom prst="rect">
            <a:avLst/>
          </a:prstGeom>
        </p:spPr>
      </p:pic>
      <p:sp>
        <p:nvSpPr>
          <p:cNvPr id="2" name="Title 1"/>
          <p:cNvSpPr>
            <a:spLocks noGrp="1"/>
          </p:cNvSpPr>
          <p:nvPr>
            <p:ph type="title"/>
          </p:nvPr>
        </p:nvSpPr>
        <p:spPr/>
        <p:txBody>
          <a:bodyPr/>
          <a:lstStyle/>
          <a:p>
            <a:r>
              <a:rPr lang="en-US" dirty="0" smtClean="0"/>
              <a:t>The Animation of Machines</a:t>
            </a:r>
            <a:endParaRPr lang="en-US" dirty="0"/>
          </a:p>
        </p:txBody>
      </p:sp>
      <p:sp>
        <p:nvSpPr>
          <p:cNvPr id="3" name="Footer Placeholder 2"/>
          <p:cNvSpPr>
            <a:spLocks noGrp="1"/>
          </p:cNvSpPr>
          <p:nvPr>
            <p:ph type="ftr" sz="quarter" idx="11"/>
          </p:nvPr>
        </p:nvSpPr>
        <p:spPr/>
        <p:txBody>
          <a:bodyPr/>
          <a:lstStyle/>
          <a:p>
            <a:r>
              <a:rPr lang="en-US" smtClean="0"/>
              <a:t>Enrique Areyan. Presentation on C. Langton's Artificial Life</a:t>
            </a:r>
            <a:endParaRPr lang="es-ES_tradnl"/>
          </a:p>
        </p:txBody>
      </p:sp>
      <p:sp>
        <p:nvSpPr>
          <p:cNvPr id="4" name="Slide Number Placeholder 3"/>
          <p:cNvSpPr>
            <a:spLocks noGrp="1"/>
          </p:cNvSpPr>
          <p:nvPr>
            <p:ph type="sldNum" sz="quarter" idx="12"/>
          </p:nvPr>
        </p:nvSpPr>
        <p:spPr/>
        <p:txBody>
          <a:bodyPr/>
          <a:lstStyle/>
          <a:p>
            <a:fld id="{3CEF36D6-118A-9A41-8984-43F135258A15}" type="slidenum">
              <a:rPr lang="es-ES_tradnl" smtClean="0"/>
              <a:pPr/>
              <a:t>9</a:t>
            </a:fld>
            <a:endParaRPr lang="es-ES_tradnl"/>
          </a:p>
        </p:txBody>
      </p:sp>
      <p:sp>
        <p:nvSpPr>
          <p:cNvPr id="5" name="Content Placeholder 4"/>
          <p:cNvSpPr>
            <a:spLocks noGrp="1"/>
          </p:cNvSpPr>
          <p:nvPr>
            <p:ph sz="quarter" idx="1"/>
          </p:nvPr>
        </p:nvSpPr>
        <p:spPr/>
        <p:txBody>
          <a:bodyPr/>
          <a:lstStyle/>
          <a:p>
            <a:pPr marL="0">
              <a:spcAft>
                <a:spcPts val="600"/>
              </a:spcAft>
            </a:pPr>
            <a:r>
              <a:rPr lang="en-US" sz="2700" dirty="0" smtClean="0"/>
              <a:t>There is no need to “bring” life to a machine, we only need to organize its components in such a way that their interactive dynamics is “alive”</a:t>
            </a:r>
          </a:p>
          <a:p>
            <a:pPr marL="548640" lvl="2">
              <a:spcAft>
                <a:spcPts val="600"/>
              </a:spcAft>
            </a:pPr>
            <a:r>
              <a:rPr lang="en-US" sz="2500" dirty="0" smtClean="0"/>
              <a:t>Reject </a:t>
            </a:r>
            <a:r>
              <a:rPr lang="en-US" sz="2500" dirty="0" err="1" smtClean="0"/>
              <a:t>vitalism</a:t>
            </a:r>
            <a:endParaRPr lang="en-US" sz="2500" dirty="0" smtClean="0"/>
          </a:p>
          <a:p>
            <a:pPr marL="0">
              <a:spcAft>
                <a:spcPts val="600"/>
              </a:spcAft>
            </a:pPr>
            <a:r>
              <a:rPr lang="en-US" sz="2700" dirty="0" smtClean="0"/>
              <a:t>How we go about creating behaviors generators?</a:t>
            </a:r>
          </a:p>
          <a:p>
            <a:pPr marL="548640" lvl="2">
              <a:spcAft>
                <a:spcPts val="600"/>
              </a:spcAft>
            </a:pPr>
            <a:r>
              <a:rPr lang="en-US" sz="2100" dirty="0" smtClean="0"/>
              <a:t>Consider that nature is fundamentally distributed and parallel</a:t>
            </a:r>
          </a:p>
          <a:p>
            <a:pPr marL="0">
              <a:spcAft>
                <a:spcPts val="600"/>
              </a:spcAft>
            </a:pPr>
            <a:r>
              <a:rPr lang="en-US" sz="2700" dirty="0" smtClean="0"/>
              <a:t>AL main focus is to create behaviors generators, i.e. identify the mechanisms by which behavior is generated and controlled in natural systems, and recreate these in artificial systems.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Origin.thmx</Template>
  <TotalTime>927</TotalTime>
  <Words>2459</Words>
  <Application>Microsoft Macintosh PowerPoint</Application>
  <PresentationFormat>On-screen Show (4:3)</PresentationFormat>
  <Paragraphs>189</Paragraphs>
  <Slides>24</Slides>
  <Notes>0</Notes>
  <HiddenSlides>0</HiddenSlides>
  <MMClips>0</MMClips>
  <ScaleCrop>false</ScaleCrop>
  <HeadingPairs>
    <vt:vector size="4" baseType="variant">
      <vt:variant>
        <vt:lpstr>Design Template</vt:lpstr>
      </vt:variant>
      <vt:variant>
        <vt:i4>1</vt:i4>
      </vt:variant>
      <vt:variant>
        <vt:lpstr>Slide Titles</vt:lpstr>
      </vt:variant>
      <vt:variant>
        <vt:i4>24</vt:i4>
      </vt:variant>
    </vt:vector>
  </HeadingPairs>
  <TitlesOfParts>
    <vt:vector size="25" baseType="lpstr">
      <vt:lpstr>Origin</vt:lpstr>
      <vt:lpstr>Artificial Life by C. Langton</vt:lpstr>
      <vt:lpstr>Agenda</vt:lpstr>
      <vt:lpstr>Overview of Key Concepts</vt:lpstr>
      <vt:lpstr>The Biology of Possible Life </vt:lpstr>
      <vt:lpstr>The Biology of Possible Life </vt:lpstr>
      <vt:lpstr>Artificial Life</vt:lpstr>
      <vt:lpstr>Artificiality</vt:lpstr>
      <vt:lpstr>Artificiality</vt:lpstr>
      <vt:lpstr>The Animation of Machines</vt:lpstr>
      <vt:lpstr>Biological Automata</vt:lpstr>
      <vt:lpstr>Biological Automata</vt:lpstr>
      <vt:lpstr>Unpredictability of PTYPE from GTYPE </vt:lpstr>
      <vt:lpstr>Recursively Generated Objects (RGO)</vt:lpstr>
      <vt:lpstr>Examples of RGO:</vt:lpstr>
      <vt:lpstr>Evolution &amp; Genetic Algorithms</vt:lpstr>
      <vt:lpstr>General schema of a Genetic Algorithm</vt:lpstr>
      <vt:lpstr>Genetic Algorithms</vt:lpstr>
      <vt:lpstr>The Roles of Computers on Life Generation</vt:lpstr>
      <vt:lpstr>The Roles of Computers on Life Generation</vt:lpstr>
      <vt:lpstr>The Roles of Computers on Life Generation</vt:lpstr>
      <vt:lpstr>Linear vs. Nonlinear systems</vt:lpstr>
      <vt:lpstr>Conclusion</vt:lpstr>
      <vt:lpstr>Conclusion – Topics of Discussion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Enrique Areyan</dc:creator>
  <cp:lastModifiedBy>Enrique Areyan</cp:lastModifiedBy>
  <cp:revision>107</cp:revision>
  <dcterms:created xsi:type="dcterms:W3CDTF">2011-09-07T14:32:49Z</dcterms:created>
  <dcterms:modified xsi:type="dcterms:W3CDTF">2011-09-07T23:55:51Z</dcterms:modified>
</cp:coreProperties>
</file>