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notesSlides/notesSlide2.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24"/>
  </p:notesMasterIdLst>
  <p:sldIdLst>
    <p:sldId id="256" r:id="rId2"/>
    <p:sldId id="257" r:id="rId3"/>
    <p:sldId id="258" r:id="rId4"/>
    <p:sldId id="267" r:id="rId5"/>
    <p:sldId id="268" r:id="rId6"/>
    <p:sldId id="259" r:id="rId7"/>
    <p:sldId id="270" r:id="rId8"/>
    <p:sldId id="271" r:id="rId9"/>
    <p:sldId id="260" r:id="rId10"/>
    <p:sldId id="261" r:id="rId11"/>
    <p:sldId id="262" r:id="rId12"/>
    <p:sldId id="273" r:id="rId13"/>
    <p:sldId id="263" r:id="rId14"/>
    <p:sldId id="275" r:id="rId15"/>
    <p:sldId id="276" r:id="rId16"/>
    <p:sldId id="277" r:id="rId17"/>
    <p:sldId id="264" r:id="rId18"/>
    <p:sldId id="272" r:id="rId19"/>
    <p:sldId id="265" r:id="rId20"/>
    <p:sldId id="269" r:id="rId21"/>
    <p:sldId id="266"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8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5.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E17404-3585-7840-8F5D-BB4E03F6E6B9}" type="datetimeFigureOut">
              <a:rPr lang="en-US" smtClean="0"/>
              <a:t>1/21/12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B4E06-971A-FA47-B8FA-689CF99E1F61}" type="slidenum">
              <a:rPr lang="en-US" smtClean="0"/>
              <a:t>‹#›</a:t>
            </a:fld>
            <a:endParaRPr lang="en-US"/>
          </a:p>
        </p:txBody>
      </p:sp>
    </p:spTree>
    <p:extLst>
      <p:ext uri="{BB962C8B-B14F-4D97-AF65-F5344CB8AC3E}">
        <p14:creationId xmlns:p14="http://schemas.microsoft.com/office/powerpoint/2010/main" val="13447251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 = 0 =&gt; traditional ACO; Beta = 0 =&gt; genetic algorithm</a:t>
            </a:r>
            <a:endParaRPr lang="en-US" dirty="0"/>
          </a:p>
        </p:txBody>
      </p:sp>
      <p:sp>
        <p:nvSpPr>
          <p:cNvPr id="4" name="Slide Number Placeholder 3"/>
          <p:cNvSpPr>
            <a:spLocks noGrp="1"/>
          </p:cNvSpPr>
          <p:nvPr>
            <p:ph type="sldNum" sz="quarter" idx="10"/>
          </p:nvPr>
        </p:nvSpPr>
        <p:spPr/>
        <p:txBody>
          <a:bodyPr/>
          <a:lstStyle/>
          <a:p>
            <a:fld id="{D45B4E06-971A-FA47-B8FA-689CF99E1F61}" type="slidenum">
              <a:rPr lang="en-US" smtClean="0"/>
              <a:t>8</a:t>
            </a:fld>
            <a:endParaRPr lang="en-US"/>
          </a:p>
        </p:txBody>
      </p:sp>
    </p:spTree>
    <p:extLst>
      <p:ext uri="{BB962C8B-B14F-4D97-AF65-F5344CB8AC3E}">
        <p14:creationId xmlns:p14="http://schemas.microsoft.com/office/powerpoint/2010/main" val="429300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EVA’s ant agent phenotype/genotype mapping and developmental process, in </a:t>
            </a:r>
            <a:r>
              <a:rPr lang="en-US" sz="1200" b="0" i="0" u="none" strike="noStrike" kern="1200" baseline="0" dirty="0" err="1" smtClean="0">
                <a:solidFill>
                  <a:schemeClr val="tx1"/>
                </a:solidFill>
                <a:latin typeface="+mn-lt"/>
                <a:ea typeface="+mn-ea"/>
                <a:cs typeface="+mn-cs"/>
              </a:rPr>
              <a:t>stigmergic</a:t>
            </a:r>
            <a:r>
              <a:rPr lang="en-US" sz="1200" b="0" i="0" u="none" strike="noStrike" kern="1200" baseline="0" dirty="0" smtClean="0">
                <a:solidFill>
                  <a:schemeClr val="tx1"/>
                </a:solidFill>
                <a:latin typeface="+mn-lt"/>
                <a:ea typeface="+mn-ea"/>
                <a:cs typeface="+mn-cs"/>
              </a:rPr>
              <a:t> interaction with the environment.</a:t>
            </a:r>
            <a:endParaRPr lang="en-US" dirty="0"/>
          </a:p>
        </p:txBody>
      </p:sp>
      <p:sp>
        <p:nvSpPr>
          <p:cNvPr id="4" name="Slide Number Placeholder 3"/>
          <p:cNvSpPr>
            <a:spLocks noGrp="1"/>
          </p:cNvSpPr>
          <p:nvPr>
            <p:ph type="sldNum" sz="quarter" idx="10"/>
          </p:nvPr>
        </p:nvSpPr>
        <p:spPr/>
        <p:txBody>
          <a:bodyPr/>
          <a:lstStyle/>
          <a:p>
            <a:fld id="{D45B4E06-971A-FA47-B8FA-689CF99E1F61}" type="slidenum">
              <a:rPr lang="en-US" smtClean="0"/>
              <a:t>10</a:t>
            </a:fld>
            <a:endParaRPr lang="en-US"/>
          </a:p>
        </p:txBody>
      </p:sp>
    </p:spTree>
    <p:extLst>
      <p:ext uri="{BB962C8B-B14F-4D97-AF65-F5344CB8AC3E}">
        <p14:creationId xmlns:p14="http://schemas.microsoft.com/office/powerpoint/2010/main" val="247627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7F875F-FDF7-724B-AB38-5AD5D60B1DEF}" type="datetimeFigureOut">
              <a:rPr lang="en-US" smtClean="0"/>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C7C7-1BC1-8A49-BD76-E52F0EEA977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875F-FDF7-724B-AB38-5AD5D60B1DEF}" type="datetimeFigureOut">
              <a:rPr lang="en-US" smtClean="0"/>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F875F-FDF7-724B-AB38-5AD5D60B1DEF}" type="datetimeFigureOut">
              <a:rPr lang="en-US" smtClean="0"/>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F875F-FDF7-724B-AB38-5AD5D60B1DEF}" type="datetimeFigureOut">
              <a:rPr lang="en-US" smtClean="0"/>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F875F-FDF7-724B-AB38-5AD5D60B1DEF}" type="datetimeFigureOut">
              <a:rPr lang="en-US" smtClean="0"/>
              <a:t>1/21/12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8C7C7-1BC1-8A49-BD76-E52F0EEA977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7F875F-FDF7-724B-AB38-5AD5D60B1DEF}" type="datetimeFigureOut">
              <a:rPr lang="en-US" smtClean="0"/>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7F875F-FDF7-724B-AB38-5AD5D60B1DEF}" type="datetimeFigureOut">
              <a:rPr lang="en-US" smtClean="0"/>
              <a:t>1/21/12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8C7C7-1BC1-8A49-BD76-E52F0EEA977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7F875F-FDF7-724B-AB38-5AD5D60B1DEF}" type="datetimeFigureOut">
              <a:rPr lang="en-US" smtClean="0"/>
              <a:t>1/21/12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F875F-FDF7-724B-AB38-5AD5D60B1DEF}" type="datetimeFigureOut">
              <a:rPr lang="en-US" smtClean="0"/>
              <a:t>1/21/12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F875F-FDF7-724B-AB38-5AD5D60B1DEF}" type="datetimeFigureOut">
              <a:rPr lang="en-US" smtClean="0"/>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C7C7-1BC1-8A49-BD76-E52F0EEA977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F875F-FDF7-724B-AB38-5AD5D60B1DEF}" type="datetimeFigureOut">
              <a:rPr lang="en-US" smtClean="0"/>
              <a:t>1/21/12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8C7C7-1BC1-8A49-BD76-E52F0EEA97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67F875F-FDF7-724B-AB38-5AD5D60B1DEF}" type="datetimeFigureOut">
              <a:rPr lang="en-US" smtClean="0"/>
              <a:t>1/21/12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EC8C7C7-1BC1-8A49-BD76-E52F0EEA977C}" type="slidenum">
              <a:rPr lang="en-US" smtClean="0"/>
              <a:t>‹#›</a:t>
            </a:fld>
            <a:endParaRPr lang="en-US"/>
          </a:p>
        </p:txBody>
      </p:sp>
      <p:pic>
        <p:nvPicPr>
          <p:cNvPr id="9" name="Picture 8" descr="dna.jpg"/>
          <p:cNvPicPr>
            <a:picLocks noChangeAspect="1"/>
          </p:cNvPicPr>
          <p:nvPr userDrawn="1"/>
        </p:nvPicPr>
        <p:blipFill>
          <a:blip r:embed="rId13">
            <a:alphaModFix amt="75000"/>
            <a:extLst>
              <a:ext uri="{28A0092B-C50C-407E-A947-70E740481C1C}">
                <a14:useLocalDpi xmlns:a14="http://schemas.microsoft.com/office/drawing/2010/main" val="0"/>
              </a:ext>
            </a:extLst>
          </a:blip>
          <a:stretch>
            <a:fillRect/>
          </a:stretch>
        </p:blipFill>
        <p:spPr>
          <a:xfrm>
            <a:off x="6580845" y="5778500"/>
            <a:ext cx="2540000" cy="1079500"/>
          </a:xfrm>
          <a:prstGeom prst="rect">
            <a:avLst/>
          </a:prstGeom>
        </p:spPr>
      </p:pic>
      <p:pic>
        <p:nvPicPr>
          <p:cNvPr id="11" name="Picture 10" descr="ants.png"/>
          <p:cNvPicPr>
            <a:picLocks noChangeAspect="1"/>
          </p:cNvPicPr>
          <p:nvPr userDrawn="1"/>
        </p:nvPicPr>
        <p:blipFill>
          <a:blip r:embed="rId14">
            <a:alphaModFix amt="75000"/>
            <a:extLst>
              <a:ext uri="{28A0092B-C50C-407E-A947-70E740481C1C}">
                <a14:useLocalDpi xmlns:a14="http://schemas.microsoft.com/office/drawing/2010/main" val="0"/>
              </a:ext>
            </a:extLst>
          </a:blip>
          <a:stretch>
            <a:fillRect/>
          </a:stretch>
        </p:blipFill>
        <p:spPr>
          <a:xfrm>
            <a:off x="0" y="0"/>
            <a:ext cx="2011904" cy="782407"/>
          </a:xfrm>
          <a:prstGeom prst="rect">
            <a:avLst/>
          </a:prstGeom>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oleObject" Target="../embeddings/Microsoft_Equation6.bin"/><Relationship Id="rId12" Type="http://schemas.openxmlformats.org/officeDocument/2006/relationships/image" Target="../media/image10.emf"/><Relationship Id="rId13" Type="http://schemas.openxmlformats.org/officeDocument/2006/relationships/oleObject" Target="../embeddings/Microsoft_Equation7.bin"/><Relationship Id="rId14"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image" Target="../media/image12.gif"/><Relationship Id="rId4" Type="http://schemas.openxmlformats.org/officeDocument/2006/relationships/image" Target="../media/image13.png"/><Relationship Id="rId5" Type="http://schemas.openxmlformats.org/officeDocument/2006/relationships/oleObject" Target="../embeddings/Microsoft_Equation3.bin"/><Relationship Id="rId6" Type="http://schemas.openxmlformats.org/officeDocument/2006/relationships/image" Target="../media/image5.emf"/><Relationship Id="rId7" Type="http://schemas.openxmlformats.org/officeDocument/2006/relationships/oleObject" Target="../embeddings/Microsoft_Equation4.bin"/><Relationship Id="rId8" Type="http://schemas.openxmlformats.org/officeDocument/2006/relationships/image" Target="../media/image8.emf"/><Relationship Id="rId9" Type="http://schemas.openxmlformats.org/officeDocument/2006/relationships/oleObject" Target="../embeddings/Microsoft_Equation5.bin"/><Relationship Id="rId10"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nriqueareyan.com/evolvingan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Equation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Evolving Ants</a:t>
            </a:r>
            <a:endParaRPr lang="en-US" dirty="0"/>
          </a:p>
        </p:txBody>
      </p:sp>
      <p:sp>
        <p:nvSpPr>
          <p:cNvPr id="3" name="Subtitle 2"/>
          <p:cNvSpPr>
            <a:spLocks noGrp="1"/>
          </p:cNvSpPr>
          <p:nvPr>
            <p:ph type="subTitle" idx="1"/>
          </p:nvPr>
        </p:nvSpPr>
        <p:spPr/>
        <p:txBody>
          <a:bodyPr>
            <a:normAutofit lnSpcReduction="10000"/>
          </a:bodyPr>
          <a:lstStyle/>
          <a:p>
            <a:r>
              <a:rPr lang="en-US" dirty="0" smtClean="0"/>
              <a:t>Enrique Areyan</a:t>
            </a:r>
          </a:p>
          <a:p>
            <a:r>
              <a:rPr lang="en-US" dirty="0" smtClean="0"/>
              <a:t>School of Informatics and Computing</a:t>
            </a:r>
          </a:p>
          <a:p>
            <a:r>
              <a:rPr lang="en-US" dirty="0" smtClean="0"/>
              <a:t>Indiana University</a:t>
            </a:r>
          </a:p>
          <a:p>
            <a:r>
              <a:rPr lang="en-US" dirty="0" smtClean="0"/>
              <a:t>January 24, 2012</a:t>
            </a:r>
          </a:p>
          <a:p>
            <a:endParaRPr lang="en-US" dirty="0"/>
          </a:p>
        </p:txBody>
      </p:sp>
    </p:spTree>
    <p:extLst>
      <p:ext uri="{BB962C8B-B14F-4D97-AF65-F5344CB8AC3E}">
        <p14:creationId xmlns:p14="http://schemas.microsoft.com/office/powerpoint/2010/main" val="27272353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Strategy</a:t>
            </a:r>
            <a:endParaRPr lang="en-US" dirty="0"/>
          </a:p>
        </p:txBody>
      </p:sp>
      <p:pic>
        <p:nvPicPr>
          <p:cNvPr id="4" name="Content Placeholder 3" descr="Diagram.png"/>
          <p:cNvPicPr>
            <a:picLocks noGrp="1" noChangeAspect="1"/>
          </p:cNvPicPr>
          <p:nvPr>
            <p:ph idx="1"/>
          </p:nvPr>
        </p:nvPicPr>
        <p:blipFill>
          <a:blip r:embed="rId3">
            <a:extLst>
              <a:ext uri="{28A0092B-C50C-407E-A947-70E740481C1C}">
                <a14:useLocalDpi xmlns:a14="http://schemas.microsoft.com/office/drawing/2010/main" val="0"/>
              </a:ext>
            </a:extLst>
          </a:blip>
          <a:srcRect l="-40070" r="-40070"/>
          <a:stretch>
            <a:fillRect/>
          </a:stretch>
        </p:blipFill>
        <p:spPr/>
      </p:pic>
    </p:spTree>
    <p:extLst>
      <p:ext uri="{BB962C8B-B14F-4D97-AF65-F5344CB8AC3E}">
        <p14:creationId xmlns:p14="http://schemas.microsoft.com/office/powerpoint/2010/main" val="12862670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Encoding</a:t>
            </a:r>
            <a:endParaRPr lang="en-US" dirty="0"/>
          </a:p>
        </p:txBody>
      </p:sp>
      <p:sp>
        <p:nvSpPr>
          <p:cNvPr id="3" name="Content Placeholder 2"/>
          <p:cNvSpPr>
            <a:spLocks noGrp="1"/>
          </p:cNvSpPr>
          <p:nvPr>
            <p:ph idx="1"/>
          </p:nvPr>
        </p:nvSpPr>
        <p:spPr/>
        <p:txBody>
          <a:bodyPr>
            <a:normAutofit lnSpcReduction="10000"/>
          </a:bodyPr>
          <a:lstStyle/>
          <a:p>
            <a:pPr algn="just">
              <a:lnSpc>
                <a:spcPct val="120000"/>
              </a:lnSpc>
              <a:spcAft>
                <a:spcPts val="1200"/>
              </a:spcAft>
            </a:pPr>
            <a:r>
              <a:rPr lang="en-US" dirty="0"/>
              <a:t>A</a:t>
            </a:r>
            <a:r>
              <a:rPr lang="en-US" dirty="0" smtClean="0"/>
              <a:t>n </a:t>
            </a:r>
            <a:r>
              <a:rPr lang="en-US" dirty="0"/>
              <a:t>ant’s gene is a string of fix length from the four-letter </a:t>
            </a:r>
            <a:r>
              <a:rPr lang="en-US" dirty="0" smtClean="0"/>
              <a:t>alphabet                      . A random string of a fixed length is generated and assigned as the ant’s genes.</a:t>
            </a:r>
          </a:p>
          <a:p>
            <a:pPr algn="just">
              <a:lnSpc>
                <a:spcPct val="120000"/>
              </a:lnSpc>
              <a:spcAft>
                <a:spcPts val="1200"/>
              </a:spcAft>
            </a:pPr>
            <a:r>
              <a:rPr lang="en-US" dirty="0" smtClean="0"/>
              <a:t>When making a decision, the function </a:t>
            </a:r>
            <a:r>
              <a:rPr lang="en-US" i="1" dirty="0" smtClean="0"/>
              <a:t>G </a:t>
            </a:r>
            <a:r>
              <a:rPr lang="en-US" dirty="0" smtClean="0"/>
              <a:t>is just the count of each letter in the string, e.g., if the ant’s gene is the string “UUDL”, then:</a:t>
            </a:r>
          </a:p>
          <a:p>
            <a:pPr lvl="1" algn="just">
              <a:lnSpc>
                <a:spcPct val="120000"/>
              </a:lnSpc>
              <a:spcAft>
                <a:spcPts val="1200"/>
              </a:spcAft>
            </a:pPr>
            <a:r>
              <a:rPr lang="en-US" dirty="0" smtClean="0"/>
              <a:t> </a:t>
            </a:r>
            <a:r>
              <a:rPr lang="en-US" dirty="0"/>
              <a:t>G(“U”, “UUDL”) = </a:t>
            </a:r>
            <a:r>
              <a:rPr lang="en-US" dirty="0" smtClean="0"/>
              <a:t>0.5,</a:t>
            </a:r>
            <a:r>
              <a:rPr lang="en-US" dirty="0"/>
              <a:t> G(“D”, “UUDL”) </a:t>
            </a:r>
            <a:r>
              <a:rPr lang="en-US" dirty="0" smtClean="0"/>
              <a:t>=</a:t>
            </a:r>
            <a:r>
              <a:rPr lang="en-US" dirty="0"/>
              <a:t>G(</a:t>
            </a:r>
            <a:r>
              <a:rPr lang="en-US" dirty="0" smtClean="0"/>
              <a:t>“L”</a:t>
            </a:r>
            <a:r>
              <a:rPr lang="en-US" dirty="0"/>
              <a:t>, “UUDL”) =</a:t>
            </a:r>
            <a:r>
              <a:rPr lang="en-US" dirty="0" smtClean="0"/>
              <a:t> 0.25, and </a:t>
            </a:r>
            <a:br>
              <a:rPr lang="en-US" dirty="0" smtClean="0"/>
            </a:br>
            <a:r>
              <a:rPr lang="en-US" dirty="0" smtClean="0"/>
              <a:t>G</a:t>
            </a:r>
            <a:r>
              <a:rPr lang="en-US" dirty="0"/>
              <a:t>(</a:t>
            </a:r>
            <a:r>
              <a:rPr lang="en-US" dirty="0" smtClean="0"/>
              <a:t>“R”</a:t>
            </a:r>
            <a:r>
              <a:rPr lang="en-US" dirty="0"/>
              <a:t>, “UUDL”) </a:t>
            </a:r>
            <a:r>
              <a:rPr lang="en-US" dirty="0" smtClean="0"/>
              <a:t>= 0</a:t>
            </a:r>
            <a:endParaRPr lang="en-US" i="1" dirty="0" smtClean="0"/>
          </a:p>
          <a:p>
            <a:pPr algn="just">
              <a:lnSpc>
                <a:spcPct val="120000"/>
              </a:lnSpc>
              <a:spcAft>
                <a:spcPts val="1200"/>
              </a:spcAft>
            </a:pPr>
            <a:r>
              <a:rPr lang="en-US" dirty="0" smtClean="0"/>
              <a:t>This </a:t>
            </a:r>
            <a:r>
              <a:rPr lang="en-US" dirty="0"/>
              <a:t>encoding is mainly used as a control case to test against more sophisticated strategies such as L-System. </a:t>
            </a:r>
          </a:p>
        </p:txBody>
      </p:sp>
      <p:graphicFrame>
        <p:nvGraphicFramePr>
          <p:cNvPr id="4" name="Object 3"/>
          <p:cNvGraphicFramePr>
            <a:graphicFrameLocks noChangeAspect="1"/>
          </p:cNvGraphicFramePr>
          <p:nvPr>
            <p:extLst>
              <p:ext uri="{D42A27DB-BD31-4B8C-83A1-F6EECF244321}">
                <p14:modId xmlns:p14="http://schemas.microsoft.com/office/powerpoint/2010/main" val="1382314157"/>
              </p:ext>
            </p:extLst>
          </p:nvPr>
        </p:nvGraphicFramePr>
        <p:xfrm>
          <a:off x="1924050" y="2120899"/>
          <a:ext cx="1940520" cy="403225"/>
        </p:xfrm>
        <a:graphic>
          <a:graphicData uri="http://schemas.openxmlformats.org/presentationml/2006/ole">
            <mc:AlternateContent xmlns:mc="http://schemas.openxmlformats.org/markup-compatibility/2006">
              <mc:Choice xmlns:v="urn:schemas-microsoft-com:vml" Requires="v">
                <p:oleObj spid="_x0000_s4162" name="Equation" r:id="rId3" imgW="977900" imgH="203200" progId="Equation.3">
                  <p:embed/>
                </p:oleObj>
              </mc:Choice>
              <mc:Fallback>
                <p:oleObj name="Equation" r:id="rId3" imgW="977900" imgH="203200" progId="Equation.3">
                  <p:embed/>
                  <p:pic>
                    <p:nvPicPr>
                      <p:cNvPr id="0" name=""/>
                      <p:cNvPicPr/>
                      <p:nvPr/>
                    </p:nvPicPr>
                    <p:blipFill>
                      <a:blip r:embed="rId4"/>
                      <a:stretch>
                        <a:fillRect/>
                      </a:stretch>
                    </p:blipFill>
                    <p:spPr>
                      <a:xfrm>
                        <a:off x="1924050" y="2120899"/>
                        <a:ext cx="1940520" cy="403225"/>
                      </a:xfrm>
                      <a:prstGeom prst="rect">
                        <a:avLst/>
                      </a:prstGeom>
                    </p:spPr>
                  </p:pic>
                </p:oleObj>
              </mc:Fallback>
            </mc:AlternateContent>
          </a:graphicData>
        </a:graphic>
      </p:graphicFrame>
    </p:spTree>
    <p:extLst>
      <p:ext uri="{BB962C8B-B14F-4D97-AF65-F5344CB8AC3E}">
        <p14:creationId xmlns:p14="http://schemas.microsoft.com/office/powerpoint/2010/main" val="29593082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rtoon-an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968" y="3159125"/>
            <a:ext cx="1219200" cy="914400"/>
          </a:xfrm>
          <a:prstGeom prst="rect">
            <a:avLst/>
          </a:prstGeom>
        </p:spPr>
      </p:pic>
      <p:sp>
        <p:nvSpPr>
          <p:cNvPr id="2" name="Title 1"/>
          <p:cNvSpPr>
            <a:spLocks noGrp="1"/>
          </p:cNvSpPr>
          <p:nvPr>
            <p:ph type="title"/>
          </p:nvPr>
        </p:nvSpPr>
        <p:spPr/>
        <p:txBody>
          <a:bodyPr/>
          <a:lstStyle/>
          <a:p>
            <a:r>
              <a:rPr lang="en-US" dirty="0"/>
              <a:t>Simple </a:t>
            </a:r>
            <a:r>
              <a:rPr lang="en-US" dirty="0" smtClean="0"/>
              <a:t>Encoding - Example</a:t>
            </a:r>
            <a:endParaRPr lang="en-US" dirty="0"/>
          </a:p>
        </p:txBody>
      </p:sp>
      <p:pic>
        <p:nvPicPr>
          <p:cNvPr id="5" name="Content Placeholder 4" descr="graph-K5.png"/>
          <p:cNvPicPr>
            <a:picLocks noGrp="1" noChangeAspect="1"/>
          </p:cNvPicPr>
          <p:nvPr>
            <p:ph idx="1"/>
          </p:nvPr>
        </p:nvPicPr>
        <p:blipFill>
          <a:blip r:embed="rId4">
            <a:extLst>
              <a:ext uri="{28A0092B-C50C-407E-A947-70E740481C1C}">
                <a14:useLocalDpi xmlns:a14="http://schemas.microsoft.com/office/drawing/2010/main" val="0"/>
              </a:ext>
            </a:extLst>
          </a:blip>
          <a:srcRect l="-32721" r="-32721"/>
          <a:stretch>
            <a:fillRect/>
          </a:stretch>
        </p:blipFill>
        <p:spPr>
          <a:xfrm>
            <a:off x="-304800" y="1600200"/>
            <a:ext cx="8229600" cy="4876800"/>
          </a:xfrm>
        </p:spPr>
      </p:pic>
      <p:sp>
        <p:nvSpPr>
          <p:cNvPr id="7" name="TextBox 6"/>
          <p:cNvSpPr txBox="1"/>
          <p:nvPr/>
        </p:nvSpPr>
        <p:spPr>
          <a:xfrm>
            <a:off x="1580176" y="2286000"/>
            <a:ext cx="989727" cy="369332"/>
          </a:xfrm>
          <a:prstGeom prst="rect">
            <a:avLst/>
          </a:prstGeom>
          <a:noFill/>
        </p:spPr>
        <p:txBody>
          <a:bodyPr wrap="none" rtlCol="0">
            <a:spAutoFit/>
          </a:bodyPr>
          <a:lstStyle/>
          <a:p>
            <a:r>
              <a:rPr lang="en-US" i="1" dirty="0" smtClean="0"/>
              <a:t>U = 0.5</a:t>
            </a:r>
            <a:endParaRPr lang="en-US" i="1" dirty="0"/>
          </a:p>
        </p:txBody>
      </p:sp>
      <p:sp>
        <p:nvSpPr>
          <p:cNvPr id="8" name="TextBox 7"/>
          <p:cNvSpPr txBox="1"/>
          <p:nvPr/>
        </p:nvSpPr>
        <p:spPr>
          <a:xfrm>
            <a:off x="2206625" y="2974459"/>
            <a:ext cx="1075613" cy="369332"/>
          </a:xfrm>
          <a:prstGeom prst="rect">
            <a:avLst/>
          </a:prstGeom>
          <a:noFill/>
        </p:spPr>
        <p:txBody>
          <a:bodyPr wrap="none" rtlCol="0">
            <a:spAutoFit/>
          </a:bodyPr>
          <a:lstStyle/>
          <a:p>
            <a:r>
              <a:rPr lang="en-US" i="1" dirty="0" smtClean="0"/>
              <a:t>L = 0.25</a:t>
            </a:r>
            <a:endParaRPr lang="en-US" i="1" dirty="0"/>
          </a:p>
        </p:txBody>
      </p:sp>
      <p:sp>
        <p:nvSpPr>
          <p:cNvPr id="9" name="TextBox 8"/>
          <p:cNvSpPr txBox="1"/>
          <p:nvPr/>
        </p:nvSpPr>
        <p:spPr>
          <a:xfrm>
            <a:off x="2071428" y="3608943"/>
            <a:ext cx="1118105" cy="369332"/>
          </a:xfrm>
          <a:prstGeom prst="rect">
            <a:avLst/>
          </a:prstGeom>
          <a:noFill/>
        </p:spPr>
        <p:txBody>
          <a:bodyPr wrap="none" rtlCol="0">
            <a:spAutoFit/>
          </a:bodyPr>
          <a:lstStyle/>
          <a:p>
            <a:r>
              <a:rPr lang="en-US" i="1" dirty="0" smtClean="0"/>
              <a:t>R = 0.25</a:t>
            </a:r>
            <a:endParaRPr lang="en-US" i="1" dirty="0"/>
          </a:p>
        </p:txBody>
      </p:sp>
      <p:sp>
        <p:nvSpPr>
          <p:cNvPr id="10" name="TextBox 9"/>
          <p:cNvSpPr txBox="1"/>
          <p:nvPr/>
        </p:nvSpPr>
        <p:spPr>
          <a:xfrm>
            <a:off x="1919157" y="4535011"/>
            <a:ext cx="797216" cy="369332"/>
          </a:xfrm>
          <a:prstGeom prst="rect">
            <a:avLst/>
          </a:prstGeom>
          <a:noFill/>
        </p:spPr>
        <p:txBody>
          <a:bodyPr wrap="none" rtlCol="0">
            <a:spAutoFit/>
          </a:bodyPr>
          <a:lstStyle/>
          <a:p>
            <a:r>
              <a:rPr lang="en-US" i="1" dirty="0" smtClean="0"/>
              <a:t>D = 0</a:t>
            </a:r>
            <a:endParaRPr lang="en-US" i="1" dirty="0"/>
          </a:p>
        </p:txBody>
      </p:sp>
      <p:graphicFrame>
        <p:nvGraphicFramePr>
          <p:cNvPr id="11" name="Object 10"/>
          <p:cNvGraphicFramePr>
            <a:graphicFrameLocks noChangeAspect="1"/>
          </p:cNvGraphicFramePr>
          <p:nvPr>
            <p:extLst>
              <p:ext uri="{D42A27DB-BD31-4B8C-83A1-F6EECF244321}">
                <p14:modId xmlns:p14="http://schemas.microsoft.com/office/powerpoint/2010/main" val="4287613819"/>
              </p:ext>
            </p:extLst>
          </p:nvPr>
        </p:nvGraphicFramePr>
        <p:xfrm>
          <a:off x="6487144" y="2826901"/>
          <a:ext cx="2364740" cy="320040"/>
        </p:xfrm>
        <a:graphic>
          <a:graphicData uri="http://schemas.openxmlformats.org/presentationml/2006/ole">
            <mc:AlternateContent xmlns:mc="http://schemas.openxmlformats.org/markup-compatibility/2006">
              <mc:Choice xmlns:v="urn:schemas-microsoft-com:vml" Requires="v">
                <p:oleObj spid="_x0000_s5355" name="Equation" r:id="rId5" imgW="1689100" imgH="228600" progId="Equation.3">
                  <p:embed/>
                </p:oleObj>
              </mc:Choice>
              <mc:Fallback>
                <p:oleObj name="Equation" r:id="rId5" imgW="1689100" imgH="228600" progId="Equation.3">
                  <p:embed/>
                  <p:pic>
                    <p:nvPicPr>
                      <p:cNvPr id="0" name=""/>
                      <p:cNvPicPr/>
                      <p:nvPr/>
                    </p:nvPicPr>
                    <p:blipFill>
                      <a:blip r:embed="rId6"/>
                      <a:stretch>
                        <a:fillRect/>
                      </a:stretch>
                    </p:blipFill>
                    <p:spPr>
                      <a:xfrm>
                        <a:off x="6487144" y="2826901"/>
                        <a:ext cx="2364740" cy="320040"/>
                      </a:xfrm>
                      <a:prstGeom prst="rect">
                        <a:avLst/>
                      </a:prstGeom>
                    </p:spPr>
                  </p:pic>
                </p:oleObj>
              </mc:Fallback>
            </mc:AlternateContent>
          </a:graphicData>
        </a:graphic>
      </p:graphicFrame>
      <p:sp>
        <p:nvSpPr>
          <p:cNvPr id="12" name="Rectangle 11"/>
          <p:cNvSpPr/>
          <p:nvPr/>
        </p:nvSpPr>
        <p:spPr>
          <a:xfrm>
            <a:off x="5560060" y="2286000"/>
            <a:ext cx="3108293" cy="461665"/>
          </a:xfrm>
          <a:prstGeom prst="rect">
            <a:avLst/>
          </a:prstGeom>
        </p:spPr>
        <p:txBody>
          <a:bodyPr wrap="none">
            <a:spAutoFit/>
          </a:bodyPr>
          <a:lstStyle/>
          <a:p>
            <a:r>
              <a:rPr lang="en-US" sz="2400" dirty="0" smtClean="0"/>
              <a:t>Ant’s Gene = “</a:t>
            </a:r>
            <a:r>
              <a:rPr lang="en-US" sz="2400" dirty="0" smtClean="0"/>
              <a:t>UULR”</a:t>
            </a:r>
            <a:endParaRPr lang="en-US" sz="2400" dirty="0"/>
          </a:p>
        </p:txBody>
      </p:sp>
      <p:sp>
        <p:nvSpPr>
          <p:cNvPr id="13" name="TextBox 12"/>
          <p:cNvSpPr txBox="1"/>
          <p:nvPr/>
        </p:nvSpPr>
        <p:spPr>
          <a:xfrm>
            <a:off x="1317625" y="2974459"/>
            <a:ext cx="313044" cy="369332"/>
          </a:xfrm>
          <a:prstGeom prst="rect">
            <a:avLst/>
          </a:prstGeom>
          <a:noFill/>
        </p:spPr>
        <p:txBody>
          <a:bodyPr wrap="none" rtlCol="0">
            <a:spAutoFit/>
          </a:bodyPr>
          <a:lstStyle/>
          <a:p>
            <a:r>
              <a:rPr lang="en-US" b="1" dirty="0"/>
              <a:t>1</a:t>
            </a:r>
          </a:p>
        </p:txBody>
      </p:sp>
      <p:sp>
        <p:nvSpPr>
          <p:cNvPr id="14" name="TextBox 13"/>
          <p:cNvSpPr txBox="1"/>
          <p:nvPr/>
        </p:nvSpPr>
        <p:spPr>
          <a:xfrm>
            <a:off x="3946525" y="1415534"/>
            <a:ext cx="313044" cy="369332"/>
          </a:xfrm>
          <a:prstGeom prst="rect">
            <a:avLst/>
          </a:prstGeom>
          <a:noFill/>
        </p:spPr>
        <p:txBody>
          <a:bodyPr wrap="none" rtlCol="0">
            <a:spAutoFit/>
          </a:bodyPr>
          <a:lstStyle/>
          <a:p>
            <a:r>
              <a:rPr lang="en-US" b="1" dirty="0"/>
              <a:t>2</a:t>
            </a:r>
          </a:p>
        </p:txBody>
      </p:sp>
      <p:sp>
        <p:nvSpPr>
          <p:cNvPr id="15" name="TextBox 14"/>
          <p:cNvSpPr txBox="1"/>
          <p:nvPr/>
        </p:nvSpPr>
        <p:spPr>
          <a:xfrm>
            <a:off x="6262381" y="3194566"/>
            <a:ext cx="313044" cy="369332"/>
          </a:xfrm>
          <a:prstGeom prst="rect">
            <a:avLst/>
          </a:prstGeom>
          <a:noFill/>
        </p:spPr>
        <p:txBody>
          <a:bodyPr wrap="none" rtlCol="0">
            <a:spAutoFit/>
          </a:bodyPr>
          <a:lstStyle/>
          <a:p>
            <a:r>
              <a:rPr lang="en-US" b="1" dirty="0"/>
              <a:t>3</a:t>
            </a:r>
          </a:p>
        </p:txBody>
      </p:sp>
      <p:sp>
        <p:nvSpPr>
          <p:cNvPr id="16" name="TextBox 15"/>
          <p:cNvSpPr txBox="1"/>
          <p:nvPr/>
        </p:nvSpPr>
        <p:spPr>
          <a:xfrm>
            <a:off x="5372436" y="5957848"/>
            <a:ext cx="313044" cy="369332"/>
          </a:xfrm>
          <a:prstGeom prst="rect">
            <a:avLst/>
          </a:prstGeom>
          <a:noFill/>
        </p:spPr>
        <p:txBody>
          <a:bodyPr wrap="none" rtlCol="0">
            <a:spAutoFit/>
          </a:bodyPr>
          <a:lstStyle/>
          <a:p>
            <a:r>
              <a:rPr lang="en-US" b="1" dirty="0"/>
              <a:t>4</a:t>
            </a:r>
          </a:p>
        </p:txBody>
      </p:sp>
      <p:sp>
        <p:nvSpPr>
          <p:cNvPr id="17" name="TextBox 16"/>
          <p:cNvSpPr txBox="1"/>
          <p:nvPr/>
        </p:nvSpPr>
        <p:spPr>
          <a:xfrm>
            <a:off x="1921387" y="5957848"/>
            <a:ext cx="313044" cy="369332"/>
          </a:xfrm>
          <a:prstGeom prst="rect">
            <a:avLst/>
          </a:prstGeom>
          <a:noFill/>
        </p:spPr>
        <p:txBody>
          <a:bodyPr wrap="none" rtlCol="0">
            <a:spAutoFit/>
          </a:bodyPr>
          <a:lstStyle/>
          <a:p>
            <a:r>
              <a:rPr lang="en-US" b="1" dirty="0"/>
              <a:t>5</a:t>
            </a:r>
          </a:p>
        </p:txBody>
      </p:sp>
      <p:graphicFrame>
        <p:nvGraphicFramePr>
          <p:cNvPr id="18" name="Object 17"/>
          <p:cNvGraphicFramePr>
            <a:graphicFrameLocks noChangeAspect="1"/>
          </p:cNvGraphicFramePr>
          <p:nvPr>
            <p:extLst>
              <p:ext uri="{D42A27DB-BD31-4B8C-83A1-F6EECF244321}">
                <p14:modId xmlns:p14="http://schemas.microsoft.com/office/powerpoint/2010/main" val="1355469622"/>
              </p:ext>
            </p:extLst>
          </p:nvPr>
        </p:nvGraphicFramePr>
        <p:xfrm>
          <a:off x="6566519" y="3683000"/>
          <a:ext cx="2241550" cy="303213"/>
        </p:xfrm>
        <a:graphic>
          <a:graphicData uri="http://schemas.openxmlformats.org/presentationml/2006/ole">
            <mc:AlternateContent xmlns:mc="http://schemas.openxmlformats.org/markup-compatibility/2006">
              <mc:Choice xmlns:v="urn:schemas-microsoft-com:vml" Requires="v">
                <p:oleObj spid="_x0000_s5356" name="Equation" r:id="rId7" imgW="1600200" imgH="215900" progId="Equation.3">
                  <p:embed/>
                </p:oleObj>
              </mc:Choice>
              <mc:Fallback>
                <p:oleObj name="Equation" r:id="rId7" imgW="1600200" imgH="215900" progId="Equation.3">
                  <p:embed/>
                  <p:pic>
                    <p:nvPicPr>
                      <p:cNvPr id="0" name=""/>
                      <p:cNvPicPr/>
                      <p:nvPr/>
                    </p:nvPicPr>
                    <p:blipFill>
                      <a:blip r:embed="rId8"/>
                      <a:stretch>
                        <a:fillRect/>
                      </a:stretch>
                    </p:blipFill>
                    <p:spPr>
                      <a:xfrm>
                        <a:off x="6566519" y="3683000"/>
                        <a:ext cx="2241550" cy="303213"/>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577854474"/>
              </p:ext>
            </p:extLst>
          </p:nvPr>
        </p:nvGraphicFramePr>
        <p:xfrm>
          <a:off x="6514131" y="4164013"/>
          <a:ext cx="2347913" cy="303212"/>
        </p:xfrm>
        <a:graphic>
          <a:graphicData uri="http://schemas.openxmlformats.org/presentationml/2006/ole">
            <mc:AlternateContent xmlns:mc="http://schemas.openxmlformats.org/markup-compatibility/2006">
              <mc:Choice xmlns:v="urn:schemas-microsoft-com:vml" Requires="v">
                <p:oleObj spid="_x0000_s5357" name="Equation" r:id="rId9" imgW="1676400" imgH="215900" progId="Equation.3">
                  <p:embed/>
                </p:oleObj>
              </mc:Choice>
              <mc:Fallback>
                <p:oleObj name="Equation" r:id="rId9" imgW="1676400" imgH="215900" progId="Equation.3">
                  <p:embed/>
                  <p:pic>
                    <p:nvPicPr>
                      <p:cNvPr id="0" name=""/>
                      <p:cNvPicPr/>
                      <p:nvPr/>
                    </p:nvPicPr>
                    <p:blipFill>
                      <a:blip r:embed="rId10"/>
                      <a:stretch>
                        <a:fillRect/>
                      </a:stretch>
                    </p:blipFill>
                    <p:spPr>
                      <a:xfrm>
                        <a:off x="6514131" y="4164013"/>
                        <a:ext cx="2347913" cy="303212"/>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621713381"/>
              </p:ext>
            </p:extLst>
          </p:nvPr>
        </p:nvGraphicFramePr>
        <p:xfrm>
          <a:off x="6461743" y="4645026"/>
          <a:ext cx="2347913" cy="303212"/>
        </p:xfrm>
        <a:graphic>
          <a:graphicData uri="http://schemas.openxmlformats.org/presentationml/2006/ole">
            <mc:AlternateContent xmlns:mc="http://schemas.openxmlformats.org/markup-compatibility/2006">
              <mc:Choice xmlns:v="urn:schemas-microsoft-com:vml" Requires="v">
                <p:oleObj spid="_x0000_s5358" name="Equation" r:id="rId11" imgW="1676400" imgH="215900" progId="Equation.3">
                  <p:embed/>
                </p:oleObj>
              </mc:Choice>
              <mc:Fallback>
                <p:oleObj name="Equation" r:id="rId11" imgW="1676400" imgH="215900" progId="Equation.3">
                  <p:embed/>
                  <p:pic>
                    <p:nvPicPr>
                      <p:cNvPr id="0" name=""/>
                      <p:cNvPicPr/>
                      <p:nvPr/>
                    </p:nvPicPr>
                    <p:blipFill>
                      <a:blip r:embed="rId12"/>
                      <a:stretch>
                        <a:fillRect/>
                      </a:stretch>
                    </p:blipFill>
                    <p:spPr>
                      <a:xfrm>
                        <a:off x="6461743" y="4645026"/>
                        <a:ext cx="2347913" cy="30321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057548258"/>
              </p:ext>
            </p:extLst>
          </p:nvPr>
        </p:nvGraphicFramePr>
        <p:xfrm>
          <a:off x="6542706" y="5126038"/>
          <a:ext cx="2081213" cy="303212"/>
        </p:xfrm>
        <a:graphic>
          <a:graphicData uri="http://schemas.openxmlformats.org/presentationml/2006/ole">
            <mc:AlternateContent xmlns:mc="http://schemas.openxmlformats.org/markup-compatibility/2006">
              <mc:Choice xmlns:v="urn:schemas-microsoft-com:vml" Requires="v">
                <p:oleObj spid="_x0000_s5359" name="Equation" r:id="rId13" imgW="1485900" imgH="215900" progId="Equation.3">
                  <p:embed/>
                </p:oleObj>
              </mc:Choice>
              <mc:Fallback>
                <p:oleObj name="Equation" r:id="rId13" imgW="1485900" imgH="215900" progId="Equation.3">
                  <p:embed/>
                  <p:pic>
                    <p:nvPicPr>
                      <p:cNvPr id="0" name=""/>
                      <p:cNvPicPr/>
                      <p:nvPr/>
                    </p:nvPicPr>
                    <p:blipFill>
                      <a:blip r:embed="rId14"/>
                      <a:stretch>
                        <a:fillRect/>
                      </a:stretch>
                    </p:blipFill>
                    <p:spPr>
                      <a:xfrm>
                        <a:off x="6542706" y="5126038"/>
                        <a:ext cx="2081213" cy="303212"/>
                      </a:xfrm>
                      <a:prstGeom prst="rect">
                        <a:avLst/>
                      </a:prstGeom>
                    </p:spPr>
                  </p:pic>
                </p:oleObj>
              </mc:Fallback>
            </mc:AlternateContent>
          </a:graphicData>
        </a:graphic>
      </p:graphicFrame>
    </p:spTree>
    <p:extLst>
      <p:ext uri="{BB962C8B-B14F-4D97-AF65-F5344CB8AC3E}">
        <p14:creationId xmlns:p14="http://schemas.microsoft.com/office/powerpoint/2010/main" val="29318000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L-System Encoding</a:t>
            </a:r>
            <a:endParaRPr lang="en-US" dirty="0"/>
          </a:p>
        </p:txBody>
      </p:sp>
      <p:sp>
        <p:nvSpPr>
          <p:cNvPr id="3" name="Content Placeholder 2"/>
          <p:cNvSpPr>
            <a:spLocks noGrp="1"/>
          </p:cNvSpPr>
          <p:nvPr>
            <p:ph idx="1"/>
          </p:nvPr>
        </p:nvSpPr>
        <p:spPr/>
        <p:txBody>
          <a:bodyPr/>
          <a:lstStyle/>
          <a:p>
            <a:pPr algn="just">
              <a:lnSpc>
                <a:spcPct val="120000"/>
              </a:lnSpc>
              <a:spcAft>
                <a:spcPts val="1200"/>
              </a:spcAft>
            </a:pPr>
            <a:r>
              <a:rPr lang="en-US" dirty="0"/>
              <a:t>A</a:t>
            </a:r>
            <a:r>
              <a:rPr lang="en-US" dirty="0" smtClean="0"/>
              <a:t>nt’s </a:t>
            </a:r>
            <a:r>
              <a:rPr lang="en-US" dirty="0"/>
              <a:t>genes G</a:t>
            </a:r>
            <a:r>
              <a:rPr lang="en-US" dirty="0" smtClean="0"/>
              <a:t>=(</a:t>
            </a:r>
            <a:r>
              <a:rPr lang="en-US" dirty="0" err="1" smtClean="0"/>
              <a:t>Σ</a:t>
            </a:r>
            <a:r>
              <a:rPr lang="en-US" dirty="0"/>
              <a:t>, </a:t>
            </a:r>
            <a:r>
              <a:rPr lang="en-US" dirty="0" err="1"/>
              <a:t>σ,</a:t>
            </a:r>
            <a:r>
              <a:rPr lang="en-US" dirty="0" err="1" smtClean="0"/>
              <a:t>F</a:t>
            </a:r>
            <a:r>
              <a:rPr lang="en-US" dirty="0" smtClean="0"/>
              <a:t>), where </a:t>
            </a:r>
          </a:p>
          <a:p>
            <a:pPr lvl="1" algn="just">
              <a:lnSpc>
                <a:spcPct val="120000"/>
              </a:lnSpc>
              <a:spcAft>
                <a:spcPts val="1200"/>
              </a:spcAft>
            </a:pPr>
            <a:r>
              <a:rPr lang="en-US" dirty="0" err="1" smtClean="0"/>
              <a:t>Σ</a:t>
            </a:r>
            <a:r>
              <a:rPr lang="en-US" dirty="0" smtClean="0"/>
              <a:t>={U,D,L,R}</a:t>
            </a:r>
          </a:p>
          <a:p>
            <a:pPr lvl="1" algn="just">
              <a:lnSpc>
                <a:spcPct val="120000"/>
              </a:lnSpc>
              <a:spcAft>
                <a:spcPts val="1200"/>
              </a:spcAft>
            </a:pPr>
            <a:r>
              <a:rPr lang="en-US" dirty="0" err="1" smtClean="0"/>
              <a:t>σ</a:t>
            </a:r>
            <a:r>
              <a:rPr lang="en-US" dirty="0" err="1"/>
              <a:t>∈Σ</a:t>
            </a:r>
            <a:r>
              <a:rPr lang="en-US" i="1" dirty="0"/>
              <a:t>*</a:t>
            </a:r>
            <a:r>
              <a:rPr lang="en-US" dirty="0"/>
              <a:t> </a:t>
            </a:r>
            <a:r>
              <a:rPr lang="en-US" dirty="0" smtClean="0"/>
              <a:t>, is the axiom, which is initialized to be a random string from </a:t>
            </a:r>
            <a:r>
              <a:rPr lang="en-US" dirty="0" err="1" smtClean="0"/>
              <a:t>Σ</a:t>
            </a:r>
            <a:r>
              <a:rPr lang="en-US" i="1" dirty="0" smtClean="0"/>
              <a:t>*</a:t>
            </a:r>
            <a:r>
              <a:rPr lang="en-US" dirty="0" smtClean="0"/>
              <a:t> the set of all possible strings of alphabet </a:t>
            </a:r>
            <a:r>
              <a:rPr lang="en-US" dirty="0" err="1" smtClean="0"/>
              <a:t>Σ</a:t>
            </a:r>
            <a:endParaRPr lang="en-US" dirty="0" smtClean="0"/>
          </a:p>
          <a:p>
            <a:pPr lvl="1" algn="just">
              <a:lnSpc>
                <a:spcPct val="120000"/>
              </a:lnSpc>
              <a:spcAft>
                <a:spcPts val="1200"/>
              </a:spcAft>
            </a:pPr>
            <a:r>
              <a:rPr lang="en-US" dirty="0" smtClean="0"/>
              <a:t>F</a:t>
            </a:r>
            <a:r>
              <a:rPr lang="en-US" baseline="-25000" dirty="0"/>
              <a:t> </a:t>
            </a:r>
            <a:r>
              <a:rPr lang="en-US" dirty="0" smtClean="0"/>
              <a:t>= {F</a:t>
            </a:r>
            <a:r>
              <a:rPr lang="en-US" baseline="-25000" dirty="0" smtClean="0"/>
              <a:t>1</a:t>
            </a:r>
            <a:r>
              <a:rPr lang="en-US" dirty="0" smtClean="0"/>
              <a:t>,F</a:t>
            </a:r>
            <a:r>
              <a:rPr lang="en-US" baseline="-25000" dirty="0" smtClean="0"/>
              <a:t>2</a:t>
            </a:r>
            <a:r>
              <a:rPr lang="en-US" dirty="0" smtClean="0"/>
              <a:t>,F</a:t>
            </a:r>
            <a:r>
              <a:rPr lang="en-US" baseline="-25000" dirty="0" smtClean="0"/>
              <a:t>3</a:t>
            </a:r>
            <a:r>
              <a:rPr lang="en-US" dirty="0" smtClean="0"/>
              <a:t>,F</a:t>
            </a:r>
            <a:r>
              <a:rPr lang="en-US" baseline="-25000" dirty="0" smtClean="0"/>
              <a:t>4</a:t>
            </a:r>
            <a:r>
              <a:rPr lang="en-US" dirty="0" smtClean="0"/>
              <a:t>}, four rules that map from each letter in </a:t>
            </a:r>
            <a:r>
              <a:rPr lang="en-US" dirty="0" err="1" smtClean="0"/>
              <a:t>Σ</a:t>
            </a:r>
            <a:r>
              <a:rPr lang="en-US" dirty="0" smtClean="0"/>
              <a:t> to </a:t>
            </a:r>
            <a:r>
              <a:rPr lang="en-US" dirty="0" err="1"/>
              <a:t>Σ</a:t>
            </a:r>
            <a:r>
              <a:rPr lang="en-US" i="1" dirty="0" smtClean="0"/>
              <a:t>*. </a:t>
            </a:r>
            <a:r>
              <a:rPr lang="en-US" dirty="0" smtClean="0"/>
              <a:t>Each rule is initialized randomly </a:t>
            </a:r>
          </a:p>
          <a:p>
            <a:pPr algn="just">
              <a:lnSpc>
                <a:spcPct val="120000"/>
              </a:lnSpc>
              <a:spcAft>
                <a:spcPts val="1200"/>
              </a:spcAft>
            </a:pPr>
            <a:r>
              <a:rPr lang="en-US" dirty="0" smtClean="0"/>
              <a:t>This is your typical L-System but with four production rules, each one mapping from an action in the maze to a string.</a:t>
            </a:r>
          </a:p>
          <a:p>
            <a:endParaRPr lang="en-US" dirty="0" smtClean="0"/>
          </a:p>
          <a:p>
            <a:pPr lvl="1"/>
            <a:endParaRPr lang="en-US" dirty="0"/>
          </a:p>
        </p:txBody>
      </p:sp>
    </p:spTree>
    <p:extLst>
      <p:ext uri="{BB962C8B-B14F-4D97-AF65-F5344CB8AC3E}">
        <p14:creationId xmlns:p14="http://schemas.microsoft.com/office/powerpoint/2010/main" val="30573442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L-System </a:t>
            </a:r>
            <a:r>
              <a:rPr lang="en-US" dirty="0" smtClean="0"/>
              <a:t>Expression</a:t>
            </a:r>
            <a:endParaRPr lang="en-US" dirty="0"/>
          </a:p>
        </p:txBody>
      </p:sp>
      <p:sp>
        <p:nvSpPr>
          <p:cNvPr id="3" name="Content Placeholder 2"/>
          <p:cNvSpPr>
            <a:spLocks noGrp="1"/>
          </p:cNvSpPr>
          <p:nvPr>
            <p:ph idx="1"/>
          </p:nvPr>
        </p:nvSpPr>
        <p:spPr/>
        <p:txBody>
          <a:bodyPr/>
          <a:lstStyle/>
          <a:p>
            <a:pPr algn="just">
              <a:lnSpc>
                <a:spcPct val="120000"/>
              </a:lnSpc>
            </a:pPr>
            <a:r>
              <a:rPr lang="en-US" dirty="0" smtClean="0"/>
              <a:t>Unlike the simple gene, before the ant uses the information stored in its genes this must go trough a “developmental” phase:</a:t>
            </a:r>
          </a:p>
          <a:p>
            <a:pPr algn="just">
              <a:lnSpc>
                <a:spcPct val="120000"/>
              </a:lnSpc>
            </a:pPr>
            <a:r>
              <a:rPr lang="en-US" dirty="0" smtClean="0"/>
              <a:t>Iteration </a:t>
            </a:r>
            <a:r>
              <a:rPr lang="en-US" dirty="0"/>
              <a:t>of the L-System a fix number of times resulting in string </a:t>
            </a:r>
            <a:r>
              <a:rPr lang="en-US" dirty="0" smtClean="0"/>
              <a:t>S</a:t>
            </a:r>
          </a:p>
          <a:p>
            <a:pPr algn="just">
              <a:lnSpc>
                <a:spcPct val="120000"/>
              </a:lnSpc>
            </a:pPr>
            <a:r>
              <a:rPr lang="en-US" dirty="0" smtClean="0"/>
              <a:t>The weights used as G(k) are now the proportion of each letter in the string S, similar to the simple gene.</a:t>
            </a:r>
          </a:p>
          <a:p>
            <a:pPr lvl="1"/>
            <a:endParaRPr lang="en-US" dirty="0"/>
          </a:p>
        </p:txBody>
      </p:sp>
    </p:spTree>
    <p:extLst>
      <p:ext uri="{BB962C8B-B14F-4D97-AF65-F5344CB8AC3E}">
        <p14:creationId xmlns:p14="http://schemas.microsoft.com/office/powerpoint/2010/main" val="20281529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L</a:t>
            </a:r>
            <a:r>
              <a:rPr lang="en-US" dirty="0"/>
              <a:t>-</a:t>
            </a:r>
            <a:r>
              <a:rPr lang="en-US" dirty="0" smtClean="0"/>
              <a:t>System?</a:t>
            </a:r>
            <a:endParaRPr lang="en-US" dirty="0"/>
          </a:p>
        </p:txBody>
      </p:sp>
      <p:sp>
        <p:nvSpPr>
          <p:cNvPr id="3" name="Content Placeholder 2"/>
          <p:cNvSpPr>
            <a:spLocks noGrp="1"/>
          </p:cNvSpPr>
          <p:nvPr>
            <p:ph idx="1"/>
          </p:nvPr>
        </p:nvSpPr>
        <p:spPr/>
        <p:txBody>
          <a:bodyPr/>
          <a:lstStyle/>
          <a:p>
            <a:pPr algn="just">
              <a:spcAft>
                <a:spcPts val="1200"/>
              </a:spcAft>
            </a:pPr>
            <a:r>
              <a:rPr lang="en-US" dirty="0"/>
              <a:t>T</a:t>
            </a:r>
            <a:r>
              <a:rPr lang="en-US" dirty="0" smtClean="0"/>
              <a:t>here </a:t>
            </a:r>
            <a:r>
              <a:rPr lang="en-US" dirty="0"/>
              <a:t>is a clear genotype/phenotype mapping between the system’s axiom and final string, through a developmental </a:t>
            </a:r>
            <a:r>
              <a:rPr lang="en-US" dirty="0" smtClean="0"/>
              <a:t>phase.</a:t>
            </a:r>
          </a:p>
          <a:p>
            <a:pPr algn="just">
              <a:spcAft>
                <a:spcPts val="1200"/>
              </a:spcAft>
            </a:pPr>
            <a:r>
              <a:rPr lang="en-US" dirty="0" smtClean="0"/>
              <a:t>Encode of </a:t>
            </a:r>
            <a:r>
              <a:rPr lang="en-US" dirty="0"/>
              <a:t>self-similar information which can be useful in a maze structure where a lot of the decision are </a:t>
            </a:r>
            <a:r>
              <a:rPr lang="en-US" dirty="0" smtClean="0"/>
              <a:t>similar</a:t>
            </a:r>
          </a:p>
          <a:p>
            <a:pPr algn="just">
              <a:spcAft>
                <a:spcPts val="1200"/>
              </a:spcAft>
            </a:pPr>
            <a:r>
              <a:rPr lang="en-US" dirty="0" smtClean="0"/>
              <a:t>Compact </a:t>
            </a:r>
            <a:r>
              <a:rPr lang="en-US" dirty="0"/>
              <a:t>a lot of information effectively. </a:t>
            </a:r>
            <a:endParaRPr lang="en-US" dirty="0" smtClean="0"/>
          </a:p>
          <a:p>
            <a:pPr algn="just">
              <a:spcAft>
                <a:spcPts val="1200"/>
              </a:spcAft>
            </a:pPr>
            <a:r>
              <a:rPr lang="en-US" dirty="0" smtClean="0"/>
              <a:t>The </a:t>
            </a:r>
            <a:r>
              <a:rPr lang="en-US" dirty="0"/>
              <a:t>L-System stands as a suitable metaphor for an ant’s genetic information. </a:t>
            </a:r>
          </a:p>
        </p:txBody>
      </p:sp>
    </p:spTree>
    <p:extLst>
      <p:ext uri="{BB962C8B-B14F-4D97-AF65-F5344CB8AC3E}">
        <p14:creationId xmlns:p14="http://schemas.microsoft.com/office/powerpoint/2010/main" val="27234901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Operations</a:t>
            </a:r>
            <a:endParaRPr lang="en-US" dirty="0"/>
          </a:p>
        </p:txBody>
      </p:sp>
      <p:sp>
        <p:nvSpPr>
          <p:cNvPr id="3" name="Content Placeholder 2"/>
          <p:cNvSpPr>
            <a:spLocks noGrp="1"/>
          </p:cNvSpPr>
          <p:nvPr>
            <p:ph idx="1"/>
          </p:nvPr>
        </p:nvSpPr>
        <p:spPr/>
        <p:txBody>
          <a:bodyPr>
            <a:normAutofit lnSpcReduction="10000"/>
          </a:bodyPr>
          <a:lstStyle/>
          <a:p>
            <a:pPr algn="just">
              <a:lnSpc>
                <a:spcPct val="120000"/>
              </a:lnSpc>
              <a:spcAft>
                <a:spcPts val="1200"/>
              </a:spcAft>
            </a:pPr>
            <a:r>
              <a:rPr lang="en-US" dirty="0" smtClean="0"/>
              <a:t>Those ants that constructed the best solution (so far) are selected for reproduction. How does this work?</a:t>
            </a:r>
          </a:p>
          <a:p>
            <a:pPr algn="just">
              <a:lnSpc>
                <a:spcPct val="120000"/>
              </a:lnSpc>
              <a:spcAft>
                <a:spcPts val="1200"/>
              </a:spcAft>
            </a:pPr>
            <a:r>
              <a:rPr lang="en-US" u="sng" dirty="0" smtClean="0"/>
              <a:t>Simple encoding</a:t>
            </a:r>
            <a:r>
              <a:rPr lang="en-US" dirty="0"/>
              <a:t>:</a:t>
            </a:r>
            <a:r>
              <a:rPr lang="en-US" dirty="0" smtClean="0"/>
              <a:t> the best ants’ genes are reproduced taking a random crossover point and allowing for mutation</a:t>
            </a:r>
          </a:p>
          <a:p>
            <a:pPr algn="just">
              <a:lnSpc>
                <a:spcPct val="120000"/>
              </a:lnSpc>
              <a:spcAft>
                <a:spcPts val="1200"/>
              </a:spcAft>
            </a:pPr>
            <a:r>
              <a:rPr lang="en-US" u="sng" dirty="0" smtClean="0"/>
              <a:t>L-System encoding</a:t>
            </a:r>
            <a:r>
              <a:rPr lang="en-US" dirty="0"/>
              <a:t>: The crossover operator takes two genes </a:t>
            </a:r>
            <a:r>
              <a:rPr lang="en-US" dirty="0" err="1" smtClean="0"/>
              <a:t>G</a:t>
            </a:r>
            <a:r>
              <a:rPr lang="en-US" baseline="-25000" dirty="0" err="1" smtClean="0"/>
              <a:t>u</a:t>
            </a:r>
            <a:r>
              <a:rPr lang="en-US" dirty="0" err="1"/>
              <a:t>,</a:t>
            </a:r>
            <a:r>
              <a:rPr lang="en-US" dirty="0" err="1" smtClean="0"/>
              <a:t>G</a:t>
            </a:r>
            <a:r>
              <a:rPr lang="en-US" baseline="-25000" dirty="0" err="1" smtClean="0"/>
              <a:t>v</a:t>
            </a:r>
            <a:r>
              <a:rPr lang="en-US" dirty="0"/>
              <a:t>, and a random number </a:t>
            </a:r>
            <a:r>
              <a:rPr lang="en-US" i="1" dirty="0" smtClean="0"/>
              <a:t>r</a:t>
            </a:r>
            <a:r>
              <a:rPr lang="en-US" dirty="0" smtClean="0"/>
              <a:t> </a:t>
            </a:r>
            <a:r>
              <a:rPr lang="en-US" dirty="0"/>
              <a:t>uniformly distributed between 0 and 3, and replaces the rules </a:t>
            </a:r>
            <a:r>
              <a:rPr lang="en-US" dirty="0" smtClean="0"/>
              <a:t>(F</a:t>
            </a:r>
            <a:r>
              <a:rPr lang="en-US" baseline="-25000" dirty="0" smtClean="0"/>
              <a:t>0</a:t>
            </a:r>
            <a:r>
              <a:rPr lang="en-US" dirty="0" smtClean="0"/>
              <a:t>,F</a:t>
            </a:r>
            <a:r>
              <a:rPr lang="en-US" i="1" baseline="-25000" dirty="0" smtClean="0"/>
              <a:t>r</a:t>
            </a:r>
            <a:r>
              <a:rPr lang="en-US" dirty="0" smtClean="0"/>
              <a:t>) </a:t>
            </a:r>
            <a:r>
              <a:rPr lang="en-US" dirty="0"/>
              <a:t>of gene </a:t>
            </a:r>
            <a:r>
              <a:rPr lang="en-US" dirty="0" err="1" smtClean="0"/>
              <a:t>G</a:t>
            </a:r>
            <a:r>
              <a:rPr lang="en-US" baseline="-25000" dirty="0" err="1" smtClean="0"/>
              <a:t>u</a:t>
            </a:r>
            <a:r>
              <a:rPr lang="en-US" dirty="0" smtClean="0"/>
              <a:t>  </a:t>
            </a:r>
            <a:r>
              <a:rPr lang="en-US" dirty="0"/>
              <a:t>with rules </a:t>
            </a:r>
            <a:r>
              <a:rPr lang="en-US" dirty="0" smtClean="0"/>
              <a:t>(F</a:t>
            </a:r>
            <a:r>
              <a:rPr lang="en-US" i="1" baseline="-25000" dirty="0" smtClean="0"/>
              <a:t>r</a:t>
            </a:r>
            <a:r>
              <a:rPr lang="en-US" dirty="0" smtClean="0"/>
              <a:t>,F</a:t>
            </a:r>
            <a:r>
              <a:rPr lang="en-US" baseline="-25000" dirty="0" smtClean="0"/>
              <a:t>3</a:t>
            </a:r>
            <a:r>
              <a:rPr lang="en-US" dirty="0" smtClean="0"/>
              <a:t>) </a:t>
            </a:r>
            <a:r>
              <a:rPr lang="en-US" dirty="0"/>
              <a:t>of gene </a:t>
            </a:r>
            <a:r>
              <a:rPr lang="en-US" dirty="0" err="1" smtClean="0"/>
              <a:t>G</a:t>
            </a:r>
            <a:r>
              <a:rPr lang="en-US" baseline="-25000" dirty="0" err="1" smtClean="0"/>
              <a:t>v</a:t>
            </a:r>
            <a:r>
              <a:rPr lang="en-US" dirty="0" smtClean="0"/>
              <a:t>. </a:t>
            </a:r>
            <a:r>
              <a:rPr lang="en-US" dirty="0"/>
              <a:t>A single gene can also be mutated, meaning that a rule </a:t>
            </a:r>
            <a:r>
              <a:rPr lang="en-US" dirty="0" err="1" smtClean="0"/>
              <a:t>F</a:t>
            </a:r>
            <a:r>
              <a:rPr lang="en-US" baseline="-25000" dirty="0" err="1" smtClean="0"/>
              <a:t>j</a:t>
            </a:r>
            <a:r>
              <a:rPr lang="en-US" dirty="0" smtClean="0"/>
              <a:t> </a:t>
            </a:r>
            <a:r>
              <a:rPr lang="en-US" dirty="0"/>
              <a:t>will be changed randomly. </a:t>
            </a:r>
            <a:endParaRPr lang="en-US" dirty="0" smtClean="0"/>
          </a:p>
        </p:txBody>
      </p:sp>
    </p:spTree>
    <p:extLst>
      <p:ext uri="{BB962C8B-B14F-4D97-AF65-F5344CB8AC3E}">
        <p14:creationId xmlns:p14="http://schemas.microsoft.com/office/powerpoint/2010/main" val="38665357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lnSpcReduction="10000"/>
          </a:bodyPr>
          <a:lstStyle/>
          <a:p>
            <a:pPr algn="just">
              <a:lnSpc>
                <a:spcPct val="120000"/>
              </a:lnSpc>
              <a:spcAft>
                <a:spcPts val="1200"/>
              </a:spcAft>
            </a:pPr>
            <a:r>
              <a:rPr lang="en-US" dirty="0" smtClean="0"/>
              <a:t>EVA was tested on mazes of different sizes, i.e., from 20 cells to 300 cells, in increment of 10 cells.</a:t>
            </a:r>
          </a:p>
          <a:p>
            <a:pPr lvl="1" algn="just">
              <a:lnSpc>
                <a:spcPct val="120000"/>
              </a:lnSpc>
              <a:spcAft>
                <a:spcPts val="1200"/>
              </a:spcAft>
            </a:pPr>
            <a:r>
              <a:rPr lang="en-US" dirty="0" smtClean="0"/>
              <a:t>20,30,40, …, 290 and 300.</a:t>
            </a:r>
          </a:p>
          <a:p>
            <a:pPr algn="just">
              <a:lnSpc>
                <a:spcPct val="120000"/>
              </a:lnSpc>
              <a:spcAft>
                <a:spcPts val="1200"/>
              </a:spcAft>
            </a:pPr>
            <a:r>
              <a:rPr lang="en-US" dirty="0" smtClean="0"/>
              <a:t>For each maze, different topologies of the mazes were tested. For instance, for the maze of dimension 40, three different topologies were created having 5, 10 and 20 cells per row. </a:t>
            </a:r>
          </a:p>
          <a:p>
            <a:pPr algn="just">
              <a:lnSpc>
                <a:spcPct val="120000"/>
              </a:lnSpc>
              <a:spcAft>
                <a:spcPts val="1200"/>
              </a:spcAft>
            </a:pPr>
            <a:r>
              <a:rPr lang="en-US" dirty="0" smtClean="0"/>
              <a:t>For each of these topologies, 10 different mazes were tested. For convenience, node </a:t>
            </a:r>
            <a:r>
              <a:rPr lang="en-US" i="1" dirty="0" smtClean="0"/>
              <a:t>0</a:t>
            </a:r>
            <a:r>
              <a:rPr lang="en-US" dirty="0" smtClean="0"/>
              <a:t> is the nest and node </a:t>
            </a:r>
            <a:r>
              <a:rPr lang="en-US" i="1" dirty="0" smtClean="0"/>
              <a:t>n</a:t>
            </a:r>
            <a:r>
              <a:rPr lang="en-US" dirty="0" smtClean="0"/>
              <a:t> is the food source.</a:t>
            </a:r>
          </a:p>
        </p:txBody>
      </p:sp>
    </p:spTree>
    <p:extLst>
      <p:ext uri="{BB962C8B-B14F-4D97-AF65-F5344CB8AC3E}">
        <p14:creationId xmlns:p14="http://schemas.microsoft.com/office/powerpoint/2010/main" val="38147150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pic>
        <p:nvPicPr>
          <p:cNvPr id="4" name="Content Placeholder 3" descr="Parameters.png"/>
          <p:cNvPicPr>
            <a:picLocks noGrp="1" noChangeAspect="1"/>
          </p:cNvPicPr>
          <p:nvPr>
            <p:ph idx="1"/>
          </p:nvPr>
        </p:nvPicPr>
        <p:blipFill>
          <a:blip r:embed="rId2">
            <a:extLst>
              <a:ext uri="{28A0092B-C50C-407E-A947-70E740481C1C}">
                <a14:useLocalDpi xmlns:a14="http://schemas.microsoft.com/office/drawing/2010/main" val="0"/>
              </a:ext>
            </a:extLst>
          </a:blip>
          <a:srcRect t="-32753" b="-32753"/>
          <a:stretch>
            <a:fillRect/>
          </a:stretch>
        </p:blipFill>
        <p:spPr/>
      </p:pic>
      <p:sp>
        <p:nvSpPr>
          <p:cNvPr id="5" name="TextBox 4"/>
          <p:cNvSpPr txBox="1"/>
          <p:nvPr/>
        </p:nvSpPr>
        <p:spPr>
          <a:xfrm>
            <a:off x="2159000" y="1517650"/>
            <a:ext cx="4134465" cy="461665"/>
          </a:xfrm>
          <a:prstGeom prst="rect">
            <a:avLst/>
          </a:prstGeom>
          <a:noFill/>
        </p:spPr>
        <p:txBody>
          <a:bodyPr wrap="none" rtlCol="0">
            <a:spAutoFit/>
          </a:bodyPr>
          <a:lstStyle/>
          <a:p>
            <a:r>
              <a:rPr lang="en-US" sz="2400" dirty="0" smtClean="0"/>
              <a:t>Parameters used to test EVA</a:t>
            </a:r>
            <a:endParaRPr lang="en-US" sz="2400" dirty="0"/>
          </a:p>
        </p:txBody>
      </p:sp>
      <p:sp>
        <p:nvSpPr>
          <p:cNvPr id="6" name="Rectangle 5"/>
          <p:cNvSpPr/>
          <p:nvPr/>
        </p:nvSpPr>
        <p:spPr>
          <a:xfrm>
            <a:off x="1409700" y="5615543"/>
            <a:ext cx="3759976" cy="369332"/>
          </a:xfrm>
          <a:prstGeom prst="rect">
            <a:avLst/>
          </a:prstGeom>
        </p:spPr>
        <p:txBody>
          <a:bodyPr wrap="none">
            <a:spAutoFit/>
          </a:bodyPr>
          <a:lstStyle/>
          <a:p>
            <a:r>
              <a:rPr lang="en-US" dirty="0"/>
              <a:t>EVA (parameters sets A through H) </a:t>
            </a:r>
          </a:p>
        </p:txBody>
      </p:sp>
      <p:sp>
        <p:nvSpPr>
          <p:cNvPr id="7" name="Rectangle 6"/>
          <p:cNvSpPr/>
          <p:nvPr/>
        </p:nvSpPr>
        <p:spPr>
          <a:xfrm>
            <a:off x="6293465" y="3990459"/>
            <a:ext cx="2840116" cy="369332"/>
          </a:xfrm>
          <a:prstGeom prst="rect">
            <a:avLst/>
          </a:prstGeom>
        </p:spPr>
        <p:txBody>
          <a:bodyPr wrap="none">
            <a:spAutoFit/>
          </a:bodyPr>
          <a:lstStyle/>
          <a:p>
            <a:r>
              <a:rPr lang="en-US" dirty="0"/>
              <a:t>ACO (parameters I and J) </a:t>
            </a:r>
          </a:p>
        </p:txBody>
      </p:sp>
      <p:sp>
        <p:nvSpPr>
          <p:cNvPr id="8" name="Rectangle 7"/>
          <p:cNvSpPr/>
          <p:nvPr/>
        </p:nvSpPr>
        <p:spPr>
          <a:xfrm>
            <a:off x="457200" y="2153940"/>
            <a:ext cx="2592176" cy="369332"/>
          </a:xfrm>
          <a:prstGeom prst="rect">
            <a:avLst/>
          </a:prstGeom>
        </p:spPr>
        <p:txBody>
          <a:bodyPr wrap="none">
            <a:spAutoFit/>
          </a:bodyPr>
          <a:lstStyle/>
          <a:p>
            <a:r>
              <a:rPr lang="en-US" dirty="0" smtClean="0"/>
              <a:t>Simple </a:t>
            </a:r>
            <a:r>
              <a:rPr lang="en-US" dirty="0"/>
              <a:t>gene-EVA (A-D)</a:t>
            </a:r>
            <a:r>
              <a:rPr lang="en-US" dirty="0" smtClean="0">
                <a:effectLst/>
              </a:rPr>
              <a:t> </a:t>
            </a:r>
            <a:endParaRPr lang="en-US" dirty="0"/>
          </a:p>
        </p:txBody>
      </p:sp>
      <p:sp>
        <p:nvSpPr>
          <p:cNvPr id="9" name="Rectangle 8"/>
          <p:cNvSpPr/>
          <p:nvPr/>
        </p:nvSpPr>
        <p:spPr>
          <a:xfrm>
            <a:off x="3430101" y="2143899"/>
            <a:ext cx="2283798" cy="369332"/>
          </a:xfrm>
          <a:prstGeom prst="rect">
            <a:avLst/>
          </a:prstGeom>
        </p:spPr>
        <p:txBody>
          <a:bodyPr wrap="none">
            <a:spAutoFit/>
          </a:bodyPr>
          <a:lstStyle/>
          <a:p>
            <a:r>
              <a:rPr lang="en-US" dirty="0"/>
              <a:t>L-System-EVA (E-H) </a:t>
            </a:r>
          </a:p>
        </p:txBody>
      </p:sp>
    </p:spTree>
    <p:extLst>
      <p:ext uri="{BB962C8B-B14F-4D97-AF65-F5344CB8AC3E}">
        <p14:creationId xmlns:p14="http://schemas.microsoft.com/office/powerpoint/2010/main" val="41197010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PrcSolutionsFound.png"/>
          <p:cNvPicPr>
            <a:picLocks noGrp="1" noChangeAspect="1"/>
          </p:cNvPicPr>
          <p:nvPr>
            <p:ph idx="1"/>
          </p:nvPr>
        </p:nvPicPr>
        <p:blipFill>
          <a:blip r:embed="rId2">
            <a:extLst>
              <a:ext uri="{28A0092B-C50C-407E-A947-70E740481C1C}">
                <a14:useLocalDpi xmlns:a14="http://schemas.microsoft.com/office/drawing/2010/main" val="0"/>
              </a:ext>
            </a:extLst>
          </a:blip>
          <a:srcRect t="-15631" b="-15631"/>
          <a:stretch>
            <a:fillRect/>
          </a:stretch>
        </p:blipFill>
        <p:spPr/>
      </p:pic>
    </p:spTree>
    <p:extLst>
      <p:ext uri="{BB962C8B-B14F-4D97-AF65-F5344CB8AC3E}">
        <p14:creationId xmlns:p14="http://schemas.microsoft.com/office/powerpoint/2010/main" val="38327129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&amp; Evolving Ants (EVA)</a:t>
            </a:r>
            <a:endParaRPr lang="en-US" dirty="0"/>
          </a:p>
        </p:txBody>
      </p:sp>
      <p:sp>
        <p:nvSpPr>
          <p:cNvPr id="3" name="Content Placeholder 2"/>
          <p:cNvSpPr>
            <a:spLocks noGrp="1"/>
          </p:cNvSpPr>
          <p:nvPr>
            <p:ph idx="1"/>
          </p:nvPr>
        </p:nvSpPr>
        <p:spPr/>
        <p:txBody>
          <a:bodyPr/>
          <a:lstStyle/>
          <a:p>
            <a:pPr algn="just">
              <a:lnSpc>
                <a:spcPct val="120000"/>
              </a:lnSpc>
              <a:spcAft>
                <a:spcPts val="1200"/>
              </a:spcAft>
            </a:pPr>
            <a:r>
              <a:rPr lang="en-US" dirty="0" smtClean="0"/>
              <a:t>Enrique Areyan – Master Student (CS) at </a:t>
            </a:r>
            <a:r>
              <a:rPr lang="en-US" dirty="0" err="1" smtClean="0"/>
              <a:t>SoIC</a:t>
            </a:r>
            <a:r>
              <a:rPr lang="en-US" dirty="0" smtClean="0"/>
              <a:t>. You can contact me at </a:t>
            </a:r>
            <a:r>
              <a:rPr lang="en-US" b="1" dirty="0" err="1" smtClean="0"/>
              <a:t>eareyan@umail.iu.edu</a:t>
            </a:r>
            <a:r>
              <a:rPr lang="en-US" dirty="0" smtClean="0"/>
              <a:t>. Also, check out my web page for this project!</a:t>
            </a:r>
          </a:p>
          <a:p>
            <a:pPr marL="0" indent="0" algn="ctr">
              <a:lnSpc>
                <a:spcPct val="120000"/>
              </a:lnSpc>
              <a:buNone/>
            </a:pPr>
            <a:r>
              <a:rPr lang="en-US" dirty="0" smtClean="0"/>
              <a:t> </a:t>
            </a:r>
            <a:r>
              <a:rPr lang="en-US" dirty="0">
                <a:hlinkClick r:id="rId2"/>
              </a:rPr>
              <a:t>http://www.enriqueareyan.com/</a:t>
            </a:r>
            <a:r>
              <a:rPr lang="en-US" dirty="0" smtClean="0">
                <a:hlinkClick r:id="rId2"/>
              </a:rPr>
              <a:t>evolvingants</a:t>
            </a:r>
            <a:r>
              <a:rPr lang="en-US" dirty="0" smtClean="0"/>
              <a:t> </a:t>
            </a:r>
          </a:p>
          <a:p>
            <a:pPr algn="just">
              <a:lnSpc>
                <a:spcPct val="120000"/>
              </a:lnSpc>
            </a:pPr>
            <a:r>
              <a:rPr lang="en-US" dirty="0" smtClean="0"/>
              <a:t>EVA - Final Project for </a:t>
            </a:r>
            <a:r>
              <a:rPr lang="en-US" i="1" dirty="0" smtClean="0"/>
              <a:t>I585 </a:t>
            </a:r>
            <a:r>
              <a:rPr lang="en-US" i="1" dirty="0" err="1" smtClean="0"/>
              <a:t>BionInspired</a:t>
            </a:r>
            <a:r>
              <a:rPr lang="en-US" i="1" dirty="0" smtClean="0"/>
              <a:t> Computing course</a:t>
            </a:r>
            <a:r>
              <a:rPr lang="en-US" dirty="0" smtClean="0"/>
              <a:t>, under the supervision of Dr. Luis Rocha.</a:t>
            </a:r>
          </a:p>
          <a:p>
            <a:pPr algn="just">
              <a:lnSpc>
                <a:spcPct val="120000"/>
              </a:lnSpc>
            </a:pPr>
            <a:r>
              <a:rPr lang="en-US" dirty="0" smtClean="0"/>
              <a:t>EVA was built on top of </a:t>
            </a:r>
            <a:r>
              <a:rPr lang="en-US" dirty="0" err="1" smtClean="0"/>
              <a:t>AntFramework</a:t>
            </a:r>
            <a:r>
              <a:rPr lang="en-US" dirty="0" smtClean="0"/>
              <a:t>, a project I did as my undergraduate thesis in UCV (Universidad Central de Venezuela) </a:t>
            </a:r>
            <a:endParaRPr lang="en-US" dirty="0"/>
          </a:p>
        </p:txBody>
      </p:sp>
    </p:spTree>
    <p:extLst>
      <p:ext uri="{BB962C8B-B14F-4D97-AF65-F5344CB8AC3E}">
        <p14:creationId xmlns:p14="http://schemas.microsoft.com/office/powerpoint/2010/main" val="233877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descr="AverageIterSolution.png"/>
          <p:cNvPicPr>
            <a:picLocks noGrp="1" noChangeAspect="1"/>
          </p:cNvPicPr>
          <p:nvPr>
            <p:ph idx="1"/>
          </p:nvPr>
        </p:nvPicPr>
        <p:blipFill>
          <a:blip r:embed="rId2">
            <a:extLst>
              <a:ext uri="{28A0092B-C50C-407E-A947-70E740481C1C}">
                <a14:useLocalDpi xmlns:a14="http://schemas.microsoft.com/office/drawing/2010/main" val="0"/>
              </a:ext>
            </a:extLst>
          </a:blip>
          <a:srcRect t="-7063" b="-7063"/>
          <a:stretch>
            <a:fillRect/>
          </a:stretch>
        </p:blipFill>
        <p:spPr/>
      </p:pic>
    </p:spTree>
    <p:extLst>
      <p:ext uri="{BB962C8B-B14F-4D97-AF65-F5344CB8AC3E}">
        <p14:creationId xmlns:p14="http://schemas.microsoft.com/office/powerpoint/2010/main" val="25641296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lnSpc>
                <a:spcPct val="120000"/>
              </a:lnSpc>
              <a:spcAft>
                <a:spcPts val="1200"/>
              </a:spcAft>
            </a:pPr>
            <a:r>
              <a:rPr lang="en-US" dirty="0" smtClean="0"/>
              <a:t>EVA is a viable optimization algorithm.</a:t>
            </a:r>
          </a:p>
          <a:p>
            <a:pPr algn="just">
              <a:lnSpc>
                <a:spcPct val="120000"/>
              </a:lnSpc>
              <a:spcAft>
                <a:spcPts val="1200"/>
              </a:spcAft>
            </a:pPr>
            <a:r>
              <a:rPr lang="en-US" dirty="0" smtClean="0"/>
              <a:t>Results </a:t>
            </a:r>
            <a:r>
              <a:rPr lang="en-US" dirty="0"/>
              <a:t>of the experiments performed using </a:t>
            </a:r>
            <a:r>
              <a:rPr lang="en-US" dirty="0" smtClean="0"/>
              <a:t>EVA suggests </a:t>
            </a:r>
            <a:r>
              <a:rPr lang="en-US" dirty="0"/>
              <a:t>that this algorithm </a:t>
            </a:r>
            <a:r>
              <a:rPr lang="en-US" dirty="0" smtClean="0"/>
              <a:t>outperforms </a:t>
            </a:r>
            <a:r>
              <a:rPr lang="en-US" dirty="0"/>
              <a:t>a pure ACO algorithm when tested under the conditions </a:t>
            </a:r>
            <a:r>
              <a:rPr lang="en-US" dirty="0" smtClean="0"/>
              <a:t>previously described. </a:t>
            </a:r>
          </a:p>
          <a:p>
            <a:pPr algn="just">
              <a:lnSpc>
                <a:spcPct val="120000"/>
              </a:lnSpc>
              <a:spcAft>
                <a:spcPts val="1200"/>
              </a:spcAft>
            </a:pPr>
            <a:r>
              <a:rPr lang="en-US" dirty="0" smtClean="0"/>
              <a:t>The </a:t>
            </a:r>
            <a:r>
              <a:rPr lang="en-US" dirty="0"/>
              <a:t>performance of EVA varies drastically with the choice of the genetic encoding of the evolutionary </a:t>
            </a:r>
            <a:r>
              <a:rPr lang="en-US" dirty="0" smtClean="0"/>
              <a:t>algorithm.</a:t>
            </a:r>
          </a:p>
          <a:p>
            <a:pPr lvl="1" algn="just">
              <a:lnSpc>
                <a:spcPct val="120000"/>
              </a:lnSpc>
              <a:spcAft>
                <a:spcPts val="1200"/>
              </a:spcAft>
            </a:pPr>
            <a:r>
              <a:rPr lang="en-US" dirty="0" smtClean="0"/>
              <a:t>An direct genotype/phenotype mapping (Simple Gene) is outperformed by another strategy </a:t>
            </a:r>
            <a:r>
              <a:rPr lang="en-US" dirty="0"/>
              <a:t>that uses an intermediary, growth </a:t>
            </a:r>
            <a:r>
              <a:rPr lang="en-US" dirty="0" smtClean="0"/>
              <a:t>phase</a:t>
            </a:r>
            <a:r>
              <a:rPr lang="en-US" dirty="0"/>
              <a:t>.</a:t>
            </a:r>
            <a:endParaRPr lang="en-US" dirty="0" smtClean="0"/>
          </a:p>
        </p:txBody>
      </p:sp>
    </p:spTree>
    <p:extLst>
      <p:ext uri="{BB962C8B-B14F-4D97-AF65-F5344CB8AC3E}">
        <p14:creationId xmlns:p14="http://schemas.microsoft.com/office/powerpoint/2010/main" val="20863606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normAutofit lnSpcReduction="10000"/>
          </a:bodyPr>
          <a:lstStyle/>
          <a:p>
            <a:pPr algn="just">
              <a:lnSpc>
                <a:spcPct val="120000"/>
              </a:lnSpc>
              <a:spcAft>
                <a:spcPts val="1200"/>
              </a:spcAft>
            </a:pPr>
            <a:r>
              <a:rPr lang="en-US" dirty="0" smtClean="0"/>
              <a:t>Other evolutionary strategies can be tested:</a:t>
            </a:r>
          </a:p>
          <a:p>
            <a:pPr lvl="1" algn="just">
              <a:lnSpc>
                <a:spcPct val="120000"/>
              </a:lnSpc>
              <a:spcAft>
                <a:spcPts val="1200"/>
              </a:spcAft>
            </a:pPr>
            <a:r>
              <a:rPr lang="en-US" dirty="0" smtClean="0"/>
              <a:t>Cellular automata</a:t>
            </a:r>
          </a:p>
          <a:p>
            <a:pPr lvl="1" algn="just">
              <a:lnSpc>
                <a:spcPct val="120000"/>
              </a:lnSpc>
              <a:spcAft>
                <a:spcPts val="1200"/>
              </a:spcAft>
            </a:pPr>
            <a:r>
              <a:rPr lang="en-US" dirty="0" smtClean="0"/>
              <a:t>Boolean Networks</a:t>
            </a:r>
          </a:p>
          <a:p>
            <a:pPr lvl="1" algn="just">
              <a:lnSpc>
                <a:spcPct val="120000"/>
              </a:lnSpc>
              <a:spcAft>
                <a:spcPts val="1200"/>
              </a:spcAft>
            </a:pPr>
            <a:r>
              <a:rPr lang="en-US" dirty="0" err="1" smtClean="0"/>
              <a:t>etc</a:t>
            </a:r>
            <a:endParaRPr lang="en-US" dirty="0" smtClean="0"/>
          </a:p>
          <a:p>
            <a:pPr algn="just">
              <a:lnSpc>
                <a:spcPct val="120000"/>
              </a:lnSpc>
              <a:spcAft>
                <a:spcPts val="1200"/>
              </a:spcAft>
            </a:pPr>
            <a:r>
              <a:rPr lang="en-US" dirty="0" smtClean="0"/>
              <a:t>Other functions mapping from the string to actions in the environment can be created and tested.</a:t>
            </a:r>
          </a:p>
          <a:p>
            <a:pPr algn="just">
              <a:lnSpc>
                <a:spcPct val="120000"/>
              </a:lnSpc>
              <a:spcAft>
                <a:spcPts val="1200"/>
              </a:spcAft>
            </a:pPr>
            <a:r>
              <a:rPr lang="en-US" dirty="0" smtClean="0"/>
              <a:t>Other kind of environments can also be tested.</a:t>
            </a:r>
          </a:p>
          <a:p>
            <a:pPr algn="ctr">
              <a:lnSpc>
                <a:spcPct val="120000"/>
              </a:lnSpc>
              <a:spcAft>
                <a:spcPts val="1200"/>
              </a:spcAft>
            </a:pPr>
            <a:r>
              <a:rPr lang="en-US" sz="2800" b="1" dirty="0" smtClean="0"/>
              <a:t>Thank you for your attention!</a:t>
            </a:r>
          </a:p>
          <a:p>
            <a:endParaRPr lang="en-US" dirty="0"/>
          </a:p>
        </p:txBody>
      </p:sp>
    </p:spTree>
    <p:extLst>
      <p:ext uri="{BB962C8B-B14F-4D97-AF65-F5344CB8AC3E}">
        <p14:creationId xmlns:p14="http://schemas.microsoft.com/office/powerpoint/2010/main" val="36165163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Preliminaries</a:t>
            </a:r>
          </a:p>
          <a:p>
            <a:pPr>
              <a:lnSpc>
                <a:spcPct val="120000"/>
              </a:lnSpc>
            </a:pPr>
            <a:r>
              <a:rPr lang="en-US" dirty="0" smtClean="0"/>
              <a:t>Motivation</a:t>
            </a:r>
          </a:p>
          <a:p>
            <a:pPr>
              <a:lnSpc>
                <a:spcPct val="120000"/>
              </a:lnSpc>
            </a:pPr>
            <a:r>
              <a:rPr lang="en-US" dirty="0" smtClean="0"/>
              <a:t>What is EVA? </a:t>
            </a:r>
          </a:p>
          <a:p>
            <a:pPr>
              <a:lnSpc>
                <a:spcPct val="120000"/>
              </a:lnSpc>
            </a:pPr>
            <a:r>
              <a:rPr lang="en-US" dirty="0" smtClean="0"/>
              <a:t>The algorithm</a:t>
            </a:r>
          </a:p>
          <a:p>
            <a:pPr>
              <a:lnSpc>
                <a:spcPct val="120000"/>
              </a:lnSpc>
            </a:pPr>
            <a:r>
              <a:rPr lang="en-US" dirty="0" smtClean="0"/>
              <a:t>Evolutionary Strategy</a:t>
            </a:r>
          </a:p>
          <a:p>
            <a:pPr lvl="1">
              <a:lnSpc>
                <a:spcPct val="120000"/>
              </a:lnSpc>
            </a:pPr>
            <a:r>
              <a:rPr lang="en-US" dirty="0" smtClean="0"/>
              <a:t>Simple Genetic Encoding</a:t>
            </a:r>
          </a:p>
          <a:p>
            <a:pPr lvl="1">
              <a:lnSpc>
                <a:spcPct val="120000"/>
              </a:lnSpc>
            </a:pPr>
            <a:r>
              <a:rPr lang="en-US" dirty="0" smtClean="0"/>
              <a:t>L-System Genetic Encoding</a:t>
            </a:r>
          </a:p>
          <a:p>
            <a:pPr lvl="1">
              <a:lnSpc>
                <a:spcPct val="120000"/>
              </a:lnSpc>
            </a:pPr>
            <a:r>
              <a:rPr lang="en-US" dirty="0" smtClean="0"/>
              <a:t>Genetic Operators</a:t>
            </a:r>
          </a:p>
          <a:p>
            <a:pPr>
              <a:lnSpc>
                <a:spcPct val="120000"/>
              </a:lnSpc>
            </a:pPr>
            <a:r>
              <a:rPr lang="en-US" dirty="0" smtClean="0"/>
              <a:t>Experiments</a:t>
            </a:r>
          </a:p>
          <a:p>
            <a:pPr>
              <a:lnSpc>
                <a:spcPct val="120000"/>
              </a:lnSpc>
            </a:pPr>
            <a:r>
              <a:rPr lang="en-US" dirty="0" smtClean="0"/>
              <a:t>Results</a:t>
            </a:r>
          </a:p>
          <a:p>
            <a:pPr>
              <a:lnSpc>
                <a:spcPct val="120000"/>
              </a:lnSpc>
            </a:pPr>
            <a:r>
              <a:rPr lang="en-US" dirty="0" smtClean="0"/>
              <a:t>Conclusion and Future Work</a:t>
            </a:r>
            <a:endParaRPr lang="en-US" dirty="0"/>
          </a:p>
        </p:txBody>
      </p:sp>
    </p:spTree>
    <p:extLst>
      <p:ext uri="{BB962C8B-B14F-4D97-AF65-F5344CB8AC3E}">
        <p14:creationId xmlns:p14="http://schemas.microsoft.com/office/powerpoint/2010/main" val="28331323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Preliminaries</a:t>
            </a:r>
          </a:p>
        </p:txBody>
      </p:sp>
      <p:sp>
        <p:nvSpPr>
          <p:cNvPr id="3" name="Content Placeholder 2"/>
          <p:cNvSpPr>
            <a:spLocks noGrp="1"/>
          </p:cNvSpPr>
          <p:nvPr>
            <p:ph idx="1"/>
          </p:nvPr>
        </p:nvSpPr>
        <p:spPr/>
        <p:txBody>
          <a:bodyPr/>
          <a:lstStyle/>
          <a:p>
            <a:pPr algn="just">
              <a:lnSpc>
                <a:spcPct val="120000"/>
              </a:lnSpc>
              <a:spcAft>
                <a:spcPts val="1200"/>
              </a:spcAft>
            </a:pPr>
            <a:r>
              <a:rPr lang="en-US" dirty="0" smtClean="0"/>
              <a:t>For the purpose of this project, EVA works in a perfect Maze (with some effort it can be made to work in other types of environments)</a:t>
            </a:r>
          </a:p>
          <a:p>
            <a:pPr algn="just">
              <a:lnSpc>
                <a:spcPct val="120000"/>
              </a:lnSpc>
              <a:spcAft>
                <a:spcPts val="1200"/>
              </a:spcAft>
            </a:pPr>
            <a:r>
              <a:rPr lang="en-US" dirty="0" smtClean="0"/>
              <a:t>A perfect Maze has </a:t>
            </a:r>
            <a:r>
              <a:rPr lang="en-US" dirty="0"/>
              <a:t>one and only one path from any cell in the maze to any other </a:t>
            </a:r>
            <a:r>
              <a:rPr lang="en-US" dirty="0" smtClean="0"/>
              <a:t>cell. A cell is a node in a graph.</a:t>
            </a:r>
            <a:endParaRPr lang="en-US" dirty="0"/>
          </a:p>
        </p:txBody>
      </p:sp>
      <p:pic>
        <p:nvPicPr>
          <p:cNvPr id="4" name="Picture 3" descr="maz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0" y="4283075"/>
            <a:ext cx="2070100" cy="1562100"/>
          </a:xfrm>
          <a:prstGeom prst="rect">
            <a:avLst/>
          </a:prstGeom>
        </p:spPr>
      </p:pic>
    </p:spTree>
    <p:extLst>
      <p:ext uri="{BB962C8B-B14F-4D97-AF65-F5344CB8AC3E}">
        <p14:creationId xmlns:p14="http://schemas.microsoft.com/office/powerpoint/2010/main" val="2384434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algn="just">
              <a:lnSpc>
                <a:spcPct val="120000"/>
              </a:lnSpc>
              <a:spcAft>
                <a:spcPts val="1200"/>
              </a:spcAft>
            </a:pPr>
            <a:r>
              <a:rPr lang="en-US" dirty="0" smtClean="0"/>
              <a:t>Is </a:t>
            </a:r>
            <a:r>
              <a:rPr lang="en-US" dirty="0"/>
              <a:t>it true that by providing </a:t>
            </a:r>
            <a:r>
              <a:rPr lang="en-US" dirty="0" smtClean="0"/>
              <a:t>genetic information </a:t>
            </a:r>
            <a:r>
              <a:rPr lang="en-US" dirty="0"/>
              <a:t>to each individual </a:t>
            </a:r>
            <a:r>
              <a:rPr lang="en-US" dirty="0" smtClean="0"/>
              <a:t>ant in an Ant Colony Optimization algorithm solutions may be found faster </a:t>
            </a:r>
            <a:r>
              <a:rPr lang="en-US" dirty="0"/>
              <a:t>in environments that do not change often (e.g. </a:t>
            </a:r>
            <a:r>
              <a:rPr lang="en-US" dirty="0" smtClean="0"/>
              <a:t>Maze, </a:t>
            </a:r>
            <a:r>
              <a:rPr lang="en-US" dirty="0"/>
              <a:t>the topology in a commercial </a:t>
            </a:r>
            <a:r>
              <a:rPr lang="en-US" dirty="0" smtClean="0"/>
              <a:t>network, </a:t>
            </a:r>
            <a:r>
              <a:rPr lang="en-US" dirty="0" err="1" smtClean="0"/>
              <a:t>etc</a:t>
            </a:r>
            <a:r>
              <a:rPr lang="en-US" dirty="0" smtClean="0"/>
              <a:t>)</a:t>
            </a:r>
            <a:r>
              <a:rPr lang="en-US" dirty="0"/>
              <a:t>?</a:t>
            </a:r>
          </a:p>
          <a:p>
            <a:pPr algn="just">
              <a:lnSpc>
                <a:spcPct val="120000"/>
              </a:lnSpc>
              <a:spcAft>
                <a:spcPts val="1200"/>
              </a:spcAft>
            </a:pPr>
            <a:r>
              <a:rPr lang="en-US" dirty="0" smtClean="0"/>
              <a:t>How do we go about encoding such genetic information?</a:t>
            </a:r>
          </a:p>
          <a:p>
            <a:pPr algn="just">
              <a:lnSpc>
                <a:spcPct val="120000"/>
              </a:lnSpc>
              <a:spcAft>
                <a:spcPts val="1200"/>
              </a:spcAft>
            </a:pPr>
            <a:r>
              <a:rPr lang="en-US" dirty="0" smtClean="0"/>
              <a:t>How would such an strategy compare with traditional ant colony optimization and genetic algorithms? </a:t>
            </a:r>
          </a:p>
        </p:txBody>
      </p:sp>
    </p:spTree>
    <p:extLst>
      <p:ext uri="{BB962C8B-B14F-4D97-AF65-F5344CB8AC3E}">
        <p14:creationId xmlns:p14="http://schemas.microsoft.com/office/powerpoint/2010/main" val="863765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EVA?</a:t>
            </a:r>
            <a:endParaRPr lang="en-US" dirty="0"/>
          </a:p>
        </p:txBody>
      </p:sp>
      <p:sp>
        <p:nvSpPr>
          <p:cNvPr id="3" name="Content Placeholder 2"/>
          <p:cNvSpPr>
            <a:spLocks noGrp="1"/>
          </p:cNvSpPr>
          <p:nvPr>
            <p:ph idx="1"/>
          </p:nvPr>
        </p:nvSpPr>
        <p:spPr/>
        <p:txBody>
          <a:bodyPr>
            <a:normAutofit/>
          </a:bodyPr>
          <a:lstStyle/>
          <a:p>
            <a:pPr algn="just">
              <a:lnSpc>
                <a:spcPct val="120000"/>
              </a:lnSpc>
              <a:spcAft>
                <a:spcPts val="1200"/>
              </a:spcAft>
            </a:pPr>
            <a:r>
              <a:rPr lang="en-US" dirty="0" smtClean="0"/>
              <a:t>EVA is a novel combination of traditional ant colony optimization (ACO) algorithm with genetic algorithm (GA).</a:t>
            </a:r>
          </a:p>
          <a:p>
            <a:pPr algn="just">
              <a:lnSpc>
                <a:spcPct val="120000"/>
              </a:lnSpc>
            </a:pPr>
            <a:r>
              <a:rPr lang="en-US" dirty="0" smtClean="0"/>
              <a:t>An ant is provided with genetic information (individual “memory”) that it uses together with </a:t>
            </a:r>
            <a:r>
              <a:rPr lang="en-US" i="1" dirty="0" err="1" smtClean="0"/>
              <a:t>stigmergic</a:t>
            </a:r>
            <a:r>
              <a:rPr lang="en-US" i="1" dirty="0" smtClean="0"/>
              <a:t> </a:t>
            </a:r>
            <a:r>
              <a:rPr lang="en-US" dirty="0" smtClean="0"/>
              <a:t>information (shared “memory”) to construct solutions to a path in a maze.</a:t>
            </a:r>
          </a:p>
          <a:p>
            <a:pPr algn="just">
              <a:lnSpc>
                <a:spcPct val="120000"/>
              </a:lnSpc>
            </a:pPr>
            <a:r>
              <a:rPr lang="en-US" dirty="0"/>
              <a:t>The genes of an ant </a:t>
            </a:r>
            <a:r>
              <a:rPr lang="en-US" b="1" dirty="0" smtClean="0"/>
              <a:t>indirectly</a:t>
            </a:r>
            <a:r>
              <a:rPr lang="en-US" dirty="0" smtClean="0"/>
              <a:t> encode </a:t>
            </a:r>
            <a:r>
              <a:rPr lang="en-US" dirty="0"/>
              <a:t>the series of steps it took to reach the source of food from its </a:t>
            </a:r>
            <a:r>
              <a:rPr lang="en-US" dirty="0" smtClean="0"/>
              <a:t>nest.</a:t>
            </a:r>
          </a:p>
        </p:txBody>
      </p:sp>
    </p:spTree>
    <p:extLst>
      <p:ext uri="{BB962C8B-B14F-4D97-AF65-F5344CB8AC3E}">
        <p14:creationId xmlns:p14="http://schemas.microsoft.com/office/powerpoint/2010/main" val="40947639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a:t>
            </a:r>
            <a:endParaRPr lang="en-US" dirty="0"/>
          </a:p>
        </p:txBody>
      </p:sp>
      <p:sp>
        <p:nvSpPr>
          <p:cNvPr id="3" name="Content Placeholder 2"/>
          <p:cNvSpPr>
            <a:spLocks noGrp="1"/>
          </p:cNvSpPr>
          <p:nvPr>
            <p:ph idx="1"/>
          </p:nvPr>
        </p:nvSpPr>
        <p:spPr/>
        <p:txBody>
          <a:bodyPr>
            <a:normAutofit/>
          </a:bodyPr>
          <a:lstStyle/>
          <a:p>
            <a:pPr algn="just">
              <a:lnSpc>
                <a:spcPct val="120000"/>
              </a:lnSpc>
              <a:spcAft>
                <a:spcPts val="1200"/>
              </a:spcAft>
            </a:pPr>
            <a:r>
              <a:rPr lang="en-GB" dirty="0" smtClean="0"/>
              <a:t>Population </a:t>
            </a:r>
            <a:r>
              <a:rPr lang="en-GB" dirty="0"/>
              <a:t>of ants will be evolved using a GA, whose fitness function will test the "effort" ants made </a:t>
            </a:r>
            <a:r>
              <a:rPr lang="en-GB" dirty="0" smtClean="0"/>
              <a:t>(i.e.</a:t>
            </a:r>
            <a:r>
              <a:rPr lang="en-GB" dirty="0"/>
              <a:t>, number of steps) and cost function of the path found. </a:t>
            </a:r>
            <a:endParaRPr lang="en-GB" dirty="0" smtClean="0"/>
          </a:p>
          <a:p>
            <a:pPr algn="just">
              <a:lnSpc>
                <a:spcPct val="120000"/>
              </a:lnSpc>
              <a:spcAft>
                <a:spcPts val="1200"/>
              </a:spcAft>
            </a:pPr>
            <a:r>
              <a:rPr lang="en-GB" dirty="0" smtClean="0"/>
              <a:t>The </a:t>
            </a:r>
            <a:r>
              <a:rPr lang="en-GB" dirty="0"/>
              <a:t>best or more “fit” ants will be reproduced </a:t>
            </a:r>
            <a:r>
              <a:rPr lang="en-US" dirty="0" smtClean="0"/>
              <a:t>using </a:t>
            </a:r>
            <a:r>
              <a:rPr lang="en-US" dirty="0"/>
              <a:t>roulette wheel selection, random crossover point, fair probability of crossover and low probability of </a:t>
            </a:r>
            <a:r>
              <a:rPr lang="en-US" dirty="0" smtClean="0"/>
              <a:t>mutation.</a:t>
            </a:r>
            <a:endParaRPr lang="en-GB" dirty="0" smtClean="0"/>
          </a:p>
          <a:p>
            <a:pPr algn="just">
              <a:lnSpc>
                <a:spcPct val="120000"/>
              </a:lnSpc>
              <a:spcAft>
                <a:spcPts val="1200"/>
              </a:spcAft>
            </a:pPr>
            <a:r>
              <a:rPr lang="en-GB" dirty="0" smtClean="0"/>
              <a:t>In </a:t>
            </a:r>
            <a:r>
              <a:rPr lang="en-GB" dirty="0"/>
              <a:t>latter runs of the algorithm, an ant will use both its internal and share memory to make the decision about which nodes to visit.</a:t>
            </a:r>
            <a:endParaRPr lang="en-US" dirty="0"/>
          </a:p>
          <a:p>
            <a:endParaRPr lang="en-US" dirty="0"/>
          </a:p>
        </p:txBody>
      </p:sp>
    </p:spTree>
    <p:extLst>
      <p:ext uri="{BB962C8B-B14F-4D97-AF65-F5344CB8AC3E}">
        <p14:creationId xmlns:p14="http://schemas.microsoft.com/office/powerpoint/2010/main" val="10895205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 – Decision Rule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95314326"/>
              </p:ext>
            </p:extLst>
          </p:nvPr>
        </p:nvGraphicFramePr>
        <p:xfrm>
          <a:off x="1692239" y="3208485"/>
          <a:ext cx="5338997" cy="722571"/>
        </p:xfrm>
        <a:graphic>
          <a:graphicData uri="http://schemas.openxmlformats.org/presentationml/2006/ole">
            <mc:AlternateContent xmlns:mc="http://schemas.openxmlformats.org/markup-compatibility/2006">
              <mc:Choice xmlns:v="urn:schemas-microsoft-com:vml" Requires="v">
                <p:oleObj spid="_x0000_s2131" name="Equation" r:id="rId4" imgW="1689100" imgH="228600" progId="Equation.3">
                  <p:embed/>
                </p:oleObj>
              </mc:Choice>
              <mc:Fallback>
                <p:oleObj name="Equation" r:id="rId4" imgW="1689100" imgH="228600" progId="Equation.3">
                  <p:embed/>
                  <p:pic>
                    <p:nvPicPr>
                      <p:cNvPr id="0" name=""/>
                      <p:cNvPicPr/>
                      <p:nvPr/>
                    </p:nvPicPr>
                    <p:blipFill>
                      <a:blip r:embed="rId5"/>
                      <a:stretch>
                        <a:fillRect/>
                      </a:stretch>
                    </p:blipFill>
                    <p:spPr>
                      <a:xfrm>
                        <a:off x="1692239" y="3208485"/>
                        <a:ext cx="5338997" cy="722571"/>
                      </a:xfrm>
                      <a:prstGeom prst="rect">
                        <a:avLst/>
                      </a:prstGeom>
                    </p:spPr>
                  </p:pic>
                </p:oleObj>
              </mc:Fallback>
            </mc:AlternateContent>
          </a:graphicData>
        </a:graphic>
      </p:graphicFrame>
      <p:grpSp>
        <p:nvGrpSpPr>
          <p:cNvPr id="7" name="Group 6"/>
          <p:cNvGrpSpPr/>
          <p:nvPr/>
        </p:nvGrpSpPr>
        <p:grpSpPr>
          <a:xfrm>
            <a:off x="1571625" y="3627917"/>
            <a:ext cx="3478198" cy="1749164"/>
            <a:chOff x="1571625" y="3262792"/>
            <a:chExt cx="3478198" cy="1749164"/>
          </a:xfrm>
        </p:grpSpPr>
        <p:sp>
          <p:nvSpPr>
            <p:cNvPr id="5" name="Right Arrow 4"/>
            <p:cNvSpPr/>
            <p:nvPr/>
          </p:nvSpPr>
          <p:spPr>
            <a:xfrm rot="18813621">
              <a:off x="3065524" y="3687527"/>
              <a:ext cx="1143152" cy="293681"/>
            </a:xfrm>
            <a:prstGeom prst="rightArrow">
              <a:avLst/>
            </a:prstGeom>
            <a:ln>
              <a:solidFill>
                <a:srgbClr val="2929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71625" y="4365625"/>
              <a:ext cx="3478198" cy="646331"/>
            </a:xfrm>
            <a:prstGeom prst="rect">
              <a:avLst/>
            </a:prstGeom>
            <a:noFill/>
          </p:spPr>
          <p:txBody>
            <a:bodyPr wrap="none" rtlCol="0">
              <a:spAutoFit/>
            </a:bodyPr>
            <a:lstStyle/>
            <a:p>
              <a:r>
                <a:rPr lang="en-US" dirty="0" smtClean="0"/>
                <a:t>Genetic information of ant </a:t>
              </a:r>
              <a:r>
                <a:rPr lang="en-US" i="1" dirty="0" smtClean="0"/>
                <a:t>k</a:t>
              </a:r>
            </a:p>
            <a:p>
              <a:pPr algn="ctr"/>
              <a:r>
                <a:rPr lang="en-US" dirty="0" smtClean="0"/>
                <a:t>Different encodings are possible </a:t>
              </a:r>
              <a:endParaRPr lang="en-US" dirty="0"/>
            </a:p>
          </p:txBody>
        </p:sp>
      </p:grpSp>
      <p:grpSp>
        <p:nvGrpSpPr>
          <p:cNvPr id="11" name="Group 10"/>
          <p:cNvGrpSpPr/>
          <p:nvPr/>
        </p:nvGrpSpPr>
        <p:grpSpPr>
          <a:xfrm>
            <a:off x="5313348" y="3617943"/>
            <a:ext cx="3390457" cy="1759138"/>
            <a:chOff x="5313348" y="3252818"/>
            <a:chExt cx="3390457" cy="1759138"/>
          </a:xfrm>
        </p:grpSpPr>
        <p:sp>
          <p:nvSpPr>
            <p:cNvPr id="9" name="Right Arrow 8"/>
            <p:cNvSpPr/>
            <p:nvPr/>
          </p:nvSpPr>
          <p:spPr>
            <a:xfrm rot="13709647">
              <a:off x="5829750" y="3677553"/>
              <a:ext cx="1143152" cy="293681"/>
            </a:xfrm>
            <a:prstGeom prst="rightArrow">
              <a:avLst/>
            </a:prstGeom>
            <a:ln>
              <a:solidFill>
                <a:srgbClr val="29293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p:cNvSpPr txBox="1"/>
            <p:nvPr/>
          </p:nvSpPr>
          <p:spPr>
            <a:xfrm>
              <a:off x="5313348" y="4365625"/>
              <a:ext cx="3390457" cy="646331"/>
            </a:xfrm>
            <a:prstGeom prst="rect">
              <a:avLst/>
            </a:prstGeom>
            <a:noFill/>
          </p:spPr>
          <p:txBody>
            <a:bodyPr wrap="none" rtlCol="0">
              <a:spAutoFit/>
            </a:bodyPr>
            <a:lstStyle/>
            <a:p>
              <a:pPr algn="ctr"/>
              <a:r>
                <a:rPr lang="en-US" i="1" dirty="0" err="1"/>
                <a:t>S</a:t>
              </a:r>
              <a:r>
                <a:rPr lang="en-US" i="1" dirty="0" err="1" smtClean="0"/>
                <a:t>tigmergic</a:t>
              </a:r>
              <a:r>
                <a:rPr lang="en-US" i="1" dirty="0" smtClean="0"/>
                <a:t> </a:t>
              </a:r>
              <a:r>
                <a:rPr lang="en-US" dirty="0" smtClean="0"/>
                <a:t>information on node</a:t>
              </a:r>
            </a:p>
            <a:p>
              <a:r>
                <a:rPr lang="en-US" i="1" dirty="0" err="1" smtClean="0"/>
                <a:t>i</a:t>
              </a:r>
              <a:r>
                <a:rPr lang="en-US" dirty="0" smtClean="0"/>
                <a:t> going to node </a:t>
              </a:r>
              <a:r>
                <a:rPr lang="en-US" i="1" dirty="0" smtClean="0"/>
                <a:t>j</a:t>
              </a:r>
            </a:p>
          </p:txBody>
        </p:sp>
      </p:grpSp>
      <p:grpSp>
        <p:nvGrpSpPr>
          <p:cNvPr id="18" name="Group 17"/>
          <p:cNvGrpSpPr/>
          <p:nvPr/>
        </p:nvGrpSpPr>
        <p:grpSpPr>
          <a:xfrm>
            <a:off x="234147" y="2001358"/>
            <a:ext cx="2916183" cy="1266564"/>
            <a:chOff x="234147" y="1636233"/>
            <a:chExt cx="2916183" cy="1266564"/>
          </a:xfrm>
        </p:grpSpPr>
        <p:sp>
          <p:nvSpPr>
            <p:cNvPr id="13" name="Right Arrow 12"/>
            <p:cNvSpPr/>
            <p:nvPr/>
          </p:nvSpPr>
          <p:spPr>
            <a:xfrm rot="5400000">
              <a:off x="1827177" y="2445840"/>
              <a:ext cx="620233" cy="293681"/>
            </a:xfrm>
            <a:prstGeom prst="rightArrow">
              <a:avLst/>
            </a:prstGeom>
            <a:ln>
              <a:solidFill>
                <a:srgbClr val="29293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p:cNvSpPr txBox="1"/>
            <p:nvPr/>
          </p:nvSpPr>
          <p:spPr>
            <a:xfrm>
              <a:off x="234147" y="1636233"/>
              <a:ext cx="2916183" cy="646331"/>
            </a:xfrm>
            <a:prstGeom prst="rect">
              <a:avLst/>
            </a:prstGeom>
            <a:noFill/>
          </p:spPr>
          <p:txBody>
            <a:bodyPr wrap="none" rtlCol="0">
              <a:spAutoFit/>
            </a:bodyPr>
            <a:lstStyle/>
            <a:p>
              <a:pPr algn="ctr"/>
              <a:r>
                <a:rPr lang="en-US" dirty="0" smtClean="0"/>
                <a:t>Probability of ant </a:t>
              </a:r>
              <a:r>
                <a:rPr lang="en-US" i="1" dirty="0" smtClean="0"/>
                <a:t>k</a:t>
              </a:r>
              <a:r>
                <a:rPr lang="en-US" dirty="0" smtClean="0"/>
                <a:t> to visit</a:t>
              </a:r>
            </a:p>
            <a:p>
              <a:r>
                <a:rPr lang="en-US" dirty="0" smtClean="0"/>
                <a:t>node </a:t>
              </a:r>
              <a:r>
                <a:rPr lang="en-US" i="1" dirty="0"/>
                <a:t>j</a:t>
              </a:r>
              <a:r>
                <a:rPr lang="en-US" dirty="0" smtClean="0"/>
                <a:t> when visiting node </a:t>
              </a:r>
              <a:r>
                <a:rPr lang="en-US" i="1" dirty="0" err="1" smtClean="0"/>
                <a:t>i</a:t>
              </a:r>
              <a:endParaRPr lang="en-US" dirty="0"/>
            </a:p>
          </p:txBody>
        </p:sp>
      </p:grpSp>
      <p:grpSp>
        <p:nvGrpSpPr>
          <p:cNvPr id="23" name="Group 22"/>
          <p:cNvGrpSpPr/>
          <p:nvPr/>
        </p:nvGrpSpPr>
        <p:grpSpPr>
          <a:xfrm>
            <a:off x="3268532" y="1666334"/>
            <a:ext cx="3806604" cy="1765326"/>
            <a:chOff x="3268532" y="1666334"/>
            <a:chExt cx="3806604" cy="1765326"/>
          </a:xfrm>
        </p:grpSpPr>
        <p:sp>
          <p:nvSpPr>
            <p:cNvPr id="20" name="Right Arrow 19"/>
            <p:cNvSpPr/>
            <p:nvPr/>
          </p:nvSpPr>
          <p:spPr>
            <a:xfrm rot="8044480">
              <a:off x="3544716" y="2807143"/>
              <a:ext cx="983214" cy="265820"/>
            </a:xfrm>
            <a:prstGeom prst="rightArrow">
              <a:avLst/>
            </a:prstGeom>
            <a:solidFill>
              <a:schemeClr val="tx1">
                <a:lumMod val="50000"/>
                <a:lumOff val="50000"/>
              </a:schemeClr>
            </a:solidFill>
            <a:ln>
              <a:solidFill>
                <a:srgbClr val="29293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TextBox 20"/>
            <p:cNvSpPr txBox="1"/>
            <p:nvPr/>
          </p:nvSpPr>
          <p:spPr>
            <a:xfrm>
              <a:off x="3268532" y="1666334"/>
              <a:ext cx="3806604" cy="923330"/>
            </a:xfrm>
            <a:prstGeom prst="rect">
              <a:avLst/>
            </a:prstGeom>
            <a:noFill/>
          </p:spPr>
          <p:txBody>
            <a:bodyPr wrap="none" rtlCol="0">
              <a:spAutoFit/>
            </a:bodyPr>
            <a:lstStyle/>
            <a:p>
              <a:pPr algn="ctr"/>
              <a:r>
                <a:rPr lang="en-US" dirty="0" smtClean="0"/>
                <a:t>α and β control the influence of</a:t>
              </a:r>
            </a:p>
            <a:p>
              <a:pPr algn="ctr"/>
              <a:r>
                <a:rPr lang="en-US" dirty="0" smtClean="0"/>
                <a:t>the genetic and pheromone trail on </a:t>
              </a:r>
            </a:p>
            <a:p>
              <a:pPr algn="ctr"/>
              <a:r>
                <a:rPr lang="en-US" dirty="0" smtClean="0"/>
                <a:t>on the ant’s decision</a:t>
              </a:r>
            </a:p>
          </p:txBody>
        </p:sp>
        <p:sp>
          <p:nvSpPr>
            <p:cNvPr id="22" name="Right Arrow 21"/>
            <p:cNvSpPr/>
            <p:nvPr/>
          </p:nvSpPr>
          <p:spPr>
            <a:xfrm rot="3742968">
              <a:off x="4825729" y="2835123"/>
              <a:ext cx="779002" cy="235446"/>
            </a:xfrm>
            <a:prstGeom prst="rightArrow">
              <a:avLst/>
            </a:prstGeom>
            <a:solidFill>
              <a:srgbClr val="8A8AA3"/>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 name="TextBox 23"/>
          <p:cNvSpPr txBox="1"/>
          <p:nvPr/>
        </p:nvSpPr>
        <p:spPr>
          <a:xfrm>
            <a:off x="234147" y="5761335"/>
            <a:ext cx="4263682"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Note</a:t>
            </a:r>
            <a:r>
              <a:rPr lang="en-US" dirty="0" smtClean="0"/>
              <a:t> that EVA generalizes ACO:</a:t>
            </a:r>
            <a:endParaRPr lang="en-US" dirty="0"/>
          </a:p>
          <a:p>
            <a:r>
              <a:rPr lang="en-US" dirty="0" smtClean="0"/>
              <a:t>By setting α=0, we have traditional ACO</a:t>
            </a:r>
          </a:p>
          <a:p>
            <a:r>
              <a:rPr lang="en-US" dirty="0" smtClean="0"/>
              <a:t>By setting β=0, we have traditional GA</a:t>
            </a:r>
            <a:endParaRPr lang="en-US" dirty="0"/>
          </a:p>
        </p:txBody>
      </p:sp>
    </p:spTree>
    <p:extLst>
      <p:ext uri="{BB962C8B-B14F-4D97-AF65-F5344CB8AC3E}">
        <p14:creationId xmlns:p14="http://schemas.microsoft.com/office/powerpoint/2010/main" val="3150063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ircle(in)">
                                      <p:cBhvr>
                                        <p:cTn id="31"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8124" y="4191000"/>
            <a:ext cx="8112125" cy="2365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238125" y="1968500"/>
            <a:ext cx="6350000" cy="18891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idx="1"/>
          </p:nvPr>
        </p:nvSpPr>
        <p:spPr>
          <a:xfrm>
            <a:off x="457200" y="1298575"/>
            <a:ext cx="8229600" cy="5130800"/>
          </a:xfrm>
        </p:spPr>
        <p:txBody>
          <a:bodyPr>
            <a:noAutofit/>
          </a:bodyPr>
          <a:lstStyle/>
          <a:p>
            <a:pPr marL="0" indent="0" hangingPunct="0">
              <a:buNone/>
            </a:pPr>
            <a:r>
              <a:rPr lang="en-US" sz="1700" dirty="0">
                <a:latin typeface="Courier"/>
                <a:cs typeface="Courier"/>
              </a:rPr>
              <a:t>Initialize Parameters (</a:t>
            </a:r>
            <a:r>
              <a:rPr lang="en-US" sz="1700" dirty="0" err="1">
                <a:latin typeface="Courier"/>
                <a:cs typeface="Courier"/>
              </a:rPr>
              <a:t>ACO,GA,EvolvingAnts</a:t>
            </a:r>
            <a:r>
              <a:rPr lang="en-US" sz="1700" dirty="0">
                <a:latin typeface="Courier"/>
                <a:cs typeface="Courier"/>
              </a:rPr>
              <a:t>)</a:t>
            </a:r>
          </a:p>
          <a:p>
            <a:pPr marL="0" indent="0" hangingPunct="0">
              <a:buNone/>
            </a:pPr>
            <a:r>
              <a:rPr lang="en-US" sz="1700" dirty="0">
                <a:latin typeface="Courier"/>
                <a:cs typeface="Courier"/>
              </a:rPr>
              <a:t>Initialize Random Population of Ants</a:t>
            </a:r>
          </a:p>
          <a:p>
            <a:pPr marL="0" indent="0" hangingPunct="0">
              <a:buNone/>
            </a:pPr>
            <a:r>
              <a:rPr lang="en-US" sz="1700" dirty="0">
                <a:latin typeface="Courier"/>
                <a:cs typeface="Courier"/>
              </a:rPr>
              <a:t>While stop-condition-not-reached do</a:t>
            </a:r>
          </a:p>
          <a:p>
            <a:pPr marL="0" indent="0" hangingPunct="0">
              <a:buNone/>
            </a:pPr>
            <a:r>
              <a:rPr lang="en-US" sz="1700" dirty="0">
                <a:latin typeface="Courier"/>
                <a:cs typeface="Courier"/>
              </a:rPr>
              <a:t>	Node = start node </a:t>
            </a:r>
          </a:p>
          <a:p>
            <a:pPr marL="0" indent="0" hangingPunct="0">
              <a:buNone/>
            </a:pPr>
            <a:r>
              <a:rPr lang="en-US" sz="1700" dirty="0">
                <a:latin typeface="Courier"/>
                <a:cs typeface="Courier"/>
              </a:rPr>
              <a:t>For each Ant in Population do</a:t>
            </a:r>
          </a:p>
          <a:p>
            <a:pPr marL="0" indent="0" hangingPunct="0">
              <a:buNone/>
            </a:pPr>
            <a:r>
              <a:rPr lang="en-US" sz="1700" dirty="0">
                <a:latin typeface="Courier"/>
                <a:cs typeface="Courier"/>
              </a:rPr>
              <a:t>	While node-is-not-goal do</a:t>
            </a:r>
          </a:p>
          <a:p>
            <a:pPr marL="0" indent="0" hangingPunct="0">
              <a:buNone/>
            </a:pPr>
            <a:r>
              <a:rPr lang="en-US" sz="1700" dirty="0">
                <a:latin typeface="Courier"/>
                <a:cs typeface="Courier"/>
              </a:rPr>
              <a:t>		Node = </a:t>
            </a:r>
            <a:r>
              <a:rPr lang="en-US" sz="1700" dirty="0" err="1">
                <a:latin typeface="Courier"/>
                <a:cs typeface="Courier"/>
              </a:rPr>
              <a:t>selectNextNode</a:t>
            </a:r>
            <a:r>
              <a:rPr lang="en-US" sz="1700" dirty="0">
                <a:latin typeface="Courier"/>
                <a:cs typeface="Courier"/>
              </a:rPr>
              <a:t>(</a:t>
            </a:r>
            <a:r>
              <a:rPr lang="en-US" sz="1700" dirty="0" err="1">
                <a:latin typeface="Courier"/>
                <a:cs typeface="Courier"/>
              </a:rPr>
              <a:t>node,ant</a:t>
            </a:r>
            <a:r>
              <a:rPr lang="en-US" sz="1700" dirty="0">
                <a:latin typeface="Courier"/>
                <a:cs typeface="Courier"/>
              </a:rPr>
              <a:t>)</a:t>
            </a:r>
          </a:p>
          <a:p>
            <a:pPr marL="0" indent="0" hangingPunct="0">
              <a:buNone/>
            </a:pPr>
            <a:r>
              <a:rPr lang="en-US" sz="1700" dirty="0">
                <a:latin typeface="Courier"/>
                <a:cs typeface="Courier"/>
              </a:rPr>
              <a:t>Run Genetic Algorithm with solutions found</a:t>
            </a:r>
          </a:p>
          <a:p>
            <a:pPr marL="0" indent="0" hangingPunct="0">
              <a:buNone/>
            </a:pPr>
            <a:r>
              <a:rPr lang="en-US" sz="1700" dirty="0">
                <a:latin typeface="Courier"/>
                <a:cs typeface="Courier"/>
              </a:rPr>
              <a:t> </a:t>
            </a:r>
          </a:p>
          <a:p>
            <a:pPr marL="0" indent="0" hangingPunct="0">
              <a:buNone/>
            </a:pPr>
            <a:r>
              <a:rPr lang="en-US" sz="1700" dirty="0">
                <a:latin typeface="Courier"/>
                <a:cs typeface="Courier"/>
              </a:rPr>
              <a:t>Function </a:t>
            </a:r>
            <a:r>
              <a:rPr lang="en-US" sz="1700" dirty="0" err="1">
                <a:latin typeface="Courier"/>
                <a:cs typeface="Courier"/>
              </a:rPr>
              <a:t>selectNextNode</a:t>
            </a:r>
            <a:r>
              <a:rPr lang="en-US" sz="1700" dirty="0">
                <a:latin typeface="Courier"/>
                <a:cs typeface="Courier"/>
              </a:rPr>
              <a:t>(node </a:t>
            </a:r>
            <a:r>
              <a:rPr lang="en-US" sz="1700" dirty="0" err="1">
                <a:latin typeface="Courier"/>
                <a:cs typeface="Courier"/>
              </a:rPr>
              <a:t>n,ant</a:t>
            </a:r>
            <a:r>
              <a:rPr lang="en-US" sz="1700" dirty="0">
                <a:latin typeface="Courier"/>
                <a:cs typeface="Courier"/>
              </a:rPr>
              <a:t> a)</a:t>
            </a:r>
          </a:p>
          <a:p>
            <a:pPr marL="0" indent="0" hangingPunct="0">
              <a:buNone/>
            </a:pPr>
            <a:r>
              <a:rPr lang="en-US" sz="1700" dirty="0">
                <a:latin typeface="Courier"/>
                <a:cs typeface="Courier"/>
              </a:rPr>
              <a:t>	For each node reachable from n do</a:t>
            </a:r>
          </a:p>
          <a:p>
            <a:pPr marL="0" indent="0" hangingPunct="0">
              <a:buNone/>
            </a:pPr>
            <a:r>
              <a:rPr lang="en-US" sz="1700" dirty="0">
                <a:latin typeface="Courier"/>
                <a:cs typeface="Courier"/>
              </a:rPr>
              <a:t>		Individual-Decision = </a:t>
            </a:r>
            <a:r>
              <a:rPr lang="en-US" sz="1700" dirty="0" err="1">
                <a:latin typeface="Courier"/>
                <a:cs typeface="Courier"/>
              </a:rPr>
              <a:t>a.develop</a:t>
            </a:r>
            <a:r>
              <a:rPr lang="en-US" sz="1700" dirty="0">
                <a:latin typeface="Courier"/>
                <a:cs typeface="Courier"/>
              </a:rPr>
              <a:t>()</a:t>
            </a:r>
          </a:p>
          <a:p>
            <a:pPr marL="0" indent="0" hangingPunct="0">
              <a:buNone/>
            </a:pPr>
            <a:r>
              <a:rPr lang="en-US" sz="1700" dirty="0">
                <a:latin typeface="Courier"/>
                <a:cs typeface="Courier"/>
              </a:rPr>
              <a:t>		Collective-Decision = </a:t>
            </a:r>
            <a:r>
              <a:rPr lang="en-US" sz="1700" dirty="0" err="1">
                <a:latin typeface="Courier"/>
                <a:cs typeface="Courier"/>
              </a:rPr>
              <a:t>getPheromoneTrail</a:t>
            </a:r>
            <a:r>
              <a:rPr lang="en-US" sz="1700" dirty="0">
                <a:latin typeface="Courier"/>
                <a:cs typeface="Courier"/>
              </a:rPr>
              <a:t>(n)</a:t>
            </a:r>
          </a:p>
          <a:p>
            <a:pPr marL="0" indent="0" hangingPunct="0">
              <a:buNone/>
            </a:pPr>
            <a:r>
              <a:rPr lang="en-US" sz="1700" dirty="0">
                <a:latin typeface="Courier"/>
                <a:cs typeface="Courier"/>
              </a:rPr>
              <a:t>		R = </a:t>
            </a:r>
            <a:r>
              <a:rPr lang="en-US" sz="1700" dirty="0" err="1">
                <a:latin typeface="Courier"/>
                <a:cs typeface="Courier"/>
              </a:rPr>
              <a:t>uniformRandomNumber</a:t>
            </a:r>
            <a:r>
              <a:rPr lang="en-US" sz="1700" dirty="0">
                <a:latin typeface="Courier"/>
                <a:cs typeface="Courier"/>
              </a:rPr>
              <a:t>(0,1)</a:t>
            </a:r>
          </a:p>
          <a:p>
            <a:pPr marL="0" indent="0" hangingPunct="0">
              <a:buNone/>
            </a:pPr>
            <a:r>
              <a:rPr lang="en-US" sz="1700" dirty="0">
                <a:latin typeface="Courier"/>
                <a:cs typeface="Courier"/>
              </a:rPr>
              <a:t>		Choose node n’ such that R &gt; (Individual-Decision + Collective-Decision) / normalizer factor</a:t>
            </a:r>
          </a:p>
          <a:p>
            <a:pPr marL="0" indent="0" hangingPunct="0">
              <a:buNone/>
            </a:pPr>
            <a:r>
              <a:rPr lang="en-US" sz="1700" dirty="0">
                <a:latin typeface="Courier"/>
                <a:cs typeface="Courier"/>
              </a:rPr>
              <a:t>	Return n’</a:t>
            </a:r>
          </a:p>
          <a:p>
            <a:endParaRPr lang="en-US" sz="1700" dirty="0"/>
          </a:p>
        </p:txBody>
      </p:sp>
    </p:spTree>
    <p:extLst>
      <p:ext uri="{BB962C8B-B14F-4D97-AF65-F5344CB8AC3E}">
        <p14:creationId xmlns:p14="http://schemas.microsoft.com/office/powerpoint/2010/main" val="143515685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3543</TotalTime>
  <Words>1342</Words>
  <Application>Microsoft Macintosh PowerPoint</Application>
  <PresentationFormat>On-screen Show (4:3)</PresentationFormat>
  <Paragraphs>133</Paragraphs>
  <Slides>22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Clarity</vt:lpstr>
      <vt:lpstr>Microsoft Equation</vt:lpstr>
      <vt:lpstr>Evolving Ants</vt:lpstr>
      <vt:lpstr>About Me &amp; Evolving Ants (EVA)</vt:lpstr>
      <vt:lpstr>Agenda</vt:lpstr>
      <vt:lpstr>Preliminaries</vt:lpstr>
      <vt:lpstr>Motivation</vt:lpstr>
      <vt:lpstr>What is EVA?</vt:lpstr>
      <vt:lpstr>EVA</vt:lpstr>
      <vt:lpstr>EVA – Decision Rule</vt:lpstr>
      <vt:lpstr>The algorithm</vt:lpstr>
      <vt:lpstr>Evolutionary Strategy</vt:lpstr>
      <vt:lpstr>Simple Encoding</vt:lpstr>
      <vt:lpstr>Simple Encoding - Example</vt:lpstr>
      <vt:lpstr>L-System Encoding</vt:lpstr>
      <vt:lpstr>L-System Expression</vt:lpstr>
      <vt:lpstr>Why use an L-System?</vt:lpstr>
      <vt:lpstr>Genetic Operations</vt:lpstr>
      <vt:lpstr>Experiments</vt:lpstr>
      <vt:lpstr>Experiments</vt:lpstr>
      <vt:lpstr>Results</vt:lpstr>
      <vt:lpstr>Results</vt:lpstr>
      <vt:lpstr>Conclusion</vt:lpstr>
      <vt:lpstr>Conclusion – 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Enrique Areyan</dc:creator>
  <cp:lastModifiedBy>Enrique Areyan</cp:lastModifiedBy>
  <cp:revision>116</cp:revision>
  <dcterms:created xsi:type="dcterms:W3CDTF">2012-01-21T15:47:35Z</dcterms:created>
  <dcterms:modified xsi:type="dcterms:W3CDTF">2012-01-24T02:51:01Z</dcterms:modified>
</cp:coreProperties>
</file>