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5" r:id="rId3"/>
    <p:sldId id="266" r:id="rId4"/>
    <p:sldId id="260" r:id="rId5"/>
    <p:sldId id="267" r:id="rId6"/>
    <p:sldId id="262" r:id="rId7"/>
    <p:sldId id="264" r:id="rId8"/>
    <p:sldId id="268" r:id="rId9"/>
    <p:sldId id="279" r:id="rId10"/>
    <p:sldId id="278" r:id="rId11"/>
    <p:sldId id="280" r:id="rId12"/>
    <p:sldId id="282" r:id="rId13"/>
    <p:sldId id="283" r:id="rId14"/>
    <p:sldId id="281"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A414D-FE85-45E4-AB4C-099A043B97BF}" v="41" dt="2021-12-06T20:19:03.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earguel/Jekyll_Dev"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23472" y="786383"/>
            <a:ext cx="4381416" cy="2093975"/>
          </a:xfrm>
        </p:spPr>
        <p:txBody>
          <a:bodyPr anchor="b">
            <a:normAutofit/>
          </a:bodyPr>
          <a:lstStyle/>
          <a:p>
            <a:r>
              <a:rPr lang="en-US" sz="2800" dirty="0"/>
              <a:t>Exploring </a:t>
            </a:r>
            <a:r>
              <a:rPr lang="en-US" sz="2800" b="0" i="0" dirty="0">
                <a:effectLst/>
              </a:rPr>
              <a:t>Statistical </a:t>
            </a:r>
            <a:r>
              <a:rPr lang="en-US" sz="2800" dirty="0"/>
              <a:t>GIS Mapping </a:t>
            </a:r>
            <a:r>
              <a:rPr lang="en-US" sz="2800" b="0" i="0" dirty="0">
                <a:effectLst/>
              </a:rPr>
              <a:t>Techniques To Forecast Future Election Outcomes</a:t>
            </a:r>
            <a:br>
              <a:rPr lang="en-US" sz="2800" b="0" i="0" dirty="0">
                <a:effectLst/>
              </a:rPr>
            </a:br>
            <a:endParaRPr lang="en-US" sz="28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a:normAutofit/>
          </a:bodyPr>
          <a:lstStyle/>
          <a:p>
            <a:r>
              <a:rPr lang="en-US" dirty="0"/>
              <a:t>Edgar Arguello</a:t>
            </a:r>
          </a:p>
          <a:p>
            <a:r>
              <a:rPr lang="en-US" dirty="0"/>
              <a:t>AIT722 Fall 2021</a:t>
            </a:r>
          </a:p>
        </p:txBody>
      </p:sp>
      <p:pic>
        <p:nvPicPr>
          <p:cNvPr id="5" name="Picture 4">
            <a:extLst>
              <a:ext uri="{FF2B5EF4-FFF2-40B4-BE49-F238E27FC236}">
                <a16:creationId xmlns:a16="http://schemas.microsoft.com/office/drawing/2014/main" id="{6FD33718-6AB5-4E38-B792-87EE64649E2C}"/>
              </a:ext>
            </a:extLst>
          </p:cNvPr>
          <p:cNvPicPr>
            <a:picLocks noChangeAspect="1"/>
          </p:cNvPicPr>
          <p:nvPr/>
        </p:nvPicPr>
        <p:blipFill>
          <a:blip r:embed="rId2"/>
          <a:stretch>
            <a:fillRect/>
          </a:stretch>
        </p:blipFill>
        <p:spPr>
          <a:xfrm>
            <a:off x="4698267" y="1819469"/>
            <a:ext cx="7370261" cy="4053264"/>
          </a:xfrm>
          <a:prstGeom prst="rect">
            <a:avLst/>
          </a:prstGeom>
        </p:spPr>
      </p:pic>
      <p:sp>
        <p:nvSpPr>
          <p:cNvPr id="6" name="TextBox 5">
            <a:extLst>
              <a:ext uri="{FF2B5EF4-FFF2-40B4-BE49-F238E27FC236}">
                <a16:creationId xmlns:a16="http://schemas.microsoft.com/office/drawing/2014/main" id="{1B7B2450-4BD4-4262-AE38-9511F6066673}"/>
              </a:ext>
            </a:extLst>
          </p:cNvPr>
          <p:cNvSpPr txBox="1"/>
          <p:nvPr/>
        </p:nvSpPr>
        <p:spPr>
          <a:xfrm>
            <a:off x="5496405" y="1532166"/>
            <a:ext cx="4570383" cy="369332"/>
          </a:xfrm>
          <a:prstGeom prst="rect">
            <a:avLst/>
          </a:prstGeom>
          <a:noFill/>
        </p:spPr>
        <p:txBody>
          <a:bodyPr wrap="square" rtlCol="0">
            <a:spAutoFit/>
          </a:bodyPr>
          <a:lstStyle/>
          <a:p>
            <a:r>
              <a:rPr lang="en-US" dirty="0"/>
              <a:t>Battleground Counties in 2016 Pres Election</a:t>
            </a:r>
          </a:p>
        </p:txBody>
      </p:sp>
      <p:pic>
        <p:nvPicPr>
          <p:cNvPr id="8" name="Picture 7">
            <a:extLst>
              <a:ext uri="{FF2B5EF4-FFF2-40B4-BE49-F238E27FC236}">
                <a16:creationId xmlns:a16="http://schemas.microsoft.com/office/drawing/2014/main" id="{0F86C5AA-3DA3-421B-8230-DCCDB7B796F0}"/>
              </a:ext>
            </a:extLst>
          </p:cNvPr>
          <p:cNvPicPr>
            <a:picLocks noChangeAspect="1"/>
          </p:cNvPicPr>
          <p:nvPr/>
        </p:nvPicPr>
        <p:blipFill>
          <a:blip r:embed="rId3"/>
          <a:stretch>
            <a:fillRect/>
          </a:stretch>
        </p:blipFill>
        <p:spPr>
          <a:xfrm>
            <a:off x="10573103" y="4663168"/>
            <a:ext cx="1495425" cy="66675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5015E49-EBEC-4CC9-878C-428218F6E99B}"/>
              </a:ext>
            </a:extLst>
          </p:cNvPr>
          <p:cNvSpPr>
            <a:spLocks noGrp="1"/>
          </p:cNvSpPr>
          <p:nvPr>
            <p:ph type="title"/>
          </p:nvPr>
        </p:nvSpPr>
        <p:spPr>
          <a:xfrm>
            <a:off x="1097280" y="286603"/>
            <a:ext cx="10058400" cy="1450757"/>
          </a:xfrm>
        </p:spPr>
        <p:txBody>
          <a:bodyPr anchor="b">
            <a:normAutofit/>
          </a:bodyPr>
          <a:lstStyle/>
          <a:p>
            <a:r>
              <a:rPr lang="en-US" dirty="0"/>
              <a:t>Vulnerability Index Map- ArcGIS</a:t>
            </a:r>
          </a:p>
        </p:txBody>
      </p:sp>
      <p:pic>
        <p:nvPicPr>
          <p:cNvPr id="27" name="Content Placeholder 26">
            <a:extLst>
              <a:ext uri="{FF2B5EF4-FFF2-40B4-BE49-F238E27FC236}">
                <a16:creationId xmlns:a16="http://schemas.microsoft.com/office/drawing/2014/main" id="{76A8AECE-CFD0-4FC4-B25A-D61313519CE2}"/>
              </a:ext>
            </a:extLst>
          </p:cNvPr>
          <p:cNvPicPr>
            <a:picLocks noGrp="1" noChangeAspect="1"/>
          </p:cNvPicPr>
          <p:nvPr>
            <p:ph sz="half" idx="2"/>
          </p:nvPr>
        </p:nvPicPr>
        <p:blipFill>
          <a:blip r:embed="rId2"/>
          <a:stretch>
            <a:fillRect/>
          </a:stretch>
        </p:blipFill>
        <p:spPr>
          <a:xfrm>
            <a:off x="999033" y="2425541"/>
            <a:ext cx="4233226" cy="3220668"/>
          </a:xfrm>
        </p:spPr>
      </p:pic>
      <p:sp>
        <p:nvSpPr>
          <p:cNvPr id="30" name="Text Placeholder 4">
            <a:extLst>
              <a:ext uri="{FF2B5EF4-FFF2-40B4-BE49-F238E27FC236}">
                <a16:creationId xmlns:a16="http://schemas.microsoft.com/office/drawing/2014/main" id="{6159BA39-C9EC-4CFF-BF65-8F4EFB1AC836}"/>
              </a:ext>
            </a:extLst>
          </p:cNvPr>
          <p:cNvSpPr>
            <a:spLocks noGrp="1"/>
          </p:cNvSpPr>
          <p:nvPr>
            <p:ph type="body" sz="quarter" idx="3"/>
          </p:nvPr>
        </p:nvSpPr>
        <p:spPr>
          <a:xfrm>
            <a:off x="6515944" y="2057400"/>
            <a:ext cx="4639736" cy="736282"/>
          </a:xfrm>
        </p:spPr>
        <p:txBody>
          <a:bodyPr>
            <a:normAutofit fontScale="77500" lnSpcReduction="20000"/>
          </a:bodyPr>
          <a:lstStyle/>
          <a:p>
            <a:r>
              <a:rPr lang="en-US" dirty="0"/>
              <a:t>CDC/ATSDR SVI Index data</a:t>
            </a:r>
          </a:p>
        </p:txBody>
      </p:sp>
      <p:pic>
        <p:nvPicPr>
          <p:cNvPr id="34" name="Content Placeholder 33">
            <a:extLst>
              <a:ext uri="{FF2B5EF4-FFF2-40B4-BE49-F238E27FC236}">
                <a16:creationId xmlns:a16="http://schemas.microsoft.com/office/drawing/2014/main" id="{FCA45956-CA07-490A-8156-8C6C57074FC2}"/>
              </a:ext>
            </a:extLst>
          </p:cNvPr>
          <p:cNvPicPr>
            <a:picLocks noGrp="1" noChangeAspect="1"/>
          </p:cNvPicPr>
          <p:nvPr>
            <p:ph sz="quarter" idx="4"/>
          </p:nvPr>
        </p:nvPicPr>
        <p:blipFill>
          <a:blip r:embed="rId3"/>
          <a:stretch>
            <a:fillRect/>
          </a:stretch>
        </p:blipFill>
        <p:spPr>
          <a:xfrm>
            <a:off x="5660154" y="2659310"/>
            <a:ext cx="5495210" cy="3034841"/>
          </a:xfrm>
        </p:spPr>
      </p:pic>
      <p:pic>
        <p:nvPicPr>
          <p:cNvPr id="35" name="Picture 34">
            <a:extLst>
              <a:ext uri="{FF2B5EF4-FFF2-40B4-BE49-F238E27FC236}">
                <a16:creationId xmlns:a16="http://schemas.microsoft.com/office/drawing/2014/main" id="{C3726001-298F-4D92-9220-1A35F76FD4A4}"/>
              </a:ext>
            </a:extLst>
          </p:cNvPr>
          <p:cNvPicPr>
            <a:picLocks noChangeAspect="1"/>
          </p:cNvPicPr>
          <p:nvPr/>
        </p:nvPicPr>
        <p:blipFill>
          <a:blip r:embed="rId4"/>
          <a:stretch>
            <a:fillRect/>
          </a:stretch>
        </p:blipFill>
        <p:spPr>
          <a:xfrm>
            <a:off x="10502756" y="4601225"/>
            <a:ext cx="1332672" cy="1450757"/>
          </a:xfrm>
          <a:prstGeom prst="rect">
            <a:avLst/>
          </a:prstGeom>
        </p:spPr>
      </p:pic>
    </p:spTree>
    <p:extLst>
      <p:ext uri="{BB962C8B-B14F-4D97-AF65-F5344CB8AC3E}">
        <p14:creationId xmlns:p14="http://schemas.microsoft.com/office/powerpoint/2010/main" val="16662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5015E49-EBEC-4CC9-878C-428218F6E99B}"/>
              </a:ext>
            </a:extLst>
          </p:cNvPr>
          <p:cNvSpPr>
            <a:spLocks noGrp="1"/>
          </p:cNvSpPr>
          <p:nvPr>
            <p:ph type="title"/>
          </p:nvPr>
        </p:nvSpPr>
        <p:spPr>
          <a:xfrm>
            <a:off x="1097280" y="286603"/>
            <a:ext cx="10058400" cy="1450757"/>
          </a:xfrm>
        </p:spPr>
        <p:txBody>
          <a:bodyPr anchor="b">
            <a:normAutofit/>
          </a:bodyPr>
          <a:lstStyle/>
          <a:p>
            <a:r>
              <a:rPr lang="en-US" dirty="0"/>
              <a:t>Geographic Weighted Regression (GWR) - ArcGIS</a:t>
            </a:r>
          </a:p>
        </p:txBody>
      </p:sp>
      <p:sp>
        <p:nvSpPr>
          <p:cNvPr id="28" name="Text Placeholder 2">
            <a:extLst>
              <a:ext uri="{FF2B5EF4-FFF2-40B4-BE49-F238E27FC236}">
                <a16:creationId xmlns:a16="http://schemas.microsoft.com/office/drawing/2014/main" id="{0D7A23D9-B80E-41D4-B100-5B92973FA3AF}"/>
              </a:ext>
            </a:extLst>
          </p:cNvPr>
          <p:cNvSpPr>
            <a:spLocks noGrp="1"/>
          </p:cNvSpPr>
          <p:nvPr>
            <p:ph type="body" idx="1"/>
          </p:nvPr>
        </p:nvSpPr>
        <p:spPr>
          <a:xfrm>
            <a:off x="1097280" y="1907866"/>
            <a:ext cx="4639736" cy="1080356"/>
          </a:xfrm>
        </p:spPr>
        <p:txBody>
          <a:bodyPr>
            <a:normAutofit/>
          </a:bodyPr>
          <a:lstStyle/>
          <a:p>
            <a:r>
              <a:rPr lang="en-US" dirty="0">
                <a:solidFill>
                  <a:srgbClr val="0070C0"/>
                </a:solidFill>
              </a:rPr>
              <a:t>How well does SVI index predict for voting Democrat in future?</a:t>
            </a:r>
            <a:r>
              <a:rPr lang="en-US" dirty="0">
                <a:solidFill>
                  <a:srgbClr val="FF0000"/>
                </a:solidFill>
              </a:rPr>
              <a:t> (we will find out in 2024)</a:t>
            </a:r>
            <a:endParaRPr lang="en-US" dirty="0">
              <a:solidFill>
                <a:srgbClr val="0070C0"/>
              </a:solidFill>
            </a:endParaRPr>
          </a:p>
        </p:txBody>
      </p:sp>
      <p:sp>
        <p:nvSpPr>
          <p:cNvPr id="30" name="Text Placeholder 4">
            <a:extLst>
              <a:ext uri="{FF2B5EF4-FFF2-40B4-BE49-F238E27FC236}">
                <a16:creationId xmlns:a16="http://schemas.microsoft.com/office/drawing/2014/main" id="{6159BA39-C9EC-4CFF-BF65-8F4EFB1AC836}"/>
              </a:ext>
            </a:extLst>
          </p:cNvPr>
          <p:cNvSpPr>
            <a:spLocks noGrp="1"/>
          </p:cNvSpPr>
          <p:nvPr>
            <p:ph type="body" sz="quarter" idx="3"/>
          </p:nvPr>
        </p:nvSpPr>
        <p:spPr>
          <a:xfrm>
            <a:off x="6515944" y="2057400"/>
            <a:ext cx="4639736" cy="736282"/>
          </a:xfrm>
        </p:spPr>
        <p:txBody>
          <a:bodyPr>
            <a:normAutofit/>
          </a:bodyPr>
          <a:lstStyle/>
          <a:p>
            <a:r>
              <a:rPr lang="en-US" dirty="0"/>
              <a:t>CDC/ATSDR SVI Index data</a:t>
            </a:r>
          </a:p>
        </p:txBody>
      </p:sp>
      <p:pic>
        <p:nvPicPr>
          <p:cNvPr id="23" name="Content Placeholder 22">
            <a:extLst>
              <a:ext uri="{FF2B5EF4-FFF2-40B4-BE49-F238E27FC236}">
                <a16:creationId xmlns:a16="http://schemas.microsoft.com/office/drawing/2014/main" id="{FF471D57-4790-4112-A65A-B6AFC1B4E91E}"/>
              </a:ext>
            </a:extLst>
          </p:cNvPr>
          <p:cNvPicPr>
            <a:picLocks noGrp="1" noChangeAspect="1"/>
          </p:cNvPicPr>
          <p:nvPr>
            <p:ph sz="quarter" idx="4"/>
          </p:nvPr>
        </p:nvPicPr>
        <p:blipFill>
          <a:blip r:embed="rId2"/>
          <a:stretch>
            <a:fillRect/>
          </a:stretch>
        </p:blipFill>
        <p:spPr>
          <a:xfrm>
            <a:off x="5737016" y="2709346"/>
            <a:ext cx="5418664" cy="2980264"/>
          </a:xfrm>
          <a:noFill/>
        </p:spPr>
      </p:pic>
      <p:pic>
        <p:nvPicPr>
          <p:cNvPr id="5" name="Picture 4">
            <a:extLst>
              <a:ext uri="{FF2B5EF4-FFF2-40B4-BE49-F238E27FC236}">
                <a16:creationId xmlns:a16="http://schemas.microsoft.com/office/drawing/2014/main" id="{B3AA9677-9292-40E0-91A1-B4E1391F68C5}"/>
              </a:ext>
            </a:extLst>
          </p:cNvPr>
          <p:cNvPicPr>
            <a:picLocks noChangeAspect="1"/>
          </p:cNvPicPr>
          <p:nvPr/>
        </p:nvPicPr>
        <p:blipFill>
          <a:blip r:embed="rId3"/>
          <a:stretch>
            <a:fillRect/>
          </a:stretch>
        </p:blipFill>
        <p:spPr>
          <a:xfrm>
            <a:off x="10429097" y="4545705"/>
            <a:ext cx="1331244" cy="1357519"/>
          </a:xfrm>
          <a:prstGeom prst="rect">
            <a:avLst/>
          </a:prstGeom>
        </p:spPr>
      </p:pic>
      <p:sp>
        <p:nvSpPr>
          <p:cNvPr id="7" name="Content Placeholder 6">
            <a:extLst>
              <a:ext uri="{FF2B5EF4-FFF2-40B4-BE49-F238E27FC236}">
                <a16:creationId xmlns:a16="http://schemas.microsoft.com/office/drawing/2014/main" id="{2B72E689-5D8F-4F5B-9C16-73CD908E628F}"/>
              </a:ext>
            </a:extLst>
          </p:cNvPr>
          <p:cNvSpPr>
            <a:spLocks noGrp="1"/>
          </p:cNvSpPr>
          <p:nvPr>
            <p:ph sz="half" idx="2"/>
          </p:nvPr>
        </p:nvSpPr>
        <p:spPr/>
        <p:txBody>
          <a:bodyPr/>
          <a:lstStyle/>
          <a:p>
            <a:r>
              <a:rPr lang="en-US" sz="1800" dirty="0"/>
              <a:t>Dependent Var:</a:t>
            </a:r>
          </a:p>
          <a:p>
            <a:pPr lvl="1"/>
            <a:r>
              <a:rPr lang="en-US" sz="1600" dirty="0"/>
              <a:t> Percent who voted for Biden in 2020</a:t>
            </a:r>
          </a:p>
          <a:p>
            <a:pPr lvl="1"/>
            <a:r>
              <a:rPr lang="en-US" sz="1600" dirty="0"/>
              <a:t> </a:t>
            </a:r>
            <a:r>
              <a:rPr lang="en-US" sz="1600" b="1" dirty="0"/>
              <a:t>(</a:t>
            </a:r>
            <a:r>
              <a:rPr lang="en-US" sz="1600" b="1" dirty="0" err="1"/>
              <a:t>PCT_Dem</a:t>
            </a:r>
            <a:r>
              <a:rPr lang="en-US" sz="1600" b="1" dirty="0"/>
              <a:t>)</a:t>
            </a:r>
          </a:p>
          <a:p>
            <a:pPr marL="0" indent="0">
              <a:buNone/>
            </a:pPr>
            <a:r>
              <a:rPr lang="en-US" sz="1800" dirty="0"/>
              <a:t>  Independent Var:</a:t>
            </a:r>
          </a:p>
          <a:p>
            <a:pPr lvl="1">
              <a:buFont typeface="Arial" panose="020B0604020202020204" pitchFamily="34" charset="0"/>
              <a:buChar char="•"/>
            </a:pPr>
            <a:r>
              <a:rPr lang="en-US" sz="1600" dirty="0"/>
              <a:t>SVI INDEX (0 -16)(SVI_PCT20)</a:t>
            </a:r>
          </a:p>
          <a:p>
            <a:endParaRPr lang="en-US" dirty="0"/>
          </a:p>
        </p:txBody>
      </p:sp>
    </p:spTree>
    <p:extLst>
      <p:ext uri="{BB962C8B-B14F-4D97-AF65-F5344CB8AC3E}">
        <p14:creationId xmlns:p14="http://schemas.microsoft.com/office/powerpoint/2010/main" val="76180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5015E49-EBEC-4CC9-878C-428218F6E99B}"/>
              </a:ext>
            </a:extLst>
          </p:cNvPr>
          <p:cNvSpPr>
            <a:spLocks noGrp="1"/>
          </p:cNvSpPr>
          <p:nvPr>
            <p:ph type="title"/>
          </p:nvPr>
        </p:nvSpPr>
        <p:spPr>
          <a:xfrm>
            <a:off x="1097280" y="286603"/>
            <a:ext cx="10058400" cy="1450757"/>
          </a:xfrm>
        </p:spPr>
        <p:txBody>
          <a:bodyPr/>
          <a:lstStyle/>
          <a:p>
            <a:r>
              <a:rPr lang="en-US" dirty="0"/>
              <a:t>Geographic Weighted Regression (GWR) - ArcGIS</a:t>
            </a:r>
          </a:p>
        </p:txBody>
      </p:sp>
      <p:sp>
        <p:nvSpPr>
          <p:cNvPr id="20" name="Content Placeholder 2">
            <a:extLst>
              <a:ext uri="{FF2B5EF4-FFF2-40B4-BE49-F238E27FC236}">
                <a16:creationId xmlns:a16="http://schemas.microsoft.com/office/drawing/2014/main" id="{1F51E85E-1F9E-4C83-AA76-FC75E36C698C}"/>
              </a:ext>
            </a:extLst>
          </p:cNvPr>
          <p:cNvSpPr>
            <a:spLocks noGrp="1"/>
          </p:cNvSpPr>
          <p:nvPr>
            <p:ph sz="half" idx="1"/>
          </p:nvPr>
        </p:nvSpPr>
        <p:spPr>
          <a:xfrm>
            <a:off x="1097280" y="2120900"/>
            <a:ext cx="4639736" cy="3748193"/>
          </a:xfrm>
        </p:spPr>
        <p:txBody>
          <a:bodyPr/>
          <a:lstStyle/>
          <a:p>
            <a:r>
              <a:rPr lang="en-US" dirty="0">
                <a:solidFill>
                  <a:srgbClr val="0070C0"/>
                </a:solidFill>
              </a:rPr>
              <a:t>How well did College Degree predict for voting Republican in 2016?</a:t>
            </a:r>
          </a:p>
          <a:p>
            <a:r>
              <a:rPr lang="en-US" dirty="0"/>
              <a:t>Dependent Var</a:t>
            </a:r>
          </a:p>
          <a:p>
            <a:pPr lvl="1">
              <a:buFont typeface="Arial" panose="020B0604020202020204" pitchFamily="34" charset="0"/>
              <a:buChar char="•"/>
            </a:pPr>
            <a:r>
              <a:rPr lang="en-US" dirty="0"/>
              <a:t>Percent who voted for Trump in 2016</a:t>
            </a:r>
          </a:p>
          <a:p>
            <a:pPr lvl="2">
              <a:buFont typeface="Arial" panose="020B0604020202020204" pitchFamily="34" charset="0"/>
              <a:buChar char="•"/>
            </a:pPr>
            <a:r>
              <a:rPr lang="en-US" dirty="0" err="1"/>
              <a:t>PCT_Rep</a:t>
            </a:r>
            <a:endParaRPr lang="en-US" dirty="0"/>
          </a:p>
          <a:p>
            <a:pPr lvl="1">
              <a:buFont typeface="Arial" panose="020B0604020202020204" pitchFamily="34" charset="0"/>
              <a:buChar char="•"/>
            </a:pPr>
            <a:endParaRPr lang="en-US" dirty="0"/>
          </a:p>
          <a:p>
            <a:pPr marL="0" indent="0">
              <a:buNone/>
            </a:pPr>
            <a:r>
              <a:rPr lang="en-US" dirty="0"/>
              <a:t>  Independent control Var</a:t>
            </a:r>
          </a:p>
          <a:p>
            <a:pPr lvl="1">
              <a:buFont typeface="Arial" panose="020B0604020202020204" pitchFamily="34" charset="0"/>
              <a:buChar char="•"/>
            </a:pPr>
            <a:r>
              <a:rPr lang="en-US" dirty="0"/>
              <a:t>College Educated</a:t>
            </a:r>
          </a:p>
          <a:p>
            <a:pPr lvl="2">
              <a:buFont typeface="Arial" panose="020B0604020202020204" pitchFamily="34" charset="0"/>
              <a:buChar char="•"/>
            </a:pPr>
            <a:r>
              <a:rPr lang="en-US" dirty="0"/>
              <a:t> (C_PCOLLEGE)</a:t>
            </a:r>
          </a:p>
        </p:txBody>
      </p:sp>
      <p:pic>
        <p:nvPicPr>
          <p:cNvPr id="6" name="Content Placeholder 5">
            <a:extLst>
              <a:ext uri="{FF2B5EF4-FFF2-40B4-BE49-F238E27FC236}">
                <a16:creationId xmlns:a16="http://schemas.microsoft.com/office/drawing/2014/main" id="{AF3D1515-0BDE-4813-8774-1785EB3D9D06}"/>
              </a:ext>
            </a:extLst>
          </p:cNvPr>
          <p:cNvPicPr>
            <a:picLocks noGrp="1" noChangeAspect="1"/>
          </p:cNvPicPr>
          <p:nvPr>
            <p:ph sz="half" idx="2"/>
          </p:nvPr>
        </p:nvPicPr>
        <p:blipFill>
          <a:blip r:embed="rId2"/>
          <a:stretch>
            <a:fillRect/>
          </a:stretch>
        </p:blipFill>
        <p:spPr>
          <a:xfrm>
            <a:off x="5493042" y="2120900"/>
            <a:ext cx="5662321" cy="3174241"/>
          </a:xfrm>
        </p:spPr>
      </p:pic>
      <p:pic>
        <p:nvPicPr>
          <p:cNvPr id="8" name="Picture 7">
            <a:extLst>
              <a:ext uri="{FF2B5EF4-FFF2-40B4-BE49-F238E27FC236}">
                <a16:creationId xmlns:a16="http://schemas.microsoft.com/office/drawing/2014/main" id="{4030A99E-0B31-4EB6-AA5B-93B274E24F57}"/>
              </a:ext>
            </a:extLst>
          </p:cNvPr>
          <p:cNvPicPr>
            <a:picLocks noChangeAspect="1"/>
          </p:cNvPicPr>
          <p:nvPr/>
        </p:nvPicPr>
        <p:blipFill>
          <a:blip r:embed="rId3"/>
          <a:stretch>
            <a:fillRect/>
          </a:stretch>
        </p:blipFill>
        <p:spPr>
          <a:xfrm>
            <a:off x="10182541" y="4599991"/>
            <a:ext cx="1238807" cy="1078689"/>
          </a:xfrm>
          <a:prstGeom prst="rect">
            <a:avLst/>
          </a:prstGeom>
        </p:spPr>
      </p:pic>
    </p:spTree>
    <p:extLst>
      <p:ext uri="{BB962C8B-B14F-4D97-AF65-F5344CB8AC3E}">
        <p14:creationId xmlns:p14="http://schemas.microsoft.com/office/powerpoint/2010/main" val="53603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5015E49-EBEC-4CC9-878C-428218F6E99B}"/>
              </a:ext>
            </a:extLst>
          </p:cNvPr>
          <p:cNvSpPr>
            <a:spLocks noGrp="1"/>
          </p:cNvSpPr>
          <p:nvPr>
            <p:ph type="title"/>
          </p:nvPr>
        </p:nvSpPr>
        <p:spPr>
          <a:xfrm>
            <a:off x="1097280" y="286603"/>
            <a:ext cx="10058400" cy="1450757"/>
          </a:xfrm>
        </p:spPr>
        <p:txBody>
          <a:bodyPr/>
          <a:lstStyle/>
          <a:p>
            <a:r>
              <a:rPr lang="en-US" dirty="0"/>
              <a:t>Geographic Weighted Regression (GWR) - ArcGIS</a:t>
            </a:r>
          </a:p>
        </p:txBody>
      </p:sp>
      <p:sp>
        <p:nvSpPr>
          <p:cNvPr id="20" name="Content Placeholder 2">
            <a:extLst>
              <a:ext uri="{FF2B5EF4-FFF2-40B4-BE49-F238E27FC236}">
                <a16:creationId xmlns:a16="http://schemas.microsoft.com/office/drawing/2014/main" id="{1F51E85E-1F9E-4C83-AA76-FC75E36C698C}"/>
              </a:ext>
            </a:extLst>
          </p:cNvPr>
          <p:cNvSpPr>
            <a:spLocks noGrp="1"/>
          </p:cNvSpPr>
          <p:nvPr>
            <p:ph sz="half" idx="1"/>
          </p:nvPr>
        </p:nvSpPr>
        <p:spPr>
          <a:xfrm>
            <a:off x="929329" y="2123751"/>
            <a:ext cx="4639736" cy="3748193"/>
          </a:xfrm>
        </p:spPr>
        <p:txBody>
          <a:bodyPr/>
          <a:lstStyle/>
          <a:p>
            <a:r>
              <a:rPr lang="en-US" dirty="0">
                <a:solidFill>
                  <a:srgbClr val="0070C0"/>
                </a:solidFill>
              </a:rPr>
              <a:t>How well did Blue collar predict for voting Republican in 2016?</a:t>
            </a:r>
          </a:p>
          <a:p>
            <a:r>
              <a:rPr lang="en-US" dirty="0"/>
              <a:t>Dependent Var</a:t>
            </a:r>
          </a:p>
          <a:p>
            <a:pPr lvl="1">
              <a:buFont typeface="Arial" panose="020B0604020202020204" pitchFamily="34" charset="0"/>
              <a:buChar char="•"/>
            </a:pPr>
            <a:r>
              <a:rPr lang="en-US" dirty="0"/>
              <a:t>Percent who voted for Trump in 2016</a:t>
            </a:r>
          </a:p>
          <a:p>
            <a:pPr lvl="2">
              <a:buFont typeface="Arial" panose="020B0604020202020204" pitchFamily="34" charset="0"/>
              <a:buChar char="•"/>
            </a:pPr>
            <a:r>
              <a:rPr lang="en-US" dirty="0" err="1"/>
              <a:t>PCT_Rep</a:t>
            </a:r>
            <a:endParaRPr lang="en-US" dirty="0"/>
          </a:p>
          <a:p>
            <a:pPr lvl="1">
              <a:buFont typeface="Arial" panose="020B0604020202020204" pitchFamily="34" charset="0"/>
              <a:buChar char="•"/>
            </a:pPr>
            <a:endParaRPr lang="en-US" dirty="0"/>
          </a:p>
          <a:p>
            <a:pPr marL="0" indent="0">
              <a:buNone/>
            </a:pPr>
            <a:r>
              <a:rPr lang="en-US" dirty="0"/>
              <a:t>  Independent control Var</a:t>
            </a:r>
          </a:p>
          <a:p>
            <a:pPr lvl="1">
              <a:buFont typeface="Arial" panose="020B0604020202020204" pitchFamily="34" charset="0"/>
              <a:buChar char="•"/>
            </a:pPr>
            <a:r>
              <a:rPr lang="en-US" dirty="0"/>
              <a:t>Blue Collar</a:t>
            </a:r>
          </a:p>
          <a:p>
            <a:pPr lvl="2">
              <a:buFont typeface="Arial" panose="020B0604020202020204" pitchFamily="34" charset="0"/>
              <a:buChar char="•"/>
            </a:pPr>
            <a:r>
              <a:rPr lang="en-US" dirty="0"/>
              <a:t> (PBLUECOLLAR)</a:t>
            </a:r>
          </a:p>
        </p:txBody>
      </p:sp>
      <p:pic>
        <p:nvPicPr>
          <p:cNvPr id="5" name="Content Placeholder 4">
            <a:extLst>
              <a:ext uri="{FF2B5EF4-FFF2-40B4-BE49-F238E27FC236}">
                <a16:creationId xmlns:a16="http://schemas.microsoft.com/office/drawing/2014/main" id="{C930255C-598E-4F63-9636-82A6DE67D097}"/>
              </a:ext>
            </a:extLst>
          </p:cNvPr>
          <p:cNvPicPr>
            <a:picLocks noGrp="1" noChangeAspect="1"/>
          </p:cNvPicPr>
          <p:nvPr>
            <p:ph sz="half" idx="2"/>
          </p:nvPr>
        </p:nvPicPr>
        <p:blipFill>
          <a:blip r:embed="rId2"/>
          <a:stretch>
            <a:fillRect/>
          </a:stretch>
        </p:blipFill>
        <p:spPr>
          <a:xfrm>
            <a:off x="5235466" y="2120900"/>
            <a:ext cx="5919897" cy="3244202"/>
          </a:xfrm>
        </p:spPr>
      </p:pic>
      <p:pic>
        <p:nvPicPr>
          <p:cNvPr id="9" name="Picture 8">
            <a:extLst>
              <a:ext uri="{FF2B5EF4-FFF2-40B4-BE49-F238E27FC236}">
                <a16:creationId xmlns:a16="http://schemas.microsoft.com/office/drawing/2014/main" id="{1C012EBA-38D0-4B46-A193-E579D12D1B69}"/>
              </a:ext>
            </a:extLst>
          </p:cNvPr>
          <p:cNvPicPr>
            <a:picLocks noChangeAspect="1"/>
          </p:cNvPicPr>
          <p:nvPr/>
        </p:nvPicPr>
        <p:blipFill>
          <a:blip r:embed="rId3"/>
          <a:stretch>
            <a:fillRect/>
          </a:stretch>
        </p:blipFill>
        <p:spPr>
          <a:xfrm>
            <a:off x="10185919" y="4543805"/>
            <a:ext cx="1430911" cy="1153672"/>
          </a:xfrm>
          <a:prstGeom prst="rect">
            <a:avLst/>
          </a:prstGeom>
        </p:spPr>
      </p:pic>
    </p:spTree>
    <p:extLst>
      <p:ext uri="{BB962C8B-B14F-4D97-AF65-F5344CB8AC3E}">
        <p14:creationId xmlns:p14="http://schemas.microsoft.com/office/powerpoint/2010/main" val="85813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9BFA-CDA2-41BC-AD00-CBFEB5252C8C}"/>
              </a:ext>
            </a:extLst>
          </p:cNvPr>
          <p:cNvSpPr>
            <a:spLocks noGrp="1"/>
          </p:cNvSpPr>
          <p:nvPr>
            <p:ph type="title"/>
          </p:nvPr>
        </p:nvSpPr>
        <p:spPr>
          <a:xfrm>
            <a:off x="643466" y="393277"/>
            <a:ext cx="3517567" cy="2093975"/>
          </a:xfrm>
        </p:spPr>
        <p:txBody>
          <a:bodyPr anchor="b">
            <a:normAutofit/>
          </a:bodyPr>
          <a:lstStyle/>
          <a:p>
            <a:r>
              <a:rPr lang="en-US" dirty="0"/>
              <a:t>Discussion</a:t>
            </a:r>
          </a:p>
        </p:txBody>
      </p:sp>
      <p:sp>
        <p:nvSpPr>
          <p:cNvPr id="16" name="Content Placeholder 2">
            <a:extLst>
              <a:ext uri="{FF2B5EF4-FFF2-40B4-BE49-F238E27FC236}">
                <a16:creationId xmlns:a16="http://schemas.microsoft.com/office/drawing/2014/main" id="{028C7DA6-952B-4B32-AE3E-5268935A6217}"/>
              </a:ext>
            </a:extLst>
          </p:cNvPr>
          <p:cNvSpPr>
            <a:spLocks noGrp="1"/>
          </p:cNvSpPr>
          <p:nvPr>
            <p:ph idx="1"/>
          </p:nvPr>
        </p:nvSpPr>
        <p:spPr>
          <a:xfrm>
            <a:off x="5458984" y="812799"/>
            <a:ext cx="5928344" cy="5294757"/>
          </a:xfrm>
        </p:spPr>
        <p:txBody>
          <a:bodyPr>
            <a:normAutofit lnSpcReduction="10000"/>
          </a:bodyPr>
          <a:lstStyle/>
          <a:p>
            <a:r>
              <a:rPr lang="en-US" sz="2000" dirty="0">
                <a:solidFill>
                  <a:schemeClr val="tx1"/>
                </a:solidFill>
              </a:rPr>
              <a:t>Exploratory Regression Analysis helped narrow down &amp; only keep the most significant variables</a:t>
            </a:r>
          </a:p>
          <a:p>
            <a:r>
              <a:rPr lang="en-US" sz="2000" dirty="0">
                <a:solidFill>
                  <a:schemeClr val="tx1"/>
                </a:solidFill>
              </a:rPr>
              <a:t>Explanatory Regression helped identify the best models (variable combinations) to run against the dep variable</a:t>
            </a:r>
          </a:p>
          <a:p>
            <a:r>
              <a:rPr lang="en-US" sz="2000" dirty="0">
                <a:solidFill>
                  <a:schemeClr val="tx1"/>
                </a:solidFill>
              </a:rPr>
              <a:t>Geographic Weighted Regression (GWR) was only conducted after identifying best models</a:t>
            </a:r>
          </a:p>
          <a:p>
            <a:r>
              <a:rPr lang="en-US" sz="2000" dirty="0">
                <a:solidFill>
                  <a:schemeClr val="tx1"/>
                </a:solidFill>
              </a:rPr>
              <a:t>Achieved very high prediction for 2016 Republican  votes between College degree &amp; Blue Collar.</a:t>
            </a:r>
          </a:p>
          <a:p>
            <a:r>
              <a:rPr lang="en-US" sz="2000" dirty="0">
                <a:solidFill>
                  <a:schemeClr val="tx1"/>
                </a:solidFill>
              </a:rPr>
              <a:t>Anticipate high prediction for 2024 Presidential Democratic votes based on vaccination rates alone</a:t>
            </a:r>
          </a:p>
          <a:p>
            <a:r>
              <a:rPr lang="en-US" sz="2000" dirty="0">
                <a:solidFill>
                  <a:schemeClr val="tx1"/>
                </a:solidFill>
              </a:rPr>
              <a:t>SVI index doesn’t seem to be as high at predicting for 2024 Presidential Democratic votes  </a:t>
            </a:r>
          </a:p>
          <a:p>
            <a:endParaRPr lang="en-US" dirty="0"/>
          </a:p>
        </p:txBody>
      </p:sp>
      <p:sp>
        <p:nvSpPr>
          <p:cNvPr id="7" name="Content Placeholder 6">
            <a:extLst>
              <a:ext uri="{FF2B5EF4-FFF2-40B4-BE49-F238E27FC236}">
                <a16:creationId xmlns:a16="http://schemas.microsoft.com/office/drawing/2014/main" id="{87285104-014D-46BE-B782-42CBCB5BCE27}"/>
              </a:ext>
            </a:extLst>
          </p:cNvPr>
          <p:cNvSpPr>
            <a:spLocks noGrp="1"/>
          </p:cNvSpPr>
          <p:nvPr>
            <p:ph type="body" sz="half" idx="2"/>
          </p:nvPr>
        </p:nvSpPr>
        <p:spPr>
          <a:xfrm>
            <a:off x="-1713444" y="4162190"/>
            <a:ext cx="1397220" cy="1777414"/>
          </a:xfrm>
        </p:spPr>
        <p:txBody>
          <a:bodyPr>
            <a:normAutofit/>
          </a:bodyPr>
          <a:lstStyle/>
          <a:p>
            <a:pPr lvl="2"/>
            <a:endParaRPr lang="en-US" sz="1800" dirty="0">
              <a:solidFill>
                <a:srgbClr val="FFFFFF"/>
              </a:solidFill>
            </a:endParaRPr>
          </a:p>
        </p:txBody>
      </p:sp>
      <p:pic>
        <p:nvPicPr>
          <p:cNvPr id="1026" name="Picture 2" descr="Nview Health – A New Vision for Behavioral Health">
            <a:extLst>
              <a:ext uri="{FF2B5EF4-FFF2-40B4-BE49-F238E27FC236}">
                <a16:creationId xmlns:a16="http://schemas.microsoft.com/office/drawing/2014/main" id="{EEC3F9B6-E9CB-460C-925F-0B09B2196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6" y="2712407"/>
            <a:ext cx="3590006" cy="397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CC0E-8BC8-4841-AB28-2F19DF4436AC}"/>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FE04613B-232A-4477-AA24-CC9AD443CECF}"/>
              </a:ext>
            </a:extLst>
          </p:cNvPr>
          <p:cNvSpPr>
            <a:spLocks noGrp="1"/>
          </p:cNvSpPr>
          <p:nvPr>
            <p:ph idx="1"/>
          </p:nvPr>
        </p:nvSpPr>
        <p:spPr/>
        <p:txBody>
          <a:bodyPr>
            <a:normAutofit fontScale="92500" lnSpcReduction="20000"/>
          </a:bodyPr>
          <a:lstStyle/>
          <a:p>
            <a:r>
              <a:rPr lang="en-US" dirty="0"/>
              <a:t>The data analytic approach for this work was designed with the intention to solve the defined problem.  The thorough data analysis that was performed in this project was conducted with extensive datasets, appropriately fit to better understand county-level communities across the United States. We believe that the results are conclusive and effective in solving the proposed problem.</a:t>
            </a:r>
          </a:p>
          <a:p>
            <a:r>
              <a:rPr lang="en-US" dirty="0"/>
              <a:t>The results from this project have improved our understanding of the unique &amp; evolving community characteristics in the US at the county-level. Some of the trends that have been identified from this analysis regarding government trust and compliance are a bit alarming.  It seems that there are “resistance areas” where vaccination rates are low (less than 20%).  Perhaps this analysis can be helpful to health &amp; human services stakeholders in addressing this problem. Stakeholders such as political actors, municipal organizations, non-profit and philanthropic businesses, and commercial &amp; private organizations should be able to benefit from this analysis work as well.  </a:t>
            </a:r>
          </a:p>
          <a:p>
            <a:r>
              <a:rPr lang="en-US" dirty="0"/>
              <a:t>It is with optimism that future data scientists and practitioners find inspiration from this work to further expand this research.</a:t>
            </a:r>
          </a:p>
          <a:p>
            <a:endParaRPr lang="en-US" dirty="0"/>
          </a:p>
        </p:txBody>
      </p:sp>
    </p:spTree>
    <p:extLst>
      <p:ext uri="{BB962C8B-B14F-4D97-AF65-F5344CB8AC3E}">
        <p14:creationId xmlns:p14="http://schemas.microsoft.com/office/powerpoint/2010/main" val="1103161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EC3D-9165-4DEE-A666-2FE3092CA725}"/>
              </a:ext>
            </a:extLst>
          </p:cNvPr>
          <p:cNvSpPr>
            <a:spLocks noGrp="1"/>
          </p:cNvSpPr>
          <p:nvPr>
            <p:ph type="title"/>
          </p:nvPr>
        </p:nvSpPr>
        <p:spPr>
          <a:xfrm>
            <a:off x="1097280" y="286603"/>
            <a:ext cx="10058400" cy="1450757"/>
          </a:xfrm>
        </p:spPr>
        <p:txBody>
          <a:bodyPr anchor="b">
            <a:normAutofit/>
          </a:bodyPr>
          <a:lstStyle/>
          <a:p>
            <a:r>
              <a:rPr lang="en-US" dirty="0"/>
              <a:t>Questions?</a:t>
            </a:r>
          </a:p>
        </p:txBody>
      </p:sp>
      <p:pic>
        <p:nvPicPr>
          <p:cNvPr id="5" name="Content Placeholder 4" descr="Text, letter&#10;&#10;Description automatically generated">
            <a:extLst>
              <a:ext uri="{FF2B5EF4-FFF2-40B4-BE49-F238E27FC236}">
                <a16:creationId xmlns:a16="http://schemas.microsoft.com/office/drawing/2014/main" id="{42387C01-81E2-4105-94C6-3B3C3C9FAA30}"/>
              </a:ext>
            </a:extLst>
          </p:cNvPr>
          <p:cNvPicPr>
            <a:picLocks noGrp="1" noChangeAspect="1"/>
          </p:cNvPicPr>
          <p:nvPr>
            <p:ph idx="1"/>
          </p:nvPr>
        </p:nvPicPr>
        <p:blipFill>
          <a:blip r:embed="rId2"/>
          <a:stretch>
            <a:fillRect/>
          </a:stretch>
        </p:blipFill>
        <p:spPr>
          <a:xfrm>
            <a:off x="3350915" y="2108201"/>
            <a:ext cx="5551130" cy="3760891"/>
          </a:xfrm>
          <a:noFill/>
        </p:spPr>
      </p:pic>
      <p:sp>
        <p:nvSpPr>
          <p:cNvPr id="4" name="TextBox 3">
            <a:extLst>
              <a:ext uri="{FF2B5EF4-FFF2-40B4-BE49-F238E27FC236}">
                <a16:creationId xmlns:a16="http://schemas.microsoft.com/office/drawing/2014/main" id="{CA04D7F7-DC8D-404C-AA08-C3068915D9EB}"/>
              </a:ext>
            </a:extLst>
          </p:cNvPr>
          <p:cNvSpPr txBox="1"/>
          <p:nvPr/>
        </p:nvSpPr>
        <p:spPr>
          <a:xfrm>
            <a:off x="2457974" y="6065240"/>
            <a:ext cx="5108896" cy="369332"/>
          </a:xfrm>
          <a:prstGeom prst="rect">
            <a:avLst/>
          </a:prstGeom>
          <a:noFill/>
        </p:spPr>
        <p:txBody>
          <a:bodyPr wrap="square" rtlCol="0">
            <a:spAutoFit/>
          </a:bodyPr>
          <a:lstStyle/>
          <a:p>
            <a:r>
              <a:rPr lang="en-US" dirty="0" err="1">
                <a:hlinkClick r:id="rId3"/>
              </a:rPr>
              <a:t>earguel</a:t>
            </a:r>
            <a:r>
              <a:rPr lang="en-US" dirty="0">
                <a:hlinkClick r:id="rId3"/>
              </a:rPr>
              <a:t>/</a:t>
            </a:r>
            <a:r>
              <a:rPr lang="en-US" dirty="0" err="1">
                <a:hlinkClick r:id="rId3"/>
              </a:rPr>
              <a:t>Jekyll_Dev</a:t>
            </a:r>
            <a:r>
              <a:rPr lang="en-US" dirty="0">
                <a:hlinkClick r:id="rId3"/>
              </a:rPr>
              <a:t> (github.com)</a:t>
            </a:r>
            <a:endParaRPr lang="en-US" dirty="0"/>
          </a:p>
        </p:txBody>
      </p:sp>
    </p:spTree>
    <p:extLst>
      <p:ext uri="{BB962C8B-B14F-4D97-AF65-F5344CB8AC3E}">
        <p14:creationId xmlns:p14="http://schemas.microsoft.com/office/powerpoint/2010/main" val="407522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E284-0F61-4363-B22F-A3FFDFF36BFC}"/>
              </a:ext>
            </a:extLst>
          </p:cNvPr>
          <p:cNvSpPr>
            <a:spLocks noGrp="1"/>
          </p:cNvSpPr>
          <p:nvPr>
            <p:ph type="title"/>
          </p:nvPr>
        </p:nvSpPr>
        <p:spPr/>
        <p:txBody>
          <a:bodyPr/>
          <a:lstStyle/>
          <a:p>
            <a:r>
              <a:rPr lang="en-US" dirty="0"/>
              <a:t>Project Motivation Background</a:t>
            </a:r>
          </a:p>
        </p:txBody>
      </p:sp>
      <p:sp>
        <p:nvSpPr>
          <p:cNvPr id="3" name="Content Placeholder 2">
            <a:extLst>
              <a:ext uri="{FF2B5EF4-FFF2-40B4-BE49-F238E27FC236}">
                <a16:creationId xmlns:a16="http://schemas.microsoft.com/office/drawing/2014/main" id="{4B50BC1B-EDDF-4A5C-B329-2D0753840ECB}"/>
              </a:ext>
            </a:extLst>
          </p:cNvPr>
          <p:cNvSpPr>
            <a:spLocks noGrp="1"/>
          </p:cNvSpPr>
          <p:nvPr>
            <p:ph idx="1"/>
          </p:nvPr>
        </p:nvSpPr>
        <p:spPr/>
        <p:txBody>
          <a:bodyPr>
            <a:normAutofit/>
          </a:bodyPr>
          <a:lstStyle/>
          <a:p>
            <a:r>
              <a:rPr lang="en-US" dirty="0"/>
              <a:t>The basis of my project</a:t>
            </a:r>
          </a:p>
          <a:p>
            <a:pPr lvl="1"/>
            <a:r>
              <a:rPr lang="en-US" dirty="0"/>
              <a:t>ArcGIS user community projects that exploit exploratory analysis of socio-economic variables which correlated with Republican votes in the 2016 Presidential Election.</a:t>
            </a:r>
          </a:p>
          <a:p>
            <a:pPr lvl="2"/>
            <a:r>
              <a:rPr lang="en-US" dirty="0"/>
              <a:t>Was geography a factor in the 2016 election?—Analytics | Documentation (arcgis.com) </a:t>
            </a:r>
          </a:p>
          <a:p>
            <a:pPr lvl="1"/>
            <a:r>
              <a:rPr lang="en-US" dirty="0"/>
              <a:t>To motivate present and future American voters to better understand the “big picture” of their socio-economic community around them</a:t>
            </a:r>
          </a:p>
          <a:p>
            <a:pPr lvl="1"/>
            <a:r>
              <a:rPr lang="en-US" dirty="0"/>
              <a:t>My curiosity to explore computational techniques to analyze past (2016) &amp; future elections (2024). Will add new explanatory variables to forecast 2024 Presidential Election outcome</a:t>
            </a:r>
          </a:p>
          <a:p>
            <a:pPr lvl="2"/>
            <a:r>
              <a:rPr lang="en-US" dirty="0"/>
              <a:t>2020 Presidential Election Voting Data by county</a:t>
            </a:r>
          </a:p>
          <a:p>
            <a:pPr lvl="2"/>
            <a:r>
              <a:rPr lang="en-US" dirty="0"/>
              <a:t>Vaccination rates</a:t>
            </a:r>
          </a:p>
          <a:p>
            <a:pPr lvl="2"/>
            <a:r>
              <a:rPr lang="en-US" dirty="0"/>
              <a:t>Agency for Toxic Substances &amp; Disease Registry’s (CDC/ATSDR SVI Index) </a:t>
            </a:r>
          </a:p>
          <a:p>
            <a:pPr lvl="3"/>
            <a:r>
              <a:rPr lang="en-US" dirty="0"/>
              <a:t>Identifies socially vulnerable populations</a:t>
            </a:r>
          </a:p>
          <a:p>
            <a:pPr lvl="2"/>
            <a:endParaRPr lang="en-US" dirty="0"/>
          </a:p>
          <a:p>
            <a:endParaRPr lang="en-US" dirty="0"/>
          </a:p>
        </p:txBody>
      </p:sp>
    </p:spTree>
    <p:extLst>
      <p:ext uri="{BB962C8B-B14F-4D97-AF65-F5344CB8AC3E}">
        <p14:creationId xmlns:p14="http://schemas.microsoft.com/office/powerpoint/2010/main" val="192210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F48C-1822-4FAC-BFDD-39784A0B49BA}"/>
              </a:ext>
            </a:extLst>
          </p:cNvPr>
          <p:cNvSpPr>
            <a:spLocks noGrp="1"/>
          </p:cNvSpPr>
          <p:nvPr>
            <p:ph type="title"/>
          </p:nvPr>
        </p:nvSpPr>
        <p:spPr/>
        <p:txBody>
          <a:bodyPr>
            <a:normAutofit/>
          </a:bodyPr>
          <a:lstStyle/>
          <a:p>
            <a:r>
              <a:rPr lang="en-US" dirty="0"/>
              <a:t>Smart &amp; Connected Communities (S&amp;CC)-Problem Statement</a:t>
            </a:r>
          </a:p>
        </p:txBody>
      </p:sp>
      <p:sp>
        <p:nvSpPr>
          <p:cNvPr id="3" name="Content Placeholder 2">
            <a:extLst>
              <a:ext uri="{FF2B5EF4-FFF2-40B4-BE49-F238E27FC236}">
                <a16:creationId xmlns:a16="http://schemas.microsoft.com/office/drawing/2014/main" id="{BC29EA7D-B579-4B31-93AA-8F0F4F8B897A}"/>
              </a:ext>
            </a:extLst>
          </p:cNvPr>
          <p:cNvSpPr>
            <a:spLocks noGrp="1"/>
          </p:cNvSpPr>
          <p:nvPr>
            <p:ph sz="half" idx="1"/>
          </p:nvPr>
        </p:nvSpPr>
        <p:spPr>
          <a:xfrm>
            <a:off x="973123" y="2120900"/>
            <a:ext cx="4882393" cy="3748193"/>
          </a:xfrm>
        </p:spPr>
        <p:txBody>
          <a:bodyPr>
            <a:normAutofit fontScale="92500" lnSpcReduction="20000"/>
          </a:bodyPr>
          <a:lstStyle/>
          <a:p>
            <a:r>
              <a:rPr lang="en-US" dirty="0"/>
              <a:t>How do we identify on a map, unique &amp; evolving community characteristics at the US county-level?</a:t>
            </a:r>
          </a:p>
          <a:p>
            <a:pPr lvl="1">
              <a:buFont typeface="Arial" panose="020B0604020202020204" pitchFamily="34" charset="0"/>
              <a:buChar char="•"/>
            </a:pPr>
            <a:r>
              <a:rPr lang="en-US" dirty="0"/>
              <a:t>Party? Republican Vs Democratic Presidential votes</a:t>
            </a:r>
          </a:p>
          <a:p>
            <a:pPr lvl="1">
              <a:buFont typeface="Arial" panose="020B0604020202020204" pitchFamily="34" charset="0"/>
              <a:buChar char="•"/>
            </a:pPr>
            <a:r>
              <a:rPr lang="en-US" dirty="0"/>
              <a:t>Socio-Economic factors? (%college degree, HHI, etc.)</a:t>
            </a:r>
          </a:p>
          <a:p>
            <a:pPr lvl="1">
              <a:buFont typeface="Arial" panose="020B0604020202020204" pitchFamily="34" charset="0"/>
              <a:buChar char="•"/>
            </a:pPr>
            <a:r>
              <a:rPr lang="en-US" dirty="0"/>
              <a:t>Social Vulnerability? (CDC/ATSDR SVI Index)</a:t>
            </a:r>
          </a:p>
          <a:p>
            <a:pPr lvl="1">
              <a:buFont typeface="Arial" panose="020B0604020202020204" pitchFamily="34" charset="0"/>
              <a:buChar char="•"/>
            </a:pPr>
            <a:r>
              <a:rPr lang="en-US" dirty="0"/>
              <a:t>Govt trust &amp; compliance? (Vaccination rates %)</a:t>
            </a:r>
          </a:p>
          <a:p>
            <a:r>
              <a:rPr lang="en-US" dirty="0"/>
              <a:t>Where are these characteristics trending &amp; shifting?</a:t>
            </a:r>
          </a:p>
          <a:p>
            <a:pPr lvl="1"/>
            <a:r>
              <a:rPr lang="en-US" dirty="0"/>
              <a:t>Population size, demographics, economic opportunity</a:t>
            </a:r>
          </a:p>
          <a:p>
            <a:pPr lvl="1"/>
            <a:r>
              <a:rPr lang="en-US" dirty="0"/>
              <a:t>Available services which impact overall community culture, needs, and opportunities </a:t>
            </a:r>
          </a:p>
          <a:p>
            <a:pPr lvl="1"/>
            <a:r>
              <a:rPr lang="en-US" dirty="0"/>
              <a:t>Technology, built and natural environments </a:t>
            </a:r>
          </a:p>
        </p:txBody>
      </p:sp>
      <p:pic>
        <p:nvPicPr>
          <p:cNvPr id="6" name="Content Placeholder 5">
            <a:extLst>
              <a:ext uri="{FF2B5EF4-FFF2-40B4-BE49-F238E27FC236}">
                <a16:creationId xmlns:a16="http://schemas.microsoft.com/office/drawing/2014/main" id="{BA3EE222-4BAD-4E8E-980C-3230F0914107}"/>
              </a:ext>
            </a:extLst>
          </p:cNvPr>
          <p:cNvPicPr>
            <a:picLocks noGrp="1" noChangeAspect="1"/>
          </p:cNvPicPr>
          <p:nvPr>
            <p:ph sz="half" idx="2"/>
          </p:nvPr>
        </p:nvPicPr>
        <p:blipFill>
          <a:blip r:embed="rId2"/>
          <a:stretch>
            <a:fillRect/>
          </a:stretch>
        </p:blipFill>
        <p:spPr>
          <a:xfrm>
            <a:off x="6516688" y="2211355"/>
            <a:ext cx="5079411" cy="3657738"/>
          </a:xfrm>
        </p:spPr>
      </p:pic>
    </p:spTree>
    <p:extLst>
      <p:ext uri="{BB962C8B-B14F-4D97-AF65-F5344CB8AC3E}">
        <p14:creationId xmlns:p14="http://schemas.microsoft.com/office/powerpoint/2010/main" val="156008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CD68-8797-4A1B-B3D7-BA107039CCBB}"/>
              </a:ext>
            </a:extLst>
          </p:cNvPr>
          <p:cNvSpPr>
            <a:spLocks noGrp="1"/>
          </p:cNvSpPr>
          <p:nvPr>
            <p:ph type="title"/>
          </p:nvPr>
        </p:nvSpPr>
        <p:spPr/>
        <p:txBody>
          <a:bodyPr/>
          <a:lstStyle/>
          <a:p>
            <a:r>
              <a:rPr lang="en-US" dirty="0"/>
              <a:t>S&amp;CC S</a:t>
            </a:r>
            <a:r>
              <a:rPr lang="en-US" b="0" i="0" dirty="0">
                <a:solidFill>
                  <a:srgbClr val="1B1B1B"/>
                </a:solidFill>
                <a:effectLst/>
                <a:latin typeface="Source Sans Pro Web"/>
              </a:rPr>
              <a:t>takeholders </a:t>
            </a:r>
            <a:endParaRPr lang="en-US" dirty="0"/>
          </a:p>
        </p:txBody>
      </p:sp>
      <p:sp>
        <p:nvSpPr>
          <p:cNvPr id="3" name="Content Placeholder 2">
            <a:extLst>
              <a:ext uri="{FF2B5EF4-FFF2-40B4-BE49-F238E27FC236}">
                <a16:creationId xmlns:a16="http://schemas.microsoft.com/office/drawing/2014/main" id="{AA710F84-4F50-4677-8E51-85EE51018AA9}"/>
              </a:ext>
            </a:extLst>
          </p:cNvPr>
          <p:cNvSpPr>
            <a:spLocks noGrp="1"/>
          </p:cNvSpPr>
          <p:nvPr>
            <p:ph idx="1"/>
          </p:nvPr>
        </p:nvSpPr>
        <p:spPr/>
        <p:txBody>
          <a:bodyPr>
            <a:normAutofit fontScale="92500" lnSpcReduction="20000"/>
          </a:bodyPr>
          <a:lstStyle/>
          <a:p>
            <a:r>
              <a:rPr lang="en-US" sz="2000" dirty="0">
                <a:solidFill>
                  <a:schemeClr val="tx1"/>
                </a:solidFill>
                <a:latin typeface="Source Sans Pro Web"/>
                <a:ea typeface="Source Sans Pro Black" panose="020B0803030403020204" pitchFamily="34" charset="0"/>
              </a:rPr>
              <a:t>Political actors: </a:t>
            </a:r>
          </a:p>
          <a:p>
            <a:pPr lvl="1">
              <a:buFont typeface="Arial" panose="020B0604020202020204" pitchFamily="34" charset="0"/>
              <a:buChar char="•"/>
            </a:pPr>
            <a:r>
              <a:rPr lang="en-US" sz="1800" dirty="0">
                <a:solidFill>
                  <a:schemeClr val="tx1"/>
                </a:solidFill>
                <a:latin typeface="Source Sans Pro Web"/>
                <a:ea typeface="Source Sans Pro Black" panose="020B0803030403020204" pitchFamily="34" charset="0"/>
              </a:rPr>
              <a:t>Local or n</a:t>
            </a:r>
            <a:r>
              <a:rPr lang="en-US" sz="1800" i="0" dirty="0">
                <a:solidFill>
                  <a:schemeClr val="tx1"/>
                </a:solidFill>
                <a:effectLst/>
                <a:latin typeface="Source Sans Pro Web"/>
                <a:ea typeface="Source Sans Pro Black" panose="020B0803030403020204" pitchFamily="34" charset="0"/>
              </a:rPr>
              <a:t>ational (legislators, governors) currently in office</a:t>
            </a:r>
          </a:p>
          <a:p>
            <a:pPr lvl="1">
              <a:buFont typeface="Arial" panose="020B0604020202020204" pitchFamily="34" charset="0"/>
              <a:buChar char="•"/>
            </a:pPr>
            <a:r>
              <a:rPr lang="en-US" b="0" i="0" dirty="0">
                <a:solidFill>
                  <a:srgbClr val="1B1B1B"/>
                </a:solidFill>
                <a:effectLst/>
                <a:latin typeface="Source Sans Pro Web"/>
              </a:rPr>
              <a:t>Aspiring political actors (candidates running for city, county, state, or federal Government office)</a:t>
            </a:r>
          </a:p>
          <a:p>
            <a:r>
              <a:rPr lang="en-US" dirty="0">
                <a:solidFill>
                  <a:srgbClr val="1B1B1B"/>
                </a:solidFill>
                <a:latin typeface="Source Sans Pro Web"/>
              </a:rPr>
              <a:t>Municipal organizations:</a:t>
            </a:r>
          </a:p>
          <a:p>
            <a:pPr lvl="1"/>
            <a:r>
              <a:rPr lang="en-US" dirty="0">
                <a:solidFill>
                  <a:srgbClr val="1B1B1B"/>
                </a:solidFill>
                <a:latin typeface="Source Sans Pro Web"/>
              </a:rPr>
              <a:t>Executive-level educators (County-level)</a:t>
            </a:r>
          </a:p>
          <a:p>
            <a:pPr lvl="1"/>
            <a:r>
              <a:rPr lang="en-US" dirty="0">
                <a:solidFill>
                  <a:srgbClr val="1B1B1B"/>
                </a:solidFill>
                <a:latin typeface="Source Sans Pro Web"/>
              </a:rPr>
              <a:t>Health and Human social service agencies</a:t>
            </a:r>
          </a:p>
          <a:p>
            <a:pPr lvl="1"/>
            <a:r>
              <a:rPr lang="en-US" dirty="0">
                <a:latin typeface="Source Sans Pro Web"/>
              </a:rPr>
              <a:t>Urban and rural planners</a:t>
            </a:r>
            <a:endParaRPr lang="en-US" dirty="0">
              <a:solidFill>
                <a:srgbClr val="1B1B1B"/>
              </a:solidFill>
              <a:latin typeface="Source Sans Pro Web"/>
            </a:endParaRPr>
          </a:p>
          <a:p>
            <a:r>
              <a:rPr lang="en-US" dirty="0">
                <a:solidFill>
                  <a:srgbClr val="1B1B1B"/>
                </a:solidFill>
                <a:latin typeface="Source Sans Pro Web"/>
              </a:rPr>
              <a:t>N</a:t>
            </a:r>
            <a:r>
              <a:rPr lang="en-US" b="0" i="0" dirty="0">
                <a:solidFill>
                  <a:srgbClr val="1B1B1B"/>
                </a:solidFill>
                <a:effectLst/>
                <a:latin typeface="Source Sans Pro Web"/>
              </a:rPr>
              <a:t>onprofit or philanthropic </a:t>
            </a:r>
            <a:r>
              <a:rPr lang="en-US" dirty="0">
                <a:solidFill>
                  <a:srgbClr val="1B1B1B"/>
                </a:solidFill>
                <a:latin typeface="Source Sans Pro Web"/>
              </a:rPr>
              <a:t>Businesses </a:t>
            </a:r>
            <a:r>
              <a:rPr lang="en-US" b="0" i="0" dirty="0">
                <a:solidFill>
                  <a:srgbClr val="1B1B1B"/>
                </a:solidFill>
                <a:effectLst/>
                <a:latin typeface="Source Sans Pro Web"/>
              </a:rPr>
              <a:t>organizations (</a:t>
            </a:r>
            <a:r>
              <a:rPr lang="en-US" sz="2000" i="0" dirty="0">
                <a:solidFill>
                  <a:schemeClr val="tx1"/>
                </a:solidFill>
                <a:effectLst/>
                <a:latin typeface="Source Sans Pro Web"/>
                <a:ea typeface="Source Sans Pro Black" panose="020B0803030403020204" pitchFamily="34" charset="0"/>
              </a:rPr>
              <a:t>NGOs, foundations, civil society members, etc.) </a:t>
            </a:r>
          </a:p>
          <a:p>
            <a:r>
              <a:rPr lang="en-US" sz="2000" i="0" dirty="0">
                <a:solidFill>
                  <a:schemeClr val="tx1"/>
                </a:solidFill>
                <a:effectLst/>
                <a:latin typeface="Source Sans Pro Web"/>
                <a:ea typeface="Source Sans Pro Black" panose="020B0803030403020204" pitchFamily="34" charset="0"/>
              </a:rPr>
              <a:t>Commercial or private for-profit, nonprofit organizations (NGOs, foundations, civil society members, etc.)</a:t>
            </a:r>
          </a:p>
        </p:txBody>
      </p:sp>
    </p:spTree>
    <p:extLst>
      <p:ext uri="{BB962C8B-B14F-4D97-AF65-F5344CB8AC3E}">
        <p14:creationId xmlns:p14="http://schemas.microsoft.com/office/powerpoint/2010/main" val="34956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FDC1-0A23-4803-B7FB-3B0CE7101D1D}"/>
              </a:ext>
            </a:extLst>
          </p:cNvPr>
          <p:cNvSpPr>
            <a:spLocks noGrp="1"/>
          </p:cNvSpPr>
          <p:nvPr>
            <p:ph type="title"/>
          </p:nvPr>
        </p:nvSpPr>
        <p:spPr/>
        <p:txBody>
          <a:bodyPr/>
          <a:lstStyle/>
          <a:p>
            <a:r>
              <a:rPr lang="en-US" dirty="0"/>
              <a:t>Approach to Problem</a:t>
            </a:r>
          </a:p>
        </p:txBody>
      </p:sp>
      <p:sp>
        <p:nvSpPr>
          <p:cNvPr id="5" name="Content Placeholder 4">
            <a:extLst>
              <a:ext uri="{FF2B5EF4-FFF2-40B4-BE49-F238E27FC236}">
                <a16:creationId xmlns:a16="http://schemas.microsoft.com/office/drawing/2014/main" id="{C3C280D5-8B21-47CD-B3C6-96433DDCC536}"/>
              </a:ext>
            </a:extLst>
          </p:cNvPr>
          <p:cNvSpPr>
            <a:spLocks noGrp="1"/>
          </p:cNvSpPr>
          <p:nvPr>
            <p:ph idx="1"/>
          </p:nvPr>
        </p:nvSpPr>
        <p:spPr/>
        <p:txBody>
          <a:bodyPr/>
          <a:lstStyle/>
          <a:p>
            <a:r>
              <a:rPr lang="en-US" dirty="0"/>
              <a:t>Apply data science statistical GIS mapping techniques </a:t>
            </a:r>
          </a:p>
          <a:p>
            <a:pPr lvl="1"/>
            <a:r>
              <a:rPr lang="en-US" dirty="0"/>
              <a:t>Merging geographical &amp; socio-economic (Geo-Social) demographics data spatially on a map</a:t>
            </a:r>
          </a:p>
        </p:txBody>
      </p:sp>
    </p:spTree>
    <p:extLst>
      <p:ext uri="{BB962C8B-B14F-4D97-AF65-F5344CB8AC3E}">
        <p14:creationId xmlns:p14="http://schemas.microsoft.com/office/powerpoint/2010/main" val="260886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E2EF-0471-405D-9877-A1F949FE7DC2}"/>
              </a:ext>
            </a:extLst>
          </p:cNvPr>
          <p:cNvSpPr>
            <a:spLocks noGrp="1"/>
          </p:cNvSpPr>
          <p:nvPr>
            <p:ph type="title"/>
          </p:nvPr>
        </p:nvSpPr>
        <p:spPr>
          <a:xfrm>
            <a:off x="1097280" y="0"/>
            <a:ext cx="10058400" cy="1450757"/>
          </a:xfrm>
        </p:spPr>
        <p:txBody>
          <a:bodyPr/>
          <a:lstStyle/>
          <a:p>
            <a:r>
              <a:rPr lang="en-US" dirty="0"/>
              <a:t>Project Tasks</a:t>
            </a:r>
          </a:p>
        </p:txBody>
      </p:sp>
      <p:sp>
        <p:nvSpPr>
          <p:cNvPr id="3" name="Content Placeholder 2">
            <a:extLst>
              <a:ext uri="{FF2B5EF4-FFF2-40B4-BE49-F238E27FC236}">
                <a16:creationId xmlns:a16="http://schemas.microsoft.com/office/drawing/2014/main" id="{2CA19671-29F0-48FF-8DB8-C3744AA1E7AA}"/>
              </a:ext>
            </a:extLst>
          </p:cNvPr>
          <p:cNvSpPr>
            <a:spLocks noGrp="1"/>
          </p:cNvSpPr>
          <p:nvPr>
            <p:ph idx="1"/>
          </p:nvPr>
        </p:nvSpPr>
        <p:spPr>
          <a:xfrm>
            <a:off x="1097280" y="1898476"/>
            <a:ext cx="10058400" cy="3760891"/>
          </a:xfrm>
        </p:spPr>
        <p:txBody>
          <a:bodyPr>
            <a:normAutofit fontScale="85000" lnSpcReduction="20000"/>
          </a:bodyPr>
          <a:lstStyle/>
          <a:p>
            <a:r>
              <a:rPr lang="en-US" dirty="0"/>
              <a:t>Data Collection</a:t>
            </a:r>
          </a:p>
          <a:p>
            <a:pPr lvl="1">
              <a:buFont typeface="Arial" panose="020B0604020202020204" pitchFamily="34" charset="0"/>
              <a:buChar char="•"/>
            </a:pPr>
            <a:r>
              <a:rPr lang="en-US" dirty="0"/>
              <a:t>2016 Presidential Elections results (includes additional socio-economic variables)</a:t>
            </a:r>
          </a:p>
          <a:p>
            <a:pPr lvl="1">
              <a:buFont typeface="Arial" panose="020B0604020202020204" pitchFamily="34" charset="0"/>
              <a:buChar char="•"/>
            </a:pPr>
            <a:r>
              <a:rPr lang="en-US" dirty="0"/>
              <a:t>2020 Presidential Elections results</a:t>
            </a:r>
          </a:p>
          <a:p>
            <a:pPr lvl="1">
              <a:buFont typeface="Arial" panose="020B0604020202020204" pitchFamily="34" charset="0"/>
              <a:buChar char="•"/>
            </a:pPr>
            <a:r>
              <a:rPr lang="en-US" dirty="0"/>
              <a:t>CDC Vaccination data by US county (includes (CDC/ATSDR SVI Index data) </a:t>
            </a:r>
          </a:p>
          <a:p>
            <a:pPr marL="0" indent="0">
              <a:buNone/>
            </a:pPr>
            <a:r>
              <a:rPr lang="en-US" dirty="0"/>
              <a:t>Clean &amp; Shape Data</a:t>
            </a:r>
          </a:p>
          <a:p>
            <a:pPr lvl="1">
              <a:buFont typeface="Arial" panose="020B0604020202020204" pitchFamily="34" charset="0"/>
              <a:buChar char="•"/>
            </a:pPr>
            <a:r>
              <a:rPr lang="en-US" dirty="0"/>
              <a:t>Remove rows &amp; columns that are not needed </a:t>
            </a:r>
          </a:p>
          <a:p>
            <a:pPr lvl="1">
              <a:buFont typeface="Arial" panose="020B0604020202020204" pitchFamily="34" charset="0"/>
              <a:buChar char="•"/>
            </a:pPr>
            <a:r>
              <a:rPr lang="en-US" dirty="0"/>
              <a:t>Clean/delete rows with: N/A, UNK, redundancies</a:t>
            </a:r>
          </a:p>
          <a:p>
            <a:pPr lvl="1">
              <a:buFont typeface="Arial" panose="020B0604020202020204" pitchFamily="34" charset="0"/>
              <a:buChar char="•"/>
            </a:pPr>
            <a:r>
              <a:rPr lang="en-US" dirty="0"/>
              <a:t>Group and average certain variables (i.e., Vaccine rates for 1 week period)</a:t>
            </a:r>
          </a:p>
          <a:p>
            <a:pPr lvl="1">
              <a:buFont typeface="Arial" panose="020B0604020202020204" pitchFamily="34" charset="0"/>
              <a:buChar char="•"/>
            </a:pPr>
            <a:r>
              <a:rPr lang="en-US" dirty="0"/>
              <a:t>Merge 2020 Election results data with 2016 socio-economic data, vaccine, and SVI index data</a:t>
            </a:r>
          </a:p>
          <a:p>
            <a:pPr marL="0" indent="0">
              <a:buNone/>
            </a:pPr>
            <a:r>
              <a:rPr lang="en-US" dirty="0"/>
              <a:t>ArcGIS</a:t>
            </a:r>
          </a:p>
          <a:p>
            <a:pPr lvl="1">
              <a:buFont typeface="Arial" panose="020B0604020202020204" pitchFamily="34" charset="0"/>
              <a:buChar char="•"/>
            </a:pPr>
            <a:r>
              <a:rPr lang="en-US" dirty="0"/>
              <a:t>Import cleaned data</a:t>
            </a:r>
          </a:p>
          <a:p>
            <a:pPr lvl="1">
              <a:buFont typeface="Arial" panose="020B0604020202020204" pitchFamily="34" charset="0"/>
              <a:buChar char="•"/>
            </a:pPr>
            <a:r>
              <a:rPr lang="en-US" dirty="0"/>
              <a:t>Perform exploratory &amp; explanatory analysis</a:t>
            </a:r>
          </a:p>
          <a:p>
            <a:pPr lvl="1">
              <a:buFont typeface="Arial" panose="020B0604020202020204" pitchFamily="34" charset="0"/>
              <a:buChar char="•"/>
            </a:pPr>
            <a:r>
              <a:rPr lang="en-US" dirty="0"/>
              <a:t>Build individual map layers based on Geographic Weighted Regression (GWR) results</a:t>
            </a:r>
          </a:p>
          <a:p>
            <a:pPr>
              <a:buFont typeface="Arial" panose="020B0604020202020204" pitchFamily="34" charset="0"/>
              <a:buChar char="•"/>
            </a:pPr>
            <a:endParaRPr lang="en-US" dirty="0"/>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4168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61EF-5992-45CB-A1D0-87A9E631A1B6}"/>
              </a:ext>
            </a:extLst>
          </p:cNvPr>
          <p:cNvSpPr>
            <a:spLocks noGrp="1"/>
          </p:cNvSpPr>
          <p:nvPr>
            <p:ph type="title"/>
          </p:nvPr>
        </p:nvSpPr>
        <p:spPr/>
        <p:txBody>
          <a:bodyPr/>
          <a:lstStyle/>
          <a:p>
            <a:r>
              <a:rPr lang="en-US" dirty="0"/>
              <a:t>Data Collected For Project</a:t>
            </a:r>
          </a:p>
        </p:txBody>
      </p:sp>
      <p:sp>
        <p:nvSpPr>
          <p:cNvPr id="3" name="Content Placeholder 2">
            <a:extLst>
              <a:ext uri="{FF2B5EF4-FFF2-40B4-BE49-F238E27FC236}">
                <a16:creationId xmlns:a16="http://schemas.microsoft.com/office/drawing/2014/main" id="{796BD1AD-8018-413C-9258-C55D8EBA1967}"/>
              </a:ext>
            </a:extLst>
          </p:cNvPr>
          <p:cNvSpPr>
            <a:spLocks noGrp="1"/>
          </p:cNvSpPr>
          <p:nvPr>
            <p:ph idx="1"/>
          </p:nvPr>
        </p:nvSpPr>
        <p:spPr/>
        <p:txBody>
          <a:bodyPr>
            <a:normAutofit fontScale="92500" lnSpcReduction="20000"/>
          </a:bodyPr>
          <a:lstStyle/>
          <a:p>
            <a:r>
              <a:rPr lang="en-US" dirty="0">
                <a:solidFill>
                  <a:srgbClr val="4D4D4D"/>
                </a:solidFill>
                <a:latin typeface="Lucida Grande"/>
              </a:rPr>
              <a:t>Base layer S</a:t>
            </a:r>
            <a:r>
              <a:rPr lang="en-US" b="0" i="0" dirty="0">
                <a:solidFill>
                  <a:srgbClr val="4D4D4D"/>
                </a:solidFill>
                <a:effectLst/>
                <a:latin typeface="Lucida Grande"/>
              </a:rPr>
              <a:t>hapefile for every county in the Continental US</a:t>
            </a:r>
          </a:p>
          <a:p>
            <a:r>
              <a:rPr lang="en-US" b="0" i="0" dirty="0">
                <a:solidFill>
                  <a:srgbClr val="4D4D4D"/>
                </a:solidFill>
                <a:effectLst/>
                <a:latin typeface="Lucida Grande"/>
              </a:rPr>
              <a:t>2020 presidential vote percentages (Republican and Democratic) by county</a:t>
            </a:r>
          </a:p>
          <a:p>
            <a:r>
              <a:rPr lang="en-US" dirty="0">
                <a:solidFill>
                  <a:srgbClr val="4D4D4D"/>
                </a:solidFill>
                <a:latin typeface="Lucida Grande"/>
              </a:rPr>
              <a:t>CDC Vaccination rates across US Counties (SVI index)</a:t>
            </a:r>
            <a:endParaRPr lang="en-US" b="0" i="0" dirty="0">
              <a:solidFill>
                <a:srgbClr val="4D4D4D"/>
              </a:solidFill>
              <a:effectLst/>
              <a:latin typeface="Lucida Grande"/>
            </a:endParaRPr>
          </a:p>
          <a:p>
            <a:r>
              <a:rPr lang="en-US" dirty="0">
                <a:solidFill>
                  <a:srgbClr val="4D4D4D"/>
                </a:solidFill>
                <a:latin typeface="Lucida Grande"/>
              </a:rPr>
              <a:t>2016 presidential vote percentages (Republican and Democratic) by county</a:t>
            </a:r>
          </a:p>
          <a:p>
            <a:r>
              <a:rPr lang="en-US" b="0" i="0" dirty="0">
                <a:solidFill>
                  <a:srgbClr val="4D4D4D"/>
                </a:solidFill>
                <a:effectLst/>
                <a:latin typeface="Lucida Grande"/>
              </a:rPr>
              <a:t>socioeconomic explanatory variables (See Examples)</a:t>
            </a:r>
          </a:p>
          <a:p>
            <a:pPr lvl="1"/>
            <a:r>
              <a:rPr lang="en-US" dirty="0"/>
              <a:t>2016 Ave HH Income</a:t>
            </a:r>
          </a:p>
          <a:p>
            <a:pPr lvl="1"/>
            <a:r>
              <a:rPr lang="en-US" dirty="0"/>
              <a:t>2016 Diversity Index</a:t>
            </a:r>
          </a:p>
          <a:p>
            <a:pPr lvl="1"/>
            <a:r>
              <a:rPr lang="en-US" dirty="0"/>
              <a:t>2016 Population Density</a:t>
            </a:r>
          </a:p>
          <a:p>
            <a:pPr lvl="1"/>
            <a:r>
              <a:rPr lang="en-US" dirty="0"/>
              <a:t>% Seniors (Age 65+)</a:t>
            </a:r>
          </a:p>
          <a:p>
            <a:pPr lvl="1"/>
            <a:r>
              <a:rPr lang="en-US" dirty="0"/>
              <a:t>% Republican Vote</a:t>
            </a:r>
          </a:p>
          <a:p>
            <a:pPr lvl="1"/>
            <a:r>
              <a:rPr lang="en-US" dirty="0"/>
              <a:t>% Democrat Vote</a:t>
            </a:r>
          </a:p>
          <a:p>
            <a:pPr lvl="1"/>
            <a:r>
              <a:rPr lang="en-US" dirty="0"/>
              <a:t>% Blue Collar Workers</a:t>
            </a:r>
          </a:p>
          <a:p>
            <a:pPr lvl="1"/>
            <a:r>
              <a:rPr lang="en-US" dirty="0"/>
              <a:t>% Never Married</a:t>
            </a:r>
          </a:p>
          <a:p>
            <a:pPr lvl="1"/>
            <a:r>
              <a:rPr lang="en-US" dirty="0"/>
              <a:t>% College Degree</a:t>
            </a:r>
          </a:p>
        </p:txBody>
      </p:sp>
    </p:spTree>
    <p:extLst>
      <p:ext uri="{BB962C8B-B14F-4D97-AF65-F5344CB8AC3E}">
        <p14:creationId xmlns:p14="http://schemas.microsoft.com/office/powerpoint/2010/main" val="295908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6C4D-A6CA-42E2-A003-2F03DE5CB71B}"/>
              </a:ext>
            </a:extLst>
          </p:cNvPr>
          <p:cNvSpPr>
            <a:spLocks noGrp="1"/>
          </p:cNvSpPr>
          <p:nvPr>
            <p:ph type="title"/>
          </p:nvPr>
        </p:nvSpPr>
        <p:spPr/>
        <p:txBody>
          <a:bodyPr>
            <a:normAutofit/>
          </a:bodyPr>
          <a:lstStyle/>
          <a:p>
            <a:r>
              <a:rPr lang="en-US" dirty="0"/>
              <a:t>Data Exploratory &amp; Explanatory Analysis</a:t>
            </a:r>
          </a:p>
        </p:txBody>
      </p:sp>
      <p:sp>
        <p:nvSpPr>
          <p:cNvPr id="3" name="Content Placeholder 2">
            <a:extLst>
              <a:ext uri="{FF2B5EF4-FFF2-40B4-BE49-F238E27FC236}">
                <a16:creationId xmlns:a16="http://schemas.microsoft.com/office/drawing/2014/main" id="{FBF94B13-C074-48AD-B6E3-F40BBE282F3E}"/>
              </a:ext>
            </a:extLst>
          </p:cNvPr>
          <p:cNvSpPr>
            <a:spLocks noGrp="1"/>
          </p:cNvSpPr>
          <p:nvPr>
            <p:ph sz="half" idx="1"/>
          </p:nvPr>
        </p:nvSpPr>
        <p:spPr>
          <a:xfrm>
            <a:off x="805343" y="2120900"/>
            <a:ext cx="5461233" cy="3748193"/>
          </a:xfrm>
        </p:spPr>
        <p:txBody>
          <a:bodyPr>
            <a:normAutofit/>
          </a:bodyPr>
          <a:lstStyle/>
          <a:p>
            <a:r>
              <a:rPr lang="en-US" dirty="0">
                <a:solidFill>
                  <a:srgbClr val="4D4D4D"/>
                </a:solidFill>
                <a:latin typeface="Lucida Grande"/>
              </a:rPr>
              <a:t>ArcGIS - </a:t>
            </a:r>
            <a:r>
              <a:rPr lang="en-US" b="0" i="0" dirty="0">
                <a:solidFill>
                  <a:srgbClr val="4D4D4D"/>
                </a:solidFill>
                <a:effectLst/>
                <a:latin typeface="Lucida Grande"/>
              </a:rPr>
              <a:t>Statistical </a:t>
            </a:r>
            <a:r>
              <a:rPr lang="en-US" dirty="0">
                <a:solidFill>
                  <a:srgbClr val="4D4D4D"/>
                </a:solidFill>
                <a:latin typeface="Lucida Grande"/>
              </a:rPr>
              <a:t>T</a:t>
            </a:r>
            <a:r>
              <a:rPr lang="en-US" b="0" i="0" dirty="0">
                <a:solidFill>
                  <a:srgbClr val="4D4D4D"/>
                </a:solidFill>
                <a:effectLst/>
                <a:latin typeface="Lucida Grande"/>
              </a:rPr>
              <a:t>echniques for Mapping </a:t>
            </a:r>
            <a:r>
              <a:rPr lang="en-US" dirty="0">
                <a:solidFill>
                  <a:srgbClr val="4D4D4D"/>
                </a:solidFill>
                <a:latin typeface="Lucida Grande"/>
              </a:rPr>
              <a:t>D</a:t>
            </a:r>
            <a:r>
              <a:rPr lang="en-US" b="0" i="0" dirty="0">
                <a:solidFill>
                  <a:srgbClr val="4D4D4D"/>
                </a:solidFill>
                <a:effectLst/>
                <a:latin typeface="Lucida Grande"/>
              </a:rPr>
              <a:t>ata </a:t>
            </a:r>
            <a:r>
              <a:rPr lang="en-US" dirty="0">
                <a:solidFill>
                  <a:srgbClr val="4D4D4D"/>
                </a:solidFill>
                <a:latin typeface="Lucida Grande"/>
              </a:rPr>
              <a:t>R</a:t>
            </a:r>
            <a:r>
              <a:rPr lang="en-US" b="0" i="0" dirty="0">
                <a:solidFill>
                  <a:srgbClr val="4D4D4D"/>
                </a:solidFill>
                <a:effectLst/>
                <a:latin typeface="Lucida Grande"/>
              </a:rPr>
              <a:t>elationships</a:t>
            </a:r>
            <a:endParaRPr lang="en-US" dirty="0">
              <a:solidFill>
                <a:srgbClr val="4D4D4D"/>
              </a:solidFill>
              <a:latin typeface="Lucida Grande"/>
            </a:endParaRPr>
          </a:p>
          <a:p>
            <a:pPr lvl="1"/>
            <a:r>
              <a:rPr lang="en-US" dirty="0"/>
              <a:t>Exploratory Regression Analysis (OLS) </a:t>
            </a:r>
          </a:p>
          <a:p>
            <a:pPr marL="384048" lvl="2" indent="0">
              <a:buNone/>
            </a:pPr>
            <a:endParaRPr lang="en-US" dirty="0"/>
          </a:p>
          <a:p>
            <a:pPr lvl="1"/>
            <a:r>
              <a:rPr lang="en-US" dirty="0"/>
              <a:t>Explanatory Regression Analysis</a:t>
            </a:r>
          </a:p>
          <a:p>
            <a:pPr lvl="2"/>
            <a:r>
              <a:rPr lang="en-US" dirty="0"/>
              <a:t>Run best model from results of exploratory regression - “Best” </a:t>
            </a:r>
            <a:r>
              <a:rPr lang="en-US" dirty="0">
                <a:solidFill>
                  <a:srgbClr val="4D4D4D"/>
                </a:solidFill>
                <a:latin typeface="Lucida Grande"/>
              </a:rPr>
              <a:t>R</a:t>
            </a:r>
            <a:r>
              <a:rPr lang="en-US" baseline="30000" dirty="0">
                <a:solidFill>
                  <a:srgbClr val="4D4D4D"/>
                </a:solidFill>
                <a:latin typeface="Lucida Grande"/>
              </a:rPr>
              <a:t>2</a:t>
            </a:r>
            <a:r>
              <a:rPr lang="en-US" dirty="0">
                <a:solidFill>
                  <a:srgbClr val="4D4D4D"/>
                </a:solidFill>
                <a:latin typeface="Lucida Grande"/>
              </a:rPr>
              <a:t> value</a:t>
            </a:r>
            <a:endParaRPr lang="en-US" dirty="0"/>
          </a:p>
          <a:p>
            <a:pPr lvl="2"/>
            <a:r>
              <a:rPr lang="en-US" dirty="0">
                <a:solidFill>
                  <a:srgbClr val="4D4D4D"/>
                </a:solidFill>
                <a:latin typeface="Lucida Grande"/>
              </a:rPr>
              <a:t>Dep var: </a:t>
            </a:r>
            <a:r>
              <a:rPr lang="en-US" dirty="0" err="1">
                <a:solidFill>
                  <a:srgbClr val="4D4D4D"/>
                </a:solidFill>
                <a:latin typeface="Lucida Grande"/>
              </a:rPr>
              <a:t>PCT_Dem</a:t>
            </a:r>
            <a:r>
              <a:rPr lang="en-US" dirty="0">
                <a:solidFill>
                  <a:srgbClr val="4D4D4D"/>
                </a:solidFill>
                <a:latin typeface="Lucida Grande"/>
              </a:rPr>
              <a:t> for 2020 Election</a:t>
            </a:r>
          </a:p>
          <a:p>
            <a:pPr lvl="2"/>
            <a:r>
              <a:rPr lang="en-US" dirty="0">
                <a:solidFill>
                  <a:srgbClr val="4D4D4D"/>
                </a:solidFill>
                <a:latin typeface="Lucida Grande"/>
              </a:rPr>
              <a:t>Dep var: </a:t>
            </a:r>
            <a:r>
              <a:rPr lang="en-US" dirty="0" err="1">
                <a:solidFill>
                  <a:srgbClr val="4D4D4D"/>
                </a:solidFill>
                <a:latin typeface="Lucida Grande"/>
              </a:rPr>
              <a:t>PCT_VacRate</a:t>
            </a:r>
            <a:r>
              <a:rPr lang="en-US" dirty="0">
                <a:solidFill>
                  <a:srgbClr val="4D4D4D"/>
                </a:solidFill>
                <a:latin typeface="Lucida Grande"/>
              </a:rPr>
              <a:t> Most current (Dec 2021)</a:t>
            </a:r>
            <a:endParaRPr lang="en-US" dirty="0"/>
          </a:p>
          <a:p>
            <a:pPr lvl="2"/>
            <a:r>
              <a:rPr lang="en-US" dirty="0">
                <a:solidFill>
                  <a:srgbClr val="4D4D4D"/>
                </a:solidFill>
                <a:latin typeface="Lucida Grande"/>
              </a:rPr>
              <a:t>Dep var: </a:t>
            </a:r>
            <a:r>
              <a:rPr lang="en-US" dirty="0" err="1">
                <a:solidFill>
                  <a:srgbClr val="4D4D4D"/>
                </a:solidFill>
                <a:latin typeface="Lucida Grande"/>
              </a:rPr>
              <a:t>PCT_Rep</a:t>
            </a:r>
            <a:r>
              <a:rPr lang="en-US" dirty="0">
                <a:solidFill>
                  <a:srgbClr val="4D4D4D"/>
                </a:solidFill>
                <a:latin typeface="Lucida Grande"/>
              </a:rPr>
              <a:t> for 2016 Election</a:t>
            </a:r>
            <a:r>
              <a:rPr lang="en-US" dirty="0"/>
              <a:t>	     	     </a:t>
            </a:r>
          </a:p>
          <a:p>
            <a:pPr lvl="2"/>
            <a:endParaRPr lang="en-US" dirty="0"/>
          </a:p>
          <a:p>
            <a:pPr marL="0" indent="0">
              <a:buNone/>
            </a:pPr>
            <a:endParaRPr lang="en-US" dirty="0"/>
          </a:p>
          <a:p>
            <a:pPr lvl="1"/>
            <a:endParaRPr lang="en-US" dirty="0"/>
          </a:p>
        </p:txBody>
      </p:sp>
      <p:pic>
        <p:nvPicPr>
          <p:cNvPr id="12" name="Content Placeholder 11">
            <a:extLst>
              <a:ext uri="{FF2B5EF4-FFF2-40B4-BE49-F238E27FC236}">
                <a16:creationId xmlns:a16="http://schemas.microsoft.com/office/drawing/2014/main" id="{F434DFF5-6F7F-48DB-BF16-92604DDAC798}"/>
              </a:ext>
            </a:extLst>
          </p:cNvPr>
          <p:cNvPicPr>
            <a:picLocks noGrp="1" noChangeAspect="1"/>
          </p:cNvPicPr>
          <p:nvPr>
            <p:ph sz="half" idx="2"/>
          </p:nvPr>
        </p:nvPicPr>
        <p:blipFill>
          <a:blip r:embed="rId2"/>
          <a:stretch>
            <a:fillRect/>
          </a:stretch>
        </p:blipFill>
        <p:spPr>
          <a:xfrm>
            <a:off x="6516688" y="1946956"/>
            <a:ext cx="5239883" cy="3674387"/>
          </a:xfrm>
        </p:spPr>
      </p:pic>
    </p:spTree>
    <p:extLst>
      <p:ext uri="{BB962C8B-B14F-4D97-AF65-F5344CB8AC3E}">
        <p14:creationId xmlns:p14="http://schemas.microsoft.com/office/powerpoint/2010/main" val="11450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5015E49-EBEC-4CC9-878C-428218F6E99B}"/>
              </a:ext>
            </a:extLst>
          </p:cNvPr>
          <p:cNvSpPr>
            <a:spLocks noGrp="1"/>
          </p:cNvSpPr>
          <p:nvPr>
            <p:ph type="title"/>
          </p:nvPr>
        </p:nvSpPr>
        <p:spPr>
          <a:xfrm>
            <a:off x="1097280" y="286603"/>
            <a:ext cx="10058400" cy="1450757"/>
          </a:xfrm>
        </p:spPr>
        <p:txBody>
          <a:bodyPr/>
          <a:lstStyle/>
          <a:p>
            <a:r>
              <a:rPr lang="en-US" dirty="0"/>
              <a:t>Geographic Weighted Regression (GWR) - ArcGIS</a:t>
            </a:r>
          </a:p>
        </p:txBody>
      </p:sp>
      <p:sp>
        <p:nvSpPr>
          <p:cNvPr id="20" name="Content Placeholder 2">
            <a:extLst>
              <a:ext uri="{FF2B5EF4-FFF2-40B4-BE49-F238E27FC236}">
                <a16:creationId xmlns:a16="http://schemas.microsoft.com/office/drawing/2014/main" id="{1F51E85E-1F9E-4C83-AA76-FC75E36C698C}"/>
              </a:ext>
            </a:extLst>
          </p:cNvPr>
          <p:cNvSpPr>
            <a:spLocks noGrp="1"/>
          </p:cNvSpPr>
          <p:nvPr>
            <p:ph sz="half" idx="1"/>
          </p:nvPr>
        </p:nvSpPr>
        <p:spPr>
          <a:xfrm>
            <a:off x="1097280" y="2120900"/>
            <a:ext cx="4639736" cy="3748193"/>
          </a:xfrm>
        </p:spPr>
        <p:txBody>
          <a:bodyPr/>
          <a:lstStyle/>
          <a:p>
            <a:pPr>
              <a:lnSpc>
                <a:spcPct val="100000"/>
              </a:lnSpc>
            </a:pPr>
            <a:r>
              <a:rPr lang="en-US" dirty="0">
                <a:solidFill>
                  <a:srgbClr val="0070C0"/>
                </a:solidFill>
              </a:rPr>
              <a:t>How well does Vaccination Rate predict for voting Democrat in future? </a:t>
            </a:r>
            <a:r>
              <a:rPr lang="en-US" dirty="0">
                <a:solidFill>
                  <a:srgbClr val="FF0000"/>
                </a:solidFill>
              </a:rPr>
              <a:t>(we will find out in 2024)</a:t>
            </a:r>
          </a:p>
          <a:p>
            <a:r>
              <a:rPr lang="en-US" dirty="0"/>
              <a:t>Dependent Var</a:t>
            </a:r>
          </a:p>
          <a:p>
            <a:pPr lvl="1">
              <a:buFont typeface="Arial" panose="020B0604020202020204" pitchFamily="34" charset="0"/>
              <a:buChar char="•"/>
            </a:pPr>
            <a:r>
              <a:rPr lang="en-US" dirty="0"/>
              <a:t>Percent who voted for Biden in 2020</a:t>
            </a:r>
          </a:p>
          <a:p>
            <a:pPr lvl="2">
              <a:buFont typeface="Arial" panose="020B0604020202020204" pitchFamily="34" charset="0"/>
              <a:buChar char="•"/>
            </a:pPr>
            <a:r>
              <a:rPr lang="en-US" dirty="0" err="1"/>
              <a:t>PCT_Dem</a:t>
            </a:r>
            <a:endParaRPr lang="en-US" dirty="0"/>
          </a:p>
          <a:p>
            <a:pPr marL="0" indent="0">
              <a:buNone/>
            </a:pPr>
            <a:r>
              <a:rPr lang="en-US" dirty="0"/>
              <a:t>  Independent control Var</a:t>
            </a:r>
          </a:p>
          <a:p>
            <a:pPr lvl="1">
              <a:buFont typeface="Arial" panose="020B0604020202020204" pitchFamily="34" charset="0"/>
              <a:buChar char="•"/>
            </a:pPr>
            <a:r>
              <a:rPr lang="en-US" dirty="0"/>
              <a:t>Vaccination Rate (Dec 2021)</a:t>
            </a:r>
          </a:p>
          <a:p>
            <a:pPr lvl="2">
              <a:buFont typeface="Arial" panose="020B0604020202020204" pitchFamily="34" charset="0"/>
              <a:buChar char="•"/>
            </a:pPr>
            <a:r>
              <a:rPr lang="en-US" dirty="0"/>
              <a:t> (VacRate20)</a:t>
            </a:r>
          </a:p>
        </p:txBody>
      </p:sp>
      <p:pic>
        <p:nvPicPr>
          <p:cNvPr id="17" name="Content Placeholder 16">
            <a:extLst>
              <a:ext uri="{FF2B5EF4-FFF2-40B4-BE49-F238E27FC236}">
                <a16:creationId xmlns:a16="http://schemas.microsoft.com/office/drawing/2014/main" id="{470C27AF-5A81-4EB9-A597-DF64FD9CDC3D}"/>
              </a:ext>
            </a:extLst>
          </p:cNvPr>
          <p:cNvPicPr>
            <a:picLocks noGrp="1" noChangeAspect="1"/>
          </p:cNvPicPr>
          <p:nvPr>
            <p:ph sz="half" idx="2"/>
          </p:nvPr>
        </p:nvPicPr>
        <p:blipFill>
          <a:blip r:embed="rId2"/>
          <a:stretch>
            <a:fillRect/>
          </a:stretch>
        </p:blipFill>
        <p:spPr>
          <a:xfrm>
            <a:off x="5919709" y="2286455"/>
            <a:ext cx="5375613" cy="2956587"/>
          </a:xfrm>
        </p:spPr>
      </p:pic>
      <p:pic>
        <p:nvPicPr>
          <p:cNvPr id="3" name="Picture 2">
            <a:extLst>
              <a:ext uri="{FF2B5EF4-FFF2-40B4-BE49-F238E27FC236}">
                <a16:creationId xmlns:a16="http://schemas.microsoft.com/office/drawing/2014/main" id="{33FBF3E0-33B3-4F0F-9B06-5E86CE6DC934}"/>
              </a:ext>
            </a:extLst>
          </p:cNvPr>
          <p:cNvPicPr>
            <a:picLocks noChangeAspect="1"/>
          </p:cNvPicPr>
          <p:nvPr/>
        </p:nvPicPr>
        <p:blipFill>
          <a:blip r:embed="rId3"/>
          <a:stretch>
            <a:fillRect/>
          </a:stretch>
        </p:blipFill>
        <p:spPr>
          <a:xfrm>
            <a:off x="10470841" y="4337107"/>
            <a:ext cx="1297254" cy="1455029"/>
          </a:xfrm>
          <a:prstGeom prst="rect">
            <a:avLst/>
          </a:prstGeom>
        </p:spPr>
      </p:pic>
    </p:spTree>
    <p:extLst>
      <p:ext uri="{BB962C8B-B14F-4D97-AF65-F5344CB8AC3E}">
        <p14:creationId xmlns:p14="http://schemas.microsoft.com/office/powerpoint/2010/main" val="78288991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{63F77543-FEB2-4756-AE5A-10535AA7468E}tf56160789_win32</Template>
  <TotalTime>2447</TotalTime>
  <Words>1134</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Franklin Gothic Book</vt:lpstr>
      <vt:lpstr>Lucida Grande</vt:lpstr>
      <vt:lpstr>Source Sans Pro Web</vt:lpstr>
      <vt:lpstr>1_RetrospectVTI</vt:lpstr>
      <vt:lpstr>Exploring Statistical GIS Mapping Techniques To Forecast Future Election Outcomes </vt:lpstr>
      <vt:lpstr>Project Motivation Background</vt:lpstr>
      <vt:lpstr>Smart &amp; Connected Communities (S&amp;CC)-Problem Statement</vt:lpstr>
      <vt:lpstr>S&amp;CC Stakeholders </vt:lpstr>
      <vt:lpstr>Approach to Problem</vt:lpstr>
      <vt:lpstr>Project Tasks</vt:lpstr>
      <vt:lpstr>Data Collected For Project</vt:lpstr>
      <vt:lpstr>Data Exploratory &amp; Explanatory Analysis</vt:lpstr>
      <vt:lpstr>Geographic Weighted Regression (GWR) - ArcGIS</vt:lpstr>
      <vt:lpstr>Vulnerability Index Map- ArcGIS</vt:lpstr>
      <vt:lpstr>Geographic Weighted Regression (GWR) - ArcGIS</vt:lpstr>
      <vt:lpstr>Geographic Weighted Regression (GWR) - ArcGIS</vt:lpstr>
      <vt:lpstr>Geographic Weighted Regression (GWR) - ArcGIS</vt:lpstr>
      <vt:lpstr>Discussion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Edgar Arguello</dc:creator>
  <cp:lastModifiedBy>Edgar Arguello</cp:lastModifiedBy>
  <cp:revision>3</cp:revision>
  <dcterms:created xsi:type="dcterms:W3CDTF">2021-10-12T00:27:41Z</dcterms:created>
  <dcterms:modified xsi:type="dcterms:W3CDTF">2021-12-06T20:21:02Z</dcterms:modified>
</cp:coreProperties>
</file>