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301" r:id="rId3"/>
    <p:sldId id="29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68" r:id="rId12"/>
    <p:sldId id="276" r:id="rId13"/>
    <p:sldId id="277" r:id="rId14"/>
    <p:sldId id="300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B55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A610F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108" autoAdjust="0"/>
  </p:normalViewPr>
  <p:slideViewPr>
    <p:cSldViewPr snapToGrid="0">
      <p:cViewPr varScale="1">
        <p:scale>
          <a:sx n="61" d="100"/>
          <a:sy n="61" d="100"/>
        </p:scale>
        <p:origin x="23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18989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607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429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261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565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46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040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408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919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1379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124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771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81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effectLst>
            <a:outerShdw blurRad="25400" dist="38100" dir="2700000" rotWithShape="0">
              <a:srgbClr val="000000">
                <a:alpha val="55000"/>
              </a:srgbClr>
            </a:outerShdw>
          </a:effectLst>
        </p:spPr>
        <p:txBody>
          <a:bodyPr anchor="ctr"/>
          <a:lstStyle>
            <a:lvl1pPr>
              <a:defRPr sz="65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Texto do título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1270000" y="1473200"/>
            <a:ext cx="10464800" cy="6794500"/>
          </a:xfrm>
          <a:prstGeom prst="rect">
            <a:avLst/>
          </a:prstGeom>
          <a:effectLst>
            <a:outerShdw blurRad="12700" dist="25400" dir="2700000" rotWithShape="0">
              <a:srgbClr val="000000">
                <a:alpha val="55000"/>
              </a:srgbClr>
            </a:outerShdw>
          </a:effectLst>
        </p:spPr>
        <p:txBody>
          <a:bodyPr/>
          <a:lstStyle/>
          <a:p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sz="half" idx="3"/>
          </p:nvPr>
        </p:nvSpPr>
        <p:spPr>
          <a:xfrm>
            <a:off x="635000" y="1536700"/>
            <a:ext cx="4368800" cy="6680200"/>
          </a:xfrm>
          <a:prstGeom prst="rect">
            <a:avLst/>
          </a:prstGeom>
          <a:effectLst/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4000"/>
            </a:pPr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half" idx="1"/>
          </p:nvPr>
        </p:nvSpPr>
        <p:spPr>
          <a:xfrm>
            <a:off x="5372100" y="1536700"/>
            <a:ext cx="7048500" cy="6680200"/>
          </a:xfrm>
          <a:prstGeom prst="rect">
            <a:avLst/>
          </a:prstGeom>
          <a:effectLst>
            <a:outerShdw blurRad="12700" dist="25400" dir="2700000" rotWithShape="0">
              <a:srgbClr val="000000">
                <a:alpha val="55000"/>
              </a:srgbClr>
            </a:outerShdw>
          </a:effectLst>
        </p:spPr>
        <p:txBody>
          <a:bodyPr lIns="50800" tIns="50800" rIns="50800" bIns="50800"/>
          <a:lstStyle>
            <a:lvl1pPr>
              <a:spcBef>
                <a:spcPts val="5000"/>
              </a:spcBef>
            </a:lvl1pPr>
            <a:lvl2pPr>
              <a:defRPr sz="1600"/>
            </a:lvl2pPr>
            <a:lvl3pPr marL="254000" indent="-165100">
              <a:spcBef>
                <a:spcPts val="0"/>
              </a:spcBef>
              <a:buFontTx/>
              <a:buChar char="•"/>
              <a:defRPr sz="1400"/>
            </a:lvl3pPr>
            <a:lvl4pPr marL="419100" indent="-152400">
              <a:spcBef>
                <a:spcPts val="0"/>
              </a:spcBef>
              <a:buChar char="-"/>
            </a:lvl4pPr>
            <a:lvl5pPr marL="546100" indent="-114300"/>
          </a:lstStyle>
          <a:p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 &amp; image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sz="half" idx="3"/>
          </p:nvPr>
        </p:nvSpPr>
        <p:spPr>
          <a:xfrm>
            <a:off x="584200" y="876300"/>
            <a:ext cx="4368800" cy="8064500"/>
          </a:xfrm>
          <a:prstGeom prst="rect">
            <a:avLst/>
          </a:prstGeom>
          <a:effectLst/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4000"/>
            </a:pPr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5372100" y="863600"/>
            <a:ext cx="7048500" cy="8077200"/>
          </a:xfrm>
          <a:prstGeom prst="rect">
            <a:avLst/>
          </a:prstGeom>
          <a:effectLst>
            <a:outerShdw blurRad="25400" dist="25400" dir="2700000" rotWithShape="0">
              <a:srgbClr val="3F3F3F">
                <a:alpha val="55000"/>
              </a:srgbClr>
            </a:outerShdw>
          </a:effectLst>
        </p:spPr>
        <p:txBody>
          <a:bodyPr lIns="50800" tIns="50800" rIns="50800" bIns="50800"/>
          <a:lstStyle>
            <a:lvl1pPr>
              <a:spcBef>
                <a:spcPts val="5000"/>
              </a:spcBef>
              <a:defRPr sz="3600">
                <a:effectLst>
                  <a:outerShdw blurRad="50800" dist="12700" dir="2700000" rotWithShape="0">
                    <a:srgbClr val="000000">
                      <a:alpha val="55000"/>
                    </a:srgbClr>
                  </a:outerShdw>
                </a:effectLst>
              </a:defRPr>
            </a:lvl1pPr>
            <a:lvl2pPr>
              <a:defRPr>
                <a:effectLst>
                  <a:outerShdw blurRad="50800" dist="12700" dir="2700000" rotWithShape="0">
                    <a:srgbClr val="000000">
                      <a:alpha val="55000"/>
                    </a:srgbClr>
                  </a:outerShdw>
                </a:effectLst>
              </a:defRPr>
            </a:lvl2pPr>
            <a:lvl3pPr marL="254000" indent="-165100">
              <a:spcBef>
                <a:spcPts val="0"/>
              </a:spcBef>
              <a:buFontTx/>
              <a:buChar char="•"/>
              <a:defRPr sz="1400">
                <a:effectLst>
                  <a:outerShdw blurRad="50800" dist="12700" dir="2700000" rotWithShape="0">
                    <a:srgbClr val="000000">
                      <a:alpha val="55000"/>
                    </a:srgbClr>
                  </a:outerShdw>
                </a:effectLst>
              </a:defRPr>
            </a:lvl3pPr>
            <a:lvl4pPr marL="419100" indent="-152400">
              <a:spcBef>
                <a:spcPts val="0"/>
              </a:spcBef>
              <a:buChar char="-"/>
              <a:defRPr>
                <a:effectLst>
                  <a:outerShdw blurRad="50800" dist="12700" dir="2700000" rotWithShape="0">
                    <a:srgbClr val="000000">
                      <a:alpha val="55000"/>
                    </a:srgbClr>
                  </a:outerShdw>
                </a:effectLst>
              </a:defRPr>
            </a:lvl4pPr>
            <a:lvl5pPr marL="546100" indent="-114300">
              <a:defRPr>
                <a:effectLst>
                  <a:outerShdw blurRad="50800" dist="12700" dir="2700000" rotWithShape="0">
                    <a:srgbClr val="000000">
                      <a:alpha val="55000"/>
                    </a:srgbClr>
                  </a:outerShdw>
                </a:effectLst>
              </a:defRPr>
            </a:lvl5pPr>
          </a:lstStyle>
          <a:p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xfrm>
            <a:off x="6496050" y="9258300"/>
            <a:ext cx="354063" cy="368300"/>
          </a:xfrm>
          <a:prstGeom prst="rect">
            <a:avLst/>
          </a:prstGeom>
        </p:spPr>
        <p:txBody>
          <a:bodyPr/>
          <a:lstStyle>
            <a:lvl1pPr algn="l">
              <a:lnSpc>
                <a:spcPct val="60000"/>
              </a:lnSpc>
              <a:spcBef>
                <a:spcPts val="1700"/>
              </a:spcBef>
              <a:defRPr>
                <a:latin typeface="+mn-lt"/>
                <a:ea typeface="+mn-ea"/>
                <a:cs typeface="+mn-cs"/>
                <a:sym typeface="Trebuchet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xfrm>
            <a:off x="6496050" y="9258300"/>
            <a:ext cx="354063" cy="368300"/>
          </a:xfrm>
          <a:prstGeom prst="rect">
            <a:avLst/>
          </a:prstGeom>
        </p:spPr>
        <p:txBody>
          <a:bodyPr/>
          <a:lstStyle>
            <a:lvl1pPr algn="l">
              <a:lnSpc>
                <a:spcPct val="60000"/>
              </a:lnSpc>
              <a:spcBef>
                <a:spcPts val="1700"/>
              </a:spcBef>
              <a:defRPr>
                <a:latin typeface="+mn-lt"/>
                <a:ea typeface="+mn-ea"/>
                <a:cs typeface="+mn-cs"/>
                <a:sym typeface="Trebuchet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effectLst>
            <a:outerShdw blurRad="25400" dist="38100" dir="2700000" rotWithShape="0">
              <a:srgbClr val="000000">
                <a:alpha val="55000"/>
              </a:srgbClr>
            </a:outerShdw>
          </a:effectLst>
        </p:spPr>
        <p:txBody>
          <a:bodyPr anchor="ctr">
            <a:noAutofit/>
          </a:bodyPr>
          <a:lstStyle>
            <a:lvl1pPr>
              <a:defRPr sz="65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Texto do título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47CAC"/>
            </a:gs>
            <a:gs pos="100000">
              <a:srgbClr val="20396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roppedImage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757693" y="9249542"/>
            <a:ext cx="2057401" cy="294793"/>
          </a:xfrm>
          <a:prstGeom prst="rect">
            <a:avLst/>
          </a:prstGeom>
          <a:ln w="12700">
            <a:miter lim="400000"/>
          </a:ln>
          <a:effectLst>
            <a:outerShdw blurRad="25400" dist="12700" dir="2700000" rotWithShape="0">
              <a:srgbClr val="000000">
                <a:alpha val="80000"/>
              </a:srgbClr>
            </a:outerShdw>
          </a:effectLst>
        </p:spPr>
      </p:pic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1701800"/>
            <a:ext cx="10464800" cy="6337300"/>
          </a:xfrm>
          <a:prstGeom prst="rect">
            <a:avLst/>
          </a:prstGeom>
          <a:ln w="12700">
            <a:miter lim="400000"/>
          </a:ln>
          <a:effectLst>
            <a:outerShdw blurRad="38100" dist="12700" dir="2700000" rotWithShape="0">
              <a:srgbClr val="000000">
                <a:alpha val="5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2pPr>
              <a:spcBef>
                <a:spcPts val="0"/>
              </a:spcBef>
              <a:defRPr sz="2100"/>
            </a:lvl2pPr>
            <a:lvl3pPr marL="1079500" indent="-317500">
              <a:spcBef>
                <a:spcPts val="1000"/>
              </a:spcBef>
              <a:buFont typeface="Lucida Grande"/>
              <a:buChar char="‣"/>
              <a:defRPr sz="1800"/>
            </a:lvl3pPr>
            <a:lvl4pPr marL="1282700" indent="-254000">
              <a:spcBef>
                <a:spcPts val="500"/>
              </a:spcBef>
              <a:defRPr sz="1400"/>
            </a:lvl4pPr>
            <a:lvl5pPr marL="1384300" indent="-165100">
              <a:spcBef>
                <a:spcPts val="0"/>
              </a:spcBef>
              <a:buChar char="-"/>
              <a:defRPr sz="1200"/>
            </a:lvl5pPr>
          </a:lstStyle>
          <a:p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016000" y="292100"/>
            <a:ext cx="10464800" cy="901700"/>
          </a:xfrm>
          <a:prstGeom prst="rect">
            <a:avLst/>
          </a:prstGeom>
          <a:ln w="12700">
            <a:miter lim="400000"/>
          </a:ln>
          <a:effectLst>
            <a:outerShdw blurRad="25400" dist="25400" dir="2340000" rotWithShape="0">
              <a:srgbClr val="838383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Texto do título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ABFF08"/>
          </a:solidFill>
          <a:effectLst>
            <a:outerShdw blurRad="38100" dist="38100" dir="2700000" rotWithShape="0">
              <a:srgbClr val="000000">
                <a:alpha val="55000"/>
              </a:srgbClr>
            </a:outerShdw>
          </a:effectLst>
          <a:uFillTx/>
          <a:latin typeface="+mj-lt"/>
          <a:ea typeface="+mj-ea"/>
          <a:cs typeface="+mj-cs"/>
          <a:sym typeface="Open Sans Semibold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ABFF08"/>
          </a:solidFill>
          <a:effectLst>
            <a:outerShdw blurRad="38100" dist="38100" dir="2700000" rotWithShape="0">
              <a:srgbClr val="000000">
                <a:alpha val="55000"/>
              </a:srgbClr>
            </a:outerShdw>
          </a:effectLst>
          <a:uFillTx/>
          <a:latin typeface="+mj-lt"/>
          <a:ea typeface="+mj-ea"/>
          <a:cs typeface="+mj-cs"/>
          <a:sym typeface="Open Sans Semibold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ABFF08"/>
          </a:solidFill>
          <a:effectLst>
            <a:outerShdw blurRad="38100" dist="38100" dir="2700000" rotWithShape="0">
              <a:srgbClr val="000000">
                <a:alpha val="55000"/>
              </a:srgbClr>
            </a:outerShdw>
          </a:effectLst>
          <a:uFillTx/>
          <a:latin typeface="+mj-lt"/>
          <a:ea typeface="+mj-ea"/>
          <a:cs typeface="+mj-cs"/>
          <a:sym typeface="Open Sans Semibold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ABFF08"/>
          </a:solidFill>
          <a:effectLst>
            <a:outerShdw blurRad="38100" dist="38100" dir="2700000" rotWithShape="0">
              <a:srgbClr val="000000">
                <a:alpha val="55000"/>
              </a:srgbClr>
            </a:outerShdw>
          </a:effectLst>
          <a:uFillTx/>
          <a:latin typeface="+mj-lt"/>
          <a:ea typeface="+mj-ea"/>
          <a:cs typeface="+mj-cs"/>
          <a:sym typeface="Open Sans Semibold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ABFF08"/>
          </a:solidFill>
          <a:effectLst>
            <a:outerShdw blurRad="38100" dist="38100" dir="2700000" rotWithShape="0">
              <a:srgbClr val="000000">
                <a:alpha val="55000"/>
              </a:srgbClr>
            </a:outerShdw>
          </a:effectLst>
          <a:uFillTx/>
          <a:latin typeface="+mj-lt"/>
          <a:ea typeface="+mj-ea"/>
          <a:cs typeface="+mj-cs"/>
          <a:sym typeface="Open Sans Semibold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ABFF08"/>
          </a:solidFill>
          <a:effectLst>
            <a:outerShdw blurRad="38100" dist="38100" dir="2700000" rotWithShape="0">
              <a:srgbClr val="000000">
                <a:alpha val="55000"/>
              </a:srgbClr>
            </a:outerShdw>
          </a:effectLst>
          <a:uFillTx/>
          <a:latin typeface="+mj-lt"/>
          <a:ea typeface="+mj-ea"/>
          <a:cs typeface="+mj-cs"/>
          <a:sym typeface="Open Sans Semibold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ABFF08"/>
          </a:solidFill>
          <a:effectLst>
            <a:outerShdw blurRad="38100" dist="38100" dir="2700000" rotWithShape="0">
              <a:srgbClr val="000000">
                <a:alpha val="55000"/>
              </a:srgbClr>
            </a:outerShdw>
          </a:effectLst>
          <a:uFillTx/>
          <a:latin typeface="+mj-lt"/>
          <a:ea typeface="+mj-ea"/>
          <a:cs typeface="+mj-cs"/>
          <a:sym typeface="Open Sans Semibold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ABFF08"/>
          </a:solidFill>
          <a:effectLst>
            <a:outerShdw blurRad="38100" dist="38100" dir="2700000" rotWithShape="0">
              <a:srgbClr val="000000">
                <a:alpha val="55000"/>
              </a:srgbClr>
            </a:outerShdw>
          </a:effectLst>
          <a:uFillTx/>
          <a:latin typeface="+mj-lt"/>
          <a:ea typeface="+mj-ea"/>
          <a:cs typeface="+mj-cs"/>
          <a:sym typeface="Open Sans Semibold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ABFF08"/>
          </a:solidFill>
          <a:effectLst>
            <a:outerShdw blurRad="38100" dist="38100" dir="2700000" rotWithShape="0">
              <a:srgbClr val="000000">
                <a:alpha val="55000"/>
              </a:srgbClr>
            </a:outerShdw>
          </a:effectLst>
          <a:uFillTx/>
          <a:latin typeface="+mj-lt"/>
          <a:ea typeface="+mj-ea"/>
          <a:cs typeface="+mj-cs"/>
          <a:sym typeface="Open Sans Semibold"/>
        </a:defRPr>
      </a:lvl9pPr>
    </p:titleStyle>
    <p:bodyStyle>
      <a:lvl1pPr marL="0" marR="0" indent="0" algn="l" defTabSz="584200" rtl="0" latinLnBrk="0">
        <a:lnSpc>
          <a:spcPct val="100000"/>
        </a:lnSpc>
        <a:spcBef>
          <a:spcPts val="3500"/>
        </a:spcBef>
        <a:spcAft>
          <a:spcPts val="0"/>
        </a:spcAft>
        <a:buClrTx/>
        <a:buSzTx/>
        <a:buFontTx/>
        <a:buNone/>
        <a:tabLst/>
        <a:defRPr sz="3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l" defTabSz="584200" rtl="0" latinLnBrk="0">
        <a:lnSpc>
          <a:spcPct val="100000"/>
        </a:lnSpc>
        <a:spcBef>
          <a:spcPts val="3500"/>
        </a:spcBef>
        <a:spcAft>
          <a:spcPts val="0"/>
        </a:spcAft>
        <a:buClrTx/>
        <a:buSzTx/>
        <a:buFontTx/>
        <a:buNone/>
        <a:tabLst/>
        <a:defRPr sz="3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2pPr>
      <a:lvl3pPr marL="1308805" marR="0" indent="-546805" algn="l" defTabSz="584200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25000"/>
        <a:buFontTx/>
        <a:buChar char="•"/>
        <a:tabLst/>
        <a:defRPr sz="3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3pPr>
      <a:lvl4pPr marL="1591128" marR="0" indent="-562428" algn="l" defTabSz="584200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25000"/>
        <a:buFontTx/>
        <a:buChar char="•"/>
        <a:tabLst/>
        <a:defRPr sz="3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4pPr>
      <a:lvl5pPr marL="1645708" marR="0" indent="-426508" algn="l" defTabSz="584200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25000"/>
        <a:buFontTx/>
        <a:buChar char="•"/>
        <a:tabLst/>
        <a:defRPr sz="3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5pPr>
      <a:lvl6pPr marL="1836208" marR="0" indent="-426508" algn="l" defTabSz="584200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25000"/>
        <a:buFontTx/>
        <a:buChar char="•"/>
        <a:tabLst/>
        <a:defRPr sz="3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6pPr>
      <a:lvl7pPr marL="2026708" marR="0" indent="-426508" algn="l" defTabSz="584200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25000"/>
        <a:buFontTx/>
        <a:buChar char="•"/>
        <a:tabLst/>
        <a:defRPr sz="3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7pPr>
      <a:lvl8pPr marL="2217208" marR="0" indent="-426508" algn="l" defTabSz="584200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25000"/>
        <a:buFontTx/>
        <a:buChar char="•"/>
        <a:tabLst/>
        <a:defRPr sz="3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8pPr>
      <a:lvl9pPr marL="2407708" marR="0" indent="-426508" algn="l" defTabSz="584200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25000"/>
        <a:buFontTx/>
        <a:buChar char="•"/>
        <a:tabLst/>
        <a:defRPr sz="3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317680" y="6270419"/>
            <a:ext cx="9764268" cy="2472472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200" b="1">
                <a:latin typeface="+mn-lt"/>
                <a:ea typeface="+mn-ea"/>
                <a:cs typeface="+mn-cs"/>
                <a:sym typeface="Trebuchet MS"/>
              </a:defRPr>
            </a:pPr>
            <a:r>
              <a:rPr lang="pt-PT" dirty="0" smtClean="0"/>
              <a:t>Encontro Curadoria Digital 2016</a:t>
            </a:r>
            <a:endParaRPr dirty="0"/>
          </a:p>
          <a:p>
            <a:pPr lvl="0" algn="l" defTabSz="457200">
              <a:defRPr sz="2200">
                <a:latin typeface="+mn-lt"/>
                <a:ea typeface="+mn-ea"/>
                <a:cs typeface="+mn-cs"/>
                <a:sym typeface="Trebuchet MS"/>
              </a:defRPr>
            </a:pPr>
            <a:r>
              <a:rPr lang="pt-PT" sz="2200" dirty="0" smtClean="0">
                <a:latin typeface="+mn-lt"/>
                <a:sym typeface="Trebuchet MS"/>
              </a:rPr>
              <a:t>Estratégias e experiências</a:t>
            </a:r>
            <a:endParaRPr lang="pt-PT" dirty="0" smtClean="0"/>
          </a:p>
          <a:p>
            <a:pPr algn="l" defTabSz="457200">
              <a:defRPr sz="2200" b="1">
                <a:latin typeface="+mn-lt"/>
                <a:ea typeface="+mn-ea"/>
                <a:cs typeface="+mn-cs"/>
                <a:sym typeface="Trebuchet MS"/>
              </a:defRPr>
            </a:pPr>
            <a:endParaRPr dirty="0"/>
          </a:p>
          <a:p>
            <a:pPr algn="l" defTabSz="457200">
              <a:defRPr sz="2200" b="1">
                <a:latin typeface="+mn-lt"/>
                <a:ea typeface="+mn-ea"/>
                <a:cs typeface="+mn-cs"/>
                <a:sym typeface="Trebuchet MS"/>
              </a:defRPr>
            </a:pPr>
            <a:r>
              <a:rPr lang="pt-PT" dirty="0" smtClean="0"/>
              <a:t>André Pereira </a:t>
            </a:r>
            <a:r>
              <a:rPr lang="pt-PT" u="sng" dirty="0" err="1" smtClean="0">
                <a:solidFill>
                  <a:srgbClr val="FFFB00"/>
                </a:solidFill>
              </a:rPr>
              <a:t>apereir</a:t>
            </a:r>
            <a:r>
              <a:rPr u="sng" dirty="0" smtClean="0">
                <a:solidFill>
                  <a:srgbClr val="FFFB00"/>
                </a:solidFill>
              </a:rPr>
              <a:t>a@keep.pt</a:t>
            </a:r>
            <a:endParaRPr u="sng" dirty="0">
              <a:solidFill>
                <a:srgbClr val="FFFB00"/>
              </a:solidFill>
            </a:endParaRPr>
          </a:p>
          <a:p>
            <a:pPr algn="l" defTabSz="457200">
              <a:defRPr sz="2200" b="1">
                <a:latin typeface="+mn-lt"/>
                <a:ea typeface="+mn-ea"/>
                <a:cs typeface="+mn-cs"/>
                <a:sym typeface="Trebuchet MS"/>
              </a:defRPr>
            </a:pPr>
            <a:r>
              <a:rPr dirty="0"/>
              <a:t>KEEP SOLUTIONS</a:t>
            </a:r>
          </a:p>
          <a:p>
            <a:pPr algn="l" defTabSz="457200">
              <a:defRPr sz="2200" b="1">
                <a:latin typeface="+mn-lt"/>
                <a:ea typeface="+mn-ea"/>
                <a:cs typeface="+mn-cs"/>
                <a:sym typeface="Trebuchet MS"/>
              </a:defRPr>
            </a:pPr>
            <a:endParaRPr dirty="0"/>
          </a:p>
          <a:p>
            <a:pPr algn="l" defTabSz="457200">
              <a:defRPr sz="2200" i="1">
                <a:latin typeface="+mn-lt"/>
                <a:ea typeface="+mn-ea"/>
                <a:cs typeface="+mn-cs"/>
                <a:sym typeface="Trebuchet MS"/>
              </a:defRPr>
            </a:pPr>
            <a:r>
              <a:rPr lang="pt-PT" dirty="0" smtClean="0"/>
              <a:t>29 de Junho</a:t>
            </a:r>
            <a:r>
              <a:rPr dirty="0" smtClean="0"/>
              <a:t>, </a:t>
            </a:r>
            <a:r>
              <a:rPr dirty="0"/>
              <a:t>2016</a:t>
            </a:r>
          </a:p>
        </p:txBody>
      </p:sp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1317679" y="2461491"/>
            <a:ext cx="10985157" cy="2438400"/>
          </a:xfrm>
          <a:prstGeom prst="rect">
            <a:avLst/>
          </a:prstGeom>
          <a:effectLst/>
        </p:spPr>
        <p:txBody>
          <a:bodyPr/>
          <a:lstStyle/>
          <a:p>
            <a:pPr>
              <a:defRPr sz="5000" b="0">
                <a:latin typeface="+mj-lt"/>
                <a:ea typeface="+mj-ea"/>
                <a:cs typeface="+mj-cs"/>
                <a:sym typeface="Open Sans Semibold"/>
              </a:defRPr>
            </a:pPr>
            <a:r>
              <a:rPr lang="en-GB" sz="8000" dirty="0" smtClean="0"/>
              <a:t>RODA-in</a:t>
            </a:r>
            <a:r>
              <a:rPr lang="en-GB" sz="4000" dirty="0"/>
              <a:t/>
            </a:r>
            <a:br>
              <a:rPr lang="en-GB" sz="4000" dirty="0"/>
            </a:br>
            <a:r>
              <a:rPr lang="en-GB" sz="4000" dirty="0" err="1" smtClean="0"/>
              <a:t>Ferramenta</a:t>
            </a:r>
            <a:r>
              <a:rPr lang="en-GB" sz="4000" dirty="0" smtClean="0"/>
              <a:t> </a:t>
            </a:r>
            <a:r>
              <a:rPr lang="en-GB" sz="4000" dirty="0" err="1" smtClean="0"/>
              <a:t>genérica</a:t>
            </a:r>
            <a:r>
              <a:rPr lang="en-GB" sz="4000" dirty="0" smtClean="0"/>
              <a:t> para a </a:t>
            </a:r>
            <a:r>
              <a:rPr lang="en-GB" sz="4000" dirty="0" err="1" smtClean="0"/>
              <a:t>criação</a:t>
            </a:r>
            <a:r>
              <a:rPr lang="en-GB" sz="4000" dirty="0" smtClean="0"/>
              <a:t> </a:t>
            </a:r>
            <a:r>
              <a:rPr lang="en-GB" sz="4000" dirty="0" err="1" smtClean="0"/>
              <a:t>em</a:t>
            </a:r>
            <a:r>
              <a:rPr lang="en-GB" sz="4000" dirty="0" smtClean="0"/>
              <a:t> </a:t>
            </a:r>
            <a:r>
              <a:rPr lang="en-GB" sz="4000" dirty="0" err="1" smtClean="0"/>
              <a:t>massa</a:t>
            </a:r>
            <a:r>
              <a:rPr lang="en-GB" sz="4000" dirty="0" smtClean="0"/>
              <a:t> de SIPs</a:t>
            </a:r>
            <a:endParaRPr sz="4000" dirty="0"/>
          </a:p>
        </p:txBody>
      </p:sp>
      <p:pic>
        <p:nvPicPr>
          <p:cNvPr id="1026" name="Picture 2" descr="https://eurotux.com/noticias/eurotux-empresa-amiga-da-escola-de-engenharia-da-universidade-do-minho/image_min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859" y="-30406"/>
            <a:ext cx="2537630" cy="216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52" y="458005"/>
            <a:ext cx="12430897" cy="8837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 idx="4294967295"/>
          </p:nvPr>
        </p:nvSpPr>
        <p:spPr>
          <a:xfrm>
            <a:off x="1469225" y="381000"/>
            <a:ext cx="9376575" cy="901700"/>
          </a:xfrm>
          <a:prstGeom prst="rect">
            <a:avLst/>
          </a:prstGeom>
          <a:effectLst/>
        </p:spPr>
        <p:txBody>
          <a:bodyPr/>
          <a:lstStyle>
            <a:lvl1pPr defTabSz="537463">
              <a:defRPr sz="4600">
                <a:solidFill>
                  <a:srgbClr val="FFFFFF"/>
                </a:solidFill>
                <a:effectLst>
                  <a:outerShdw blurRad="35052" dist="35052" dir="2700000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dirty="0"/>
              <a:t>RODA-in 2.0</a:t>
            </a:r>
          </a:p>
        </p:txBody>
      </p:sp>
      <p:sp>
        <p:nvSpPr>
          <p:cNvPr id="264" name="Shape 264"/>
          <p:cNvSpPr/>
          <p:nvPr/>
        </p:nvSpPr>
        <p:spPr>
          <a:xfrm>
            <a:off x="5468367" y="520700"/>
            <a:ext cx="1931689" cy="622300"/>
          </a:xfrm>
          <a:prstGeom prst="roundRect">
            <a:avLst>
              <a:gd name="adj" fmla="val 20975"/>
            </a:avLst>
          </a:prstGeom>
          <a:solidFill>
            <a:srgbClr val="E05A48"/>
          </a:soli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00100"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ALPHA </a:t>
            </a:r>
            <a:r>
              <a:rPr lang="pt-PT" dirty="0" smtClean="0"/>
              <a:t>7</a:t>
            </a:r>
            <a:endParaRPr dirty="0"/>
          </a:p>
        </p:txBody>
      </p:sp>
      <p:pic>
        <p:nvPicPr>
          <p:cNvPr id="265" name="RODA-in_white_sm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1942" y="381000"/>
            <a:ext cx="908665" cy="901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RODA-in_white_sm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9093" y="3207535"/>
            <a:ext cx="2540001" cy="2520537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1548245" y="1295861"/>
            <a:ext cx="6294993" cy="564257"/>
          </a:xfrm>
          <a:prstGeom prst="rect">
            <a:avLst/>
          </a:prstGeom>
          <a:ln w="12700">
            <a:miter lim="400000"/>
          </a:ln>
          <a:effectLst>
            <a:outerShdw blurRad="25400" dist="12700" dir="27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pt-PT" dirty="0" smtClean="0"/>
              <a:t>Milhares de </a:t>
            </a:r>
            <a:r>
              <a:rPr lang="pt-PT" dirty="0" err="1" smtClean="0"/>
              <a:t>SIPs</a:t>
            </a:r>
            <a:r>
              <a:rPr lang="pt-PT" dirty="0" smtClean="0"/>
              <a:t> em poucos cliques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3548224" y="6496684"/>
            <a:ext cx="6263037" cy="917513"/>
          </a:xfrm>
          <a:prstGeom prst="rect">
            <a:avLst/>
          </a:prstGeom>
          <a:solidFill>
            <a:srgbClr val="273B5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0000" tIns="180000" rIns="36000" bIns="1800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Gill Sans"/>
                <a:cs typeface="Gill Sans"/>
                <a:sym typeface="Gill Sans"/>
              </a:rPr>
              <a:t>Gerir</a:t>
            </a:r>
            <a:r>
              <a:rPr kumimoji="0" lang="pt-PT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Gill Sans"/>
                <a:cs typeface="Gill Sans"/>
                <a:sym typeface="Gill Sans"/>
              </a:rPr>
              <a:t> planos de classificação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48224" y="3975652"/>
            <a:ext cx="5596649" cy="917513"/>
          </a:xfrm>
          <a:prstGeom prst="rect">
            <a:avLst/>
          </a:prstGeom>
          <a:solidFill>
            <a:srgbClr val="273B5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0000" tIns="180000" rIns="50800" bIns="1800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36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Gill Sans"/>
                <a:cs typeface="Gill Sans"/>
                <a:sym typeface="Gill Sans"/>
              </a:rPr>
              <a:t>Metadados</a:t>
            </a:r>
            <a:r>
              <a:rPr kumimoji="0" lang="pt-PT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Gill Sans"/>
                <a:cs typeface="Gill Sans"/>
                <a:sym typeface="Gill Sans"/>
              </a:rPr>
              <a:t> configuráveis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48224" y="7757201"/>
            <a:ext cx="9105093" cy="917513"/>
          </a:xfrm>
          <a:prstGeom prst="rect">
            <a:avLst/>
          </a:prstGeom>
          <a:solidFill>
            <a:srgbClr val="273B5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0000" tIns="180000" rIns="50800" bIns="1800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Gill Sans"/>
                <a:cs typeface="Gill Sans"/>
                <a:sym typeface="Gill Sans"/>
              </a:rPr>
              <a:t>Suporte</a:t>
            </a:r>
            <a:r>
              <a:rPr kumimoji="0" lang="pt-PT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Gill Sans"/>
                <a:cs typeface="Gill Sans"/>
                <a:sym typeface="Gill Sans"/>
              </a:rPr>
              <a:t> a representações e documentação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48224" y="5236168"/>
            <a:ext cx="9105093" cy="917513"/>
          </a:xfrm>
          <a:prstGeom prst="rect">
            <a:avLst/>
          </a:prstGeom>
          <a:solidFill>
            <a:srgbClr val="273B5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0000" tIns="180000" rIns="50800" bIns="1800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Gill Sans"/>
                <a:cs typeface="Gill Sans"/>
                <a:sym typeface="Gill Sans"/>
              </a:rPr>
              <a:t>Edição simultânea</a:t>
            </a:r>
            <a:r>
              <a:rPr kumimoji="0" lang="pt-PT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Gill Sans"/>
                <a:cs typeface="Gill Sans"/>
                <a:sym typeface="Gill Sans"/>
              </a:rPr>
              <a:t> de múltiplos pacotes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48224" y="2715136"/>
            <a:ext cx="8338973" cy="917513"/>
          </a:xfrm>
          <a:prstGeom prst="rect">
            <a:avLst/>
          </a:prstGeom>
          <a:solidFill>
            <a:srgbClr val="273B5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0000" tIns="180000" rIns="50800" bIns="1800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Gill Sans"/>
                <a:cs typeface="Gill Sans"/>
                <a:sym typeface="Gill Sans"/>
              </a:rPr>
              <a:t>Modelos de </a:t>
            </a:r>
            <a:r>
              <a:rPr kumimoji="0" lang="pt-PT" sz="36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Gill Sans"/>
                <a:cs typeface="Gill Sans"/>
                <a:sym typeface="Gill Sans"/>
              </a:rPr>
              <a:t>metadados</a:t>
            </a:r>
            <a:r>
              <a:rPr kumimoji="0" lang="pt-PT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Gill Sans"/>
                <a:cs typeface="Gill Sans"/>
                <a:sym typeface="Gill Sans"/>
              </a:rPr>
              <a:t> com formulário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Captura de ecrã 2016-03-07, às 16.11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1642" y="-235060"/>
            <a:ext cx="14168084" cy="10560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Captura de ecrã 2016-03-10, às 09.24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80618" y="-172148"/>
            <a:ext cx="13966036" cy="11529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317680" y="6270419"/>
            <a:ext cx="9764268" cy="2472472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200" b="1">
                <a:latin typeface="+mn-lt"/>
                <a:ea typeface="+mn-ea"/>
                <a:cs typeface="+mn-cs"/>
                <a:sym typeface="Trebuchet MS"/>
              </a:defRPr>
            </a:pPr>
            <a:r>
              <a:rPr lang="pt-PT" dirty="0" smtClean="0"/>
              <a:t>Encontro Curadoria Digital 2016</a:t>
            </a:r>
            <a:endParaRPr dirty="0"/>
          </a:p>
          <a:p>
            <a:pPr lvl="0" algn="l" defTabSz="457200">
              <a:defRPr sz="2200">
                <a:latin typeface="+mn-lt"/>
                <a:ea typeface="+mn-ea"/>
                <a:cs typeface="+mn-cs"/>
                <a:sym typeface="Trebuchet MS"/>
              </a:defRPr>
            </a:pPr>
            <a:r>
              <a:rPr lang="pt-PT" sz="2200" dirty="0" smtClean="0">
                <a:latin typeface="+mn-lt"/>
                <a:sym typeface="Trebuchet MS"/>
              </a:rPr>
              <a:t>Estratégias e experiências</a:t>
            </a:r>
            <a:endParaRPr lang="pt-PT" dirty="0" smtClean="0"/>
          </a:p>
          <a:p>
            <a:pPr algn="l" defTabSz="457200">
              <a:defRPr sz="2200" b="1">
                <a:latin typeface="+mn-lt"/>
                <a:ea typeface="+mn-ea"/>
                <a:cs typeface="+mn-cs"/>
                <a:sym typeface="Trebuchet MS"/>
              </a:defRPr>
            </a:pPr>
            <a:endParaRPr dirty="0"/>
          </a:p>
          <a:p>
            <a:pPr algn="l" defTabSz="457200">
              <a:defRPr sz="2200" b="1">
                <a:latin typeface="+mn-lt"/>
                <a:ea typeface="+mn-ea"/>
                <a:cs typeface="+mn-cs"/>
                <a:sym typeface="Trebuchet MS"/>
              </a:defRPr>
            </a:pPr>
            <a:r>
              <a:rPr lang="pt-PT" dirty="0" smtClean="0"/>
              <a:t>André Pereira </a:t>
            </a:r>
            <a:r>
              <a:rPr lang="pt-PT" u="sng" dirty="0" err="1" smtClean="0">
                <a:solidFill>
                  <a:srgbClr val="FFFB00"/>
                </a:solidFill>
              </a:rPr>
              <a:t>apereir</a:t>
            </a:r>
            <a:r>
              <a:rPr u="sng" dirty="0" smtClean="0">
                <a:solidFill>
                  <a:srgbClr val="FFFB00"/>
                </a:solidFill>
              </a:rPr>
              <a:t>a@keep.pt</a:t>
            </a:r>
            <a:endParaRPr u="sng" dirty="0">
              <a:solidFill>
                <a:srgbClr val="FFFB00"/>
              </a:solidFill>
            </a:endParaRPr>
          </a:p>
          <a:p>
            <a:pPr algn="l" defTabSz="457200">
              <a:defRPr sz="2200" b="1">
                <a:latin typeface="+mn-lt"/>
                <a:ea typeface="+mn-ea"/>
                <a:cs typeface="+mn-cs"/>
                <a:sym typeface="Trebuchet MS"/>
              </a:defRPr>
            </a:pPr>
            <a:r>
              <a:rPr dirty="0"/>
              <a:t>KEEP SOLUTIONS</a:t>
            </a:r>
          </a:p>
          <a:p>
            <a:pPr algn="l" defTabSz="457200">
              <a:defRPr sz="2200" b="1">
                <a:latin typeface="+mn-lt"/>
                <a:ea typeface="+mn-ea"/>
                <a:cs typeface="+mn-cs"/>
                <a:sym typeface="Trebuchet MS"/>
              </a:defRPr>
            </a:pPr>
            <a:endParaRPr dirty="0"/>
          </a:p>
          <a:p>
            <a:pPr algn="l" defTabSz="457200">
              <a:defRPr sz="2200" i="1">
                <a:latin typeface="+mn-lt"/>
                <a:ea typeface="+mn-ea"/>
                <a:cs typeface="+mn-cs"/>
                <a:sym typeface="Trebuchet MS"/>
              </a:defRPr>
            </a:pPr>
            <a:r>
              <a:rPr lang="pt-PT" dirty="0" smtClean="0"/>
              <a:t>29 de Junho</a:t>
            </a:r>
            <a:r>
              <a:rPr dirty="0" smtClean="0"/>
              <a:t>, </a:t>
            </a:r>
            <a:r>
              <a:rPr dirty="0"/>
              <a:t>2016</a:t>
            </a:r>
          </a:p>
        </p:txBody>
      </p:sp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1317679" y="2461491"/>
            <a:ext cx="10985157" cy="2438400"/>
          </a:xfrm>
          <a:prstGeom prst="rect">
            <a:avLst/>
          </a:prstGeom>
          <a:effectLst/>
        </p:spPr>
        <p:txBody>
          <a:bodyPr>
            <a:normAutofit fontScale="90000"/>
          </a:bodyPr>
          <a:lstStyle/>
          <a:p>
            <a:pPr>
              <a:defRPr sz="5000" b="0">
                <a:latin typeface="+mj-lt"/>
                <a:ea typeface="+mj-ea"/>
                <a:cs typeface="+mj-cs"/>
                <a:sym typeface="Open Sans Semibold"/>
              </a:defRPr>
            </a:pPr>
            <a:r>
              <a:rPr lang="en-GB" sz="8000" dirty="0" smtClean="0"/>
              <a:t>RODA-in</a:t>
            </a:r>
            <a:r>
              <a:rPr lang="en-GB" sz="4000" dirty="0"/>
              <a:t/>
            </a:r>
            <a:br>
              <a:rPr lang="en-GB" sz="4000" dirty="0"/>
            </a:br>
            <a:r>
              <a:rPr lang="en-GB" sz="4000" dirty="0" err="1" smtClean="0"/>
              <a:t>Ferramenta</a:t>
            </a:r>
            <a:r>
              <a:rPr lang="en-GB" sz="4000" dirty="0" smtClean="0"/>
              <a:t> </a:t>
            </a:r>
            <a:r>
              <a:rPr lang="en-GB" sz="4000" dirty="0" err="1" smtClean="0"/>
              <a:t>genérica</a:t>
            </a:r>
            <a:r>
              <a:rPr lang="en-GB" sz="4000" dirty="0" smtClean="0"/>
              <a:t> para a </a:t>
            </a:r>
            <a:r>
              <a:rPr lang="en-GB" sz="4000" dirty="0" err="1" smtClean="0"/>
              <a:t>criação</a:t>
            </a:r>
            <a:r>
              <a:rPr lang="en-GB" sz="4000" dirty="0" smtClean="0"/>
              <a:t> </a:t>
            </a:r>
            <a:r>
              <a:rPr lang="en-GB" sz="4000" dirty="0" err="1" smtClean="0"/>
              <a:t>em</a:t>
            </a:r>
            <a:r>
              <a:rPr lang="en-GB" sz="4000" dirty="0" smtClean="0"/>
              <a:t> </a:t>
            </a:r>
            <a:r>
              <a:rPr lang="en-GB" sz="4000" dirty="0" err="1" smtClean="0"/>
              <a:t>massa</a:t>
            </a:r>
            <a:r>
              <a:rPr lang="en-GB" sz="4000" dirty="0" smtClean="0"/>
              <a:t> de SIPs</a:t>
            </a:r>
            <a:br>
              <a:rPr lang="en-GB" sz="4000" dirty="0" smtClean="0"/>
            </a:br>
            <a:r>
              <a:rPr lang="en-GB" sz="4000" dirty="0"/>
              <a:t/>
            </a:r>
            <a:br>
              <a:rPr lang="en-GB" sz="4000" dirty="0"/>
            </a:br>
            <a:r>
              <a:rPr lang="en-GB" sz="4000" b="0" u="sng" dirty="0">
                <a:solidFill>
                  <a:srgbClr val="002060"/>
                </a:solidFill>
                <a:effectLst/>
                <a:sym typeface="Open Sans Semibold"/>
              </a:rPr>
              <a:t>rodain.roda-community.org</a:t>
            </a:r>
            <a:endParaRPr sz="4000" dirty="0"/>
          </a:p>
        </p:txBody>
      </p:sp>
      <p:pic>
        <p:nvPicPr>
          <p:cNvPr id="4" name="Picture 2" descr="https://eurotux.com/noticias/eurotux-empresa-amiga-da-escola-de-engenharia-da-universidade-do-minho/image_min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859" y="-30406"/>
            <a:ext cx="2537630" cy="216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8269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1473200" y="5437654"/>
            <a:ext cx="1549400" cy="1549400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defTabSz="80010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3530600" y="5543266"/>
            <a:ext cx="8114401" cy="1364476"/>
          </a:xfrm>
          <a:prstGeom prst="rect">
            <a:avLst/>
          </a:prstGeom>
          <a:ln w="12700">
            <a:miter lim="400000"/>
          </a:ln>
          <a:effectLst>
            <a:outerShdw blurRad="25400" dist="12700" dir="27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 b="1">
                <a:latin typeface="+mn-lt"/>
                <a:ea typeface="+mn-ea"/>
                <a:cs typeface="+mn-cs"/>
                <a:sym typeface="Trebuchet MS"/>
              </a:defRPr>
            </a:pPr>
            <a:r>
              <a:rPr lang="pt-PT" dirty="0" smtClean="0"/>
              <a:t>3 tipos de informação digital</a:t>
            </a:r>
          </a:p>
          <a:p>
            <a:pPr algn="l">
              <a:defRPr sz="2500">
                <a:latin typeface="+mn-lt"/>
                <a:ea typeface="+mn-ea"/>
                <a:cs typeface="+mn-cs"/>
                <a:sym typeface="Trebuchet MS"/>
              </a:defRPr>
            </a:pPr>
            <a:r>
              <a:rPr lang="pt-BR" dirty="0" smtClean="0"/>
              <a:t>Bases de dados, sistema de ficheiros, sistema de gestão</a:t>
            </a:r>
          </a:p>
          <a:p>
            <a:pPr algn="l">
              <a:defRPr sz="2500">
                <a:latin typeface="+mn-lt"/>
                <a:ea typeface="+mn-ea"/>
                <a:cs typeface="+mn-cs"/>
                <a:sym typeface="Trebuchet MS"/>
              </a:defRPr>
            </a:pPr>
            <a:r>
              <a:rPr lang="pt-BR" dirty="0" smtClean="0"/>
              <a:t>documental</a:t>
            </a:r>
            <a:endParaRPr lang="pt-BR" dirty="0"/>
          </a:p>
        </p:txBody>
      </p:sp>
      <p:sp>
        <p:nvSpPr>
          <p:cNvPr id="20" name="Shape 391"/>
          <p:cNvSpPr/>
          <p:nvPr/>
        </p:nvSpPr>
        <p:spPr>
          <a:xfrm>
            <a:off x="1473200" y="3134541"/>
            <a:ext cx="1549400" cy="1549400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defTabSz="80010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2" name="Shape 396"/>
          <p:cNvSpPr/>
          <p:nvPr/>
        </p:nvSpPr>
        <p:spPr>
          <a:xfrm>
            <a:off x="3530600" y="3220654"/>
            <a:ext cx="7662354" cy="1364476"/>
          </a:xfrm>
          <a:prstGeom prst="rect">
            <a:avLst/>
          </a:prstGeom>
          <a:ln w="12700">
            <a:miter lim="400000"/>
          </a:ln>
          <a:effectLst>
            <a:outerShdw blurRad="25400" dist="12700" dir="27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 b="1">
                <a:latin typeface="+mn-lt"/>
                <a:ea typeface="+mn-ea"/>
                <a:cs typeface="+mn-cs"/>
                <a:sym typeface="Trebuchet MS"/>
              </a:defRPr>
            </a:pPr>
            <a:r>
              <a:rPr lang="pt-PT" dirty="0" smtClean="0"/>
              <a:t>Enorme quantidade de informação</a:t>
            </a:r>
            <a:endParaRPr dirty="0"/>
          </a:p>
          <a:p>
            <a:pPr algn="l">
              <a:defRPr sz="2500">
                <a:latin typeface="+mn-lt"/>
                <a:ea typeface="+mn-ea"/>
                <a:cs typeface="+mn-cs"/>
                <a:sym typeface="Trebuchet MS"/>
              </a:defRPr>
            </a:pPr>
            <a:r>
              <a:rPr lang="pt-PT" dirty="0" smtClean="0"/>
              <a:t>Produtores de conteúdo precisam de enviar grandes </a:t>
            </a:r>
          </a:p>
          <a:p>
            <a:pPr algn="l">
              <a:defRPr sz="2500">
                <a:latin typeface="+mn-lt"/>
                <a:ea typeface="+mn-ea"/>
                <a:cs typeface="+mn-cs"/>
                <a:sym typeface="Trebuchet MS"/>
              </a:defRPr>
            </a:pPr>
            <a:r>
              <a:rPr lang="pt-PT" dirty="0" smtClean="0"/>
              <a:t>Quantidades de informação digital para o arquivo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27" name="Shape 385"/>
          <p:cNvSpPr/>
          <p:nvPr/>
        </p:nvSpPr>
        <p:spPr>
          <a:xfrm>
            <a:off x="1473200" y="7739602"/>
            <a:ext cx="1549400" cy="1549400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defTabSz="80010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" name="Shape 394"/>
          <p:cNvSpPr/>
          <p:nvPr/>
        </p:nvSpPr>
        <p:spPr>
          <a:xfrm>
            <a:off x="3530600" y="8023012"/>
            <a:ext cx="5975995" cy="979755"/>
          </a:xfrm>
          <a:prstGeom prst="rect">
            <a:avLst/>
          </a:prstGeom>
          <a:ln w="12700">
            <a:miter lim="400000"/>
          </a:ln>
          <a:effectLst>
            <a:outerShdw blurRad="25400" dist="12700" dir="27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 b="1">
                <a:latin typeface="+mn-lt"/>
                <a:ea typeface="+mn-ea"/>
                <a:cs typeface="+mn-cs"/>
                <a:sym typeface="Trebuchet MS"/>
              </a:defRPr>
            </a:pPr>
            <a:r>
              <a:rPr lang="pt-PT" dirty="0" smtClean="0"/>
              <a:t>SIP – pacotes de submissão</a:t>
            </a:r>
            <a:endParaRPr dirty="0"/>
          </a:p>
          <a:p>
            <a:pPr algn="l">
              <a:defRPr sz="2500">
                <a:latin typeface="+mn-lt"/>
                <a:ea typeface="+mn-ea"/>
                <a:cs typeface="+mn-cs"/>
                <a:sym typeface="Trebuchet MS"/>
              </a:defRPr>
            </a:pPr>
            <a:r>
              <a:rPr lang="pt-PT" dirty="0" smtClean="0"/>
              <a:t>Dados e meta-informação sobre os dados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08" y="411028"/>
            <a:ext cx="6133050" cy="23305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640" y="3419992"/>
            <a:ext cx="935560" cy="9355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15" y="5712259"/>
            <a:ext cx="1000190" cy="1000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42" y="7998298"/>
            <a:ext cx="979755" cy="97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1059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1473200" y="5437654"/>
            <a:ext cx="1549400" cy="1549400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defTabSz="80010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3530600" y="5543266"/>
            <a:ext cx="7428316" cy="1364476"/>
          </a:xfrm>
          <a:prstGeom prst="rect">
            <a:avLst/>
          </a:prstGeom>
          <a:ln w="12700">
            <a:miter lim="400000"/>
          </a:ln>
          <a:effectLst>
            <a:outerShdw blurRad="25400" dist="12700" dir="27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 b="1">
                <a:latin typeface="+mn-lt"/>
                <a:ea typeface="+mn-ea"/>
                <a:cs typeface="+mn-cs"/>
                <a:sym typeface="Trebuchet MS"/>
              </a:defRPr>
            </a:pPr>
            <a:r>
              <a:rPr lang="pt-PT" dirty="0" smtClean="0"/>
              <a:t>Criação em massa</a:t>
            </a:r>
          </a:p>
          <a:p>
            <a:pPr algn="l">
              <a:defRPr sz="2500">
                <a:latin typeface="+mn-lt"/>
                <a:ea typeface="+mn-ea"/>
                <a:cs typeface="+mn-cs"/>
                <a:sym typeface="Trebuchet MS"/>
              </a:defRPr>
            </a:pPr>
            <a:r>
              <a:rPr lang="pt-BR" dirty="0"/>
              <a:t>RODA-in permite a criação de milhares </a:t>
            </a:r>
            <a:r>
              <a:rPr lang="pt-BR" dirty="0" smtClean="0"/>
              <a:t>de </a:t>
            </a:r>
            <a:r>
              <a:rPr lang="pt-BR" dirty="0"/>
              <a:t>pacotes </a:t>
            </a:r>
            <a:endParaRPr lang="pt-BR" dirty="0" smtClean="0"/>
          </a:p>
          <a:p>
            <a:pPr algn="l">
              <a:defRPr sz="2500">
                <a:latin typeface="+mn-lt"/>
                <a:ea typeface="+mn-ea"/>
                <a:cs typeface="+mn-cs"/>
                <a:sym typeface="Trebuchet MS"/>
              </a:defRPr>
            </a:pPr>
            <a:r>
              <a:rPr lang="pt-BR" dirty="0" smtClean="0"/>
              <a:t>em </a:t>
            </a:r>
            <a:r>
              <a:rPr lang="pt-BR" dirty="0"/>
              <a:t>poucos cliques</a:t>
            </a:r>
          </a:p>
        </p:txBody>
      </p:sp>
      <p:sp>
        <p:nvSpPr>
          <p:cNvPr id="20" name="Shape 391"/>
          <p:cNvSpPr/>
          <p:nvPr/>
        </p:nvSpPr>
        <p:spPr>
          <a:xfrm>
            <a:off x="1473200" y="3134541"/>
            <a:ext cx="1549400" cy="1549400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defTabSz="80010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2" name="Shape 396"/>
          <p:cNvSpPr/>
          <p:nvPr/>
        </p:nvSpPr>
        <p:spPr>
          <a:xfrm>
            <a:off x="3530600" y="3220654"/>
            <a:ext cx="8906284" cy="1364476"/>
          </a:xfrm>
          <a:prstGeom prst="rect">
            <a:avLst/>
          </a:prstGeom>
          <a:ln w="12700">
            <a:miter lim="400000"/>
          </a:ln>
          <a:effectLst>
            <a:outerShdw blurRad="25400" dist="12700" dir="27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 b="1">
                <a:latin typeface="+mn-lt"/>
                <a:ea typeface="+mn-ea"/>
                <a:cs typeface="+mn-cs"/>
                <a:sym typeface="Trebuchet MS"/>
              </a:defRPr>
            </a:pPr>
            <a:r>
              <a:rPr lang="pt-PT" dirty="0" smtClean="0"/>
              <a:t>Pacotes para o arquivo</a:t>
            </a:r>
            <a:endParaRPr dirty="0"/>
          </a:p>
          <a:p>
            <a:pPr algn="l">
              <a:defRPr sz="2500">
                <a:latin typeface="+mn-lt"/>
                <a:ea typeface="+mn-ea"/>
                <a:cs typeface="+mn-cs"/>
                <a:sym typeface="Trebuchet MS"/>
              </a:defRPr>
            </a:pPr>
            <a:r>
              <a:rPr lang="pt-PT" dirty="0" smtClean="0"/>
              <a:t>Produtores de conteúdo criam pacotes de informação digital </a:t>
            </a:r>
          </a:p>
          <a:p>
            <a:pPr algn="l">
              <a:defRPr sz="2500">
                <a:latin typeface="+mn-lt"/>
                <a:ea typeface="+mn-ea"/>
                <a:cs typeface="+mn-cs"/>
                <a:sym typeface="Trebuchet MS"/>
              </a:defRPr>
            </a:pPr>
            <a:r>
              <a:rPr lang="pt-PT" dirty="0" smtClean="0"/>
              <a:t>Para enviarem ao arquivo</a:t>
            </a:r>
            <a:r>
              <a:rPr dirty="0" smtClean="0"/>
              <a:t> 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651" y="3324794"/>
            <a:ext cx="1084649" cy="10846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72" y="5736104"/>
            <a:ext cx="939800" cy="939800"/>
          </a:xfrm>
          <a:prstGeom prst="rect">
            <a:avLst/>
          </a:prstGeom>
        </p:spPr>
      </p:pic>
      <p:grpSp>
        <p:nvGrpSpPr>
          <p:cNvPr id="26" name="Group 387"/>
          <p:cNvGrpSpPr/>
          <p:nvPr/>
        </p:nvGrpSpPr>
        <p:grpSpPr>
          <a:xfrm>
            <a:off x="1473200" y="7739602"/>
            <a:ext cx="1549400" cy="1549400"/>
            <a:chOff x="0" y="0"/>
            <a:chExt cx="1549400" cy="1549400"/>
          </a:xfrm>
        </p:grpSpPr>
        <p:sp>
          <p:nvSpPr>
            <p:cNvPr id="27" name="Shape 385"/>
            <p:cNvSpPr/>
            <p:nvPr/>
          </p:nvSpPr>
          <p:spPr>
            <a:xfrm>
              <a:off x="0" y="0"/>
              <a:ext cx="1549400" cy="15494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0010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pic>
          <p:nvPicPr>
            <p:cNvPr id="28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28599" y="251177"/>
              <a:ext cx="1079501" cy="10442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" name="Shape 394"/>
          <p:cNvSpPr/>
          <p:nvPr/>
        </p:nvSpPr>
        <p:spPr>
          <a:xfrm>
            <a:off x="3530600" y="8023012"/>
            <a:ext cx="4268797" cy="979755"/>
          </a:xfrm>
          <a:prstGeom prst="rect">
            <a:avLst/>
          </a:prstGeom>
          <a:ln w="12700">
            <a:miter lim="400000"/>
          </a:ln>
          <a:effectLst>
            <a:outerShdw blurRad="25400" dist="12700" dir="27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 b="1">
                <a:latin typeface="+mn-lt"/>
                <a:ea typeface="+mn-ea"/>
                <a:cs typeface="+mn-cs"/>
                <a:sym typeface="Trebuchet MS"/>
              </a:defRPr>
            </a:pPr>
            <a:r>
              <a:rPr lang="pt-PT" dirty="0" smtClean="0"/>
              <a:t>Código aberto</a:t>
            </a:r>
            <a:endParaRPr dirty="0"/>
          </a:p>
          <a:p>
            <a:pPr algn="l">
              <a:defRPr sz="2500">
                <a:latin typeface="+mn-lt"/>
                <a:ea typeface="+mn-ea"/>
                <a:cs typeface="+mn-cs"/>
                <a:sym typeface="Trebuchet MS"/>
              </a:defRPr>
            </a:pPr>
            <a:r>
              <a:rPr lang="pt-PT" dirty="0" smtClean="0"/>
              <a:t>Grátis</a:t>
            </a:r>
            <a:r>
              <a:rPr dirty="0" smtClean="0"/>
              <a:t>, </a:t>
            </a:r>
            <a:r>
              <a:rPr lang="pt-PT" dirty="0" smtClean="0"/>
              <a:t>sem custos de licença</a:t>
            </a:r>
            <a:endParaRPr dirty="0"/>
          </a:p>
        </p:txBody>
      </p:sp>
      <p:pic>
        <p:nvPicPr>
          <p:cNvPr id="1028" name="Picture 4" descr="http://dglab.gov.pt/wp-content/uploads/2016/03/cultura-DGLAB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552" y="8234815"/>
            <a:ext cx="2870454" cy="151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08" y="411028"/>
            <a:ext cx="6133050" cy="23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2356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54" y="401062"/>
            <a:ext cx="12529893" cy="89514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90" y="438302"/>
            <a:ext cx="12457021" cy="8876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2" y="464595"/>
            <a:ext cx="12412356" cy="8824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36" y="406308"/>
            <a:ext cx="12581328" cy="89409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8" y="400473"/>
            <a:ext cx="12610065" cy="8952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54" y="396510"/>
            <a:ext cx="12603892" cy="8960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Open Sans Semibold"/>
        <a:ea typeface="Open Sans Semibold"/>
        <a:cs typeface="Open Sans Semibold"/>
      </a:majorFont>
      <a:minorFont>
        <a:latin typeface="Trebuchet MS"/>
        <a:ea typeface="Trebuchet MS"/>
        <a:cs typeface="Trebuchet MS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Open Sans Semibold"/>
        <a:ea typeface="Open Sans Semibold"/>
        <a:cs typeface="Open Sans Semibold"/>
      </a:majorFont>
      <a:minorFont>
        <a:latin typeface="Trebuchet MS"/>
        <a:ea typeface="Trebuchet MS"/>
        <a:cs typeface="Trebuchet MS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153</Words>
  <Application>Microsoft Office PowerPoint</Application>
  <PresentationFormat>Custom</PresentationFormat>
  <Paragraphs>40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Gill Sans</vt:lpstr>
      <vt:lpstr>Helvetica Neue</vt:lpstr>
      <vt:lpstr>Lucida Grande</vt:lpstr>
      <vt:lpstr>Open Sans Extrabold</vt:lpstr>
      <vt:lpstr>Open Sans Light</vt:lpstr>
      <vt:lpstr>Open Sans Semibold</vt:lpstr>
      <vt:lpstr>Trebuchet MS</vt:lpstr>
      <vt:lpstr>Gradient</vt:lpstr>
      <vt:lpstr>RODA-in Ferramenta genérica para a criação em massa de SIPs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RODA-in 2.0</vt:lpstr>
      <vt:lpstr>PowerPoint Presentation</vt:lpstr>
      <vt:lpstr>PowerPoint Presentation</vt:lpstr>
      <vt:lpstr>RODA-in Ferramenta genérica para a criação em massa de SIPs  rodain.roda-community.org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Preservation of electronic records New standards and tools</dc:title>
  <dc:creator>Andre Pereira</dc:creator>
  <cp:lastModifiedBy>Andre Pereira</cp:lastModifiedBy>
  <cp:revision>46</cp:revision>
  <dcterms:modified xsi:type="dcterms:W3CDTF">2016-07-13T13:45:24Z</dcterms:modified>
</cp:coreProperties>
</file>