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sldIdLst>
    <p:sldId id="26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5389" autoAdjust="0"/>
  </p:normalViewPr>
  <p:slideViewPr>
    <p:cSldViewPr>
      <p:cViewPr>
        <p:scale>
          <a:sx n="80" d="100"/>
          <a:sy n="80" d="100"/>
        </p:scale>
        <p:origin x="1160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6CBAE-2B70-470F-9924-9BC305F88EF8}" type="datetimeFigureOut">
              <a:rPr lang="de-DE" smtClean="0"/>
              <a:t>06.10.16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AE069-89A4-4052-BAE3-CC5343B4E4E0}" type="slidenum">
              <a:rPr lang="de-DE" smtClean="0"/>
              <a:t>‹n.º›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1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Talk </a:t>
            </a:r>
            <a:r>
              <a:rPr lang="et-EE" dirty="0" err="1" smtClean="0"/>
              <a:t>about</a:t>
            </a:r>
            <a:r>
              <a:rPr lang="et-EE" dirty="0" smtClean="0"/>
              <a:t> </a:t>
            </a:r>
            <a:r>
              <a:rPr lang="et-EE" dirty="0" err="1" smtClean="0"/>
              <a:t>how</a:t>
            </a:r>
            <a:r>
              <a:rPr lang="et-EE" dirty="0" smtClean="0"/>
              <a:t> a (</a:t>
            </a:r>
            <a:r>
              <a:rPr lang="et-EE" dirty="0" err="1" smtClean="0"/>
              <a:t>current</a:t>
            </a:r>
            <a:r>
              <a:rPr lang="et-EE" dirty="0" smtClean="0"/>
              <a:t>) </a:t>
            </a:r>
            <a:r>
              <a:rPr lang="et-EE" dirty="0" err="1" smtClean="0"/>
              <a:t>database</a:t>
            </a:r>
            <a:r>
              <a:rPr lang="et-EE" dirty="0" smtClean="0"/>
              <a:t> </a:t>
            </a:r>
            <a:r>
              <a:rPr lang="et-EE" dirty="0" err="1" smtClean="0"/>
              <a:t>could</a:t>
            </a:r>
            <a:r>
              <a:rPr lang="et-EE" baseline="0" dirty="0" smtClean="0"/>
              <a:t> </a:t>
            </a:r>
            <a:r>
              <a:rPr lang="et-EE" baseline="0" dirty="0" err="1" smtClean="0"/>
              <a:t>potentially</a:t>
            </a:r>
            <a:r>
              <a:rPr lang="et-EE" baseline="0" dirty="0" smtClean="0"/>
              <a:t> </a:t>
            </a:r>
            <a:r>
              <a:rPr lang="et-EE" baseline="0" dirty="0" err="1" smtClean="0"/>
              <a:t>be</a:t>
            </a:r>
            <a:r>
              <a:rPr lang="et-EE" baseline="0" dirty="0" smtClean="0"/>
              <a:t> </a:t>
            </a:r>
            <a:r>
              <a:rPr lang="et-EE" baseline="0" dirty="0" err="1" smtClean="0"/>
              <a:t>one</a:t>
            </a:r>
            <a:r>
              <a:rPr lang="et-EE" baseline="0" dirty="0" smtClean="0"/>
              <a:t> </a:t>
            </a:r>
            <a:r>
              <a:rPr lang="et-EE" baseline="0" dirty="0" err="1" smtClean="0"/>
              <a:t>of</a:t>
            </a:r>
            <a:r>
              <a:rPr lang="et-EE" baseline="0" dirty="0" smtClean="0"/>
              <a:t> </a:t>
            </a:r>
            <a:r>
              <a:rPr lang="et-EE" baseline="0" dirty="0" err="1" smtClean="0"/>
              <a:t>the</a:t>
            </a:r>
            <a:r>
              <a:rPr lang="et-EE" baseline="0" dirty="0" smtClean="0"/>
              <a:t> </a:t>
            </a:r>
            <a:r>
              <a:rPr lang="et-EE" baseline="0" dirty="0" err="1" smtClean="0"/>
              <a:t>most</a:t>
            </a:r>
            <a:r>
              <a:rPr lang="et-EE" baseline="0" dirty="0" smtClean="0"/>
              <a:t> </a:t>
            </a:r>
            <a:r>
              <a:rPr lang="et-EE" baseline="0" dirty="0" err="1" smtClean="0"/>
              <a:t>complex</a:t>
            </a:r>
            <a:r>
              <a:rPr lang="et-EE" baseline="0" dirty="0" smtClean="0"/>
              <a:t> </a:t>
            </a:r>
            <a:r>
              <a:rPr lang="et-EE" baseline="0" dirty="0" err="1" smtClean="0"/>
              <a:t>objects</a:t>
            </a:r>
            <a:r>
              <a:rPr lang="et-EE" baseline="0" dirty="0" smtClean="0"/>
              <a:t> </a:t>
            </a:r>
            <a:r>
              <a:rPr lang="et-EE" baseline="0" dirty="0" err="1" smtClean="0"/>
              <a:t>to</a:t>
            </a:r>
            <a:r>
              <a:rPr lang="et-EE" baseline="0" dirty="0" smtClean="0"/>
              <a:t> preserve:</a:t>
            </a:r>
            <a:br>
              <a:rPr lang="et-EE" baseline="0" dirty="0" smtClean="0"/>
            </a:br>
            <a:r>
              <a:rPr lang="et-EE" baseline="0" dirty="0" smtClean="0"/>
              <a:t>* </a:t>
            </a:r>
            <a:r>
              <a:rPr lang="et-EE" baseline="0" dirty="0" err="1" smtClean="0"/>
              <a:t>That</a:t>
            </a:r>
            <a:r>
              <a:rPr lang="et-EE" baseline="0" dirty="0" smtClean="0"/>
              <a:t> </a:t>
            </a:r>
            <a:r>
              <a:rPr lang="et-EE" baseline="0" dirty="0" err="1" smtClean="0"/>
              <a:t>the</a:t>
            </a:r>
            <a:r>
              <a:rPr lang="et-EE" baseline="0" dirty="0" smtClean="0"/>
              <a:t> </a:t>
            </a:r>
            <a:r>
              <a:rPr lang="et-EE" baseline="0" dirty="0" err="1" smtClean="0"/>
              <a:t>data</a:t>
            </a:r>
            <a:r>
              <a:rPr lang="et-EE" baseline="0" dirty="0" smtClean="0"/>
              <a:t> </a:t>
            </a:r>
            <a:r>
              <a:rPr lang="et-EE" baseline="0" dirty="0" err="1" smtClean="0"/>
              <a:t>model</a:t>
            </a:r>
            <a:r>
              <a:rPr lang="et-EE" baseline="0" dirty="0" smtClean="0"/>
              <a:t> </a:t>
            </a:r>
            <a:r>
              <a:rPr lang="et-EE" baseline="0" dirty="0" err="1" smtClean="0"/>
              <a:t>itself</a:t>
            </a:r>
            <a:r>
              <a:rPr lang="et-EE" baseline="0" dirty="0" smtClean="0"/>
              <a:t> </a:t>
            </a:r>
            <a:r>
              <a:rPr lang="et-EE" baseline="0" dirty="0" err="1" smtClean="0"/>
              <a:t>might</a:t>
            </a:r>
            <a:r>
              <a:rPr lang="et-EE" baseline="0" dirty="0" smtClean="0"/>
              <a:t> </a:t>
            </a:r>
            <a:r>
              <a:rPr lang="et-EE" baseline="0" dirty="0" err="1" smtClean="0"/>
              <a:t>be</a:t>
            </a:r>
            <a:r>
              <a:rPr lang="et-EE" baseline="0" dirty="0" smtClean="0"/>
              <a:t> </a:t>
            </a:r>
            <a:r>
              <a:rPr lang="et-EE" baseline="0" dirty="0" err="1" smtClean="0"/>
              <a:t>really</a:t>
            </a:r>
            <a:r>
              <a:rPr lang="et-EE" baseline="0" dirty="0" smtClean="0"/>
              <a:t> </a:t>
            </a:r>
            <a:r>
              <a:rPr lang="et-EE" baseline="0" dirty="0" err="1" smtClean="0"/>
              <a:t>complicated</a:t>
            </a:r>
            <a:endParaRPr lang="et-E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t-EE" baseline="0" dirty="0" err="1" smtClean="0"/>
              <a:t>There</a:t>
            </a:r>
            <a:r>
              <a:rPr lang="et-EE" baseline="0" dirty="0" smtClean="0"/>
              <a:t> are </a:t>
            </a:r>
            <a:r>
              <a:rPr lang="et-EE" baseline="0" dirty="0" err="1" smtClean="0"/>
              <a:t>many</a:t>
            </a:r>
            <a:r>
              <a:rPr lang="et-EE" baseline="0" dirty="0" smtClean="0"/>
              <a:t> </a:t>
            </a:r>
            <a:r>
              <a:rPr lang="et-EE" baseline="0" dirty="0" err="1" smtClean="0"/>
              <a:t>technological</a:t>
            </a:r>
            <a:r>
              <a:rPr lang="et-EE" baseline="0" dirty="0" smtClean="0"/>
              <a:t> </a:t>
            </a:r>
            <a:r>
              <a:rPr lang="et-EE" baseline="0" dirty="0" err="1" smtClean="0"/>
              <a:t>components</a:t>
            </a:r>
            <a:r>
              <a:rPr lang="et-EE" baseline="0" dirty="0" smtClean="0"/>
              <a:t> </a:t>
            </a:r>
            <a:r>
              <a:rPr lang="et-EE" baseline="0" dirty="0" err="1" smtClean="0"/>
              <a:t>which</a:t>
            </a:r>
            <a:r>
              <a:rPr lang="et-EE" baseline="0" dirty="0" smtClean="0"/>
              <a:t> </a:t>
            </a:r>
            <a:r>
              <a:rPr lang="et-EE" baseline="0" dirty="0" err="1" smtClean="0"/>
              <a:t>make</a:t>
            </a:r>
            <a:r>
              <a:rPr lang="et-EE" baseline="0" dirty="0" smtClean="0"/>
              <a:t> </a:t>
            </a:r>
            <a:r>
              <a:rPr lang="et-EE" baseline="0" dirty="0" err="1" smtClean="0"/>
              <a:t>it</a:t>
            </a:r>
            <a:r>
              <a:rPr lang="et-EE" baseline="0" dirty="0" smtClean="0"/>
              <a:t> a </a:t>
            </a:r>
            <a:r>
              <a:rPr lang="et-EE" baseline="0" dirty="0" err="1" smtClean="0"/>
              <a:t>database</a:t>
            </a:r>
            <a:r>
              <a:rPr lang="et-EE" baseline="0" dirty="0" smtClean="0"/>
              <a:t>; </a:t>
            </a:r>
          </a:p>
          <a:p>
            <a:pPr marL="171450" indent="-171450">
              <a:buFont typeface="Arial" charset="0"/>
              <a:buChar char="•"/>
            </a:pPr>
            <a:r>
              <a:rPr lang="et-EE" baseline="0" dirty="0" err="1" smtClean="0"/>
              <a:t>That</a:t>
            </a:r>
            <a:r>
              <a:rPr lang="et-EE" baseline="0" dirty="0" smtClean="0"/>
              <a:t> </a:t>
            </a:r>
            <a:r>
              <a:rPr lang="et-EE" baseline="0" dirty="0" err="1" smtClean="0"/>
              <a:t>there</a:t>
            </a:r>
            <a:r>
              <a:rPr lang="et-EE" baseline="0" dirty="0" smtClean="0"/>
              <a:t> </a:t>
            </a:r>
            <a:r>
              <a:rPr lang="et-EE" baseline="0" dirty="0" err="1" smtClean="0"/>
              <a:t>is</a:t>
            </a:r>
            <a:r>
              <a:rPr lang="et-EE" baseline="0" dirty="0" smtClean="0"/>
              <a:t> </a:t>
            </a:r>
            <a:r>
              <a:rPr lang="et-EE" baseline="0" dirty="0" err="1" smtClean="0"/>
              <a:t>potentially</a:t>
            </a:r>
            <a:r>
              <a:rPr lang="et-EE" baseline="0" dirty="0" smtClean="0"/>
              <a:t> a </a:t>
            </a:r>
            <a:r>
              <a:rPr lang="et-EE" baseline="0" dirty="0" err="1" smtClean="0"/>
              <a:t>huge</a:t>
            </a:r>
            <a:r>
              <a:rPr lang="et-EE" baseline="0" dirty="0" smtClean="0"/>
              <a:t> </a:t>
            </a:r>
            <a:r>
              <a:rPr lang="et-EE" baseline="0" dirty="0" err="1" smtClean="0"/>
              <a:t>amount</a:t>
            </a:r>
            <a:r>
              <a:rPr lang="et-EE" baseline="0" dirty="0" smtClean="0"/>
              <a:t> </a:t>
            </a:r>
            <a:r>
              <a:rPr lang="et-EE" baseline="0" dirty="0" err="1" smtClean="0"/>
              <a:t>of</a:t>
            </a:r>
            <a:r>
              <a:rPr lang="et-EE" baseline="0" dirty="0" smtClean="0"/>
              <a:t> </a:t>
            </a:r>
            <a:r>
              <a:rPr lang="et-EE" baseline="0" dirty="0" err="1" smtClean="0"/>
              <a:t>data</a:t>
            </a:r>
            <a:r>
              <a:rPr lang="et-EE" baseline="0" dirty="0" smtClean="0"/>
              <a:t> </a:t>
            </a:r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AE069-89A4-4052-BAE3-CC5343B4E4E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91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(SIARD, DDI, </a:t>
            </a:r>
            <a:r>
              <a:rPr lang="et-EE" dirty="0" err="1" smtClean="0"/>
              <a:t>multiple</a:t>
            </a:r>
            <a:r>
              <a:rPr lang="et-EE" dirty="0" smtClean="0"/>
              <a:t> </a:t>
            </a:r>
            <a:r>
              <a:rPr lang="et-EE" dirty="0" err="1" smtClean="0"/>
              <a:t>local</a:t>
            </a:r>
            <a:r>
              <a:rPr lang="et-EE" dirty="0" smtClean="0"/>
              <a:t> </a:t>
            </a:r>
            <a:r>
              <a:rPr lang="et-EE" dirty="0" err="1" smtClean="0"/>
              <a:t>or</a:t>
            </a:r>
            <a:r>
              <a:rPr lang="et-EE" dirty="0" smtClean="0"/>
              <a:t> </a:t>
            </a:r>
            <a:r>
              <a:rPr lang="et-EE" dirty="0" err="1" smtClean="0"/>
              <a:t>national</a:t>
            </a:r>
            <a:r>
              <a:rPr lang="et-EE" dirty="0" smtClean="0"/>
              <a:t> </a:t>
            </a:r>
            <a:r>
              <a:rPr lang="et-EE" dirty="0" err="1" smtClean="0"/>
              <a:t>specifications</a:t>
            </a:r>
            <a:r>
              <a:rPr lang="et-EE" dirty="0" smtClean="0"/>
              <a:t>)</a:t>
            </a:r>
            <a:endParaRPr lang="en-GB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AE069-89A4-4052-BAE3-CC5343B4E4E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51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smtClean="0"/>
              <a:t>Talk a </a:t>
            </a:r>
            <a:r>
              <a:rPr lang="et-EE" dirty="0" err="1" smtClean="0"/>
              <a:t>bit</a:t>
            </a:r>
            <a:r>
              <a:rPr lang="et-EE" dirty="0" smtClean="0"/>
              <a:t> </a:t>
            </a:r>
            <a:r>
              <a:rPr lang="et-EE" dirty="0" err="1" smtClean="0"/>
              <a:t>about</a:t>
            </a:r>
            <a:r>
              <a:rPr lang="et-EE" dirty="0" smtClean="0"/>
              <a:t> all</a:t>
            </a:r>
            <a:r>
              <a:rPr lang="et-EE" baseline="0" dirty="0" smtClean="0"/>
              <a:t> </a:t>
            </a:r>
            <a:r>
              <a:rPr lang="et-EE" baseline="0" dirty="0" err="1" smtClean="0"/>
              <a:t>the</a:t>
            </a:r>
            <a:r>
              <a:rPr lang="et-EE" baseline="0" dirty="0" smtClean="0"/>
              <a:t> </a:t>
            </a:r>
            <a:r>
              <a:rPr lang="et-EE" baseline="0" dirty="0" err="1" smtClean="0"/>
              <a:t>tools</a:t>
            </a:r>
            <a:r>
              <a:rPr lang="et-EE" baseline="0" smtClean="0"/>
              <a:t>.. </a:t>
            </a:r>
            <a:endParaRPr lang="en-GB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AE069-89A4-4052-BAE3-CC5343B4E4E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3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3833FC-AEA5-4FDA-8957-FA37F64B76D8}" type="datetimeFigureOut">
              <a:rPr lang="en-GB" smtClean="0"/>
              <a:pPr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8B4366-692D-492B-A7A6-119943CB6998}" type="slidenum">
              <a:rPr lang="en-GB" smtClean="0"/>
              <a:pPr/>
              <a:t>‹n.º›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20" Type="http://schemas.openxmlformats.org/officeDocument/2006/relationships/image" Target="../media/image20.gif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png"/><Relationship Id="rId15" Type="http://schemas.openxmlformats.org/officeDocument/2006/relationships/image" Target="../media/image15.gif"/><Relationship Id="rId16" Type="http://schemas.openxmlformats.org/officeDocument/2006/relationships/image" Target="../media/image16.jpeg"/><Relationship Id="rId17" Type="http://schemas.openxmlformats.org/officeDocument/2006/relationships/image" Target="../media/image17.jpeg"/><Relationship Id="rId18" Type="http://schemas.openxmlformats.org/officeDocument/2006/relationships/image" Target="../media/image18.png"/><Relationship Id="rId19" Type="http://schemas.openxmlformats.org/officeDocument/2006/relationships/image" Target="../media/image19.jpeg"/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600" y="6669360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 descr="e-ark logo update.tif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21" y="6093297"/>
            <a:ext cx="1444441" cy="764704"/>
          </a:xfrm>
          <a:prstGeom prst="rect">
            <a:avLst/>
          </a:prstGeom>
        </p:spPr>
      </p:pic>
      <p:pic>
        <p:nvPicPr>
          <p:cNvPr id="10" name="Picture 9" descr="eu_fp7_logo.jp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518"/>
          <a:stretch>
            <a:fillRect/>
          </a:stretch>
        </p:blipFill>
        <p:spPr>
          <a:xfrm>
            <a:off x="8109717" y="6200322"/>
            <a:ext cx="1034283" cy="692696"/>
          </a:xfrm>
          <a:prstGeom prst="rect">
            <a:avLst/>
          </a:prstGeom>
        </p:spPr>
      </p:pic>
      <p:pic>
        <p:nvPicPr>
          <p:cNvPr id="1026" name="Picture 2" descr="C:\Users\kuldar\Desktop\Logo_SFA1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002463"/>
            <a:ext cx="4176464" cy="85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600" y="6669360"/>
            <a:ext cx="43204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e-ark logo update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21" y="6093297"/>
            <a:ext cx="1444441" cy="764704"/>
          </a:xfrm>
          <a:prstGeom prst="rect">
            <a:avLst/>
          </a:prstGeom>
        </p:spPr>
      </p:pic>
      <p:pic>
        <p:nvPicPr>
          <p:cNvPr id="9" name="Picture 8" descr="ict_p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6018747"/>
            <a:ext cx="1296144" cy="839253"/>
          </a:xfrm>
          <a:prstGeom prst="rect">
            <a:avLst/>
          </a:prstGeom>
        </p:spPr>
      </p:pic>
      <p:pic>
        <p:nvPicPr>
          <p:cNvPr id="10" name="Picture 9" descr="eu_fp7_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6518"/>
          <a:stretch>
            <a:fillRect/>
          </a:stretch>
        </p:blipFill>
        <p:spPr>
          <a:xfrm>
            <a:off x="8109717" y="6165304"/>
            <a:ext cx="1034283" cy="692696"/>
          </a:xfrm>
          <a:prstGeom prst="rect">
            <a:avLst/>
          </a:prstGeom>
        </p:spPr>
      </p:pic>
      <p:pic>
        <p:nvPicPr>
          <p:cNvPr id="11" name="Picture 2" descr="Picture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0648" t="-12706" r="-11801" b="-14351"/>
          <a:stretch>
            <a:fillRect/>
          </a:stretch>
        </p:blipFill>
        <p:spPr bwMode="auto">
          <a:xfrm>
            <a:off x="557808" y="116632"/>
            <a:ext cx="1224136" cy="1064466"/>
          </a:xfrm>
          <a:prstGeom prst="rect">
            <a:avLst/>
          </a:prstGeom>
          <a:noFill/>
        </p:spPr>
      </p:pic>
      <p:pic>
        <p:nvPicPr>
          <p:cNvPr id="12" name="Picture 4" descr="http://www.earkadmin.com/e-ark/Project%20Logos/_w/ait_logo_ohne_claim_c1_rgb_jpg.jpg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776" y="1268760"/>
            <a:ext cx="1800200" cy="438798"/>
          </a:xfrm>
          <a:prstGeom prst="rect">
            <a:avLst/>
          </a:prstGeom>
          <a:noFill/>
        </p:spPr>
      </p:pic>
      <p:pic>
        <p:nvPicPr>
          <p:cNvPr id="13" name="Picture 8" descr="http://www.earkadmin.com/e-ark/Project%20Logos/DPCLogo_JPEG.jpg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756" y="4221088"/>
            <a:ext cx="2160240" cy="475253"/>
          </a:xfrm>
          <a:prstGeom prst="rect">
            <a:avLst/>
          </a:prstGeom>
          <a:noFill/>
        </p:spPr>
      </p:pic>
      <p:pic>
        <p:nvPicPr>
          <p:cNvPr id="14" name="Picture 10" descr="http://www.earkadmin.com/e-ark/Project%20Logos/_w/danish_national_archives_logo_jpg.jpg"/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200" t="-12393" r="-4999" b="-17736"/>
          <a:stretch>
            <a:fillRect/>
          </a:stretch>
        </p:blipFill>
        <p:spPr bwMode="auto">
          <a:xfrm>
            <a:off x="10891" y="3140968"/>
            <a:ext cx="2317971" cy="936103"/>
          </a:xfrm>
          <a:prstGeom prst="rect">
            <a:avLst/>
          </a:prstGeom>
          <a:noFill/>
        </p:spPr>
      </p:pic>
      <p:pic>
        <p:nvPicPr>
          <p:cNvPr id="15" name="Picture 12" descr="http://www.earkadmin.com/e-ark/Project%20Logos/_w/dlm_forum_png.jpg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804" y="2420888"/>
            <a:ext cx="1296144" cy="1025825"/>
          </a:xfrm>
          <a:prstGeom prst="rect">
            <a:avLst/>
          </a:prstGeom>
          <a:noFill/>
        </p:spPr>
      </p:pic>
      <p:pic>
        <p:nvPicPr>
          <p:cNvPr id="16" name="Picture 14" descr="http://www.earkadmin.com/e-ark/Project%20Logos/_w/Logo_ARS_jpg.jpg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48" y="1916832"/>
            <a:ext cx="2304256" cy="511257"/>
          </a:xfrm>
          <a:prstGeom prst="rect">
            <a:avLst/>
          </a:prstGeom>
          <a:noFill/>
        </p:spPr>
      </p:pic>
      <p:pic>
        <p:nvPicPr>
          <p:cNvPr id="17" name="Picture 16" descr="http://www.earkadmin.com/e-ark/Project%20Logos/_w/UCO_Logo_pixel_jpg.jpg"/>
          <p:cNvPicPr>
            <a:picLocks noChangeAspect="1" noChangeArrowheads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094" y="5103793"/>
            <a:ext cx="991565" cy="989503"/>
          </a:xfrm>
          <a:prstGeom prst="rect">
            <a:avLst/>
          </a:prstGeom>
          <a:noFill/>
        </p:spPr>
      </p:pic>
      <p:pic>
        <p:nvPicPr>
          <p:cNvPr id="18" name="Picture 18" descr="http://www.earkadmin.com/e-ark/Project%20Logos/_w/IST_A_RGB_POS_jpg.jpg"/>
          <p:cNvPicPr>
            <a:picLocks noChangeAspect="1" noChangeArrowheads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230" t="24387" r="16001" b="26840"/>
          <a:stretch>
            <a:fillRect/>
          </a:stretch>
        </p:blipFill>
        <p:spPr bwMode="auto">
          <a:xfrm>
            <a:off x="6630880" y="5166496"/>
            <a:ext cx="1674185" cy="864096"/>
          </a:xfrm>
          <a:prstGeom prst="rect">
            <a:avLst/>
          </a:prstGeom>
          <a:noFill/>
        </p:spPr>
      </p:pic>
      <p:pic>
        <p:nvPicPr>
          <p:cNvPr id="19" name="Picture 20" descr="http://www.earkadmin.com/e-ark/Project%20Logos/_w/NAH_logo_jpg.jpg"/>
          <p:cNvPicPr>
            <a:picLocks noChangeAspect="1" noChangeArrowheads="1"/>
          </p:cNvPicPr>
          <p:nvPr userDrawn="1"/>
        </p:nvPicPr>
        <p:blipFill>
          <a:blip r:embed="rId13" cstate="print"/>
          <a:srcRect l="11475" t="6455" r="13939" b="9636"/>
          <a:stretch>
            <a:fillRect/>
          </a:stretch>
        </p:blipFill>
        <p:spPr bwMode="auto">
          <a:xfrm>
            <a:off x="6963916" y="4077072"/>
            <a:ext cx="1008112" cy="1008112"/>
          </a:xfrm>
          <a:prstGeom prst="rect">
            <a:avLst/>
          </a:prstGeom>
          <a:noFill/>
        </p:spPr>
      </p:pic>
      <p:pic>
        <p:nvPicPr>
          <p:cNvPr id="20" name="Picture 22" descr="http://www.earkadmin.com/e-ark/Project%20Logos/NAE%20logo2.pn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1454" y="3282207"/>
            <a:ext cx="1513037" cy="650849"/>
          </a:xfrm>
          <a:prstGeom prst="rect">
            <a:avLst/>
          </a:prstGeom>
          <a:noFill/>
        </p:spPr>
      </p:pic>
      <p:pic>
        <p:nvPicPr>
          <p:cNvPr id="21" name="Picture 24" descr="http://www.arkivverket.no/var/arkivverket/storage/images/design/riksarkivet-og-statsarkivene/172-20-eng-GB/Riksarkivet-og-statsarkivene.gif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76156" y="2780928"/>
            <a:ext cx="2983632" cy="467774"/>
          </a:xfrm>
          <a:prstGeom prst="rect">
            <a:avLst/>
          </a:prstGeom>
          <a:noFill/>
        </p:spPr>
      </p:pic>
      <p:pic>
        <p:nvPicPr>
          <p:cNvPr id="22" name="Picture 26" descr="http://www.earkadmin.com/e-ark/Project%20Logos/_w/ESS_Logo_GIF_371_236_gif.jpg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3213" y="2060848"/>
            <a:ext cx="1229519" cy="782120"/>
          </a:xfrm>
          <a:prstGeom prst="rect">
            <a:avLst/>
          </a:prstGeom>
          <a:noFill/>
        </p:spPr>
      </p:pic>
      <p:pic>
        <p:nvPicPr>
          <p:cNvPr id="23" name="Picture 28" descr="http://www.earkadmin.com/e-ark/Project%20Logos/_w/magentalogo_normal_sort_jpeg_jpg.jpg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4148" y="1556792"/>
            <a:ext cx="2927648" cy="269893"/>
          </a:xfrm>
          <a:prstGeom prst="rect">
            <a:avLst/>
          </a:prstGeom>
          <a:noFill/>
        </p:spPr>
      </p:pic>
      <p:pic>
        <p:nvPicPr>
          <p:cNvPr id="24" name="Picture 30" descr="http://www.earkadmin.com/e-ark/Project%20Logos/keep%20logo-horizontal-large.pn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87157" y="908720"/>
            <a:ext cx="2961631" cy="435751"/>
          </a:xfrm>
          <a:prstGeom prst="rect">
            <a:avLst/>
          </a:prstGeom>
          <a:noFill/>
        </p:spPr>
      </p:pic>
      <p:pic>
        <p:nvPicPr>
          <p:cNvPr id="25" name="Picture 32" descr="http://www.earkadmin.com/e-ark/Project%20Logos/LOGO_MINHAP.jp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987824" y="5271993"/>
            <a:ext cx="2601591" cy="653102"/>
          </a:xfrm>
          <a:prstGeom prst="rect">
            <a:avLst/>
          </a:prstGeom>
          <a:noFill/>
        </p:spPr>
      </p:pic>
      <p:pic>
        <p:nvPicPr>
          <p:cNvPr id="26" name="Picture 34" descr="http://www.ama.pt/templates/ama_novo_hp/images/logo.gif"/>
          <p:cNvPicPr>
            <a:picLocks noChangeAspect="1" noChangeArrowheads="1"/>
          </p:cNvPicPr>
          <p:nvPr userDrawn="1"/>
        </p:nvPicPr>
        <p:blipFill>
          <a:blip r:embed="rId20" cstate="print"/>
          <a:srcRect l="10058" t="21896" r="43003" b="19595"/>
          <a:stretch>
            <a:fillRect/>
          </a:stretch>
        </p:blipFill>
        <p:spPr bwMode="auto">
          <a:xfrm>
            <a:off x="6819900" y="188640"/>
            <a:ext cx="1296144" cy="64807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>
          <a:xfrm>
            <a:off x="2627784" y="548680"/>
            <a:ext cx="3168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E-ARK PROJECT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IS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CO-FUNDED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BY THE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EUROPEAN COMMISSION</a:t>
            </a:r>
          </a:p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UNDER</a:t>
            </a:r>
            <a:r>
              <a:rPr lang="en-GB" sz="24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THE</a:t>
            </a:r>
          </a:p>
          <a:p>
            <a:pPr algn="ctr"/>
            <a:r>
              <a:rPr lang="en-GB" sz="24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ICT-PSP</a:t>
            </a:r>
          </a:p>
          <a:p>
            <a:pPr algn="ctr"/>
            <a:r>
              <a:rPr lang="en-GB" sz="24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PROGRAMME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43808" y="4653136"/>
            <a:ext cx="290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www.eark-project.eu</a:t>
            </a:r>
            <a:endParaRPr lang="en-GB" sz="2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2.1/pack.zi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gif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In</a:t>
            </a:r>
            <a:r>
              <a:rPr lang="et-EE" dirty="0" smtClean="0"/>
              <a:t> </a:t>
            </a:r>
            <a:r>
              <a:rPr lang="et-EE" dirty="0" err="1" smtClean="0"/>
              <a:t>preparation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workshop</a:t>
            </a:r>
            <a:r>
              <a:rPr lang="et-EE" dirty="0" smtClean="0"/>
              <a:t> .. </a:t>
            </a:r>
            <a:endParaRPr lang="en-GB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r>
              <a:rPr lang="et-EE" dirty="0" err="1" smtClean="0"/>
              <a:t>Connect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network</a:t>
            </a:r>
            <a:r>
              <a:rPr lang="et-EE" dirty="0" smtClean="0"/>
              <a:t>:</a:t>
            </a:r>
          </a:p>
          <a:p>
            <a:pPr lvl="1"/>
            <a:r>
              <a:rPr lang="et-EE" dirty="0" smtClean="0"/>
              <a:t>SSID: </a:t>
            </a:r>
            <a:r>
              <a:rPr lang="et-EE" dirty="0" smtClean="0"/>
              <a:t>WORKSHOP08</a:t>
            </a:r>
            <a:endParaRPr lang="et-EE" dirty="0" smtClean="0"/>
          </a:p>
          <a:p>
            <a:pPr lvl="1"/>
            <a:r>
              <a:rPr lang="et-EE" dirty="0" smtClean="0"/>
              <a:t>Network </a:t>
            </a:r>
            <a:r>
              <a:rPr lang="et-EE" dirty="0" err="1" smtClean="0"/>
              <a:t>key</a:t>
            </a:r>
            <a:r>
              <a:rPr lang="et-EE" dirty="0" smtClean="0"/>
              <a:t>: </a:t>
            </a:r>
            <a:r>
              <a:rPr lang="et-EE" dirty="0" err="1" smtClean="0"/>
              <a:t>databases</a:t>
            </a:r>
            <a:endParaRPr lang="et-EE" dirty="0" smtClean="0"/>
          </a:p>
          <a:p>
            <a:pPr lvl="1"/>
            <a:endParaRPr lang="et-EE" dirty="0"/>
          </a:p>
          <a:p>
            <a:pPr marL="57150" indent="0">
              <a:buNone/>
            </a:pPr>
            <a:r>
              <a:rPr lang="et-EE" dirty="0" err="1" smtClean="0"/>
              <a:t>Go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smtClean="0">
                <a:hlinkClick r:id="rId2"/>
              </a:rPr>
              <a:t>http://192.168.2.1/pack.zip</a:t>
            </a:r>
            <a:endParaRPr lang="et-EE" dirty="0" smtClean="0"/>
          </a:p>
          <a:p>
            <a:pPr marL="57150" indent="0">
              <a:buNone/>
            </a:pPr>
            <a:r>
              <a:rPr lang="et-E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06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95" y="4074325"/>
            <a:ext cx="9144000" cy="1584176"/>
          </a:xfrm>
        </p:spPr>
        <p:txBody>
          <a:bodyPr>
            <a:noAutofit/>
          </a:bodyPr>
          <a:lstStyle/>
          <a:p>
            <a:r>
              <a:rPr lang="et-EE" sz="1600" dirty="0" smtClean="0"/>
              <a:t>Marcel </a:t>
            </a:r>
            <a:r>
              <a:rPr lang="et-EE" sz="1600" dirty="0" err="1" smtClean="0"/>
              <a:t>Büchler</a:t>
            </a:r>
            <a:r>
              <a:rPr lang="et-EE" sz="1600" dirty="0" smtClean="0"/>
              <a:t> (</a:t>
            </a:r>
            <a:r>
              <a:rPr lang="et-EE" sz="1600" dirty="0" err="1" smtClean="0"/>
              <a:t>Swiss</a:t>
            </a:r>
            <a:r>
              <a:rPr lang="et-EE" sz="1600" dirty="0" smtClean="0"/>
              <a:t> </a:t>
            </a:r>
            <a:r>
              <a:rPr lang="et-EE" sz="1600" dirty="0" err="1" smtClean="0"/>
              <a:t>Federal</a:t>
            </a:r>
            <a:r>
              <a:rPr lang="et-EE" sz="1600" dirty="0" smtClean="0"/>
              <a:t> </a:t>
            </a:r>
            <a:r>
              <a:rPr lang="et-EE" sz="1600" dirty="0" err="1" smtClean="0"/>
              <a:t>Archives</a:t>
            </a:r>
            <a:r>
              <a:rPr lang="et-EE" sz="1600" dirty="0" smtClean="0"/>
              <a:t>), Luis </a:t>
            </a:r>
            <a:r>
              <a:rPr lang="et-EE" sz="1600" dirty="0" err="1" smtClean="0"/>
              <a:t>Faria</a:t>
            </a:r>
            <a:r>
              <a:rPr lang="et-EE" sz="1600" dirty="0" smtClean="0"/>
              <a:t> (Keep </a:t>
            </a:r>
            <a:r>
              <a:rPr lang="et-EE" sz="1600" dirty="0" err="1" smtClean="0"/>
              <a:t>Solutions</a:t>
            </a:r>
            <a:r>
              <a:rPr lang="et-EE" sz="1600" dirty="0" smtClean="0"/>
              <a:t>), </a:t>
            </a:r>
            <a:br>
              <a:rPr lang="et-EE" sz="1600" dirty="0" smtClean="0"/>
            </a:br>
            <a:r>
              <a:rPr lang="et-EE" sz="1600" dirty="0" err="1" smtClean="0"/>
              <a:t>Kuldar</a:t>
            </a:r>
            <a:r>
              <a:rPr lang="et-EE" sz="1600" dirty="0" smtClean="0"/>
              <a:t> Aas (</a:t>
            </a:r>
            <a:r>
              <a:rPr lang="et-EE" sz="1600" dirty="0" err="1" smtClean="0"/>
              <a:t>National</a:t>
            </a:r>
            <a:r>
              <a:rPr lang="et-EE" sz="1600" dirty="0" smtClean="0"/>
              <a:t> </a:t>
            </a:r>
            <a:r>
              <a:rPr lang="et-EE" sz="1600" dirty="0" err="1" smtClean="0"/>
              <a:t>Archives</a:t>
            </a:r>
            <a:r>
              <a:rPr lang="et-EE" sz="1600" dirty="0" smtClean="0"/>
              <a:t> </a:t>
            </a:r>
            <a:r>
              <a:rPr lang="et-EE" sz="1600" dirty="0" err="1" smtClean="0"/>
              <a:t>of</a:t>
            </a:r>
            <a:r>
              <a:rPr lang="et-EE" sz="1600" dirty="0" smtClean="0"/>
              <a:t> Estonia)</a:t>
            </a:r>
          </a:p>
          <a:p>
            <a:endParaRPr lang="et-EE" sz="1600" dirty="0" smtClean="0"/>
          </a:p>
          <a:p>
            <a:r>
              <a:rPr lang="et-EE" sz="1600" dirty="0" err="1" smtClean="0"/>
              <a:t>iPRES</a:t>
            </a:r>
            <a:r>
              <a:rPr lang="et-EE" sz="1600" dirty="0" smtClean="0"/>
              <a:t> </a:t>
            </a:r>
            <a:r>
              <a:rPr lang="et-EE" sz="1600" dirty="0" err="1" smtClean="0"/>
              <a:t>Conference</a:t>
            </a:r>
            <a:r>
              <a:rPr lang="et-EE" sz="1600" dirty="0" smtClean="0"/>
              <a:t> 2016</a:t>
            </a:r>
          </a:p>
          <a:p>
            <a:r>
              <a:rPr lang="et-EE" sz="1600" dirty="0" smtClean="0"/>
              <a:t>Bern, </a:t>
            </a:r>
            <a:r>
              <a:rPr lang="et-EE" sz="1600" dirty="0" err="1" smtClean="0"/>
              <a:t>Switzerland</a:t>
            </a:r>
            <a:r>
              <a:rPr lang="et-EE" sz="1600" dirty="0" smtClean="0"/>
              <a:t>, 06.10.2016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3592" y="116632"/>
            <a:ext cx="807720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altLang="da-DK" sz="2400" b="1" dirty="0" smtClean="0">
                <a:latin typeface="Arial" charset="0"/>
                <a:cs typeface="Arial" charset="0"/>
              </a:rPr>
              <a:t>E</a:t>
            </a:r>
            <a:r>
              <a:rPr lang="en-GB" altLang="da-DK" sz="2400" dirty="0" smtClean="0">
                <a:latin typeface="Arial" charset="0"/>
                <a:cs typeface="Arial" charset="0"/>
              </a:rPr>
              <a:t>uropean </a:t>
            </a:r>
            <a:r>
              <a:rPr lang="en-GB" altLang="da-DK" sz="2400" b="1" dirty="0" smtClean="0">
                <a:latin typeface="Arial" charset="0"/>
                <a:cs typeface="Arial" charset="0"/>
              </a:rPr>
              <a:t>A</a:t>
            </a:r>
            <a:r>
              <a:rPr lang="en-GB" altLang="da-DK" sz="2400" dirty="0" smtClean="0">
                <a:latin typeface="Arial" charset="0"/>
                <a:cs typeface="Arial" charset="0"/>
              </a:rPr>
              <a:t>rchival </a:t>
            </a:r>
            <a:r>
              <a:rPr lang="en-GB" altLang="da-DK" sz="2400" b="1" dirty="0" smtClean="0">
                <a:latin typeface="Arial" charset="0"/>
                <a:cs typeface="Arial" charset="0"/>
              </a:rPr>
              <a:t>R</a:t>
            </a:r>
            <a:r>
              <a:rPr lang="en-GB" altLang="da-DK" sz="2400" dirty="0" smtClean="0">
                <a:latin typeface="Arial" charset="0"/>
                <a:cs typeface="Arial" charset="0"/>
              </a:rPr>
              <a:t>ecords and </a:t>
            </a:r>
            <a:r>
              <a:rPr lang="en-GB" altLang="da-DK" sz="2400" b="1" dirty="0" smtClean="0">
                <a:latin typeface="Arial" charset="0"/>
                <a:cs typeface="Arial" charset="0"/>
              </a:rPr>
              <a:t>K</a:t>
            </a:r>
            <a:r>
              <a:rPr lang="en-GB" altLang="da-DK" sz="2400" dirty="0" smtClean="0">
                <a:latin typeface="Arial" charset="0"/>
                <a:cs typeface="Arial" charset="0"/>
              </a:rPr>
              <a:t>nowledge Preservation</a:t>
            </a:r>
            <a:endParaRPr lang="et-EE" altLang="da-DK" sz="2400" dirty="0" smtClean="0">
              <a:latin typeface="Arial" charset="0"/>
              <a:cs typeface="Arial" charset="0"/>
            </a:endParaRPr>
          </a:p>
          <a:p>
            <a:endParaRPr lang="et-EE" sz="1800" dirty="0" smtClean="0"/>
          </a:p>
          <a:p>
            <a:r>
              <a:rPr lang="et-EE" sz="1800" dirty="0" err="1" smtClean="0"/>
              <a:t>#earkproject</a:t>
            </a:r>
            <a:r>
              <a:rPr lang="et-EE" sz="1800" dirty="0" smtClean="0"/>
              <a:t>	www.eark-project.eu	</a:t>
            </a:r>
            <a:r>
              <a:rPr lang="et-EE" sz="1800" dirty="0" err="1" smtClean="0"/>
              <a:t>@EARKProject</a:t>
            </a:r>
            <a:endParaRPr lang="et-EE" sz="1800" dirty="0"/>
          </a:p>
          <a:p>
            <a:endParaRPr lang="et-EE" altLang="da-DK" sz="2400" dirty="0" smtClean="0">
              <a:latin typeface="Arial" charset="0"/>
              <a:cs typeface="Arial" charset="0"/>
            </a:endParaRPr>
          </a:p>
          <a:p>
            <a:endParaRPr lang="et-EE" altLang="da-DK" sz="2400" dirty="0" smtClean="0">
              <a:latin typeface="Arial" charset="0"/>
              <a:cs typeface="Arial" charset="0"/>
            </a:endParaRPr>
          </a:p>
          <a:p>
            <a:endParaRPr lang="da-DK" altLang="da-DK" sz="2400" dirty="0" smtClean="0">
              <a:latin typeface="Arial" charset="0"/>
              <a:cs typeface="Arial" charset="0"/>
            </a:endParaRPr>
          </a:p>
          <a:p>
            <a:r>
              <a:rPr lang="en-GB" sz="3600" dirty="0"/>
              <a:t>Relational Database Preservation Standards and </a:t>
            </a:r>
            <a:r>
              <a:rPr lang="en-GB" sz="3600" dirty="0" smtClean="0"/>
              <a:t>Tools</a:t>
            </a:r>
            <a:endParaRPr lang="et-E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r>
              <a:rPr lang="et-EE" dirty="0" smtClean="0"/>
              <a:t>Agenda</a:t>
            </a:r>
            <a:endParaRPr lang="en-GB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792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sz="2400" i="1" dirty="0" smtClean="0">
                <a:solidFill>
                  <a:srgbClr val="0070C0"/>
                </a:solidFill>
              </a:rPr>
              <a:t>* </a:t>
            </a:r>
            <a:r>
              <a:rPr lang="et-EE" sz="2400" i="1" dirty="0" err="1" smtClean="0">
                <a:solidFill>
                  <a:srgbClr val="0070C0"/>
                </a:solidFill>
              </a:rPr>
              <a:t>Workshop</a:t>
            </a:r>
            <a:r>
              <a:rPr lang="et-EE" sz="2400" i="1" dirty="0" smtClean="0">
                <a:solidFill>
                  <a:srgbClr val="0070C0"/>
                </a:solidFill>
              </a:rPr>
              <a:t> </a:t>
            </a:r>
            <a:r>
              <a:rPr lang="et-EE" sz="2400" i="1" dirty="0" err="1" smtClean="0">
                <a:solidFill>
                  <a:srgbClr val="0070C0"/>
                </a:solidFill>
              </a:rPr>
              <a:t>organised</a:t>
            </a:r>
            <a:r>
              <a:rPr lang="et-EE" sz="2400" i="1" dirty="0" smtClean="0">
                <a:solidFill>
                  <a:srgbClr val="0070C0"/>
                </a:solidFill>
              </a:rPr>
              <a:t> </a:t>
            </a:r>
            <a:r>
              <a:rPr lang="et-EE" sz="2400" i="1" dirty="0" err="1" smtClean="0">
                <a:solidFill>
                  <a:srgbClr val="0070C0"/>
                </a:solidFill>
              </a:rPr>
              <a:t>in</a:t>
            </a:r>
            <a:r>
              <a:rPr lang="et-EE" sz="2400" i="1" dirty="0" smtClean="0">
                <a:solidFill>
                  <a:srgbClr val="0070C0"/>
                </a:solidFill>
              </a:rPr>
              <a:t> </a:t>
            </a:r>
            <a:r>
              <a:rPr lang="et-EE" sz="2400" i="1" dirty="0" err="1" smtClean="0">
                <a:solidFill>
                  <a:srgbClr val="0070C0"/>
                </a:solidFill>
              </a:rPr>
              <a:t>collaboration</a:t>
            </a:r>
            <a:r>
              <a:rPr lang="et-EE" sz="2400" i="1" dirty="0" smtClean="0">
                <a:solidFill>
                  <a:srgbClr val="0070C0"/>
                </a:solidFill>
              </a:rPr>
              <a:t> </a:t>
            </a:r>
            <a:r>
              <a:rPr lang="et-EE" sz="2400" i="1" dirty="0" err="1" smtClean="0">
                <a:solidFill>
                  <a:srgbClr val="0070C0"/>
                </a:solidFill>
              </a:rPr>
              <a:t>by</a:t>
            </a:r>
            <a:r>
              <a:rPr lang="et-EE" sz="2400" i="1" dirty="0" smtClean="0">
                <a:solidFill>
                  <a:srgbClr val="0070C0"/>
                </a:solidFill>
              </a:rPr>
              <a:t> </a:t>
            </a:r>
            <a:r>
              <a:rPr lang="et-EE" sz="2400" i="1" dirty="0" err="1" smtClean="0">
                <a:solidFill>
                  <a:srgbClr val="0070C0"/>
                </a:solidFill>
              </a:rPr>
              <a:t>the</a:t>
            </a:r>
            <a:r>
              <a:rPr lang="et-EE" sz="2400" i="1" dirty="0" smtClean="0">
                <a:solidFill>
                  <a:srgbClr val="0070C0"/>
                </a:solidFill>
              </a:rPr>
              <a:t> E-ARK Project and </a:t>
            </a:r>
            <a:r>
              <a:rPr lang="et-EE" sz="2400" i="1" dirty="0" err="1" smtClean="0">
                <a:solidFill>
                  <a:srgbClr val="0070C0"/>
                </a:solidFill>
              </a:rPr>
              <a:t>the</a:t>
            </a:r>
            <a:r>
              <a:rPr lang="et-EE" sz="2400" i="1" dirty="0" smtClean="0">
                <a:solidFill>
                  <a:srgbClr val="0070C0"/>
                </a:solidFill>
              </a:rPr>
              <a:t> </a:t>
            </a:r>
            <a:r>
              <a:rPr lang="et-EE" sz="2400" i="1" dirty="0" err="1" smtClean="0">
                <a:solidFill>
                  <a:srgbClr val="0070C0"/>
                </a:solidFill>
              </a:rPr>
              <a:t>Swiss</a:t>
            </a:r>
            <a:r>
              <a:rPr lang="et-EE" sz="2400" i="1" dirty="0" smtClean="0">
                <a:solidFill>
                  <a:srgbClr val="0070C0"/>
                </a:solidFill>
              </a:rPr>
              <a:t> </a:t>
            </a:r>
            <a:r>
              <a:rPr lang="et-EE" sz="2400" i="1" dirty="0" err="1" smtClean="0">
                <a:solidFill>
                  <a:srgbClr val="0070C0"/>
                </a:solidFill>
              </a:rPr>
              <a:t>Federal</a:t>
            </a:r>
            <a:r>
              <a:rPr lang="et-EE" sz="2400" i="1" dirty="0" smtClean="0">
                <a:solidFill>
                  <a:srgbClr val="0070C0"/>
                </a:solidFill>
              </a:rPr>
              <a:t> </a:t>
            </a:r>
            <a:r>
              <a:rPr lang="et-EE" sz="2400" i="1" dirty="0" err="1" smtClean="0">
                <a:solidFill>
                  <a:srgbClr val="0070C0"/>
                </a:solidFill>
              </a:rPr>
              <a:t>Archives</a:t>
            </a:r>
            <a:endParaRPr lang="en-GB" sz="2400" i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88016"/>
              </p:ext>
            </p:extLst>
          </p:nvPr>
        </p:nvGraphicFramePr>
        <p:xfrm>
          <a:off x="467544" y="1244704"/>
          <a:ext cx="83529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264696"/>
              </a:tblGrid>
              <a:tr h="674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09:00 – 09:10</a:t>
                      </a:r>
                    </a:p>
                    <a:p>
                      <a:endParaRPr lang="en-GB" sz="2400" b="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Short introduction (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Kuldar</a:t>
                      </a: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Aas</a:t>
                      </a:r>
                      <a:r>
                        <a:rPr lang="et-EE" sz="2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2400" b="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453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09:10 – 09:30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SIARD </a:t>
                      </a:r>
                      <a:r>
                        <a:rPr lang="et-EE" sz="2400" dirty="0" smtClean="0"/>
                        <a:t>2.0 </a:t>
                      </a:r>
                      <a:r>
                        <a:rPr lang="en-GB" sz="2400" dirty="0" smtClean="0"/>
                        <a:t>(Marcel </a:t>
                      </a:r>
                      <a:r>
                        <a:rPr lang="en-GB" sz="2400" dirty="0" err="1" smtClean="0"/>
                        <a:t>Büchler</a:t>
                      </a:r>
                      <a:r>
                        <a:rPr lang="en-GB" sz="2400" dirty="0" smtClean="0"/>
                        <a:t>)</a:t>
                      </a:r>
                    </a:p>
                  </a:txBody>
                  <a:tcPr/>
                </a:tc>
              </a:tr>
              <a:tr h="696455">
                <a:tc>
                  <a:txBody>
                    <a:bodyPr/>
                    <a:lstStyle/>
                    <a:p>
                      <a:r>
                        <a:rPr lang="et-EE" sz="2400" dirty="0" smtClean="0"/>
                        <a:t>09:30 – 10:30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2400" dirty="0" err="1" smtClean="0"/>
                        <a:t>Hands-on</a:t>
                      </a:r>
                      <a:r>
                        <a:rPr lang="et-EE" sz="2400" dirty="0" smtClean="0"/>
                        <a:t>: </a:t>
                      </a:r>
                      <a:r>
                        <a:rPr lang="et-EE" sz="2400" dirty="0" err="1" smtClean="0"/>
                        <a:t>Database</a:t>
                      </a:r>
                      <a:r>
                        <a:rPr lang="et-EE" sz="2400" dirty="0" smtClean="0"/>
                        <a:t> </a:t>
                      </a:r>
                      <a:r>
                        <a:rPr lang="et-EE" sz="2400" dirty="0" err="1" smtClean="0"/>
                        <a:t>Preservation</a:t>
                      </a:r>
                      <a:r>
                        <a:rPr lang="et-EE" sz="2400" dirty="0" smtClean="0"/>
                        <a:t> </a:t>
                      </a:r>
                      <a:r>
                        <a:rPr lang="et-EE" sz="2400" dirty="0" err="1" smtClean="0"/>
                        <a:t>Toolkit</a:t>
                      </a:r>
                      <a:r>
                        <a:rPr lang="et-EE" sz="2400" dirty="0" smtClean="0"/>
                        <a:t> (Luis </a:t>
                      </a:r>
                      <a:r>
                        <a:rPr lang="et-EE" sz="2400" dirty="0" err="1" smtClean="0"/>
                        <a:t>Faria</a:t>
                      </a:r>
                      <a:r>
                        <a:rPr lang="et-EE" sz="2400" dirty="0" smtClean="0"/>
                        <a:t>) and SIARD</a:t>
                      </a:r>
                      <a:r>
                        <a:rPr lang="et-EE" sz="2400" baseline="0" dirty="0" smtClean="0"/>
                        <a:t> </a:t>
                      </a:r>
                      <a:r>
                        <a:rPr lang="et-EE" sz="2400" baseline="0" dirty="0" err="1" smtClean="0"/>
                        <a:t>Suite</a:t>
                      </a:r>
                      <a:r>
                        <a:rPr lang="et-EE" sz="2400" baseline="0" dirty="0" smtClean="0"/>
                        <a:t> (</a:t>
                      </a:r>
                      <a:r>
                        <a:rPr lang="et-EE" sz="2400" baseline="0" dirty="0" err="1" smtClean="0"/>
                        <a:t>Marcel</a:t>
                      </a:r>
                      <a:r>
                        <a:rPr lang="et-EE" sz="2400" baseline="0" dirty="0" smtClean="0"/>
                        <a:t> </a:t>
                      </a:r>
                      <a:r>
                        <a:rPr lang="et-EE" sz="2400" baseline="0" dirty="0" err="1" smtClean="0"/>
                        <a:t>Büchler</a:t>
                      </a:r>
                      <a:r>
                        <a:rPr lang="et-EE" sz="2400" baseline="0" dirty="0" smtClean="0"/>
                        <a:t>)</a:t>
                      </a:r>
                      <a:endParaRPr lang="et-EE" sz="240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4530">
                <a:tc>
                  <a:txBody>
                    <a:bodyPr/>
                    <a:lstStyle/>
                    <a:p>
                      <a:r>
                        <a:rPr lang="et-EE" sz="2400" dirty="0" smtClean="0"/>
                        <a:t>10:30 – 11:00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dirty="0" err="1" smtClean="0"/>
                        <a:t>Coffee</a:t>
                      </a:r>
                      <a:r>
                        <a:rPr lang="et-EE" sz="2400" dirty="0" smtClean="0"/>
                        <a:t>!</a:t>
                      </a:r>
                      <a:endParaRPr lang="en-GB" sz="2400" dirty="0"/>
                    </a:p>
                  </a:txBody>
                  <a:tcPr/>
                </a:tc>
              </a:tr>
              <a:tr h="674154">
                <a:tc>
                  <a:txBody>
                    <a:bodyPr/>
                    <a:lstStyle/>
                    <a:p>
                      <a:r>
                        <a:rPr lang="et-EE" sz="2400" dirty="0" smtClean="0"/>
                        <a:t>11:00 – 12:00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dirty="0" err="1" smtClean="0"/>
                        <a:t>Hands-on</a:t>
                      </a:r>
                      <a:r>
                        <a:rPr lang="et-EE" sz="2400" dirty="0" smtClean="0"/>
                        <a:t>: </a:t>
                      </a:r>
                      <a:r>
                        <a:rPr lang="et-EE" sz="2400" dirty="0" err="1" smtClean="0"/>
                        <a:t>Database</a:t>
                      </a:r>
                      <a:r>
                        <a:rPr lang="et-EE" sz="2400" dirty="0" smtClean="0"/>
                        <a:t> </a:t>
                      </a:r>
                      <a:r>
                        <a:rPr lang="et-EE" sz="2400" dirty="0" err="1" smtClean="0"/>
                        <a:t>Visualisation</a:t>
                      </a:r>
                      <a:r>
                        <a:rPr lang="et-EE" sz="2400" baseline="0" dirty="0" smtClean="0"/>
                        <a:t> </a:t>
                      </a:r>
                      <a:r>
                        <a:rPr lang="et-EE" sz="2400" baseline="0" dirty="0" err="1" smtClean="0"/>
                        <a:t>Toolkit</a:t>
                      </a:r>
                      <a:r>
                        <a:rPr lang="et-EE" sz="2400" baseline="0" dirty="0" smtClean="0"/>
                        <a:t> (Luis </a:t>
                      </a:r>
                      <a:r>
                        <a:rPr lang="et-EE" sz="2400" baseline="0" dirty="0" err="1" smtClean="0"/>
                        <a:t>Faria</a:t>
                      </a:r>
                      <a:r>
                        <a:rPr lang="et-EE" sz="2400" baseline="0" dirty="0" smtClean="0"/>
                        <a:t>) and </a:t>
                      </a:r>
                      <a:r>
                        <a:rPr lang="et-EE" sz="2400" baseline="0" dirty="0" err="1" smtClean="0"/>
                        <a:t>SIARDexcerpt</a:t>
                      </a:r>
                      <a:r>
                        <a:rPr lang="et-EE" sz="2400" baseline="0" dirty="0" smtClean="0"/>
                        <a:t> </a:t>
                      </a:r>
                      <a:r>
                        <a:rPr lang="et-EE" sz="2400" dirty="0" smtClean="0"/>
                        <a:t>(</a:t>
                      </a:r>
                      <a:r>
                        <a:rPr lang="et-EE" sz="2400" dirty="0" err="1" smtClean="0"/>
                        <a:t>Marcel</a:t>
                      </a:r>
                      <a:r>
                        <a:rPr lang="et-EE" sz="2400" dirty="0" smtClean="0"/>
                        <a:t> </a:t>
                      </a:r>
                      <a:r>
                        <a:rPr lang="et-EE" sz="2400" dirty="0" err="1" smtClean="0"/>
                        <a:t>Büchler</a:t>
                      </a:r>
                      <a:r>
                        <a:rPr lang="et-EE" sz="2400" dirty="0" smtClean="0"/>
                        <a:t>)</a:t>
                      </a:r>
                      <a:endParaRPr lang="en-GB" sz="2400" dirty="0"/>
                    </a:p>
                  </a:txBody>
                  <a:tcPr/>
                </a:tc>
              </a:tr>
              <a:tr h="374530">
                <a:tc>
                  <a:txBody>
                    <a:bodyPr/>
                    <a:lstStyle/>
                    <a:p>
                      <a:r>
                        <a:rPr lang="et-EE" sz="2400" dirty="0" smtClean="0"/>
                        <a:t>12:00 – 12:30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sz="2400" dirty="0" err="1" smtClean="0"/>
                        <a:t>Discussion</a:t>
                      </a:r>
                      <a:r>
                        <a:rPr lang="et-EE" sz="2400" dirty="0" smtClean="0"/>
                        <a:t> and Q&amp;A</a:t>
                      </a:r>
                      <a:endParaRPr lang="en-GB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2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kuldar\Desktop\big-da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3183003" cy="238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uldar\Desktop\Environment of DBM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36179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uldar\Desktop\ibdbase__l_kraemer_march_2014_20cm_200p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10" y="2924944"/>
            <a:ext cx="430718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Database</a:t>
            </a:r>
            <a:r>
              <a:rPr lang="et-EE" dirty="0" smtClean="0"/>
              <a:t> </a:t>
            </a:r>
            <a:r>
              <a:rPr lang="et-EE" dirty="0" err="1" smtClean="0"/>
              <a:t>preservation</a:t>
            </a:r>
            <a:r>
              <a:rPr lang="et-EE" dirty="0" smtClean="0"/>
              <a:t> </a:t>
            </a:r>
            <a:r>
              <a:rPr lang="et-EE" dirty="0" err="1" smtClean="0"/>
              <a:t>intro</a:t>
            </a:r>
            <a:endParaRPr lang="en-GB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/>
          </a:p>
          <a:p>
            <a:pPr marL="0" indent="0" algn="ctr">
              <a:buNone/>
            </a:pPr>
            <a:r>
              <a:rPr lang="et-EE" sz="4400" b="1" dirty="0" smtClean="0">
                <a:ln>
                  <a:solidFill>
                    <a:schemeClr val="accent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Most </a:t>
            </a:r>
            <a:r>
              <a:rPr lang="et-EE" sz="4400" b="1" dirty="0" err="1" smtClean="0">
                <a:ln>
                  <a:solidFill>
                    <a:schemeClr val="accent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complex</a:t>
            </a:r>
            <a:r>
              <a:rPr lang="et-EE" sz="4400" b="1" dirty="0" smtClean="0">
                <a:ln>
                  <a:solidFill>
                    <a:schemeClr val="accent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t-EE" sz="4400" b="1" dirty="0" err="1" smtClean="0">
                <a:ln>
                  <a:solidFill>
                    <a:schemeClr val="accent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t-EE" sz="4400" b="1" dirty="0" smtClean="0">
                <a:ln>
                  <a:solidFill>
                    <a:schemeClr val="accent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t-EE" sz="4400" b="1" dirty="0" err="1" smtClean="0">
                <a:ln>
                  <a:solidFill>
                    <a:schemeClr val="accent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t-EE" sz="4400" b="1" dirty="0" smtClean="0">
                <a:ln>
                  <a:solidFill>
                    <a:schemeClr val="accent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 preserve?</a:t>
            </a:r>
            <a:endParaRPr lang="en-GB" sz="4400" b="1" dirty="0">
              <a:ln>
                <a:solidFill>
                  <a:schemeClr val="accent1"/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Database</a:t>
            </a:r>
            <a:r>
              <a:rPr lang="et-EE" dirty="0" smtClean="0"/>
              <a:t> </a:t>
            </a:r>
            <a:r>
              <a:rPr lang="et-EE" dirty="0" err="1" smtClean="0"/>
              <a:t>preservation</a:t>
            </a:r>
            <a:r>
              <a:rPr lang="et-EE" dirty="0" smtClean="0"/>
              <a:t> </a:t>
            </a:r>
            <a:r>
              <a:rPr lang="et-EE" dirty="0" err="1" smtClean="0"/>
              <a:t>intro</a:t>
            </a:r>
            <a:endParaRPr lang="en-GB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lnSpcReduction="10000"/>
          </a:bodyPr>
          <a:lstStyle/>
          <a:p>
            <a:r>
              <a:rPr lang="et-EE" dirty="0" err="1" smtClean="0"/>
              <a:t>In</a:t>
            </a:r>
            <a:r>
              <a:rPr lang="et-EE" dirty="0" smtClean="0"/>
              <a:t> order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do</a:t>
            </a:r>
            <a:r>
              <a:rPr lang="et-EE" dirty="0" smtClean="0"/>
              <a:t> </a:t>
            </a:r>
            <a:r>
              <a:rPr lang="et-EE" dirty="0" err="1" smtClean="0"/>
              <a:t>database</a:t>
            </a:r>
            <a:r>
              <a:rPr lang="et-EE" dirty="0" smtClean="0"/>
              <a:t> </a:t>
            </a:r>
            <a:r>
              <a:rPr lang="et-EE" dirty="0" err="1" smtClean="0"/>
              <a:t>preservation</a:t>
            </a:r>
            <a:r>
              <a:rPr lang="et-EE" dirty="0" smtClean="0"/>
              <a:t>:</a:t>
            </a:r>
          </a:p>
          <a:p>
            <a:pPr lvl="1"/>
            <a:r>
              <a:rPr lang="et-EE" dirty="0" smtClean="0"/>
              <a:t>Keep </a:t>
            </a:r>
            <a:r>
              <a:rPr lang="et-EE" dirty="0" err="1" smtClean="0"/>
              <a:t>the</a:t>
            </a:r>
            <a:r>
              <a:rPr lang="et-EE" dirty="0"/>
              <a:t> </a:t>
            </a:r>
            <a:r>
              <a:rPr lang="et-EE" dirty="0" err="1" smtClean="0"/>
              <a:t>data</a:t>
            </a:r>
            <a:endParaRPr lang="et-EE" dirty="0" smtClean="0"/>
          </a:p>
          <a:p>
            <a:pPr lvl="1"/>
            <a:r>
              <a:rPr lang="et-EE" dirty="0" smtClean="0"/>
              <a:t>Keep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structure</a:t>
            </a:r>
            <a:endParaRPr lang="et-EE" dirty="0" smtClean="0"/>
          </a:p>
          <a:p>
            <a:pPr lvl="1"/>
            <a:r>
              <a:rPr lang="et-EE" dirty="0" smtClean="0"/>
              <a:t>Keep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system</a:t>
            </a:r>
            <a:endParaRPr lang="et-EE" dirty="0" smtClean="0"/>
          </a:p>
          <a:p>
            <a:pPr lvl="1"/>
            <a:r>
              <a:rPr lang="et-EE" dirty="0" smtClean="0"/>
              <a:t>Keep </a:t>
            </a:r>
            <a:r>
              <a:rPr lang="et-EE" dirty="0" err="1" smtClean="0"/>
              <a:t>it</a:t>
            </a:r>
            <a:r>
              <a:rPr lang="et-EE" dirty="0" smtClean="0"/>
              <a:t> so </a:t>
            </a:r>
            <a:r>
              <a:rPr lang="et-EE" dirty="0" err="1" smtClean="0"/>
              <a:t>that</a:t>
            </a:r>
            <a:r>
              <a:rPr lang="et-EE" dirty="0" smtClean="0"/>
              <a:t> </a:t>
            </a:r>
            <a:r>
              <a:rPr lang="et-EE" dirty="0" err="1" smtClean="0"/>
              <a:t>it</a:t>
            </a:r>
            <a:r>
              <a:rPr lang="et-EE" dirty="0" smtClean="0"/>
              <a:t> all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above</a:t>
            </a:r>
            <a:r>
              <a:rPr lang="et-EE" dirty="0" smtClean="0"/>
              <a:t> </a:t>
            </a:r>
            <a:r>
              <a:rPr lang="et-EE" dirty="0" err="1" smtClean="0"/>
              <a:t>is</a:t>
            </a:r>
            <a:r>
              <a:rPr lang="et-EE" dirty="0" smtClean="0"/>
              <a:t> </a:t>
            </a:r>
            <a:r>
              <a:rPr lang="et-EE" dirty="0" err="1" smtClean="0"/>
              <a:t>understandable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generations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come</a:t>
            </a:r>
            <a:r>
              <a:rPr lang="et-EE" dirty="0" smtClean="0"/>
              <a:t> ..</a:t>
            </a:r>
          </a:p>
          <a:p>
            <a:pPr lvl="1"/>
            <a:r>
              <a:rPr lang="et-EE" dirty="0" smtClean="0"/>
              <a:t>.. and </a:t>
            </a:r>
            <a:r>
              <a:rPr lang="et-EE" dirty="0" err="1" smtClean="0"/>
              <a:t>even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people</a:t>
            </a:r>
            <a:r>
              <a:rPr lang="et-EE" dirty="0" smtClean="0"/>
              <a:t> </a:t>
            </a:r>
            <a:r>
              <a:rPr lang="et-EE" dirty="0" err="1" smtClean="0"/>
              <a:t>who</a:t>
            </a:r>
            <a:r>
              <a:rPr lang="et-EE" dirty="0" smtClean="0"/>
              <a:t> </a:t>
            </a:r>
            <a:r>
              <a:rPr lang="et-EE" dirty="0" err="1" smtClean="0"/>
              <a:t>do</a:t>
            </a:r>
            <a:r>
              <a:rPr lang="et-EE" dirty="0" smtClean="0"/>
              <a:t>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have</a:t>
            </a:r>
            <a:r>
              <a:rPr lang="et-EE" dirty="0" smtClean="0"/>
              <a:t> a DBA </a:t>
            </a:r>
            <a:r>
              <a:rPr lang="et-EE" dirty="0" err="1" smtClean="0"/>
              <a:t>certificate</a:t>
            </a:r>
            <a:endParaRPr lang="et-EE" dirty="0" smtClean="0"/>
          </a:p>
          <a:p>
            <a:pPr lvl="1"/>
            <a:r>
              <a:rPr lang="et-EE" dirty="0" smtClean="0"/>
              <a:t>Manage </a:t>
            </a:r>
            <a:r>
              <a:rPr lang="et-EE" dirty="0" err="1" smtClean="0"/>
              <a:t>it</a:t>
            </a:r>
            <a:r>
              <a:rPr lang="et-EE" dirty="0" smtClean="0"/>
              <a:t> all </a:t>
            </a:r>
            <a:r>
              <a:rPr lang="et-EE" dirty="0" err="1" smtClean="0"/>
              <a:t>within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budget</a:t>
            </a:r>
            <a:r>
              <a:rPr lang="et-EE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10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Our</a:t>
            </a:r>
            <a:r>
              <a:rPr lang="et-EE" dirty="0" smtClean="0"/>
              <a:t> </a:t>
            </a:r>
            <a:r>
              <a:rPr lang="et-EE" dirty="0" err="1" smtClean="0"/>
              <a:t>possibilities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date</a:t>
            </a:r>
            <a:endParaRPr lang="en-GB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t-EE" dirty="0" err="1" smtClean="0"/>
              <a:t>Emulation</a:t>
            </a:r>
            <a:endParaRPr lang="et-EE" dirty="0"/>
          </a:p>
          <a:p>
            <a:pPr lvl="1"/>
            <a:r>
              <a:rPr lang="et-EE" dirty="0" err="1" smtClean="0"/>
              <a:t>Allows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preserve a </a:t>
            </a:r>
            <a:r>
              <a:rPr lang="et-EE" dirty="0" err="1" smtClean="0"/>
              <a:t>lot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complexity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a </a:t>
            </a:r>
            <a:r>
              <a:rPr lang="et-EE" dirty="0" err="1" smtClean="0"/>
              <a:t>database</a:t>
            </a:r>
            <a:r>
              <a:rPr lang="et-EE" dirty="0" smtClean="0"/>
              <a:t>, </a:t>
            </a:r>
            <a:r>
              <a:rPr lang="et-EE" dirty="0" err="1" smtClean="0"/>
              <a:t>but</a:t>
            </a:r>
            <a:endParaRPr lang="et-EE" dirty="0" smtClean="0"/>
          </a:p>
          <a:p>
            <a:pPr lvl="1"/>
            <a:r>
              <a:rPr lang="et-EE" dirty="0" smtClean="0"/>
              <a:t>Need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specialised</a:t>
            </a:r>
            <a:r>
              <a:rPr lang="et-EE" dirty="0" smtClean="0"/>
              <a:t> </a:t>
            </a:r>
            <a:r>
              <a:rPr lang="et-EE" dirty="0" err="1" smtClean="0"/>
              <a:t>staff</a:t>
            </a:r>
            <a:endParaRPr lang="et-EE" dirty="0" smtClean="0"/>
          </a:p>
          <a:p>
            <a:pPr lvl="1"/>
            <a:r>
              <a:rPr lang="et-EE" dirty="0" err="1" smtClean="0"/>
              <a:t>Complex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keep </a:t>
            </a:r>
            <a:r>
              <a:rPr lang="et-EE" dirty="0" err="1" smtClean="0"/>
              <a:t>alive</a:t>
            </a:r>
            <a:r>
              <a:rPr lang="et-EE" dirty="0" smtClean="0"/>
              <a:t> and </a:t>
            </a:r>
            <a:r>
              <a:rPr lang="et-EE" dirty="0" err="1" smtClean="0"/>
              <a:t>use</a:t>
            </a:r>
            <a:endParaRPr lang="et-EE" dirty="0" smtClean="0"/>
          </a:p>
          <a:p>
            <a:pPr lvl="1"/>
            <a:r>
              <a:rPr lang="et-EE" dirty="0" err="1" smtClean="0"/>
              <a:t>Cost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</a:t>
            </a:r>
            <a:r>
              <a:rPr lang="et-EE" dirty="0" err="1" smtClean="0"/>
              <a:t>licences</a:t>
            </a:r>
            <a:endParaRPr lang="et-EE" dirty="0" smtClean="0"/>
          </a:p>
          <a:p>
            <a:pPr lvl="1"/>
            <a:r>
              <a:rPr lang="et-EE" dirty="0" err="1" smtClean="0"/>
              <a:t>Overall</a:t>
            </a:r>
            <a:r>
              <a:rPr lang="et-EE" dirty="0" smtClean="0"/>
              <a:t> </a:t>
            </a:r>
            <a:r>
              <a:rPr lang="et-EE" dirty="0" err="1" smtClean="0"/>
              <a:t>cost</a:t>
            </a:r>
            <a:r>
              <a:rPr lang="et-EE" dirty="0" smtClean="0"/>
              <a:t>???</a:t>
            </a:r>
          </a:p>
          <a:p>
            <a:pPr lvl="1"/>
            <a:endParaRPr lang="et-EE" dirty="0" smtClean="0"/>
          </a:p>
          <a:p>
            <a:r>
              <a:rPr lang="et-EE" dirty="0" err="1" smtClean="0"/>
              <a:t>Migration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archival</a:t>
            </a:r>
            <a:r>
              <a:rPr lang="et-EE" dirty="0" smtClean="0"/>
              <a:t> </a:t>
            </a:r>
            <a:r>
              <a:rPr lang="et-EE" dirty="0" err="1" smtClean="0"/>
              <a:t>formats</a:t>
            </a:r>
            <a:endParaRPr lang="et-EE" dirty="0" smtClean="0"/>
          </a:p>
          <a:p>
            <a:pPr lvl="1"/>
            <a:r>
              <a:rPr lang="et-EE" dirty="0" err="1" smtClean="0"/>
              <a:t>How</a:t>
            </a:r>
            <a:r>
              <a:rPr lang="et-EE" dirty="0" smtClean="0"/>
              <a:t> </a:t>
            </a:r>
            <a:r>
              <a:rPr lang="et-EE" dirty="0" err="1" smtClean="0"/>
              <a:t>much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a </a:t>
            </a:r>
            <a:r>
              <a:rPr lang="et-EE" dirty="0" err="1" smtClean="0"/>
              <a:t>database</a:t>
            </a:r>
            <a:r>
              <a:rPr lang="et-EE" dirty="0" smtClean="0"/>
              <a:t> are </a:t>
            </a:r>
            <a:r>
              <a:rPr lang="et-EE" dirty="0" err="1" smtClean="0"/>
              <a:t>we</a:t>
            </a:r>
            <a:r>
              <a:rPr lang="et-EE" dirty="0" smtClean="0"/>
              <a:t> </a:t>
            </a:r>
            <a:r>
              <a:rPr lang="et-EE" dirty="0" err="1" smtClean="0"/>
              <a:t>able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migrate</a:t>
            </a:r>
            <a:r>
              <a:rPr lang="et-EE" dirty="0" smtClean="0"/>
              <a:t>?</a:t>
            </a:r>
          </a:p>
          <a:p>
            <a:pPr lvl="1"/>
            <a:r>
              <a:rPr lang="et-EE" dirty="0" smtClean="0"/>
              <a:t>Need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additional</a:t>
            </a:r>
            <a:r>
              <a:rPr lang="et-EE" dirty="0" smtClean="0"/>
              <a:t> (</a:t>
            </a:r>
            <a:r>
              <a:rPr lang="et-EE" dirty="0" err="1" smtClean="0"/>
              <a:t>manual</a:t>
            </a:r>
            <a:r>
              <a:rPr lang="et-EE" dirty="0" smtClean="0"/>
              <a:t>) </a:t>
            </a:r>
            <a:r>
              <a:rPr lang="et-EE" dirty="0" err="1" smtClean="0"/>
              <a:t>descriptions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keep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context</a:t>
            </a:r>
            <a:endParaRPr lang="et-EE" dirty="0" smtClean="0"/>
          </a:p>
          <a:p>
            <a:pPr lvl="1"/>
            <a:r>
              <a:rPr lang="et-EE" dirty="0" err="1" smtClean="0"/>
              <a:t>Tools</a:t>
            </a:r>
            <a:r>
              <a:rPr lang="et-EE" dirty="0" smtClean="0"/>
              <a:t> </a:t>
            </a:r>
            <a:r>
              <a:rPr lang="et-EE" dirty="0" err="1" smtClean="0"/>
              <a:t>needed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automate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process</a:t>
            </a:r>
            <a:r>
              <a:rPr lang="et-EE" dirty="0" smtClean="0"/>
              <a:t>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both</a:t>
            </a:r>
            <a:r>
              <a:rPr lang="et-EE" dirty="0" smtClean="0"/>
              <a:t> </a:t>
            </a:r>
            <a:r>
              <a:rPr lang="et-EE" dirty="0" err="1" smtClean="0"/>
              <a:t>archiving</a:t>
            </a:r>
            <a:r>
              <a:rPr lang="et-EE" dirty="0" smtClean="0"/>
              <a:t> and </a:t>
            </a:r>
            <a:r>
              <a:rPr lang="et-EE" dirty="0" err="1" smtClean="0"/>
              <a:t>reuse</a:t>
            </a:r>
            <a:endParaRPr lang="et-EE" dirty="0" smtClean="0"/>
          </a:p>
          <a:p>
            <a:pPr lvl="1"/>
            <a:r>
              <a:rPr lang="et-EE" dirty="0" err="1" smtClean="0"/>
              <a:t>But</a:t>
            </a:r>
            <a:r>
              <a:rPr lang="et-EE" dirty="0" smtClean="0"/>
              <a:t> </a:t>
            </a:r>
            <a:r>
              <a:rPr lang="et-EE" dirty="0" err="1" smtClean="0"/>
              <a:t>managable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</a:t>
            </a:r>
            <a:r>
              <a:rPr lang="et-EE" dirty="0" err="1" smtClean="0"/>
              <a:t>regular</a:t>
            </a:r>
            <a:r>
              <a:rPr lang="et-EE" dirty="0" smtClean="0"/>
              <a:t> </a:t>
            </a:r>
            <a:r>
              <a:rPr lang="et-EE" dirty="0" err="1" smtClean="0"/>
              <a:t>costs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22659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State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art</a:t>
            </a:r>
            <a:endParaRPr lang="en-GB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Emulation</a:t>
            </a:r>
            <a:r>
              <a:rPr lang="et-EE" dirty="0" smtClean="0"/>
              <a:t> </a:t>
            </a:r>
            <a:r>
              <a:rPr lang="et-EE" dirty="0" err="1" smtClean="0"/>
              <a:t>is</a:t>
            </a:r>
            <a:r>
              <a:rPr lang="et-EE" dirty="0" smtClean="0"/>
              <a:t>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widely</a:t>
            </a:r>
            <a:r>
              <a:rPr lang="et-EE" dirty="0" smtClean="0"/>
              <a:t> </a:t>
            </a:r>
            <a:r>
              <a:rPr lang="et-EE" dirty="0" err="1" smtClean="0"/>
              <a:t>used</a:t>
            </a:r>
            <a:r>
              <a:rPr lang="et-EE" dirty="0" smtClean="0"/>
              <a:t> </a:t>
            </a:r>
            <a:r>
              <a:rPr lang="et-EE" dirty="0" err="1" smtClean="0"/>
              <a:t>due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lack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</a:t>
            </a:r>
            <a:r>
              <a:rPr lang="et-EE" dirty="0" err="1" smtClean="0"/>
              <a:t>resources</a:t>
            </a:r>
            <a:endParaRPr lang="et-EE" dirty="0"/>
          </a:p>
          <a:p>
            <a:r>
              <a:rPr lang="et-EE" dirty="0" err="1" smtClean="0"/>
              <a:t>Migration</a:t>
            </a:r>
            <a:r>
              <a:rPr lang="et-EE" dirty="0" smtClean="0"/>
              <a:t> seen </a:t>
            </a:r>
            <a:r>
              <a:rPr lang="et-EE" dirty="0" err="1" smtClean="0"/>
              <a:t>as</a:t>
            </a:r>
            <a:r>
              <a:rPr lang="et-EE" dirty="0" smtClean="0"/>
              <a:t> a </a:t>
            </a:r>
            <a:r>
              <a:rPr lang="et-EE" dirty="0" err="1" smtClean="0"/>
              <a:t>viable</a:t>
            </a:r>
            <a:r>
              <a:rPr lang="et-EE" dirty="0" smtClean="0"/>
              <a:t> </a:t>
            </a:r>
            <a:r>
              <a:rPr lang="et-EE" dirty="0" err="1" smtClean="0"/>
              <a:t>option</a:t>
            </a:r>
            <a:endParaRPr lang="et-EE" dirty="0"/>
          </a:p>
          <a:p>
            <a:pPr lvl="1"/>
            <a:r>
              <a:rPr lang="et-EE" dirty="0" err="1" smtClean="0"/>
              <a:t>Multiple</a:t>
            </a:r>
            <a:r>
              <a:rPr lang="et-EE" dirty="0" smtClean="0"/>
              <a:t> </a:t>
            </a:r>
            <a:r>
              <a:rPr lang="et-EE" dirty="0" err="1" smtClean="0"/>
              <a:t>open</a:t>
            </a:r>
            <a:r>
              <a:rPr lang="et-EE" dirty="0" smtClean="0"/>
              <a:t> </a:t>
            </a:r>
            <a:r>
              <a:rPr lang="et-EE" dirty="0" err="1" smtClean="0"/>
              <a:t>preservation</a:t>
            </a:r>
            <a:r>
              <a:rPr lang="et-EE" dirty="0" smtClean="0"/>
              <a:t> </a:t>
            </a:r>
            <a:r>
              <a:rPr lang="et-EE" dirty="0" err="1" smtClean="0"/>
              <a:t>formats</a:t>
            </a:r>
            <a:r>
              <a:rPr lang="et-EE" dirty="0" smtClean="0"/>
              <a:t> </a:t>
            </a:r>
            <a:r>
              <a:rPr lang="et-EE" dirty="0" err="1" smtClean="0"/>
              <a:t>available</a:t>
            </a:r>
            <a:r>
              <a:rPr lang="et-EE" dirty="0" smtClean="0"/>
              <a:t> </a:t>
            </a:r>
            <a:r>
              <a:rPr lang="et-EE" dirty="0" err="1" smtClean="0"/>
              <a:t>based</a:t>
            </a:r>
            <a:r>
              <a:rPr lang="et-EE" dirty="0" smtClean="0"/>
              <a:t> on </a:t>
            </a:r>
            <a:r>
              <a:rPr lang="et-EE" dirty="0" err="1" smtClean="0"/>
              <a:t>technologies</a:t>
            </a:r>
            <a:r>
              <a:rPr lang="et-EE" dirty="0" smtClean="0"/>
              <a:t> </a:t>
            </a:r>
            <a:r>
              <a:rPr lang="et-EE" dirty="0" err="1" smtClean="0"/>
              <a:t>like</a:t>
            </a:r>
            <a:r>
              <a:rPr lang="et-EE" dirty="0" smtClean="0"/>
              <a:t> JSON, XML, CSV </a:t>
            </a:r>
            <a:r>
              <a:rPr lang="et-EE" dirty="0" err="1" smtClean="0"/>
              <a:t>etc</a:t>
            </a:r>
            <a:r>
              <a:rPr lang="et-EE" dirty="0" smtClean="0"/>
              <a:t>. </a:t>
            </a:r>
          </a:p>
          <a:p>
            <a:pPr lvl="1"/>
            <a:r>
              <a:rPr lang="et-EE" dirty="0" smtClean="0"/>
              <a:t>A number of </a:t>
            </a:r>
            <a:r>
              <a:rPr lang="et-EE" dirty="0" err="1" smtClean="0"/>
              <a:t>tools</a:t>
            </a:r>
            <a:r>
              <a:rPr lang="et-EE" dirty="0" smtClean="0"/>
              <a:t> (and </a:t>
            </a:r>
            <a:r>
              <a:rPr lang="et-EE" dirty="0" err="1" smtClean="0"/>
              <a:t>counting</a:t>
            </a:r>
            <a:r>
              <a:rPr lang="et-EE" dirty="0" smtClean="0"/>
              <a:t>)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support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migration</a:t>
            </a:r>
            <a:r>
              <a:rPr lang="et-EE" dirty="0" smtClean="0"/>
              <a:t> </a:t>
            </a:r>
            <a:r>
              <a:rPr lang="et-EE" dirty="0" err="1" smtClean="0"/>
              <a:t>into</a:t>
            </a:r>
            <a:r>
              <a:rPr lang="et-EE" dirty="0" smtClean="0"/>
              <a:t> </a:t>
            </a:r>
            <a:r>
              <a:rPr lang="et-EE" dirty="0" err="1" smtClean="0"/>
              <a:t>preservation</a:t>
            </a:r>
            <a:r>
              <a:rPr lang="et-EE" dirty="0" smtClean="0"/>
              <a:t> </a:t>
            </a:r>
            <a:r>
              <a:rPr lang="et-EE" dirty="0" err="1" smtClean="0"/>
              <a:t>formats</a:t>
            </a:r>
            <a:r>
              <a:rPr lang="et-EE" dirty="0" smtClean="0"/>
              <a:t> and </a:t>
            </a:r>
            <a:r>
              <a:rPr lang="et-EE" dirty="0" err="1" smtClean="0"/>
              <a:t>reuse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39072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Today</a:t>
            </a:r>
            <a:r>
              <a:rPr lang="et-EE" dirty="0" smtClean="0"/>
              <a:t> </a:t>
            </a:r>
            <a:r>
              <a:rPr lang="et-EE" dirty="0" err="1" smtClean="0"/>
              <a:t>it’s</a:t>
            </a:r>
            <a:r>
              <a:rPr lang="et-EE" dirty="0" smtClean="0"/>
              <a:t> </a:t>
            </a:r>
            <a:r>
              <a:rPr lang="et-EE" dirty="0" err="1" smtClean="0"/>
              <a:t>about</a:t>
            </a:r>
            <a:r>
              <a:rPr lang="et-EE" dirty="0" smtClean="0"/>
              <a:t> .. </a:t>
            </a:r>
            <a:endParaRPr lang="en-GB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t-EE" dirty="0" smtClean="0"/>
              <a:t>SIARD </a:t>
            </a:r>
            <a:r>
              <a:rPr lang="et-EE" dirty="0" err="1" smtClean="0"/>
              <a:t>is</a:t>
            </a:r>
            <a:r>
              <a:rPr lang="et-EE" dirty="0" smtClean="0"/>
              <a:t> (</a:t>
            </a:r>
            <a:r>
              <a:rPr lang="et-EE" dirty="0" err="1" smtClean="0"/>
              <a:t>one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)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most</a:t>
            </a:r>
            <a:r>
              <a:rPr lang="et-EE" dirty="0" smtClean="0"/>
              <a:t> </a:t>
            </a:r>
            <a:r>
              <a:rPr lang="et-EE" dirty="0" err="1" smtClean="0"/>
              <a:t>accepted</a:t>
            </a:r>
            <a:r>
              <a:rPr lang="et-EE" dirty="0" smtClean="0"/>
              <a:t> </a:t>
            </a:r>
            <a:r>
              <a:rPr lang="et-EE" dirty="0" err="1" smtClean="0"/>
              <a:t>format(s</a:t>
            </a:r>
            <a:r>
              <a:rPr lang="et-EE" dirty="0" smtClean="0"/>
              <a:t>) </a:t>
            </a:r>
            <a:r>
              <a:rPr lang="et-EE" dirty="0" err="1" smtClean="0"/>
              <a:t>for</a:t>
            </a:r>
            <a:r>
              <a:rPr lang="et-EE" dirty="0" smtClean="0"/>
              <a:t> </a:t>
            </a:r>
            <a:r>
              <a:rPr lang="et-EE" dirty="0" err="1" smtClean="0"/>
              <a:t>preserving</a:t>
            </a:r>
            <a:r>
              <a:rPr lang="et-EE" dirty="0" smtClean="0"/>
              <a:t> </a:t>
            </a:r>
            <a:r>
              <a:rPr lang="et-EE" dirty="0" err="1" smtClean="0"/>
              <a:t>relational</a:t>
            </a:r>
            <a:r>
              <a:rPr lang="et-EE" dirty="0" smtClean="0"/>
              <a:t> </a:t>
            </a:r>
            <a:r>
              <a:rPr lang="et-EE" dirty="0" err="1" smtClean="0"/>
              <a:t>databases</a:t>
            </a:r>
            <a:endParaRPr lang="et-EE" dirty="0" smtClean="0"/>
          </a:p>
          <a:p>
            <a:r>
              <a:rPr lang="et-EE" dirty="0" smtClean="0"/>
              <a:t>SIARD 2.0 </a:t>
            </a:r>
            <a:r>
              <a:rPr lang="et-EE" dirty="0" err="1" smtClean="0"/>
              <a:t>published</a:t>
            </a:r>
            <a:r>
              <a:rPr lang="et-EE" dirty="0" smtClean="0"/>
              <a:t> </a:t>
            </a:r>
            <a:r>
              <a:rPr lang="et-EE" dirty="0" err="1" smtClean="0"/>
              <a:t>in</a:t>
            </a:r>
            <a:r>
              <a:rPr lang="et-EE" dirty="0" smtClean="0"/>
              <a:t> 2015 </a:t>
            </a:r>
            <a:r>
              <a:rPr lang="et-EE" dirty="0" err="1" smtClean="0"/>
              <a:t>in</a:t>
            </a:r>
            <a:r>
              <a:rPr lang="et-EE" dirty="0" smtClean="0"/>
              <a:t> </a:t>
            </a:r>
            <a:r>
              <a:rPr lang="et-EE" dirty="0" err="1" smtClean="0"/>
              <a:t>collaboration</a:t>
            </a:r>
            <a:r>
              <a:rPr lang="et-EE" dirty="0" smtClean="0"/>
              <a:t> </a:t>
            </a:r>
            <a:r>
              <a:rPr lang="et-EE" dirty="0" err="1" smtClean="0"/>
              <a:t>between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Swiss</a:t>
            </a:r>
            <a:r>
              <a:rPr lang="et-EE" dirty="0" smtClean="0"/>
              <a:t> </a:t>
            </a:r>
            <a:r>
              <a:rPr lang="et-EE" dirty="0" err="1" smtClean="0"/>
              <a:t>Federal</a:t>
            </a:r>
            <a:r>
              <a:rPr lang="et-EE" dirty="0" smtClean="0"/>
              <a:t> </a:t>
            </a:r>
            <a:r>
              <a:rPr lang="et-EE" dirty="0" err="1" smtClean="0"/>
              <a:t>Archives</a:t>
            </a:r>
            <a:r>
              <a:rPr lang="et-EE" dirty="0" smtClean="0"/>
              <a:t> and </a:t>
            </a:r>
            <a:r>
              <a:rPr lang="et-EE" dirty="0" err="1" smtClean="0"/>
              <a:t>the</a:t>
            </a:r>
            <a:r>
              <a:rPr lang="et-EE" dirty="0" smtClean="0"/>
              <a:t> E-ARK </a:t>
            </a:r>
            <a:r>
              <a:rPr lang="et-EE" dirty="0" err="1" smtClean="0"/>
              <a:t>project</a:t>
            </a:r>
            <a:endParaRPr lang="et-EE" dirty="0" smtClean="0"/>
          </a:p>
          <a:p>
            <a:pPr lvl="1"/>
            <a:r>
              <a:rPr lang="et-EE" dirty="0" err="1" smtClean="0"/>
              <a:t>Allowing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store</a:t>
            </a:r>
            <a:r>
              <a:rPr lang="et-EE" dirty="0" smtClean="0"/>
              <a:t> </a:t>
            </a:r>
            <a:r>
              <a:rPr lang="et-EE" dirty="0" err="1" smtClean="0"/>
              <a:t>most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</a:t>
            </a:r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crucial</a:t>
            </a:r>
            <a:r>
              <a:rPr lang="et-EE" dirty="0" smtClean="0"/>
              <a:t> </a:t>
            </a:r>
            <a:r>
              <a:rPr lang="et-EE" dirty="0" err="1" smtClean="0"/>
              <a:t>elements</a:t>
            </a:r>
            <a:r>
              <a:rPr lang="et-EE" dirty="0" smtClean="0"/>
              <a:t> </a:t>
            </a:r>
            <a:r>
              <a:rPr lang="et-EE" dirty="0" err="1" smtClean="0"/>
              <a:t>of</a:t>
            </a:r>
            <a:r>
              <a:rPr lang="et-EE" dirty="0" smtClean="0"/>
              <a:t> a </a:t>
            </a:r>
            <a:r>
              <a:rPr lang="et-EE" dirty="0" err="1" smtClean="0"/>
              <a:t>relational</a:t>
            </a:r>
            <a:r>
              <a:rPr lang="et-EE" dirty="0" smtClean="0"/>
              <a:t> </a:t>
            </a:r>
            <a:r>
              <a:rPr lang="et-EE" dirty="0" err="1" smtClean="0"/>
              <a:t>database</a:t>
            </a:r>
            <a:endParaRPr lang="et-EE" dirty="0" smtClean="0"/>
          </a:p>
          <a:p>
            <a:pPr lvl="1"/>
            <a:r>
              <a:rPr lang="et-EE" dirty="0" err="1" smtClean="0"/>
              <a:t>Addressing</a:t>
            </a:r>
            <a:r>
              <a:rPr lang="et-EE" dirty="0" smtClean="0"/>
              <a:t> </a:t>
            </a:r>
            <a:r>
              <a:rPr lang="et-EE" dirty="0" err="1" smtClean="0"/>
              <a:t>scalability</a:t>
            </a:r>
            <a:endParaRPr lang="et-EE" dirty="0" smtClean="0"/>
          </a:p>
          <a:p>
            <a:pPr lvl="1"/>
            <a:r>
              <a:rPr lang="et-EE" dirty="0" err="1" smtClean="0"/>
              <a:t>Backwards</a:t>
            </a:r>
            <a:r>
              <a:rPr lang="et-EE" dirty="0" smtClean="0"/>
              <a:t> </a:t>
            </a:r>
            <a:r>
              <a:rPr lang="et-EE" dirty="0" err="1" smtClean="0"/>
              <a:t>compatibility</a:t>
            </a:r>
            <a:r>
              <a:rPr lang="et-EE" dirty="0" smtClean="0"/>
              <a:t> </a:t>
            </a:r>
            <a:r>
              <a:rPr lang="et-EE" dirty="0" err="1" smtClean="0"/>
              <a:t>with</a:t>
            </a:r>
            <a:r>
              <a:rPr lang="et-EE" dirty="0" smtClean="0"/>
              <a:t> SIARD (1.0)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4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Today</a:t>
            </a:r>
            <a:r>
              <a:rPr lang="et-EE" dirty="0" smtClean="0"/>
              <a:t> </a:t>
            </a:r>
            <a:r>
              <a:rPr lang="et-EE" dirty="0" err="1" smtClean="0"/>
              <a:t>it’s</a:t>
            </a:r>
            <a:r>
              <a:rPr lang="et-EE" dirty="0" smtClean="0"/>
              <a:t> </a:t>
            </a:r>
            <a:r>
              <a:rPr lang="et-EE" dirty="0" err="1" smtClean="0"/>
              <a:t>about</a:t>
            </a:r>
            <a:r>
              <a:rPr lang="et-EE" dirty="0" smtClean="0"/>
              <a:t> .. </a:t>
            </a:r>
            <a:endParaRPr lang="en-GB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preservation</a:t>
            </a:r>
            <a:r>
              <a:rPr lang="et-EE" dirty="0" smtClean="0"/>
              <a:t> </a:t>
            </a:r>
            <a:r>
              <a:rPr lang="et-EE" dirty="0" err="1" smtClean="0"/>
              <a:t>tools</a:t>
            </a:r>
            <a:endParaRPr lang="et-EE" dirty="0" smtClean="0"/>
          </a:p>
          <a:p>
            <a:pPr lvl="1"/>
            <a:r>
              <a:rPr lang="et-EE" dirty="0" err="1" smtClean="0"/>
              <a:t>Database</a:t>
            </a:r>
            <a:r>
              <a:rPr lang="et-EE" dirty="0" smtClean="0"/>
              <a:t> </a:t>
            </a:r>
            <a:r>
              <a:rPr lang="et-EE" dirty="0" err="1" smtClean="0"/>
              <a:t>Preservation</a:t>
            </a:r>
            <a:r>
              <a:rPr lang="et-EE" dirty="0" smtClean="0"/>
              <a:t> </a:t>
            </a:r>
            <a:r>
              <a:rPr lang="et-EE" dirty="0" err="1" smtClean="0"/>
              <a:t>Toolkit</a:t>
            </a:r>
            <a:endParaRPr lang="et-EE" dirty="0" smtClean="0"/>
          </a:p>
          <a:p>
            <a:pPr lvl="1"/>
            <a:r>
              <a:rPr lang="et-EE" dirty="0" smtClean="0"/>
              <a:t>SIARD </a:t>
            </a:r>
            <a:r>
              <a:rPr lang="et-EE" dirty="0" err="1" smtClean="0"/>
              <a:t>Suite</a:t>
            </a:r>
            <a:endParaRPr lang="et-EE" dirty="0"/>
          </a:p>
          <a:p>
            <a:pPr marL="457200" lvl="1" indent="0">
              <a:buNone/>
            </a:pPr>
            <a:endParaRPr lang="et-EE" dirty="0" smtClean="0"/>
          </a:p>
          <a:p>
            <a:r>
              <a:rPr lang="et-EE" dirty="0" err="1" smtClean="0"/>
              <a:t>The</a:t>
            </a:r>
            <a:r>
              <a:rPr lang="et-EE" dirty="0" smtClean="0"/>
              <a:t> </a:t>
            </a:r>
            <a:r>
              <a:rPr lang="et-EE" dirty="0" err="1" smtClean="0"/>
              <a:t>access</a:t>
            </a:r>
            <a:r>
              <a:rPr lang="et-EE" dirty="0" smtClean="0"/>
              <a:t> </a:t>
            </a:r>
            <a:r>
              <a:rPr lang="et-EE" dirty="0" err="1" smtClean="0"/>
              <a:t>tools</a:t>
            </a:r>
            <a:endParaRPr lang="et-EE" dirty="0" smtClean="0"/>
          </a:p>
          <a:p>
            <a:pPr lvl="1"/>
            <a:r>
              <a:rPr lang="et-EE" dirty="0" err="1" smtClean="0"/>
              <a:t>Database</a:t>
            </a:r>
            <a:r>
              <a:rPr lang="et-EE" dirty="0" smtClean="0"/>
              <a:t> </a:t>
            </a:r>
            <a:r>
              <a:rPr lang="et-EE" dirty="0" err="1" smtClean="0"/>
              <a:t>Visualisation</a:t>
            </a:r>
            <a:r>
              <a:rPr lang="et-EE" dirty="0" smtClean="0"/>
              <a:t> </a:t>
            </a:r>
            <a:r>
              <a:rPr lang="et-EE" dirty="0" err="1" smtClean="0"/>
              <a:t>Toolkit</a:t>
            </a:r>
            <a:endParaRPr lang="et-EE" dirty="0" smtClean="0"/>
          </a:p>
          <a:p>
            <a:pPr lvl="1"/>
            <a:r>
              <a:rPr lang="et-EE" dirty="0" err="1" smtClean="0"/>
              <a:t>SIARDexcerpt</a:t>
            </a:r>
            <a:endParaRPr lang="et-EE" dirty="0" smtClean="0"/>
          </a:p>
          <a:p>
            <a:pPr lvl="1"/>
            <a:endParaRPr lang="et-EE" dirty="0" smtClean="0"/>
          </a:p>
          <a:p>
            <a:pPr lvl="1"/>
            <a:endParaRPr lang="et-EE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0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-ark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il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F79418B84D8F49B59313F233A6A15E" ma:contentTypeVersion="0" ma:contentTypeDescription="Create a new document." ma:contentTypeScope="" ma:versionID="3425a234fc2dbf8afb7a126b2e89fe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307661-8B78-4809-96E0-A4CF148575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4416F-7B4A-487E-A248-08D23A8539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459041-03FD-4814-AA45-1F4343CDF36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e-ark slide template v_2</Template>
  <TotalTime>4330</TotalTime>
  <Words>434</Words>
  <Application>Microsoft Macintosh PowerPoint</Application>
  <PresentationFormat>Apresentação no Ecrã (4:3)</PresentationFormat>
  <Paragraphs>86</Paragraphs>
  <Slides>9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e-ark slides</vt:lpstr>
      <vt:lpstr>Trailer Slide</vt:lpstr>
      <vt:lpstr>In preparation to the workshop .. </vt:lpstr>
      <vt:lpstr>Apresentação do PowerPoint</vt:lpstr>
      <vt:lpstr>Agenda</vt:lpstr>
      <vt:lpstr>Database preservation intro</vt:lpstr>
      <vt:lpstr>Database preservation intro</vt:lpstr>
      <vt:lpstr>Our possibilities to date</vt:lpstr>
      <vt:lpstr>State of the art</vt:lpstr>
      <vt:lpstr>Today it’s about .. </vt:lpstr>
      <vt:lpstr>Today it’s about .. </vt:lpstr>
    </vt:vector>
  </TitlesOfParts>
  <Company>IST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GSI-INESC</dc:creator>
  <cp:lastModifiedBy>Luis Faria</cp:lastModifiedBy>
  <cp:revision>271</cp:revision>
  <dcterms:created xsi:type="dcterms:W3CDTF">2014-06-09T08:34:24Z</dcterms:created>
  <dcterms:modified xsi:type="dcterms:W3CDTF">2016-10-06T06:34:54Z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0x010100F8F79418B84D8F49B59313F233A6A15E</vt:lpwstr>
  </property>
</Properties>
</file>