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3"/>
  </p:notesMasterIdLst>
  <p:sldIdLst>
    <p:sldId id="265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85423" autoAdjust="0"/>
  </p:normalViewPr>
  <p:slideViewPr>
    <p:cSldViewPr>
      <p:cViewPr>
        <p:scale>
          <a:sx n="80" d="100"/>
          <a:sy n="80" d="100"/>
        </p:scale>
        <p:origin x="2184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6CBAE-2B70-470F-9924-9BC305F88EF8}" type="datetimeFigureOut">
              <a:rPr lang="de-DE" smtClean="0"/>
              <a:t>05.10.16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AE069-89A4-4052-BAE3-CC5343B4E4E0}" type="slidenum">
              <a:rPr lang="de-DE" smtClean="0"/>
              <a:t>‹n.º›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1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20" Type="http://schemas.openxmlformats.org/officeDocument/2006/relationships/image" Target="../media/image20.gif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png"/><Relationship Id="rId15" Type="http://schemas.openxmlformats.org/officeDocument/2006/relationships/image" Target="../media/image15.gif"/><Relationship Id="rId16" Type="http://schemas.openxmlformats.org/officeDocument/2006/relationships/image" Target="../media/image16.jpeg"/><Relationship Id="rId17" Type="http://schemas.openxmlformats.org/officeDocument/2006/relationships/image" Target="../media/image17.jpeg"/><Relationship Id="rId18" Type="http://schemas.openxmlformats.org/officeDocument/2006/relationships/image" Target="../media/image18.png"/><Relationship Id="rId19" Type="http://schemas.openxmlformats.org/officeDocument/2006/relationships/image" Target="../media/image19.jpeg"/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600" y="6669360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 descr="e-ark logo update.tif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21" y="6093297"/>
            <a:ext cx="1444441" cy="764704"/>
          </a:xfrm>
          <a:prstGeom prst="rect">
            <a:avLst/>
          </a:prstGeom>
        </p:spPr>
      </p:pic>
      <p:pic>
        <p:nvPicPr>
          <p:cNvPr id="10" name="Picture 9" descr="eu_fp7_logo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518"/>
          <a:stretch>
            <a:fillRect/>
          </a:stretch>
        </p:blipFill>
        <p:spPr>
          <a:xfrm>
            <a:off x="8109717" y="6200322"/>
            <a:ext cx="1034283" cy="692696"/>
          </a:xfrm>
          <a:prstGeom prst="rect">
            <a:avLst/>
          </a:prstGeom>
        </p:spPr>
      </p:pic>
      <p:pic>
        <p:nvPicPr>
          <p:cNvPr id="1026" name="Picture 2" descr="C:\Users\kuldar\Desktop\Logo_SFA1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002463"/>
            <a:ext cx="4176464" cy="85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600" y="6669360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e-ark logo update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21" y="6093297"/>
            <a:ext cx="1444441" cy="764704"/>
          </a:xfrm>
          <a:prstGeom prst="rect">
            <a:avLst/>
          </a:prstGeom>
        </p:spPr>
      </p:pic>
      <p:pic>
        <p:nvPicPr>
          <p:cNvPr id="9" name="Picture 8" descr="ict_p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6018747"/>
            <a:ext cx="1296144" cy="839253"/>
          </a:xfrm>
          <a:prstGeom prst="rect">
            <a:avLst/>
          </a:prstGeom>
        </p:spPr>
      </p:pic>
      <p:pic>
        <p:nvPicPr>
          <p:cNvPr id="10" name="Picture 9" descr="eu_fp7_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518"/>
          <a:stretch>
            <a:fillRect/>
          </a:stretch>
        </p:blipFill>
        <p:spPr>
          <a:xfrm>
            <a:off x="8109717" y="6165304"/>
            <a:ext cx="1034283" cy="692696"/>
          </a:xfrm>
          <a:prstGeom prst="rect">
            <a:avLst/>
          </a:prstGeom>
        </p:spPr>
      </p:pic>
      <p:pic>
        <p:nvPicPr>
          <p:cNvPr id="11" name="Picture 2" descr="Picture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0648" t="-12706" r="-11801" b="-14351"/>
          <a:stretch>
            <a:fillRect/>
          </a:stretch>
        </p:blipFill>
        <p:spPr bwMode="auto">
          <a:xfrm>
            <a:off x="557808" y="116632"/>
            <a:ext cx="1224136" cy="1064466"/>
          </a:xfrm>
          <a:prstGeom prst="rect">
            <a:avLst/>
          </a:prstGeom>
          <a:noFill/>
        </p:spPr>
      </p:pic>
      <p:pic>
        <p:nvPicPr>
          <p:cNvPr id="12" name="Picture 4" descr="http://www.earkadmin.com/e-ark/Project%20Logos/_w/ait_logo_ohne_claim_c1_rgb_jpg.jpg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776" y="1268760"/>
            <a:ext cx="1800200" cy="438798"/>
          </a:xfrm>
          <a:prstGeom prst="rect">
            <a:avLst/>
          </a:prstGeom>
          <a:noFill/>
        </p:spPr>
      </p:pic>
      <p:pic>
        <p:nvPicPr>
          <p:cNvPr id="13" name="Picture 8" descr="http://www.earkadmin.com/e-ark/Project%20Logos/DPCLogo_JPEG.jpg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756" y="4221088"/>
            <a:ext cx="2160240" cy="475253"/>
          </a:xfrm>
          <a:prstGeom prst="rect">
            <a:avLst/>
          </a:prstGeom>
          <a:noFill/>
        </p:spPr>
      </p:pic>
      <p:pic>
        <p:nvPicPr>
          <p:cNvPr id="14" name="Picture 10" descr="http://www.earkadmin.com/e-ark/Project%20Logos/_w/danish_national_archives_logo_jpg.jpg"/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200" t="-12393" r="-4999" b="-17736"/>
          <a:stretch>
            <a:fillRect/>
          </a:stretch>
        </p:blipFill>
        <p:spPr bwMode="auto">
          <a:xfrm>
            <a:off x="10891" y="3140968"/>
            <a:ext cx="2317971" cy="936103"/>
          </a:xfrm>
          <a:prstGeom prst="rect">
            <a:avLst/>
          </a:prstGeom>
          <a:noFill/>
        </p:spPr>
      </p:pic>
      <p:pic>
        <p:nvPicPr>
          <p:cNvPr id="15" name="Picture 12" descr="http://www.earkadmin.com/e-ark/Project%20Logos/_w/dlm_forum_png.jpg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804" y="2420888"/>
            <a:ext cx="1296144" cy="1025825"/>
          </a:xfrm>
          <a:prstGeom prst="rect">
            <a:avLst/>
          </a:prstGeom>
          <a:noFill/>
        </p:spPr>
      </p:pic>
      <p:pic>
        <p:nvPicPr>
          <p:cNvPr id="16" name="Picture 14" descr="http://www.earkadmin.com/e-ark/Project%20Logos/_w/Logo_ARS_jpg.jpg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48" y="1916832"/>
            <a:ext cx="2304256" cy="511257"/>
          </a:xfrm>
          <a:prstGeom prst="rect">
            <a:avLst/>
          </a:prstGeom>
          <a:noFill/>
        </p:spPr>
      </p:pic>
      <p:pic>
        <p:nvPicPr>
          <p:cNvPr id="17" name="Picture 16" descr="http://www.earkadmin.com/e-ark/Project%20Logos/_w/UCO_Logo_pixel_jpg.jpg"/>
          <p:cNvPicPr>
            <a:picLocks noChangeAspect="1" noChangeArrowheads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094" y="5103793"/>
            <a:ext cx="991565" cy="989503"/>
          </a:xfrm>
          <a:prstGeom prst="rect">
            <a:avLst/>
          </a:prstGeom>
          <a:noFill/>
        </p:spPr>
      </p:pic>
      <p:pic>
        <p:nvPicPr>
          <p:cNvPr id="18" name="Picture 18" descr="http://www.earkadmin.com/e-ark/Project%20Logos/_w/IST_A_RGB_POS_jpg.jpg"/>
          <p:cNvPicPr>
            <a:picLocks noChangeAspect="1" noChangeArrowheads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30" t="24387" r="16001" b="26840"/>
          <a:stretch>
            <a:fillRect/>
          </a:stretch>
        </p:blipFill>
        <p:spPr bwMode="auto">
          <a:xfrm>
            <a:off x="6630880" y="5166496"/>
            <a:ext cx="1674185" cy="864096"/>
          </a:xfrm>
          <a:prstGeom prst="rect">
            <a:avLst/>
          </a:prstGeom>
          <a:noFill/>
        </p:spPr>
      </p:pic>
      <p:pic>
        <p:nvPicPr>
          <p:cNvPr id="19" name="Picture 20" descr="http://www.earkadmin.com/e-ark/Project%20Logos/_w/NAH_logo_jpg.jpg"/>
          <p:cNvPicPr>
            <a:picLocks noChangeAspect="1" noChangeArrowheads="1"/>
          </p:cNvPicPr>
          <p:nvPr userDrawn="1"/>
        </p:nvPicPr>
        <p:blipFill>
          <a:blip r:embed="rId13" cstate="print"/>
          <a:srcRect l="11475" t="6455" r="13939" b="9636"/>
          <a:stretch>
            <a:fillRect/>
          </a:stretch>
        </p:blipFill>
        <p:spPr bwMode="auto">
          <a:xfrm>
            <a:off x="6963916" y="4077072"/>
            <a:ext cx="1008112" cy="1008112"/>
          </a:xfrm>
          <a:prstGeom prst="rect">
            <a:avLst/>
          </a:prstGeom>
          <a:noFill/>
        </p:spPr>
      </p:pic>
      <p:pic>
        <p:nvPicPr>
          <p:cNvPr id="20" name="Picture 22" descr="http://www.earkadmin.com/e-ark/Project%20Logos/NAE%20logo2.pn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1454" y="3282207"/>
            <a:ext cx="1513037" cy="650849"/>
          </a:xfrm>
          <a:prstGeom prst="rect">
            <a:avLst/>
          </a:prstGeom>
          <a:noFill/>
        </p:spPr>
      </p:pic>
      <p:pic>
        <p:nvPicPr>
          <p:cNvPr id="21" name="Picture 24" descr="http://www.arkivverket.no/var/arkivverket/storage/images/design/riksarkivet-og-statsarkivene/172-20-eng-GB/Riksarkivet-og-statsarkivene.gif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76156" y="2780928"/>
            <a:ext cx="2983632" cy="467774"/>
          </a:xfrm>
          <a:prstGeom prst="rect">
            <a:avLst/>
          </a:prstGeom>
          <a:noFill/>
        </p:spPr>
      </p:pic>
      <p:pic>
        <p:nvPicPr>
          <p:cNvPr id="22" name="Picture 26" descr="http://www.earkadmin.com/e-ark/Project%20Logos/_w/ESS_Logo_GIF_371_236_gif.jpg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3213" y="2060848"/>
            <a:ext cx="1229519" cy="782120"/>
          </a:xfrm>
          <a:prstGeom prst="rect">
            <a:avLst/>
          </a:prstGeom>
          <a:noFill/>
        </p:spPr>
      </p:pic>
      <p:pic>
        <p:nvPicPr>
          <p:cNvPr id="23" name="Picture 28" descr="http://www.earkadmin.com/e-ark/Project%20Logos/_w/magentalogo_normal_sort_jpeg_jpg.jpg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4148" y="1556792"/>
            <a:ext cx="2927648" cy="269893"/>
          </a:xfrm>
          <a:prstGeom prst="rect">
            <a:avLst/>
          </a:prstGeom>
          <a:noFill/>
        </p:spPr>
      </p:pic>
      <p:pic>
        <p:nvPicPr>
          <p:cNvPr id="24" name="Picture 30" descr="http://www.earkadmin.com/e-ark/Project%20Logos/keep%20logo-horizontal-large.pn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87157" y="908720"/>
            <a:ext cx="2961631" cy="435751"/>
          </a:xfrm>
          <a:prstGeom prst="rect">
            <a:avLst/>
          </a:prstGeom>
          <a:noFill/>
        </p:spPr>
      </p:pic>
      <p:pic>
        <p:nvPicPr>
          <p:cNvPr id="25" name="Picture 32" descr="http://www.earkadmin.com/e-ark/Project%20Logos/LOGO_MINHAP.jp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987824" y="5271993"/>
            <a:ext cx="2601591" cy="653102"/>
          </a:xfrm>
          <a:prstGeom prst="rect">
            <a:avLst/>
          </a:prstGeom>
          <a:noFill/>
        </p:spPr>
      </p:pic>
      <p:pic>
        <p:nvPicPr>
          <p:cNvPr id="26" name="Picture 34" descr="http://www.ama.pt/templates/ama_novo_hp/images/logo.gif"/>
          <p:cNvPicPr>
            <a:picLocks noChangeAspect="1" noChangeArrowheads="1"/>
          </p:cNvPicPr>
          <p:nvPr userDrawn="1"/>
        </p:nvPicPr>
        <p:blipFill>
          <a:blip r:embed="rId20" cstate="print"/>
          <a:srcRect l="10058" t="21896" r="43003" b="19595"/>
          <a:stretch>
            <a:fillRect/>
          </a:stretch>
        </p:blipFill>
        <p:spPr bwMode="auto">
          <a:xfrm>
            <a:off x="6819900" y="188640"/>
            <a:ext cx="1296144" cy="64807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>
          <a:xfrm>
            <a:off x="2627784" y="548680"/>
            <a:ext cx="3168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E-ARK PROJECT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CO-FUNDED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BY THE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EUROPEAN COMMISSION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UNDER</a:t>
            </a:r>
            <a:r>
              <a:rPr lang="en-GB" sz="24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THE</a:t>
            </a:r>
          </a:p>
          <a:p>
            <a:pPr algn="ctr"/>
            <a:r>
              <a:rPr lang="en-GB" sz="24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ICT-PSP</a:t>
            </a:r>
          </a:p>
          <a:p>
            <a:pPr algn="ctr"/>
            <a:r>
              <a:rPr lang="en-GB" sz="24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PROGRAMME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43808" y="4653136"/>
            <a:ext cx="290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www.eark-project.eu</a:t>
            </a:r>
            <a:endParaRPr lang="en-GB" sz="2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Scenario</a:t>
            </a:r>
            <a:endParaRPr lang="en-GB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31" y="2708920"/>
            <a:ext cx="8701138" cy="15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552" y="-18601"/>
            <a:ext cx="9958986" cy="76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024" y="-1304850"/>
            <a:ext cx="9217024" cy="81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520950"/>
            <a:ext cx="5410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Database</a:t>
            </a:r>
            <a:r>
              <a:rPr lang="pt-PT" b="1" dirty="0"/>
              <a:t> </a:t>
            </a:r>
            <a:r>
              <a:rPr lang="pt-PT" b="1" dirty="0" err="1"/>
              <a:t>Preservation</a:t>
            </a:r>
            <a:r>
              <a:rPr lang="pt-PT" b="1" dirty="0"/>
              <a:t> </a:t>
            </a:r>
            <a:r>
              <a:rPr lang="pt-PT" b="1" dirty="0" err="1"/>
              <a:t>Toolkit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Pilots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: </a:t>
            </a:r>
            <a:endParaRPr lang="pt-PT" dirty="0" smtClean="0"/>
          </a:p>
          <a:p>
            <a:pPr lvl="1"/>
            <a:r>
              <a:rPr lang="pt-PT" dirty="0" err="1" smtClean="0"/>
              <a:t>Denmark</a:t>
            </a:r>
            <a:r>
              <a:rPr lang="pt-PT" dirty="0" smtClean="0"/>
              <a:t> </a:t>
            </a:r>
            <a:r>
              <a:rPr lang="pt-PT" dirty="0" err="1"/>
              <a:t>National</a:t>
            </a:r>
            <a:r>
              <a:rPr lang="pt-PT" dirty="0"/>
              <a:t> </a:t>
            </a:r>
            <a:r>
              <a:rPr lang="pt-PT" dirty="0" err="1" smtClean="0"/>
              <a:t>Archives</a:t>
            </a:r>
            <a:r>
              <a:rPr lang="pt-PT" dirty="0" smtClean="0"/>
              <a:t> </a:t>
            </a:r>
          </a:p>
          <a:p>
            <a:pPr lvl="1"/>
            <a:r>
              <a:rPr lang="pt-PT" dirty="0" err="1" smtClean="0"/>
              <a:t>Hungary</a:t>
            </a:r>
            <a:r>
              <a:rPr lang="pt-PT" dirty="0" err="1"/>
              <a:t>National</a:t>
            </a:r>
            <a:r>
              <a:rPr lang="pt-PT" dirty="0"/>
              <a:t> </a:t>
            </a:r>
            <a:r>
              <a:rPr lang="pt-PT" dirty="0" err="1" smtClean="0"/>
              <a:t>Archives</a:t>
            </a:r>
            <a:endParaRPr lang="pt-PT" dirty="0" smtClean="0"/>
          </a:p>
          <a:p>
            <a:pPr lvl="1"/>
            <a:r>
              <a:rPr lang="pt-PT" dirty="0" err="1" smtClean="0"/>
              <a:t>Estonia</a:t>
            </a:r>
            <a:r>
              <a:rPr lang="pt-PT" dirty="0" smtClean="0"/>
              <a:t> </a:t>
            </a:r>
            <a:r>
              <a:rPr lang="pt-PT" dirty="0" err="1" smtClean="0"/>
              <a:t>National</a:t>
            </a:r>
            <a:r>
              <a:rPr lang="pt-PT" dirty="0" smtClean="0"/>
              <a:t> </a:t>
            </a:r>
            <a:r>
              <a:rPr lang="pt-PT" dirty="0" err="1" smtClean="0"/>
              <a:t>Archives</a:t>
            </a:r>
            <a:endParaRPr lang="pt-PT" dirty="0" smtClean="0"/>
          </a:p>
          <a:p>
            <a:pPr lvl="1"/>
            <a:r>
              <a:rPr lang="pt-PT" dirty="0" err="1" smtClean="0"/>
              <a:t>Slovenia</a:t>
            </a:r>
            <a:r>
              <a:rPr lang="pt-PT" dirty="0" smtClean="0"/>
              <a:t> </a:t>
            </a:r>
            <a:r>
              <a:rPr lang="pt-PT" dirty="0" err="1"/>
              <a:t>National</a:t>
            </a:r>
            <a:r>
              <a:rPr lang="pt-PT" dirty="0"/>
              <a:t> </a:t>
            </a:r>
            <a:r>
              <a:rPr lang="pt-PT" dirty="0" err="1" smtClean="0"/>
              <a:t>Archives</a:t>
            </a:r>
            <a:endParaRPr lang="pt-PT" dirty="0" smtClean="0"/>
          </a:p>
          <a:p>
            <a:r>
              <a:rPr lang="pt-PT" dirty="0" err="1" smtClean="0"/>
              <a:t>Tested</a:t>
            </a:r>
            <a:r>
              <a:rPr lang="pt-PT" dirty="0" smtClean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: </a:t>
            </a:r>
            <a:endParaRPr lang="pt-PT" dirty="0" smtClean="0"/>
          </a:p>
          <a:p>
            <a:pPr lvl="1"/>
            <a:r>
              <a:rPr lang="pt-PT" dirty="0" smtClean="0"/>
              <a:t>U.S</a:t>
            </a:r>
            <a:r>
              <a:rPr lang="pt-PT" dirty="0"/>
              <a:t>. </a:t>
            </a:r>
            <a:r>
              <a:rPr lang="pt-PT" dirty="0" err="1"/>
              <a:t>National</a:t>
            </a:r>
            <a:r>
              <a:rPr lang="pt-PT" dirty="0"/>
              <a:t> </a:t>
            </a:r>
            <a:r>
              <a:rPr lang="pt-PT" dirty="0" err="1" smtClean="0"/>
              <a:t>Archives</a:t>
            </a:r>
            <a:endParaRPr lang="pt-PT" dirty="0" smtClean="0"/>
          </a:p>
          <a:p>
            <a:pPr lvl="1"/>
            <a:r>
              <a:rPr lang="pt-PT" dirty="0" smtClean="0"/>
              <a:t>Portuguese </a:t>
            </a:r>
            <a:r>
              <a:rPr lang="pt-PT" dirty="0" err="1"/>
              <a:t>National</a:t>
            </a:r>
            <a:r>
              <a:rPr lang="pt-PT" dirty="0"/>
              <a:t> </a:t>
            </a:r>
            <a:r>
              <a:rPr lang="pt-PT" dirty="0" err="1" smtClean="0"/>
              <a:t>Archives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5781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Database</a:t>
            </a:r>
            <a:r>
              <a:rPr lang="pt-PT" b="1" dirty="0"/>
              <a:t> </a:t>
            </a:r>
            <a:r>
              <a:rPr lang="pt-PT" b="1" dirty="0" err="1"/>
              <a:t>Preservation</a:t>
            </a:r>
            <a:r>
              <a:rPr lang="pt-PT" b="1" dirty="0"/>
              <a:t> </a:t>
            </a:r>
            <a:r>
              <a:rPr lang="pt-PT" b="1" dirty="0" err="1"/>
              <a:t>Toolkit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Performance:</a:t>
            </a:r>
          </a:p>
          <a:p>
            <a:pPr lvl="1"/>
            <a:r>
              <a:rPr lang="pt-PT" dirty="0" smtClean="0"/>
              <a:t>+</a:t>
            </a:r>
            <a:r>
              <a:rPr lang="pt-PT" dirty="0"/>
              <a:t>50GB </a:t>
            </a:r>
            <a:r>
              <a:rPr lang="pt-PT" dirty="0" err="1"/>
              <a:t>database</a:t>
            </a:r>
            <a:r>
              <a:rPr lang="pt-PT" dirty="0"/>
              <a:t> in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1.5 </a:t>
            </a:r>
            <a:r>
              <a:rPr lang="pt-PT" dirty="0" err="1"/>
              <a:t>hours</a:t>
            </a:r>
            <a:r>
              <a:rPr lang="pt-PT" dirty="0"/>
              <a:t> </a:t>
            </a:r>
            <a:endParaRPr lang="pt-PT" dirty="0" smtClean="0"/>
          </a:p>
          <a:p>
            <a:pPr lvl="1"/>
            <a:r>
              <a:rPr lang="pt-PT" dirty="0" smtClean="0"/>
              <a:t>+</a:t>
            </a:r>
            <a:r>
              <a:rPr lang="pt-PT" dirty="0"/>
              <a:t>40k </a:t>
            </a:r>
            <a:r>
              <a:rPr lang="pt-PT" dirty="0" err="1" smtClean="0"/>
              <a:t>rows</a:t>
            </a:r>
            <a:r>
              <a:rPr lang="pt-PT" dirty="0" smtClean="0"/>
              <a:t>/s</a:t>
            </a:r>
          </a:p>
          <a:p>
            <a:pPr lvl="1"/>
            <a:r>
              <a:rPr lang="pt-PT" dirty="0" smtClean="0"/>
              <a:t>+</a:t>
            </a:r>
            <a:r>
              <a:rPr lang="pt-PT" dirty="0"/>
              <a:t>10 </a:t>
            </a:r>
            <a:r>
              <a:rPr lang="pt-PT" dirty="0" smtClean="0"/>
              <a:t>MB/s</a:t>
            </a:r>
          </a:p>
          <a:p>
            <a:r>
              <a:rPr lang="pt-PT" dirty="0" err="1" smtClean="0"/>
              <a:t>Quality</a:t>
            </a:r>
            <a:r>
              <a:rPr lang="pt-PT" dirty="0"/>
              <a:t>: </a:t>
            </a:r>
            <a:r>
              <a:rPr lang="pt-PT" dirty="0" err="1"/>
              <a:t>completeness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 smtClean="0"/>
              <a:t>correctness</a:t>
            </a:r>
            <a:endParaRPr lang="pt-PT" dirty="0" smtClean="0"/>
          </a:p>
          <a:p>
            <a:pPr lvl="1"/>
            <a:r>
              <a:rPr lang="pt-PT" dirty="0" err="1" smtClean="0"/>
              <a:t>Roundtrip</a:t>
            </a:r>
            <a:r>
              <a:rPr lang="pt-PT" dirty="0" smtClean="0"/>
              <a:t> </a:t>
            </a:r>
            <a:r>
              <a:rPr lang="pt-PT" dirty="0" err="1" smtClean="0"/>
              <a:t>tests</a:t>
            </a:r>
            <a:endParaRPr lang="pt-PT" dirty="0" smtClean="0"/>
          </a:p>
          <a:p>
            <a:pPr lvl="1"/>
            <a:r>
              <a:rPr lang="pt-PT" dirty="0" smtClean="0"/>
              <a:t>SIARD </a:t>
            </a:r>
            <a:r>
              <a:rPr lang="pt-PT" dirty="0" err="1"/>
              <a:t>validation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07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Database</a:t>
            </a:r>
            <a:r>
              <a:rPr lang="pt-PT" dirty="0" smtClean="0"/>
              <a:t> </a:t>
            </a:r>
            <a:r>
              <a:rPr lang="pt-PT" dirty="0" err="1" smtClean="0"/>
              <a:t>Visualization</a:t>
            </a:r>
            <a:r>
              <a:rPr lang="pt-PT" dirty="0" smtClean="0"/>
              <a:t> </a:t>
            </a:r>
            <a:r>
              <a:rPr lang="pt-PT" dirty="0" err="1" smtClean="0"/>
              <a:t>Toolkit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ROADMAP</a:t>
            </a:r>
          </a:p>
          <a:p>
            <a:pPr lvl="1"/>
            <a:r>
              <a:rPr lang="pt-PT" smtClean="0"/>
              <a:t>Materialize </a:t>
            </a:r>
            <a:r>
              <a:rPr lang="pt-PT" dirty="0" err="1" smtClean="0"/>
              <a:t>views</a:t>
            </a:r>
            <a:endParaRPr lang="pt-PT" dirty="0" smtClean="0"/>
          </a:p>
          <a:p>
            <a:pPr lvl="1"/>
            <a:r>
              <a:rPr lang="pt-PT" dirty="0" err="1" smtClean="0"/>
              <a:t>Entity-relationship</a:t>
            </a:r>
            <a:r>
              <a:rPr lang="pt-PT" dirty="0" smtClean="0"/>
              <a:t> </a:t>
            </a:r>
            <a:r>
              <a:rPr lang="pt-PT" dirty="0" err="1" smtClean="0"/>
              <a:t>diagram</a:t>
            </a:r>
            <a:endParaRPr lang="pt-PT" dirty="0" smtClean="0"/>
          </a:p>
          <a:p>
            <a:pPr lvl="1"/>
            <a:r>
              <a:rPr lang="pt-PT" dirty="0" err="1" smtClean="0"/>
              <a:t>Facets</a:t>
            </a:r>
            <a:r>
              <a:rPr lang="pt-PT" dirty="0" smtClean="0"/>
              <a:t>: sum, </a:t>
            </a:r>
            <a:r>
              <a:rPr lang="pt-PT" dirty="0" err="1" smtClean="0"/>
              <a:t>average</a:t>
            </a:r>
            <a:r>
              <a:rPr lang="pt-PT" dirty="0" smtClean="0"/>
              <a:t>, </a:t>
            </a:r>
            <a:r>
              <a:rPr lang="pt-PT" dirty="0" err="1" smtClean="0"/>
              <a:t>max</a:t>
            </a:r>
            <a:r>
              <a:rPr lang="pt-PT" dirty="0" smtClean="0"/>
              <a:t>, min</a:t>
            </a:r>
          </a:p>
          <a:p>
            <a:pPr lvl="1"/>
            <a:r>
              <a:rPr lang="pt-PT" dirty="0" err="1" smtClean="0"/>
              <a:t>Authentication</a:t>
            </a:r>
            <a:endParaRPr lang="pt-PT" dirty="0" smtClean="0"/>
          </a:p>
          <a:p>
            <a:pPr lvl="1"/>
            <a:r>
              <a:rPr lang="pt-PT" dirty="0" err="1" smtClean="0"/>
              <a:t>Multi-language</a:t>
            </a:r>
            <a:endParaRPr lang="pt-PT" dirty="0" smtClean="0"/>
          </a:p>
          <a:p>
            <a:pPr lvl="1"/>
            <a:r>
              <a:rPr lang="pt-PT" dirty="0" err="1" smtClean="0"/>
              <a:t>Printing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1803654"/>
      </p:ext>
    </p:extLst>
  </p:cSld>
  <p:clrMapOvr>
    <a:masterClrMapping/>
  </p:clrMapOvr>
</p:sld>
</file>

<file path=ppt/theme/theme1.xml><?xml version="1.0" encoding="utf-8"?>
<a:theme xmlns:a="http://schemas.openxmlformats.org/drawingml/2006/main" name="e-ark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il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F79418B84D8F49B59313F233A6A15E" ma:contentTypeVersion="0" ma:contentTypeDescription="Create a new document." ma:contentTypeScope="" ma:versionID="3425a234fc2dbf8afb7a126b2e89fe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307661-8B78-4809-96E0-A4CF148575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4416F-7B4A-487E-A248-08D23A8539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459041-03FD-4814-AA45-1F4343CDF36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e-ark slide template v_2</Template>
  <TotalTime>4644</TotalTime>
  <Words>77</Words>
  <Application>Microsoft Macintosh PowerPoint</Application>
  <PresentationFormat>Apresentação no Ecrã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Calibri</vt:lpstr>
      <vt:lpstr>Arial</vt:lpstr>
      <vt:lpstr>e-ark slides</vt:lpstr>
      <vt:lpstr>Trailer Slide</vt:lpstr>
      <vt:lpstr>Scenario</vt:lpstr>
      <vt:lpstr>Apresentação do PowerPoint</vt:lpstr>
      <vt:lpstr>Apresentação do PowerPoint</vt:lpstr>
      <vt:lpstr>Apresentação do PowerPoint</vt:lpstr>
      <vt:lpstr>Database Preservation Toolkit</vt:lpstr>
      <vt:lpstr>Database Preservation Toolkit</vt:lpstr>
      <vt:lpstr>Database Visualization Toolkit</vt:lpstr>
    </vt:vector>
  </TitlesOfParts>
  <Company>IST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GSI-INESC</dc:creator>
  <cp:lastModifiedBy>Luis Faria</cp:lastModifiedBy>
  <cp:revision>276</cp:revision>
  <dcterms:created xsi:type="dcterms:W3CDTF">2014-06-09T08:34:24Z</dcterms:created>
  <dcterms:modified xsi:type="dcterms:W3CDTF">2016-10-05T22:51:16Z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0x010100F8F79418B84D8F49B59313F233A6A15E</vt:lpwstr>
  </property>
</Properties>
</file>