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02" d="100"/>
          <a:sy n="102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sa-fies-report-makeover\fies_2021_data_and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arl%20Christian%20Yu\Data%20Science\Data%20Science%20Projects%20(GitHub)\psa-fies-report-makeover\fies_2021_data_and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arl%20Christian%20Yu\Data%20Science\Data%20Science%20Projects%20(GitHub)\psa-fies-report-makeover\fies_2021_data_and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arl%20Christian%20Yu\Data%20Science\Data%20Science%20Projects%20(GitHub)\psa-fies-report-makeover\fies_2021_data_and_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'Slide 1A'!$B$25</c:f>
              <c:strCache>
                <c:ptCount val="1"/>
                <c:pt idx="0">
                  <c:v>Income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'Slide 1A'!$C$24:$D$24</c:f>
              <c:numCache>
                <c:formatCode>General</c:formatCode>
                <c:ptCount val="2"/>
                <c:pt idx="0">
                  <c:v>2018</c:v>
                </c:pt>
                <c:pt idx="1">
                  <c:v>2021</c:v>
                </c:pt>
              </c:numCache>
            </c:numRef>
          </c:cat>
          <c:val>
            <c:numRef>
              <c:f>'Slide 1A'!$C$25:$D$25</c:f>
              <c:numCache>
                <c:formatCode>General</c:formatCode>
                <c:ptCount val="2"/>
                <c:pt idx="0">
                  <c:v>313.35000000000002</c:v>
                </c:pt>
                <c:pt idx="1">
                  <c:v>307.19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12-463C-8BDE-6802F41B0B03}"/>
            </c:ext>
          </c:extLst>
        </c:ser>
        <c:ser>
          <c:idx val="1"/>
          <c:order val="1"/>
          <c:tx>
            <c:strRef>
              <c:f>'Slide 1A'!$B$26</c:f>
              <c:strCache>
                <c:ptCount val="1"/>
                <c:pt idx="0">
                  <c:v>Expenditure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'Slide 1A'!$C$24:$D$24</c:f>
              <c:numCache>
                <c:formatCode>General</c:formatCode>
                <c:ptCount val="2"/>
                <c:pt idx="0">
                  <c:v>2018</c:v>
                </c:pt>
                <c:pt idx="1">
                  <c:v>2021</c:v>
                </c:pt>
              </c:numCache>
            </c:numRef>
          </c:cat>
          <c:val>
            <c:numRef>
              <c:f>'Slide 1A'!$C$26:$D$26</c:f>
              <c:numCache>
                <c:formatCode>General</c:formatCode>
                <c:ptCount val="2"/>
                <c:pt idx="0">
                  <c:v>238.64</c:v>
                </c:pt>
                <c:pt idx="1">
                  <c:v>228.8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12-463C-8BDE-6802F41B0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452192"/>
        <c:axId val="1217453152"/>
      </c:lineChart>
      <c:catAx>
        <c:axId val="121745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453152"/>
        <c:crosses val="autoZero"/>
        <c:auto val="1"/>
        <c:lblAlgn val="ctr"/>
        <c:lblOffset val="100"/>
        <c:noMultiLvlLbl val="0"/>
      </c:catAx>
      <c:valAx>
        <c:axId val="121745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45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'Slide 1B'!$B$5</c:f>
              <c:strCache>
                <c:ptCount val="1"/>
                <c:pt idx="0">
                  <c:v>Wage/Salaries</c:v>
                </c:pt>
              </c:strCache>
            </c:strRef>
          </c:tx>
          <c:spPr>
            <a:solidFill>
              <a:schemeClr val="accent3"/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'Slide 1B'!$C$4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'Slide 1B'!$C$5</c:f>
              <c:numCache>
                <c:formatCode>0.0%</c:formatCode>
                <c:ptCount val="1"/>
                <c:pt idx="0">
                  <c:v>0.52600000000000002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2-4D39-85C4-48C5A27993B0}"/>
            </c:ext>
          </c:extLst>
        </c:ser>
        <c:ser>
          <c:idx val="1"/>
          <c:order val="1"/>
          <c:tx>
            <c:strRef>
              <c:f>'Slide 1B'!$B$6</c:f>
              <c:strCache>
                <c:ptCount val="1"/>
                <c:pt idx="0">
                  <c:v>Entrepreneurial Activities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'Slide 1B'!$C$4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'Slide 1B'!$C$6</c:f>
              <c:numCache>
                <c:formatCode>0.0%</c:formatCode>
                <c:ptCount val="1"/>
                <c:pt idx="0">
                  <c:v>0.17100000000000001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72-4D39-85C4-48C5A27993B0}"/>
            </c:ext>
          </c:extLst>
        </c:ser>
        <c:ser>
          <c:idx val="2"/>
          <c:order val="2"/>
          <c:tx>
            <c:strRef>
              <c:f>'Slide 1B'!$B$7</c:f>
              <c:strCache>
                <c:ptCount val="1"/>
                <c:pt idx="0">
                  <c:v>Imputed Rent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'Slide 1B'!$C$4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'Slide 1B'!$C$7</c:f>
              <c:numCache>
                <c:formatCode>0.0%</c:formatCode>
                <c:ptCount val="1"/>
                <c:pt idx="0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72-4D39-85C4-48C5A27993B0}"/>
            </c:ext>
          </c:extLst>
        </c:ser>
        <c:ser>
          <c:idx val="3"/>
          <c:order val="3"/>
          <c:tx>
            <c:strRef>
              <c:f>'Slide 1B'!$B$8</c:f>
              <c:strCache>
                <c:ptCount val="1"/>
                <c:pt idx="0">
                  <c:v>Cash Receipts from Abroad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'Slide 1B'!$C$4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'Slide 1B'!$C$8</c:f>
              <c:numCache>
                <c:formatCode>0.0%</c:formatCode>
                <c:ptCount val="1"/>
                <c:pt idx="0">
                  <c:v>7.2000000000000008E-2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72-4D39-85C4-48C5A27993B0}"/>
            </c:ext>
          </c:extLst>
        </c:ser>
        <c:ser>
          <c:idx val="4"/>
          <c:order val="4"/>
          <c:tx>
            <c:strRef>
              <c:f>'Slide 1B'!$B$9</c:f>
              <c:strCache>
                <c:ptCount val="1"/>
                <c:pt idx="0">
                  <c:v>Cash Receipts from Domestic Source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'Slide 1B'!$C$4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'Slide 1B'!$C$9</c:f>
              <c:numCache>
                <c:formatCode>0.0%</c:formatCode>
                <c:ptCount val="1"/>
                <c:pt idx="0">
                  <c:v>5.2999999999999999E-2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72-4D39-85C4-48C5A27993B0}"/>
            </c:ext>
          </c:extLst>
        </c:ser>
        <c:ser>
          <c:idx val="5"/>
          <c:order val="5"/>
          <c:tx>
            <c:strRef>
              <c:f>'Slide 1B'!$B$10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'Slide 1B'!$C$4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'Slide 1B'!$C$10</c:f>
              <c:numCache>
                <c:formatCode>0.0%</c:formatCode>
                <c:ptCount val="1"/>
                <c:pt idx="0">
                  <c:v>8.2000000000000017E-2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D72-4D39-85C4-48C5A27993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31892144"/>
        <c:axId val="131878224"/>
      </c:barChart>
      <c:catAx>
        <c:axId val="131892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1878224"/>
        <c:crosses val="autoZero"/>
        <c:auto val="1"/>
        <c:lblAlgn val="ctr"/>
        <c:lblOffset val="100"/>
        <c:noMultiLvlLbl val="0"/>
      </c:catAx>
      <c:valAx>
        <c:axId val="131878224"/>
        <c:scaling>
          <c:orientation val="minMax"/>
          <c:max val="1"/>
        </c:scaling>
        <c:delete val="1"/>
        <c:axPos val="l"/>
        <c:numFmt formatCode="0.0%" sourceLinked="1"/>
        <c:majorTickMark val="out"/>
        <c:minorTickMark val="none"/>
        <c:tickLblPos val="nextTo"/>
        <c:crossAx val="131892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2A'!$E$4</c:f>
              <c:strCache>
                <c:ptCount val="1"/>
                <c:pt idx="0">
                  <c:v>% Change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74-40A0-AC2E-BC1CF261E85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74-40A0-AC2E-BC1CF261E85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74-40A0-AC2E-BC1CF261E85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74-40A0-AC2E-BC1CF261E85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674-40A0-AC2E-BC1CF261E859}"/>
              </c:ext>
            </c:extLst>
          </c:dPt>
          <c:cat>
            <c:strRef>
              <c:f>'Slide 2A'!$B$5:$B$14</c:f>
              <c:strCache>
                <c:ptCount val="10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  <c:pt idx="5">
                  <c:v>6th</c:v>
                </c:pt>
                <c:pt idx="6">
                  <c:v>7th</c:v>
                </c:pt>
                <c:pt idx="7">
                  <c:v>8th</c:v>
                </c:pt>
                <c:pt idx="8">
                  <c:v>9th</c:v>
                </c:pt>
                <c:pt idx="9">
                  <c:v>10th</c:v>
                </c:pt>
              </c:strCache>
            </c:strRef>
          </c:cat>
          <c:val>
            <c:numRef>
              <c:f>'Slide 2A'!$E$5:$E$14</c:f>
              <c:numCache>
                <c:formatCode>0%</c:formatCode>
                <c:ptCount val="10"/>
                <c:pt idx="0">
                  <c:v>2.2563017803631347E-2</c:v>
                </c:pt>
                <c:pt idx="1">
                  <c:v>5.4039074407648435E-2</c:v>
                </c:pt>
                <c:pt idx="2">
                  <c:v>4.5789724072312188E-2</c:v>
                </c:pt>
                <c:pt idx="3">
                  <c:v>2.716675114039524E-2</c:v>
                </c:pt>
                <c:pt idx="4">
                  <c:v>1.1776207616762235E-2</c:v>
                </c:pt>
                <c:pt idx="5">
                  <c:v>-3.0846566891351568E-3</c:v>
                </c:pt>
                <c:pt idx="6">
                  <c:v>-1.7608716801245317E-2</c:v>
                </c:pt>
                <c:pt idx="7">
                  <c:v>-2.4809880804703033E-2</c:v>
                </c:pt>
                <c:pt idx="8">
                  <c:v>-3.9519297434712275E-2</c:v>
                </c:pt>
                <c:pt idx="9">
                  <c:v>-6.1677868597318497E-2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74-40A0-AC2E-BC1CF261E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762100912"/>
        <c:axId val="1762101872"/>
      </c:barChart>
      <c:catAx>
        <c:axId val="1762100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101872"/>
        <c:crosses val="autoZero"/>
        <c:auto val="1"/>
        <c:lblAlgn val="ctr"/>
        <c:lblOffset val="100"/>
        <c:noMultiLvlLbl val="0"/>
      </c:catAx>
      <c:valAx>
        <c:axId val="1762101872"/>
        <c:scaling>
          <c:orientation val="minMax"/>
        </c:scaling>
        <c:delete val="0"/>
        <c:axPos val="t"/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10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'Slide 2B'!$B$5</c:f>
              <c:strCache>
                <c:ptCount val="1"/>
                <c:pt idx="0">
                  <c:v>PH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numRef>
              <c:f>'Slide 2B'!$C$4:$D$4</c:f>
              <c:numCache>
                <c:formatCode>General</c:formatCode>
                <c:ptCount val="2"/>
                <c:pt idx="0">
                  <c:v>2018</c:v>
                </c:pt>
                <c:pt idx="1">
                  <c:v>2021</c:v>
                </c:pt>
              </c:numCache>
            </c:numRef>
          </c:cat>
          <c:val>
            <c:numRef>
              <c:f>'Slide 2B'!$C$5:$D$5</c:f>
              <c:numCache>
                <c:formatCode>General</c:formatCode>
                <c:ptCount val="2"/>
                <c:pt idx="0" formatCode="0.0000">
                  <c:v>0.42670000000000002</c:v>
                </c:pt>
                <c:pt idx="1">
                  <c:v>0.41189999999999999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3-44F4-AB76-A0848759E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853264"/>
        <c:axId val="131861904"/>
      </c:lineChart>
      <c:catAx>
        <c:axId val="13185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61904"/>
        <c:crosses val="autoZero"/>
        <c:auto val="1"/>
        <c:lblAlgn val="ctr"/>
        <c:lblOffset val="100"/>
        <c:noMultiLvlLbl val="0"/>
      </c:catAx>
      <c:valAx>
        <c:axId val="131861904"/>
        <c:scaling>
          <c:orientation val="minMax"/>
          <c:min val="0.4"/>
        </c:scaling>
        <c:delete val="0"/>
        <c:axPos val="l"/>
        <c:numFmt formatCode="0.00" sourceLinked="0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5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87270-91C1-4E3D-A268-B9438B93DDD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92B34-88AD-4896-AFAB-BC5348A7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80BA-97D3-61D5-2799-463C1F23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803849"/>
            <a:ext cx="10515600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B6A79-709D-49A3-EF40-44D6B8FF8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283524"/>
            <a:ext cx="10515600" cy="1655762"/>
          </a:xfrm>
        </p:spPr>
        <p:txBody>
          <a:bodyPr/>
          <a:lstStyle>
            <a:lvl1pPr marL="0" indent="0" algn="l"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52" indent="0" algn="ctr">
              <a:buNone/>
              <a:defRPr sz="2000"/>
            </a:lvl2pPr>
            <a:lvl3pPr marL="914305" indent="0" algn="ctr">
              <a:buNone/>
              <a:defRPr sz="1800"/>
            </a:lvl3pPr>
            <a:lvl4pPr marL="1371457" indent="0" algn="ctr">
              <a:buNone/>
              <a:defRPr sz="1600"/>
            </a:lvl4pPr>
            <a:lvl5pPr marL="1828609" indent="0" algn="ctr">
              <a:buNone/>
              <a:defRPr sz="1600"/>
            </a:lvl5pPr>
            <a:lvl6pPr marL="2285761" indent="0" algn="ctr">
              <a:buNone/>
              <a:defRPr sz="1600"/>
            </a:lvl6pPr>
            <a:lvl7pPr marL="2742913" indent="0" algn="ctr">
              <a:buNone/>
              <a:defRPr sz="1600"/>
            </a:lvl7pPr>
            <a:lvl8pPr marL="3200065" indent="0" algn="ctr">
              <a:buNone/>
              <a:defRPr sz="1600"/>
            </a:lvl8pPr>
            <a:lvl9pPr marL="36572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B94-D203-C714-FB33-1C088442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826E-9028-0BDC-8A33-84AB8AE8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9E53D-6D73-0005-B0C5-1E822D40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4104-585C-BED3-553A-E8506B72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F6316-9AB2-7B33-FEC6-1F7CF917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F1E8-33DA-BE03-CFAD-9273D9E7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0D0EA-D4AB-54C5-3B6B-D0260B4B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9403-9202-831A-3605-67133781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DE540-EE75-2DAD-BA50-5A19FB301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42F19-C9DA-0AA3-4D80-DB2CC0850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965B-8C25-DB6B-04D6-C7780518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72CE-80FF-8F5E-20F1-2BDA885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91E3-AF5C-7F8A-BE32-19517DFF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6953-8131-20A9-D34C-E6E9D9CC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2553-9550-230F-81EB-838E9A00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AD46-0388-1FC7-BDE5-43FD7E9D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E44E-659B-56E6-E27B-C04581B6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910D-CEB6-2664-9322-C0FD6972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2425-0759-C26A-A364-BD7B9684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19518-136A-6684-A664-0A68FA13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1FA0-EADB-BAA3-EF56-805DF075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56AA-947D-3B0C-67EC-28283CB0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0105-F86D-49A1-A642-4CC85180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93F1-B159-23A8-66C1-D5269B66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7070-3861-3465-D665-A12D12FBE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EC572-2736-4B1B-A534-37F755A44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6B07E-9655-CB14-E0EC-34B031C2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CB5D6-C7D1-DC1B-16A1-8A803565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8BC50-3B10-DBFA-C776-29612EB2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1C67-516F-AC09-02CF-2E9ECBED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4481-DA66-9F70-AEE4-7F4BD5E5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600" b="1"/>
            </a:lvl4pPr>
            <a:lvl5pPr marL="1828609" indent="0">
              <a:buNone/>
              <a:defRPr sz="1600" b="1"/>
            </a:lvl5pPr>
            <a:lvl6pPr marL="2285761" indent="0">
              <a:buNone/>
              <a:defRPr sz="1600" b="1"/>
            </a:lvl6pPr>
            <a:lvl7pPr marL="2742913" indent="0">
              <a:buNone/>
              <a:defRPr sz="1600" b="1"/>
            </a:lvl7pPr>
            <a:lvl8pPr marL="3200065" indent="0">
              <a:buNone/>
              <a:defRPr sz="1600" b="1"/>
            </a:lvl8pPr>
            <a:lvl9pPr marL="36572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DC61A-CD21-06C8-E610-BA9D08D9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15C0B-F3F6-2663-859E-A3E3CD1E8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600" b="1"/>
            </a:lvl4pPr>
            <a:lvl5pPr marL="1828609" indent="0">
              <a:buNone/>
              <a:defRPr sz="1600" b="1"/>
            </a:lvl5pPr>
            <a:lvl6pPr marL="2285761" indent="0">
              <a:buNone/>
              <a:defRPr sz="1600" b="1"/>
            </a:lvl6pPr>
            <a:lvl7pPr marL="2742913" indent="0">
              <a:buNone/>
              <a:defRPr sz="1600" b="1"/>
            </a:lvl7pPr>
            <a:lvl8pPr marL="3200065" indent="0">
              <a:buNone/>
              <a:defRPr sz="1600" b="1"/>
            </a:lvl8pPr>
            <a:lvl9pPr marL="36572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42370-5C9B-27DD-0F65-C1C8B47F3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4A9CC-CDF4-4C8E-5FC2-EEA20AA5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5D9FD-B590-7A9D-5B00-2761AA51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475FB-7AB5-9B0F-619A-D2D65FD1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3880-6D25-F80F-D2F3-6FCDA79C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2" cy="919017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5BB1C-87E1-0A6F-A1C0-B6D1310E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8" y="6356351"/>
            <a:ext cx="7696203" cy="365125"/>
          </a:xfrm>
        </p:spPr>
        <p:txBody>
          <a:bodyPr lIns="0" tIns="0" rIns="0" bIns="0" anchor="b"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Family Income and Expenditure Survey 2021 Preliminary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23829-7D0A-4860-5CA1-DD1832F6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2" y="6356351"/>
            <a:ext cx="2743200" cy="365125"/>
          </a:xfrm>
        </p:spPr>
        <p:txBody>
          <a:bodyPr lIns="0" tIns="0" rIns="0" bIns="0" anchor="b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E37B8E8-CD18-4E34-A2D4-E694DE7263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621BF-4123-0023-13CC-1A83D6E1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3444F-FF5A-EC00-8811-55C65A56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B6F69-5012-593C-F7C8-12D37AE4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56A3-B9DE-C2C2-34E0-0C6EE19E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8CB8-DAA8-3F8F-420F-B8BDC9E2F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A5142-B380-4A4A-D480-42C0F3DC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2" indent="0">
              <a:buNone/>
              <a:defRPr sz="1400"/>
            </a:lvl2pPr>
            <a:lvl3pPr marL="914305" indent="0">
              <a:buNone/>
              <a:defRPr sz="1200"/>
            </a:lvl3pPr>
            <a:lvl4pPr marL="1371457" indent="0">
              <a:buNone/>
              <a:defRPr sz="1000"/>
            </a:lvl4pPr>
            <a:lvl5pPr marL="1828609" indent="0">
              <a:buNone/>
              <a:defRPr sz="1000"/>
            </a:lvl5pPr>
            <a:lvl6pPr marL="2285761" indent="0">
              <a:buNone/>
              <a:defRPr sz="1000"/>
            </a:lvl6pPr>
            <a:lvl7pPr marL="2742913" indent="0">
              <a:buNone/>
              <a:defRPr sz="1000"/>
            </a:lvl7pPr>
            <a:lvl8pPr marL="3200065" indent="0">
              <a:buNone/>
              <a:defRPr sz="1000"/>
            </a:lvl8pPr>
            <a:lvl9pPr marL="36572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9DF25-09DF-EF94-E646-FD410DE7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BFA2-CC95-681C-6856-32E7CC1B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02437-0F21-0B77-66A2-957B21FD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A324-A443-7580-18DD-55F6D5EC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27795-C44E-5252-A08A-6EB0631F2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399"/>
            </a:lvl3pPr>
            <a:lvl4pPr marL="1371457" indent="0">
              <a:buNone/>
              <a:defRPr sz="2000"/>
            </a:lvl4pPr>
            <a:lvl5pPr marL="1828609" indent="0">
              <a:buNone/>
              <a:defRPr sz="2000"/>
            </a:lvl5pPr>
            <a:lvl6pPr marL="2285761" indent="0">
              <a:buNone/>
              <a:defRPr sz="2000"/>
            </a:lvl6pPr>
            <a:lvl7pPr marL="2742913" indent="0">
              <a:buNone/>
              <a:defRPr sz="2000"/>
            </a:lvl7pPr>
            <a:lvl8pPr marL="3200065" indent="0">
              <a:buNone/>
              <a:defRPr sz="2000"/>
            </a:lvl8pPr>
            <a:lvl9pPr marL="36572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382B6-F303-037D-7D3E-87A1F65D9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2" indent="0">
              <a:buNone/>
              <a:defRPr sz="1400"/>
            </a:lvl2pPr>
            <a:lvl3pPr marL="914305" indent="0">
              <a:buNone/>
              <a:defRPr sz="1200"/>
            </a:lvl3pPr>
            <a:lvl4pPr marL="1371457" indent="0">
              <a:buNone/>
              <a:defRPr sz="1000"/>
            </a:lvl4pPr>
            <a:lvl5pPr marL="1828609" indent="0">
              <a:buNone/>
              <a:defRPr sz="1000"/>
            </a:lvl5pPr>
            <a:lvl6pPr marL="2285761" indent="0">
              <a:buNone/>
              <a:defRPr sz="1000"/>
            </a:lvl6pPr>
            <a:lvl7pPr marL="2742913" indent="0">
              <a:buNone/>
              <a:defRPr sz="1000"/>
            </a:lvl7pPr>
            <a:lvl8pPr marL="3200065" indent="0">
              <a:buNone/>
              <a:defRPr sz="1000"/>
            </a:lvl8pPr>
            <a:lvl9pPr marL="36572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1ED29-A2D2-E8E4-6056-DC407A76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81AF7-56F4-0197-2060-2EECDBDC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948A5-06DF-DE73-44FF-4E865FFD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4A171-5AF8-82B7-21F7-5F606871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3185E-622B-BED5-A4B3-C4AE10E0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DE7-9279-7FE5-B1BC-FA3DD6E8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A58F-990E-83C2-A3ED-822FF8EB6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Family Income and Expenditure Survey 2021 Preliminary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BCD7-8B22-5137-5BD9-8F8C9D830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B8E8-CD18-4E34-A2D4-E694DE72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0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6" indent="-228576" algn="l" defTabSz="91430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8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1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3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4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37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9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1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4" indent="-228576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7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9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1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5CA2-4615-2D60-8A90-937E0C5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average annual family income is estimated at </a:t>
            </a:r>
            <a:r>
              <a:rPr lang="en-US" b="1" dirty="0">
                <a:solidFill>
                  <a:schemeClr val="accent1"/>
                </a:solidFill>
              </a:rPr>
              <a:t>₱307.19k</a:t>
            </a:r>
            <a:r>
              <a:rPr lang="en-US" dirty="0"/>
              <a:t>, 2% lower than 2018; </a:t>
            </a:r>
            <a:r>
              <a:rPr lang="en-US" b="1" dirty="0">
                <a:solidFill>
                  <a:schemeClr val="accent3"/>
                </a:solidFill>
              </a:rPr>
              <a:t>Wages and salaries </a:t>
            </a:r>
            <a:r>
              <a:rPr lang="en-US" dirty="0"/>
              <a:t>remain the primary source of income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1D120-AF35-5309-680E-028B446314B0}"/>
              </a:ext>
            </a:extLst>
          </p:cNvPr>
          <p:cNvSpPr txBox="1"/>
          <p:nvPr/>
        </p:nvSpPr>
        <p:spPr>
          <a:xfrm>
            <a:off x="485461" y="1382070"/>
            <a:ext cx="551685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Family Income and Expenditure at Current Prices: 2018 and 2021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DDE5F47-6DAE-3E51-7470-FCDE0D0A24BE}"/>
              </a:ext>
            </a:extLst>
          </p:cNvPr>
          <p:cNvGraphicFramePr>
            <a:graphicFrameLocks/>
          </p:cNvGraphicFramePr>
          <p:nvPr/>
        </p:nvGraphicFramePr>
        <p:xfrm>
          <a:off x="279570" y="1961464"/>
          <a:ext cx="4776789" cy="404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C584627-DF66-8A7E-3655-9C79FE5E2269}"/>
              </a:ext>
            </a:extLst>
          </p:cNvPr>
          <p:cNvSpPr txBox="1"/>
          <p:nvPr/>
        </p:nvSpPr>
        <p:spPr>
          <a:xfrm>
            <a:off x="1620249" y="5964391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6A1B2F-97E5-6441-E547-5492B2A1539B}"/>
              </a:ext>
            </a:extLst>
          </p:cNvPr>
          <p:cNvSpPr txBox="1"/>
          <p:nvPr/>
        </p:nvSpPr>
        <p:spPr>
          <a:xfrm rot="16200000">
            <a:off x="-658829" y="3220972"/>
            <a:ext cx="2421109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(IN THOUSANDS)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170CD-B29B-5E78-0825-1AE875544901}"/>
              </a:ext>
            </a:extLst>
          </p:cNvPr>
          <p:cNvSpPr txBox="1"/>
          <p:nvPr/>
        </p:nvSpPr>
        <p:spPr>
          <a:xfrm>
            <a:off x="6208223" y="1382070"/>
            <a:ext cx="55548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Family Income by Source of Income: 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8E4BB-D92F-9160-E8DF-F3B15C180912}"/>
              </a:ext>
            </a:extLst>
          </p:cNvPr>
          <p:cNvSpPr txBox="1"/>
          <p:nvPr/>
        </p:nvSpPr>
        <p:spPr>
          <a:xfrm>
            <a:off x="768096" y="2367427"/>
            <a:ext cx="91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313.35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83481-968B-074B-56D4-ABAD926C273A}"/>
              </a:ext>
            </a:extLst>
          </p:cNvPr>
          <p:cNvSpPr txBox="1"/>
          <p:nvPr/>
        </p:nvSpPr>
        <p:spPr>
          <a:xfrm>
            <a:off x="768096" y="3128639"/>
            <a:ext cx="91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</a:rPr>
              <a:t>238.64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84268-741A-BFE9-D5F7-C57A5CD7F7B1}"/>
              </a:ext>
            </a:extLst>
          </p:cNvPr>
          <p:cNvSpPr txBox="1"/>
          <p:nvPr/>
        </p:nvSpPr>
        <p:spPr>
          <a:xfrm>
            <a:off x="3983862" y="2361145"/>
            <a:ext cx="914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Income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307.19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3241E-1067-3CFA-A65C-0FCCD128F0BC}"/>
              </a:ext>
            </a:extLst>
          </p:cNvPr>
          <p:cNvSpPr txBox="1"/>
          <p:nvPr/>
        </p:nvSpPr>
        <p:spPr>
          <a:xfrm>
            <a:off x="3983862" y="3160801"/>
            <a:ext cx="914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Expenditure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228.80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375A91B6-D895-34A5-726A-EB369FF4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5BF4FB7-B499-9776-4645-3E40095B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3D3AB85-092D-8623-6929-2C8880FC1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900534"/>
              </p:ext>
            </p:extLst>
          </p:nvPr>
        </p:nvGraphicFramePr>
        <p:xfrm>
          <a:off x="5948059" y="1874514"/>
          <a:ext cx="1314450" cy="448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8B1D58D-9F2D-0F29-E5C8-F02E95170016}"/>
              </a:ext>
            </a:extLst>
          </p:cNvPr>
          <p:cNvSpPr txBox="1"/>
          <p:nvPr/>
        </p:nvSpPr>
        <p:spPr>
          <a:xfrm>
            <a:off x="7034663" y="4046914"/>
            <a:ext cx="20045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Wages and Salaries; 52.6%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CB548-A5CD-E7B9-1442-1EBCC3F86B5C}"/>
              </a:ext>
            </a:extLst>
          </p:cNvPr>
          <p:cNvSpPr txBox="1"/>
          <p:nvPr/>
        </p:nvSpPr>
        <p:spPr>
          <a:xfrm>
            <a:off x="7034663" y="3337493"/>
            <a:ext cx="23403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Entrepreneurial Activities; 17.1%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9C6AB-4FDA-BC37-67BF-1FA5C221A89B}"/>
              </a:ext>
            </a:extLst>
          </p:cNvPr>
          <p:cNvSpPr txBox="1"/>
          <p:nvPr/>
        </p:nvSpPr>
        <p:spPr>
          <a:xfrm>
            <a:off x="7034663" y="2933975"/>
            <a:ext cx="23403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Imputed Rent; 9.6%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45F4D-9AF5-0FCC-5E77-F1641BB5B626}"/>
              </a:ext>
            </a:extLst>
          </p:cNvPr>
          <p:cNvSpPr txBox="1"/>
          <p:nvPr/>
        </p:nvSpPr>
        <p:spPr>
          <a:xfrm>
            <a:off x="7034663" y="2639883"/>
            <a:ext cx="23403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Cash Receipts from Abroad; 7.2%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B2E43-4D82-0EF0-8683-617B55B0C3F3}"/>
              </a:ext>
            </a:extLst>
          </p:cNvPr>
          <p:cNvSpPr txBox="1"/>
          <p:nvPr/>
        </p:nvSpPr>
        <p:spPr>
          <a:xfrm>
            <a:off x="7034662" y="2374845"/>
            <a:ext cx="26736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Cash Receipts from Domestic; 5.3%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374E1-CBCF-D45A-D8C4-0E45B37C4289}"/>
              </a:ext>
            </a:extLst>
          </p:cNvPr>
          <p:cNvSpPr txBox="1"/>
          <p:nvPr/>
        </p:nvSpPr>
        <p:spPr>
          <a:xfrm>
            <a:off x="7034661" y="2067190"/>
            <a:ext cx="26736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Others; 8.2%</a:t>
            </a:r>
          </a:p>
        </p:txBody>
      </p:sp>
    </p:spTree>
    <p:extLst>
      <p:ext uri="{BB962C8B-B14F-4D97-AF65-F5344CB8AC3E}">
        <p14:creationId xmlns:p14="http://schemas.microsoft.com/office/powerpoint/2010/main" val="188707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4A54-C476-8CCE-51AB-1217F87C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annual family income </a:t>
            </a:r>
            <a:r>
              <a:rPr lang="en-US" b="1" dirty="0">
                <a:solidFill>
                  <a:schemeClr val="accent1"/>
                </a:solidFill>
              </a:rPr>
              <a:t>grows among lower-income decile groups</a:t>
            </a:r>
            <a:r>
              <a:rPr lang="en-US" dirty="0"/>
              <a:t>, leading to a contraction of income disparity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5AA9A-A65B-DA07-481D-E1ED57BCEEA4}"/>
              </a:ext>
            </a:extLst>
          </p:cNvPr>
          <p:cNvSpPr txBox="1"/>
          <p:nvPr/>
        </p:nvSpPr>
        <p:spPr>
          <a:xfrm>
            <a:off x="485461" y="1382070"/>
            <a:ext cx="5516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Change of Average Family Income by Decile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D878C-B426-CBBA-2893-88803742FB26}"/>
              </a:ext>
            </a:extLst>
          </p:cNvPr>
          <p:cNvSpPr txBox="1"/>
          <p:nvPr/>
        </p:nvSpPr>
        <p:spPr>
          <a:xfrm>
            <a:off x="6208223" y="1382070"/>
            <a:ext cx="55548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Gini Coefficient: 2018 and 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5B116B-7DA6-9FDA-E34D-E817808EF43B}"/>
              </a:ext>
            </a:extLst>
          </p:cNvPr>
          <p:cNvSpPr txBox="1"/>
          <p:nvPr/>
        </p:nvSpPr>
        <p:spPr>
          <a:xfrm rot="16200000">
            <a:off x="-658826" y="3703308"/>
            <a:ext cx="2421109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DECILE GROUP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8A8D537-F738-DBE0-4162-DD1939ACF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74023"/>
              </p:ext>
            </p:extLst>
          </p:nvPr>
        </p:nvGraphicFramePr>
        <p:xfrm>
          <a:off x="636491" y="2124634"/>
          <a:ext cx="4984380" cy="4062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C100737-399F-693A-A362-93B6663509D2}"/>
              </a:ext>
            </a:extLst>
          </p:cNvPr>
          <p:cNvSpPr txBox="1"/>
          <p:nvPr/>
        </p:nvSpPr>
        <p:spPr>
          <a:xfrm>
            <a:off x="1012172" y="1868245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CHANGE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BB603D-E395-9E41-AAF5-8FF8A2CEC876}"/>
              </a:ext>
            </a:extLst>
          </p:cNvPr>
          <p:cNvSpPr txBox="1"/>
          <p:nvPr/>
        </p:nvSpPr>
        <p:spPr>
          <a:xfrm rot="16200000">
            <a:off x="5001080" y="3362648"/>
            <a:ext cx="2421109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GINI COEFFICIENT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550D4DD4-3F89-7F11-AEA5-167A268118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350167"/>
              </p:ext>
            </p:extLst>
          </p:nvPr>
        </p:nvGraphicFramePr>
        <p:xfrm>
          <a:off x="6308978" y="2167481"/>
          <a:ext cx="4657726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009AC44-1CDA-33D5-0EA9-1E5A4200F7F3}"/>
              </a:ext>
            </a:extLst>
          </p:cNvPr>
          <p:cNvSpPr txBox="1"/>
          <p:nvPr/>
        </p:nvSpPr>
        <p:spPr>
          <a:xfrm>
            <a:off x="7620094" y="5697311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630AAFE-9131-315E-3D7C-A85A23C9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Family Income and Expenditure Survey 2021 Preliminary Results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9507652-9CEF-0C83-46A3-97B00551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B8E8-CD18-4E34-A2D4-E694DE726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2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4C61"/>
      </a:accent1>
      <a:accent2>
        <a:srgbClr val="DB3A34"/>
      </a:accent2>
      <a:accent3>
        <a:srgbClr val="177E89"/>
      </a:accent3>
      <a:accent4>
        <a:srgbClr val="FFC857"/>
      </a:accent4>
      <a:accent5>
        <a:srgbClr val="323031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307</TotalTime>
  <Words>150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Current average annual family income is estimated at ₱307.19k, 2% lower than 2018; Wages and salaries remain the primary source of income</vt:lpstr>
      <vt:lpstr>Average annual family income grows among lower-income decile groups, leading to a contraction of income disparity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annual income estimated at P307k, 2% lower than the 2018 amount of P313k</dc:title>
  <dc:creator>Earl Christian Yu</dc:creator>
  <cp:lastModifiedBy>Earl Christian Yu</cp:lastModifiedBy>
  <cp:revision>20</cp:revision>
  <dcterms:created xsi:type="dcterms:W3CDTF">2023-07-27T02:29:51Z</dcterms:created>
  <dcterms:modified xsi:type="dcterms:W3CDTF">2023-07-29T11:32:49Z</dcterms:modified>
</cp:coreProperties>
</file>