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fntdata" ContentType="application/x-fontdata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embeddedFontLst>
    <p:embeddedFont>
      <p:font typeface="Inter"/>
      <p:regular r:id="rId13"/>
      <p:bold r:id="rId14"/>
    </p:embeddedFont>
    <p:embeddedFont>
      <p:font typeface="Manrope"/>
      <p:regular r:id="rId15"/>
      <p:bold r:id="rId16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openxmlformats.org/officeDocument/2006/relationships/font" Target="fonts/Inter-regular.fntdata"/><Relationship Id="rId14" Type="http://schemas.openxmlformats.org/officeDocument/2006/relationships/font" Target="fonts/Inter-bold.fntdata"/><Relationship Id="rId15" Type="http://schemas.openxmlformats.org/officeDocument/2006/relationships/font" Target="fonts/Manrope-regular.fntdata"/><Relationship Id="rId16" Type="http://schemas.openxmlformats.org/officeDocument/2006/relationships/font" Target="fonts/Manrope-bold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thedevastator/global-fossil-co2-emissions-by-country-2002-2022" TargetMode="External"/><Relationship Id="rId3" Type="http://schemas.openxmlformats.org/officeDocument/2006/relationships/hyperlink" Target="https://databank.worldbank.org/reports.aspx?source=world-development-indicators#" TargetMode="External"/><Relationship Id="rId4" Type="http://schemas.openxmlformats.org/officeDocument/2006/relationships/hyperlink" Target="https://datahub.io/core/continent-codes" TargetMode="External"/><Relationship Id="rId5" Type="http://schemas.openxmlformats.org/officeDocument/2006/relationships/hyperlink" Target="https://public.opendatasoft.com/explore/embed/dataset/world-administrative-boundaries/table/(" TargetMode="External"/><Relationship Id="rId1" Type="http://schemas.openxmlformats.org/officeDocument/2006/relationships/image" Target="../media/image-3-1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sv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8FA1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246160" y="4515406"/>
            <a:ext cx="1438201" cy="1828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en-US" sz="1200" b="0" spc="-12" kern="0" dirty="0">
                <a:solidFill>
                  <a:srgbClr val="000000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ERICA GRABOYES</a:t>
            </a:r>
            <a:endParaRPr lang="en-US" sz="1200" dirty="0"/>
          </a:p>
        </p:txBody>
      </p:sp>
      <p:sp>
        <p:nvSpPr>
          <p:cNvPr id="4" name="Text 1"/>
          <p:cNvSpPr/>
          <p:nvPr/>
        </p:nvSpPr>
        <p:spPr>
          <a:xfrm>
            <a:off x="475197" y="4516406"/>
            <a:ext cx="1539999" cy="3656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en-US" sz="1200" b="0" spc="-12" kern="0" dirty="0">
                <a:solidFill>
                  <a:srgbClr val="000000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DANIELA CASTELLON     </a:t>
            </a:r>
            <a:endParaRPr lang="en-US" sz="1200" dirty="0"/>
          </a:p>
        </p:txBody>
      </p:sp>
      <p:sp>
        <p:nvSpPr>
          <p:cNvPr id="5" name="Shape 2"/>
          <p:cNvSpPr/>
          <p:nvPr/>
        </p:nvSpPr>
        <p:spPr>
          <a:xfrm>
            <a:off x="377" y="4803543"/>
            <a:ext cx="9143623" cy="0"/>
          </a:xfrm>
          <a:prstGeom prst="line">
            <a:avLst/>
          </a:prstGeom>
          <a:solidFill>
            <a:srgbClr val="000000"/>
          </a:solidFill>
          <a:ln w="5292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6" name="Shape 3"/>
          <p:cNvSpPr/>
          <p:nvPr/>
        </p:nvSpPr>
        <p:spPr>
          <a:xfrm>
            <a:off x="0" y="4383884"/>
            <a:ext cx="9145537" cy="0"/>
          </a:xfrm>
          <a:prstGeom prst="line">
            <a:avLst/>
          </a:prstGeom>
          <a:solidFill>
            <a:srgbClr val="000000"/>
          </a:solidFill>
          <a:ln w="5292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7" name="Text 4"/>
          <p:cNvSpPr/>
          <p:nvPr/>
        </p:nvSpPr>
        <p:spPr>
          <a:xfrm>
            <a:off x="476250" y="476250"/>
            <a:ext cx="7773367" cy="99060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9800" b="0" spc="-48" kern="0" dirty="0">
                <a:solidFill>
                  <a:srgbClr val="FAFAFC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ECO-ANALYSIS</a:t>
            </a:r>
            <a:endParaRPr lang="en-US" sz="9750" dirty="0"/>
          </a:p>
        </p:txBody>
      </p:sp>
      <p:sp>
        <p:nvSpPr>
          <p:cNvPr id="8" name="Text 5"/>
          <p:cNvSpPr/>
          <p:nvPr/>
        </p:nvSpPr>
        <p:spPr>
          <a:xfrm>
            <a:off x="476250" y="1629815"/>
            <a:ext cx="5386685" cy="2514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950"/>
              </a:lnSpc>
            </a:pPr>
            <a:r>
              <a:rPr lang="en-US" sz="4500" b="1" dirty="0">
                <a:solidFill>
                  <a:srgbClr val="000000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A GLOBAL LOOK AT CO2 EMISSIONS, GPD AND POPULATION</a:t>
            </a:r>
            <a:endParaRPr lang="en-US" sz="1500" dirty="0"/>
          </a:p>
        </p:txBody>
      </p:sp>
      <p:sp>
        <p:nvSpPr>
          <p:cNvPr id="9" name="Text 6"/>
          <p:cNvSpPr/>
          <p:nvPr/>
        </p:nvSpPr>
        <p:spPr>
          <a:xfrm>
            <a:off x="3811213" y="4513673"/>
            <a:ext cx="861045" cy="182835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440"/>
              </a:lnSpc>
            </a:pPr>
            <a:r>
              <a:rPr lang="en-US" sz="1200" b="0" spc="-12" kern="0" dirty="0">
                <a:solidFill>
                  <a:srgbClr val="000000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HADDI FADIA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5016665" y="4513673"/>
            <a:ext cx="1097756" cy="182835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440"/>
              </a:lnSpc>
            </a:pPr>
            <a:r>
              <a:rPr lang="en-US" sz="1200" b="0" spc="-12" kern="0" dirty="0">
                <a:solidFill>
                  <a:srgbClr val="000000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LACEY MORGAN</a:t>
            </a:r>
            <a:endParaRPr lang="en-US" sz="1200" dirty="0"/>
          </a:p>
        </p:txBody>
      </p:sp>
      <p:pic>
        <p:nvPicPr>
          <p:cNvPr id="11" name="Image 0" descr="https://images.unsplash.com/photo-1508791290064-c27cc1ef7a9a?crop=entropy&amp;cs=tinysrgb&amp;fit=max&amp;fm=jpg&amp;ixid=MnwyMTIyMnwwfDF8c2VhcmNofDE3fHx3aW5kJTIwdHVyYmluZXxlbnwwfHx8fDE2ODE4Nzc5MzI&amp;ixlib=rb-4.0.3&amp;q=80&amp;w=1080">    </p:cNvPr>
          <p:cNvPicPr>
            <a:picLocks noChangeAspect="1"/>
          </p:cNvPicPr>
          <p:nvPr/>
        </p:nvPicPr>
        <p:blipFill>
          <a:blip r:embed="rId1"/>
          <a:srcRect l="14420" r="11342" t="0" b="0"/>
          <a:stretch/>
        </p:blipFill>
        <p:spPr>
          <a:xfrm>
            <a:off x="5829890" y="1721823"/>
            <a:ext cx="2707749" cy="24228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906597" y="673887"/>
            <a:ext cx="6762750" cy="990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7800"/>
              </a:lnSpc>
            </a:pPr>
            <a:r>
              <a:rPr lang="en-US" sz="9800" b="0" spc="-48" kern="0" dirty="0">
                <a:solidFill>
                  <a:srgbClr val="8FA173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AGENDA</a:t>
            </a:r>
            <a:endParaRPr lang="en-US" sz="9750" dirty="0"/>
          </a:p>
        </p:txBody>
      </p:sp>
      <p:sp>
        <p:nvSpPr>
          <p:cNvPr id="4" name="Shape 1"/>
          <p:cNvSpPr/>
          <p:nvPr/>
        </p:nvSpPr>
        <p:spPr>
          <a:xfrm>
            <a:off x="0" y="4670429"/>
            <a:ext cx="9144000" cy="0"/>
          </a:xfrm>
          <a:prstGeom prst="line">
            <a:avLst/>
          </a:prstGeom>
          <a:solidFill>
            <a:srgbClr val="FFFFFF"/>
          </a:solidFill>
          <a:ln w="5292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5" name="Shape 2"/>
          <p:cNvSpPr/>
          <p:nvPr/>
        </p:nvSpPr>
        <p:spPr>
          <a:xfrm>
            <a:off x="380" y="1847669"/>
            <a:ext cx="9236854" cy="0"/>
          </a:xfrm>
          <a:prstGeom prst="line">
            <a:avLst/>
          </a:prstGeom>
          <a:solidFill>
            <a:srgbClr val="FFFFFF"/>
          </a:solidFill>
          <a:ln w="5292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Shape 3"/>
          <p:cNvSpPr/>
          <p:nvPr/>
        </p:nvSpPr>
        <p:spPr>
          <a:xfrm rot="5400000">
            <a:off x="1565325" y="3259127"/>
            <a:ext cx="2818379" cy="0"/>
          </a:xfrm>
          <a:prstGeom prst="line">
            <a:avLst/>
          </a:prstGeom>
          <a:solidFill>
            <a:srgbClr val="FFFFFF"/>
          </a:solidFill>
          <a:ln w="5292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7" name="Shape 4"/>
          <p:cNvSpPr/>
          <p:nvPr/>
        </p:nvSpPr>
        <p:spPr>
          <a:xfrm>
            <a:off x="0" y="479662"/>
            <a:ext cx="9144000" cy="0"/>
          </a:xfrm>
          <a:prstGeom prst="line">
            <a:avLst/>
          </a:prstGeom>
          <a:solidFill>
            <a:srgbClr val="FFFFFF"/>
          </a:solidFill>
          <a:ln w="5292">
            <a:solidFill>
              <a:srgbClr val="FFFFFF"/>
            </a:solidFill>
            <a:prstDash val="solid"/>
            <a:headEnd type="none"/>
            <a:tailEnd type="none"/>
          </a:ln>
        </p:spPr>
      </p:sp>
      <p:pic>
        <p:nvPicPr>
          <p:cNvPr id="8" name="Image 0" descr="https://images.unsplash.com/photo-1570358934836-6802981e481e?crop=entropy&amp;cs=tinysrgb&amp;fit=max&amp;fm=jpg&amp;ixid=MnwyMTIyMnwwfDF8c2VhcmNofDR8fGNsaW1hdGUlMjBjaGFuZ2V8ZW58MHx8fHwxNjgxODQyNDU5&amp;ixlib=rb-4.0.3&amp;q=80&amp;w=1080">    </p:cNvPr>
          <p:cNvPicPr>
            <a:picLocks noChangeAspect="1"/>
          </p:cNvPicPr>
          <p:nvPr/>
        </p:nvPicPr>
        <p:blipFill>
          <a:blip r:embed="rId1"/>
          <a:srcRect l="15341" r="15341" t="0" b="0"/>
          <a:stretch/>
        </p:blipFill>
        <p:spPr>
          <a:xfrm>
            <a:off x="172580" y="2002532"/>
            <a:ext cx="2606565" cy="250689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346071" y="2208846"/>
            <a:ext cx="5321647" cy="22287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190500" indent="-190500">
              <a:lnSpc>
                <a:spcPts val="2160"/>
              </a:lnSpc>
              <a:spcAft>
                <a:spcPts val="1406"/>
              </a:spcAft>
              <a:buSzPct val="100000"/>
              <a:buChar char="•"/>
            </a:pPr>
            <a:r>
              <a:rPr lang="en-US" sz="1800" b="0" spc="-12" kern="0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The data: sources, wrangling and modeling</a:t>
            </a:r>
            <a:endParaRPr lang="en-US" sz="938" dirty="0"/>
          </a:p>
          <a:p>
            <a:pPr algn="l" marL="190500" indent="-190500">
              <a:lnSpc>
                <a:spcPts val="2160"/>
              </a:lnSpc>
              <a:spcAft>
                <a:spcPts val="1406"/>
              </a:spcAft>
              <a:buSzPct val="100000"/>
              <a:buChar char="•"/>
            </a:pPr>
            <a:r>
              <a:rPr lang="en-US" sz="1800" b="0" spc="-12" kern="0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Loading the database and building the API </a:t>
            </a:r>
            <a:endParaRPr lang="en-US" sz="938" dirty="0"/>
          </a:p>
          <a:p>
            <a:pPr algn="l" marL="190500" indent="-190500">
              <a:lnSpc>
                <a:spcPts val="2160"/>
              </a:lnSpc>
              <a:spcAft>
                <a:spcPts val="1406"/>
              </a:spcAft>
              <a:buSzPct val="100000"/>
              <a:buChar char="•"/>
            </a:pPr>
            <a:r>
              <a:rPr lang="en-US" sz="1800" b="0" spc="-12" kern="0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Walkthrough of our interactive visualizations of our data  - created using Apex charts</a:t>
            </a:r>
            <a:endParaRPr lang="en-US" sz="938" dirty="0"/>
          </a:p>
          <a:p>
            <a:pPr algn="l" marL="190500" indent="-190500">
              <a:lnSpc>
                <a:spcPts val="2160"/>
              </a:lnSpc>
              <a:spcAft>
                <a:spcPts val="1406"/>
              </a:spcAft>
              <a:buSzPct val="100000"/>
              <a:buChar char="•"/>
            </a:pPr>
            <a:r>
              <a:rPr lang="en-US" sz="1800" b="0" spc="-12" kern="0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Questions</a:t>
            </a:r>
            <a:endParaRPr lang="en-US" sz="938" dirty="0"/>
          </a:p>
          <a:p>
            <a:pPr algn="l">
              <a:lnSpc>
                <a:spcPts val="1125"/>
              </a:lnSpc>
              <a:spcAft>
                <a:spcPts val="1406"/>
              </a:spcAft>
            </a:pPr>
            <a:endParaRPr lang="en-US" sz="938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8FA1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8992" y="477386"/>
            <a:ext cx="3264173" cy="1981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7800"/>
              </a:lnSpc>
            </a:pPr>
            <a:r>
              <a:rPr lang="en-US" sz="9800" b="0" spc="-48" kern="0" dirty="0">
                <a:solidFill>
                  <a:srgbClr val="000000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THE DATA</a:t>
            </a:r>
            <a:endParaRPr lang="en-US" sz="9750" dirty="0"/>
          </a:p>
        </p:txBody>
      </p:sp>
      <p:sp>
        <p:nvSpPr>
          <p:cNvPr id="4" name="Shape 1"/>
          <p:cNvSpPr/>
          <p:nvPr/>
        </p:nvSpPr>
        <p:spPr>
          <a:xfrm>
            <a:off x="0" y="4802981"/>
            <a:ext cx="9144000" cy="0"/>
          </a:xfrm>
          <a:prstGeom prst="line">
            <a:avLst/>
          </a:prstGeom>
          <a:solidFill>
            <a:srgbClr val="000000"/>
          </a:solidFill>
          <a:ln w="5292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5" name="Shape 2"/>
          <p:cNvSpPr/>
          <p:nvPr/>
        </p:nvSpPr>
        <p:spPr>
          <a:xfrm>
            <a:off x="0" y="361700"/>
            <a:ext cx="9144000" cy="0"/>
          </a:xfrm>
          <a:prstGeom prst="line">
            <a:avLst/>
          </a:prstGeom>
          <a:solidFill>
            <a:srgbClr val="000000"/>
          </a:solidFill>
          <a:ln w="5292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6" name="Shape 3"/>
          <p:cNvSpPr/>
          <p:nvPr/>
        </p:nvSpPr>
        <p:spPr>
          <a:xfrm>
            <a:off x="0" y="229857"/>
            <a:ext cx="9144000" cy="0"/>
          </a:xfrm>
          <a:prstGeom prst="line">
            <a:avLst/>
          </a:prstGeom>
          <a:solidFill>
            <a:srgbClr val="000000"/>
          </a:solidFill>
          <a:ln w="5292">
            <a:solidFill>
              <a:srgbClr val="000000"/>
            </a:solidFill>
            <a:prstDash val="solid"/>
            <a:headEnd type="none"/>
            <a:tailEnd type="none"/>
          </a:ln>
        </p:spPr>
      </p:sp>
      <p:pic>
        <p:nvPicPr>
          <p:cNvPr id="7" name="Image 0" descr="https://images.unsplash.com/photo-1498036882173-b41c28a8ba34?crop=entropy&amp;cs=tinysrgb&amp;fit=max&amp;fm=jpg&amp;ixid=MnwyMTIyMnwwfDF8c2VhcmNofDd8fHBvcHVsYXRlZCUyMGNpdHl8ZW58MHx8fHwxNjgxOTI0OTk5&amp;ixlib=rb-4.0.3&amp;q=80&amp;w=1080">    </p:cNvPr>
          <p:cNvPicPr>
            <a:picLocks noChangeAspect="1"/>
          </p:cNvPicPr>
          <p:nvPr/>
        </p:nvPicPr>
        <p:blipFill>
          <a:blip r:embed="rId1"/>
          <a:srcRect l="0" r="0" t="25663" b="25663"/>
          <a:stretch/>
        </p:blipFill>
        <p:spPr>
          <a:xfrm>
            <a:off x="273499" y="2574851"/>
            <a:ext cx="3470055" cy="2111249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890334" y="874863"/>
            <a:ext cx="4780434" cy="339417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190500" indent="-190500">
              <a:lnSpc>
                <a:spcPts val="1815"/>
              </a:lnSpc>
              <a:spcAft>
                <a:spcPts val="1650"/>
              </a:spcAft>
              <a:buSzPct val="100000"/>
              <a:buChar char="•"/>
            </a:pPr>
            <a:r>
              <a:rPr lang="en-US" sz="1700" b="1" dirty="0">
                <a:solidFill>
                  <a:srgbClr val="000000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CO2 emissions by source, total and per capita data for ~200 countries: </a:t>
            </a:r>
            <a:pPr algn="l">
              <a:lnSpc>
                <a:spcPts val="1815"/>
              </a:lnSpc>
              <a:spcAft>
                <a:spcPts val="1650"/>
              </a:spcAft>
            </a:pPr>
            <a:r>
              <a:rPr lang="en-US" sz="1700" b="0" u="sng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https://www.kaggle.com/datasets/thedevastator/global-fossil-co2-emissions-by-country-2002-2022</a:t>
            </a:r>
            <a:endParaRPr lang="en-US" sz="1650" dirty="0"/>
          </a:p>
          <a:p>
            <a:pPr algn="l" marL="190500" indent="-190500">
              <a:lnSpc>
                <a:spcPts val="1815"/>
              </a:lnSpc>
              <a:spcAft>
                <a:spcPts val="1650"/>
              </a:spcAft>
              <a:buSzPct val="100000"/>
              <a:buChar char="•"/>
            </a:pPr>
            <a:r>
              <a:rPr lang="en-US" sz="1700" b="1" dirty="0">
                <a:solidFill>
                  <a:srgbClr val="000000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GDP and population data: </a:t>
            </a:r>
            <a:pPr algn="l">
              <a:lnSpc>
                <a:spcPts val="1815"/>
              </a:lnSpc>
              <a:spcAft>
                <a:spcPts val="1650"/>
              </a:spcAft>
            </a:pPr>
            <a:r>
              <a:rPr lang="en-US" sz="1700" b="0" u="sng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https://databank.worldbank.org/reports.aspx?source=world-development-indicators#</a:t>
            </a:r>
            <a:endParaRPr lang="en-US" sz="1650" dirty="0"/>
          </a:p>
          <a:p>
            <a:pPr algn="l" marL="190500" indent="-190500">
              <a:lnSpc>
                <a:spcPts val="1815"/>
              </a:lnSpc>
              <a:spcAft>
                <a:spcPts val="1650"/>
              </a:spcAft>
              <a:buSzPct val="100000"/>
              <a:buChar char="•"/>
            </a:pPr>
            <a:r>
              <a:rPr lang="en-US" sz="1700" b="1" dirty="0">
                <a:solidFill>
                  <a:srgbClr val="000000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Continent code data: </a:t>
            </a:r>
            <a:pPr algn="l">
              <a:lnSpc>
                <a:spcPts val="1815"/>
              </a:lnSpc>
              <a:spcAft>
                <a:spcPts val="1650"/>
              </a:spcAft>
            </a:pPr>
            <a:r>
              <a:rPr lang="en-US" sz="1700" b="0" u="sng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https://datahub.io/core/continent-codes</a:t>
            </a:r>
            <a:endParaRPr lang="en-US" sz="1650" dirty="0"/>
          </a:p>
          <a:p>
            <a:pPr algn="l" marL="190500" indent="-190500">
              <a:lnSpc>
                <a:spcPts val="1815"/>
              </a:lnSpc>
              <a:spcAft>
                <a:spcPts val="1650"/>
              </a:spcAft>
              <a:buSzPct val="100000"/>
              <a:buChar char="•"/>
            </a:pPr>
            <a:r>
              <a:rPr lang="en-US" sz="1700" b="1" dirty="0">
                <a:solidFill>
                  <a:srgbClr val="000000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Latitude/longitude for each country:</a:t>
            </a:r>
            <a:pPr algn="l">
              <a:lnSpc>
                <a:spcPts val="1815"/>
              </a:lnSpc>
              <a:spcAft>
                <a:spcPts val="1650"/>
              </a:spcAft>
            </a:pPr>
            <a:r>
              <a:rPr lang="en-US" sz="1700" b="1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</a:t>
            </a:r>
            <a:pPr algn="l">
              <a:lnSpc>
                <a:spcPts val="1815"/>
              </a:lnSpc>
              <a:spcAft>
                <a:spcPts val="1650"/>
              </a:spcAft>
            </a:pPr>
            <a:r>
              <a:rPr lang="en-US" sz="1700" b="0" u="sng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  <a:hlinkClick r:id="rId5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https://public.opendatasoft.com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801497" y="2737306"/>
            <a:ext cx="4334842" cy="1000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190500" indent="-190500">
              <a:lnSpc>
                <a:spcPts val="1575"/>
              </a:lnSpc>
              <a:buSzPct val="100000"/>
              <a:buChar char="•"/>
            </a:pPr>
            <a:r>
              <a:rPr lang="en-US" sz="1600" b="0" spc="-12" kern="0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/api/v1/countries?year=2011:</a:t>
            </a:r>
            <a:endParaRPr lang="en-US" sz="1575" dirty="0"/>
          </a:p>
          <a:p>
            <a:pPr algn="l">
              <a:lnSpc>
                <a:spcPts val="1575"/>
              </a:lnSpc>
            </a:pPr>
            <a:endParaRPr lang="en-US" sz="1575" dirty="0"/>
          </a:p>
          <a:p>
            <a:pPr algn="l" marL="190500" indent="-190500">
              <a:lnSpc>
                <a:spcPts val="1575"/>
              </a:lnSpc>
              <a:buSzPct val="100000"/>
              <a:buChar char="•"/>
            </a:pPr>
            <a:r>
              <a:rPr lang="en-US" sz="1600" b="0" spc="-12" kern="0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/api/v1/continent_per_capita/NA?year=2011</a:t>
            </a:r>
            <a:endParaRPr lang="en-US" sz="1575" dirty="0"/>
          </a:p>
          <a:p>
            <a:pPr algn="l">
              <a:lnSpc>
                <a:spcPts val="1575"/>
              </a:lnSpc>
            </a:pPr>
            <a:endParaRPr lang="en-US" sz="1575" dirty="0"/>
          </a:p>
          <a:p>
            <a:pPr algn="l" marL="190500" indent="-190500">
              <a:lnSpc>
                <a:spcPts val="1575"/>
              </a:lnSpc>
              <a:buSzPct val="100000"/>
              <a:buChar char="•"/>
            </a:pPr>
            <a:r>
              <a:rPr lang="en-US" sz="1600" b="0" spc="-12" kern="0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/api/v1/continent_totals/NA?year=2011</a:t>
            </a:r>
            <a:endParaRPr lang="en-US" sz="1575" dirty="0"/>
          </a:p>
        </p:txBody>
      </p:sp>
      <p:sp>
        <p:nvSpPr>
          <p:cNvPr id="4" name="Text 1"/>
          <p:cNvSpPr/>
          <p:nvPr/>
        </p:nvSpPr>
        <p:spPr>
          <a:xfrm>
            <a:off x="3793700" y="475432"/>
            <a:ext cx="4760342" cy="1981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7800"/>
              </a:lnSpc>
            </a:pPr>
            <a:r>
              <a:rPr lang="en-US" sz="7500" b="0" spc="-48" kern="0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API</a:t>
            </a:r>
            <a:pPr algn="l">
              <a:lnSpc>
                <a:spcPts val="7800"/>
              </a:lnSpc>
            </a:pPr>
            <a:r>
              <a:rPr lang="en-US" sz="7500" b="0" spc="-48" kern="0" dirty="0">
                <a:solidFill>
                  <a:srgbClr val="6F7C52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</a:t>
            </a:r>
            <a:endParaRPr lang="en-US" sz="9750" dirty="0"/>
          </a:p>
          <a:p>
            <a:pPr algn="l">
              <a:lnSpc>
                <a:spcPts val="7800"/>
              </a:lnSpc>
            </a:pPr>
            <a:r>
              <a:rPr lang="en-US" sz="7500" b="0" spc="-48" kern="0" dirty="0">
                <a:solidFill>
                  <a:srgbClr val="6F7C52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ENDPOINTS</a:t>
            </a:r>
            <a:endParaRPr lang="en-US" sz="9750" dirty="0"/>
          </a:p>
        </p:txBody>
      </p:sp>
      <p:pic>
        <p:nvPicPr>
          <p:cNvPr id="5" name="Image 0" descr="https://external-media.api.pitch.com/provider/icons8/fluent/flask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7596798" y="3898130"/>
            <a:ext cx="1070269" cy="107026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980511" y="4483714"/>
            <a:ext cx="619646" cy="182835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440"/>
              </a:lnSpc>
            </a:pPr>
            <a:r>
              <a:rPr lang="en-US" sz="900" b="0" i="1" spc="-12" kern="0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Powered</a:t>
            </a:r>
            <a:pPr algn="l">
              <a:lnSpc>
                <a:spcPts val="1440"/>
              </a:lnSpc>
            </a:pPr>
            <a:r>
              <a:rPr lang="en-US" sz="900" b="0" spc="-12" kern="0" dirty="0">
                <a:solidFill>
                  <a:srgbClr val="000000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by:</a:t>
            </a:r>
            <a:endParaRPr lang="en-US" sz="900" dirty="0"/>
          </a:p>
        </p:txBody>
      </p:sp>
      <p:sp>
        <p:nvSpPr>
          <p:cNvPr id="7" name="Text 3"/>
          <p:cNvSpPr/>
          <p:nvPr/>
        </p:nvSpPr>
        <p:spPr>
          <a:xfrm>
            <a:off x="476250" y="476250"/>
            <a:ext cx="16780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125"/>
              </a:lnSpc>
            </a:pPr>
            <a:endParaRPr lang="en-US" sz="938" dirty="0"/>
          </a:p>
        </p:txBody>
      </p:sp>
      <p:pic>
        <p:nvPicPr>
          <p:cNvPr id="8" name="Image 1" descr="https://images.unsplash.com/photo-1599940824399-b87987ceb72a?crop=entropy&amp;cs=tinysrgb&amp;fit=max&amp;fm=jpg&amp;ixid=MnwyMTIyMnwwfDF8c2VhcmNofDF8fHRyZWVzfGVufDB8fHx8MTY4MTkxNjEyMw&amp;ixlib=rb-4.0.3&amp;q=80&amp;w=1080">    </p:cNvPr>
          <p:cNvPicPr>
            <a:picLocks noChangeAspect="1"/>
          </p:cNvPicPr>
          <p:nvPr/>
        </p:nvPicPr>
        <p:blipFill>
          <a:blip r:embed="rId3"/>
          <a:srcRect l="0" r="0" t="11874" b="11874"/>
          <a:stretch/>
        </p:blipFill>
        <p:spPr>
          <a:xfrm>
            <a:off x="232705" y="202205"/>
            <a:ext cx="3396575" cy="4604396"/>
          </a:xfrm>
          <a:prstGeom prst="rect">
            <a:avLst/>
          </a:prstGeom>
        </p:spPr>
      </p:pic>
      <p:pic>
        <p:nvPicPr>
          <p:cNvPr id="9" name="Image 2" descr="https://pitch-assets-ccb95893-de3f-4266-973c-20049231b248.s3.eu-west-1.amazonaws.com/fcb336bd-d54a-4cbc-b7bd-37a53eb1e9bd?pitch-bytes=165167&amp;pitch-content-type=image%2F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475851" y="462628"/>
            <a:ext cx="2898369" cy="42019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495960287522-12b63be938c9?crop=entropy&amp;cs=tinysrgb&amp;fit=max&amp;fm=jpg&amp;ixid=MnwyMTIyMnwwfDF8c2VhcmNofDI1fHxjbzJ8ZW58MHx8fHwxNjgxODM1Nzkx&amp;ixlib=rb-4.0.3&amp;q=80&amp;w=1080">    </p:cNvPr>
          <p:cNvPicPr>
            <a:picLocks noChangeAspect="1"/>
          </p:cNvPicPr>
          <p:nvPr/>
        </p:nvPicPr>
        <p:blipFill>
          <a:blip r:embed="rId1"/>
          <a:srcRect l="0" r="0" t="7700" b="770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76592" y="2667000"/>
            <a:ext cx="8191500" cy="990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7800"/>
              </a:lnSpc>
            </a:pPr>
            <a:r>
              <a:rPr lang="en-US" sz="9800" b="0" spc="-48" kern="0" dirty="0">
                <a:solidFill>
                  <a:srgbClr val="FAFAFC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Questions?</a:t>
            </a:r>
            <a:endParaRPr lang="en-US" sz="9750" dirty="0"/>
          </a:p>
        </p:txBody>
      </p:sp>
      <p:sp>
        <p:nvSpPr>
          <p:cNvPr id="5" name="Shape 1"/>
          <p:cNvSpPr/>
          <p:nvPr/>
        </p:nvSpPr>
        <p:spPr>
          <a:xfrm>
            <a:off x="0" y="4802981"/>
            <a:ext cx="9144000" cy="0"/>
          </a:xfrm>
          <a:prstGeom prst="line">
            <a:avLst/>
          </a:prstGeom>
          <a:solidFill>
            <a:srgbClr val="FFFFFF"/>
          </a:solidFill>
          <a:ln w="5292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Shape 2"/>
          <p:cNvSpPr/>
          <p:nvPr/>
        </p:nvSpPr>
        <p:spPr>
          <a:xfrm>
            <a:off x="0" y="4383884"/>
            <a:ext cx="9145537" cy="0"/>
          </a:xfrm>
          <a:prstGeom prst="line">
            <a:avLst/>
          </a:prstGeom>
          <a:solidFill>
            <a:srgbClr val="FFFFFF"/>
          </a:solidFill>
          <a:ln w="5292">
            <a:solidFill>
              <a:srgbClr val="FFFFFF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8FA1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0" y="4383881"/>
            <a:ext cx="9144000" cy="0"/>
          </a:xfrm>
          <a:prstGeom prst="line">
            <a:avLst/>
          </a:prstGeom>
          <a:solidFill>
            <a:srgbClr val="000000"/>
          </a:solidFill>
          <a:ln w="5292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4" name="Text 1"/>
          <p:cNvSpPr/>
          <p:nvPr/>
        </p:nvSpPr>
        <p:spPr>
          <a:xfrm>
            <a:off x="476250" y="2190750"/>
            <a:ext cx="8191500" cy="1600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2600"/>
              </a:lnSpc>
            </a:pPr>
            <a:r>
              <a:rPr lang="en-US" sz="15800" b="0" spc="-60" kern="0" dirty="0">
                <a:solidFill>
                  <a:srgbClr val="000000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YOU</a:t>
            </a:r>
            <a:endParaRPr lang="en-US" sz="15750" dirty="0"/>
          </a:p>
        </p:txBody>
      </p:sp>
      <p:sp>
        <p:nvSpPr>
          <p:cNvPr id="5" name="Text 2"/>
          <p:cNvSpPr/>
          <p:nvPr/>
        </p:nvSpPr>
        <p:spPr>
          <a:xfrm>
            <a:off x="476250" y="547688"/>
            <a:ext cx="8191500" cy="1600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2600"/>
              </a:lnSpc>
            </a:pPr>
            <a:r>
              <a:rPr lang="en-US" sz="15800" b="0" spc="-60" kern="0" dirty="0">
                <a:solidFill>
                  <a:srgbClr val="FAFAFC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THANK</a:t>
            </a:r>
            <a:endParaRPr lang="en-US" sz="15750" dirty="0"/>
          </a:p>
        </p:txBody>
      </p:sp>
      <p:sp>
        <p:nvSpPr>
          <p:cNvPr id="6" name="Text 3"/>
          <p:cNvSpPr/>
          <p:nvPr/>
        </p:nvSpPr>
        <p:spPr>
          <a:xfrm>
            <a:off x="2247900" y="4514850"/>
            <a:ext cx="1438201" cy="1828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en-US" sz="1200" b="0" spc="-12" kern="0" dirty="0">
                <a:solidFill>
                  <a:srgbClr val="000000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ERICA GRABOYES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476250" y="4514850"/>
            <a:ext cx="1539999" cy="3656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en-US" sz="1200" b="0" spc="-12" kern="0" dirty="0">
                <a:solidFill>
                  <a:srgbClr val="000000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DANIELA CASTELLON     </a:t>
            </a:r>
            <a:endParaRPr lang="en-US" sz="1200" dirty="0"/>
          </a:p>
        </p:txBody>
      </p:sp>
      <p:sp>
        <p:nvSpPr>
          <p:cNvPr id="8" name="Shape 5"/>
          <p:cNvSpPr/>
          <p:nvPr/>
        </p:nvSpPr>
        <p:spPr>
          <a:xfrm>
            <a:off x="-219059" y="4802981"/>
            <a:ext cx="9361198" cy="0"/>
          </a:xfrm>
          <a:prstGeom prst="line">
            <a:avLst/>
          </a:prstGeom>
          <a:solidFill>
            <a:srgbClr val="000000"/>
          </a:solidFill>
          <a:ln w="5292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9" name="Text 6"/>
          <p:cNvSpPr/>
          <p:nvPr/>
        </p:nvSpPr>
        <p:spPr>
          <a:xfrm>
            <a:off x="3810000" y="4514850"/>
            <a:ext cx="861045" cy="182835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440"/>
              </a:lnSpc>
            </a:pPr>
            <a:r>
              <a:rPr lang="en-US" sz="1200" b="0" spc="-12" kern="0" dirty="0">
                <a:solidFill>
                  <a:srgbClr val="000000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HADDI FADIA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5014913" y="4514850"/>
            <a:ext cx="1097756" cy="182835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440"/>
              </a:lnSpc>
            </a:pPr>
            <a:r>
              <a:rPr lang="en-US" sz="1200" b="0" spc="-12" kern="0" dirty="0">
                <a:solidFill>
                  <a:srgbClr val="000000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LACEY MORGAN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</dc:title>
  <dc:subject>PptxGenJS Presentation</dc:subject>
  <dc:creator>Pitch Software GmbH</dc:creator>
  <cp:lastModifiedBy>Pitch Software GmbH</cp:lastModifiedBy>
  <cp:revision>1</cp:revision>
  <dcterms:created xsi:type="dcterms:W3CDTF">2023-04-20T18:19:39Z</dcterms:created>
  <dcterms:modified xsi:type="dcterms:W3CDTF">2023-04-20T18:19:39Z</dcterms:modified>
</cp:coreProperties>
</file>