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6576000" cy="42794238"/>
  <p:notesSz cx="6858000" cy="9144000"/>
  <p:defaultTextStyle>
    <a:defPPr>
      <a:defRPr lang="en-US"/>
    </a:defPPr>
    <a:lvl1pPr marL="0" algn="l" defTabSz="3629431" rtl="0" eaLnBrk="1" latinLnBrk="0" hangingPunct="1">
      <a:defRPr sz="7300" kern="1200">
        <a:solidFill>
          <a:schemeClr val="tx1"/>
        </a:solidFill>
        <a:latin typeface="+mn-lt"/>
        <a:ea typeface="+mn-ea"/>
        <a:cs typeface="+mn-cs"/>
      </a:defRPr>
    </a:lvl1pPr>
    <a:lvl2pPr marL="1814713" algn="l" defTabSz="3629431" rtl="0" eaLnBrk="1" latinLnBrk="0" hangingPunct="1">
      <a:defRPr sz="7300" kern="1200">
        <a:solidFill>
          <a:schemeClr val="tx1"/>
        </a:solidFill>
        <a:latin typeface="+mn-lt"/>
        <a:ea typeface="+mn-ea"/>
        <a:cs typeface="+mn-cs"/>
      </a:defRPr>
    </a:lvl2pPr>
    <a:lvl3pPr marL="3629431" algn="l" defTabSz="3629431" rtl="0" eaLnBrk="1" latinLnBrk="0" hangingPunct="1">
      <a:defRPr sz="7300" kern="1200">
        <a:solidFill>
          <a:schemeClr val="tx1"/>
        </a:solidFill>
        <a:latin typeface="+mn-lt"/>
        <a:ea typeface="+mn-ea"/>
        <a:cs typeface="+mn-cs"/>
      </a:defRPr>
    </a:lvl3pPr>
    <a:lvl4pPr marL="5444149" algn="l" defTabSz="3629431" rtl="0" eaLnBrk="1" latinLnBrk="0" hangingPunct="1">
      <a:defRPr sz="7300" kern="1200">
        <a:solidFill>
          <a:schemeClr val="tx1"/>
        </a:solidFill>
        <a:latin typeface="+mn-lt"/>
        <a:ea typeface="+mn-ea"/>
        <a:cs typeface="+mn-cs"/>
      </a:defRPr>
    </a:lvl4pPr>
    <a:lvl5pPr marL="7258866" algn="l" defTabSz="3629431" rtl="0" eaLnBrk="1" latinLnBrk="0" hangingPunct="1">
      <a:defRPr sz="7300" kern="1200">
        <a:solidFill>
          <a:schemeClr val="tx1"/>
        </a:solidFill>
        <a:latin typeface="+mn-lt"/>
        <a:ea typeface="+mn-ea"/>
        <a:cs typeface="+mn-cs"/>
      </a:defRPr>
    </a:lvl5pPr>
    <a:lvl6pPr marL="9073583" algn="l" defTabSz="3629431" rtl="0" eaLnBrk="1" latinLnBrk="0" hangingPunct="1">
      <a:defRPr sz="7300" kern="1200">
        <a:solidFill>
          <a:schemeClr val="tx1"/>
        </a:solidFill>
        <a:latin typeface="+mn-lt"/>
        <a:ea typeface="+mn-ea"/>
        <a:cs typeface="+mn-cs"/>
      </a:defRPr>
    </a:lvl6pPr>
    <a:lvl7pPr marL="10888297" algn="l" defTabSz="3629431" rtl="0" eaLnBrk="1" latinLnBrk="0" hangingPunct="1">
      <a:defRPr sz="7300" kern="1200">
        <a:solidFill>
          <a:schemeClr val="tx1"/>
        </a:solidFill>
        <a:latin typeface="+mn-lt"/>
        <a:ea typeface="+mn-ea"/>
        <a:cs typeface="+mn-cs"/>
      </a:defRPr>
    </a:lvl7pPr>
    <a:lvl8pPr marL="12703014" algn="l" defTabSz="3629431" rtl="0" eaLnBrk="1" latinLnBrk="0" hangingPunct="1">
      <a:defRPr sz="7300" kern="1200">
        <a:solidFill>
          <a:schemeClr val="tx1"/>
        </a:solidFill>
        <a:latin typeface="+mn-lt"/>
        <a:ea typeface="+mn-ea"/>
        <a:cs typeface="+mn-cs"/>
      </a:defRPr>
    </a:lvl8pPr>
    <a:lvl9pPr marL="14517731" algn="l" defTabSz="3629431" rtl="0" eaLnBrk="1" latinLnBrk="0" hangingPunct="1">
      <a:defRPr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11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0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24" autoAdjust="0"/>
  </p:normalViewPr>
  <p:slideViewPr>
    <p:cSldViewPr>
      <p:cViewPr>
        <p:scale>
          <a:sx n="30" d="100"/>
          <a:sy n="30" d="100"/>
        </p:scale>
        <p:origin x="374" y="19"/>
      </p:cViewPr>
      <p:guideLst>
        <p:guide orient="horz" pos="13479"/>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F8B33A-0256-45AB-91B1-D497A0D54CF6}" type="datetimeFigureOut">
              <a:rPr lang="en-US" smtClean="0"/>
              <a:t>8/29/2024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7B59A4-559A-4F9E-8A4F-553C1149B7C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87273A-97B2-456F-BAED-EFF396099621}" type="datetimeFigureOut">
              <a:rPr lang="en-US" smtClean="0"/>
              <a:t>8/29/2024</a:t>
            </a:fld>
            <a:endParaRPr lang="en-US"/>
          </a:p>
        </p:txBody>
      </p:sp>
      <p:sp>
        <p:nvSpPr>
          <p:cNvPr id="4" name="Slide Image Placeholder 3"/>
          <p:cNvSpPr>
            <a:spLocks noGrp="1" noRot="1" noChangeAspect="1"/>
          </p:cNvSpPr>
          <p:nvPr>
            <p:ph type="sldImg" idx="2"/>
          </p:nvPr>
        </p:nvSpPr>
        <p:spPr>
          <a:xfrm>
            <a:off x="1963738" y="685800"/>
            <a:ext cx="2930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0A4AEB-2533-4028-8618-FDC2259306E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3629431" rtl="0" eaLnBrk="1" latinLnBrk="0" hangingPunct="1">
      <a:defRPr sz="5000" kern="1200">
        <a:solidFill>
          <a:schemeClr val="tx1"/>
        </a:solidFill>
        <a:latin typeface="+mn-lt"/>
        <a:ea typeface="+mn-ea"/>
        <a:cs typeface="+mn-cs"/>
      </a:defRPr>
    </a:lvl1pPr>
    <a:lvl2pPr marL="1814713" algn="l" defTabSz="3629431" rtl="0" eaLnBrk="1" latinLnBrk="0" hangingPunct="1">
      <a:defRPr sz="5000" kern="1200">
        <a:solidFill>
          <a:schemeClr val="tx1"/>
        </a:solidFill>
        <a:latin typeface="+mn-lt"/>
        <a:ea typeface="+mn-ea"/>
        <a:cs typeface="+mn-cs"/>
      </a:defRPr>
    </a:lvl2pPr>
    <a:lvl3pPr marL="3629431" algn="l" defTabSz="3629431" rtl="0" eaLnBrk="1" latinLnBrk="0" hangingPunct="1">
      <a:defRPr sz="5000" kern="1200">
        <a:solidFill>
          <a:schemeClr val="tx1"/>
        </a:solidFill>
        <a:latin typeface="+mn-lt"/>
        <a:ea typeface="+mn-ea"/>
        <a:cs typeface="+mn-cs"/>
      </a:defRPr>
    </a:lvl3pPr>
    <a:lvl4pPr marL="5444149" algn="l" defTabSz="3629431" rtl="0" eaLnBrk="1" latinLnBrk="0" hangingPunct="1">
      <a:defRPr sz="5000" kern="1200">
        <a:solidFill>
          <a:schemeClr val="tx1"/>
        </a:solidFill>
        <a:latin typeface="+mn-lt"/>
        <a:ea typeface="+mn-ea"/>
        <a:cs typeface="+mn-cs"/>
      </a:defRPr>
    </a:lvl4pPr>
    <a:lvl5pPr marL="7258866" algn="l" defTabSz="3629431" rtl="0" eaLnBrk="1" latinLnBrk="0" hangingPunct="1">
      <a:defRPr sz="5000" kern="1200">
        <a:solidFill>
          <a:schemeClr val="tx1"/>
        </a:solidFill>
        <a:latin typeface="+mn-lt"/>
        <a:ea typeface="+mn-ea"/>
        <a:cs typeface="+mn-cs"/>
      </a:defRPr>
    </a:lvl5pPr>
    <a:lvl6pPr marL="9073583" algn="l" defTabSz="3629431" rtl="0" eaLnBrk="1" latinLnBrk="0" hangingPunct="1">
      <a:defRPr sz="5000" kern="1200">
        <a:solidFill>
          <a:schemeClr val="tx1"/>
        </a:solidFill>
        <a:latin typeface="+mn-lt"/>
        <a:ea typeface="+mn-ea"/>
        <a:cs typeface="+mn-cs"/>
      </a:defRPr>
    </a:lvl6pPr>
    <a:lvl7pPr marL="10888297" algn="l" defTabSz="3629431" rtl="0" eaLnBrk="1" latinLnBrk="0" hangingPunct="1">
      <a:defRPr sz="5000" kern="1200">
        <a:solidFill>
          <a:schemeClr val="tx1"/>
        </a:solidFill>
        <a:latin typeface="+mn-lt"/>
        <a:ea typeface="+mn-ea"/>
        <a:cs typeface="+mn-cs"/>
      </a:defRPr>
    </a:lvl7pPr>
    <a:lvl8pPr marL="12703014" algn="l" defTabSz="3629431" rtl="0" eaLnBrk="1" latinLnBrk="0" hangingPunct="1">
      <a:defRPr sz="5000" kern="1200">
        <a:solidFill>
          <a:schemeClr val="tx1"/>
        </a:solidFill>
        <a:latin typeface="+mn-lt"/>
        <a:ea typeface="+mn-ea"/>
        <a:cs typeface="+mn-cs"/>
      </a:defRPr>
    </a:lvl8pPr>
    <a:lvl9pPr marL="14517731" algn="l" defTabSz="3629431"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0A4AEB-2533-4028-8618-FDC2259306E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13293966"/>
            <a:ext cx="31089600" cy="9173024"/>
          </a:xfrm>
        </p:spPr>
        <p:txBody>
          <a:bodyPr/>
          <a:lstStyle/>
          <a:p>
            <a:r>
              <a:rPr lang="en-US"/>
              <a:t>Click to edit Master title style</a:t>
            </a:r>
          </a:p>
        </p:txBody>
      </p:sp>
      <p:sp>
        <p:nvSpPr>
          <p:cNvPr id="3" name="Subtitle 2"/>
          <p:cNvSpPr>
            <a:spLocks noGrp="1"/>
          </p:cNvSpPr>
          <p:nvPr>
            <p:ph type="subTitle" idx="1"/>
          </p:nvPr>
        </p:nvSpPr>
        <p:spPr>
          <a:xfrm>
            <a:off x="5486403" y="24250072"/>
            <a:ext cx="25603201" cy="10936305"/>
          </a:xfrm>
        </p:spPr>
        <p:txBody>
          <a:bodyPr/>
          <a:lstStyle>
            <a:lvl1pPr marL="0" indent="0" algn="ctr">
              <a:buNone/>
              <a:defRPr>
                <a:solidFill>
                  <a:schemeClr val="tx1">
                    <a:tint val="75000"/>
                  </a:schemeClr>
                </a:solidFill>
              </a:defRPr>
            </a:lvl1pPr>
            <a:lvl2pPr marL="2087071" indent="0" algn="ctr">
              <a:buNone/>
              <a:defRPr>
                <a:solidFill>
                  <a:schemeClr val="tx1">
                    <a:tint val="75000"/>
                  </a:schemeClr>
                </a:solidFill>
              </a:defRPr>
            </a:lvl2pPr>
            <a:lvl3pPr marL="4174143" indent="0" algn="ctr">
              <a:buNone/>
              <a:defRPr>
                <a:solidFill>
                  <a:schemeClr val="tx1">
                    <a:tint val="75000"/>
                  </a:schemeClr>
                </a:solidFill>
              </a:defRPr>
            </a:lvl3pPr>
            <a:lvl4pPr marL="6261216" indent="0" algn="ctr">
              <a:buNone/>
              <a:defRPr>
                <a:solidFill>
                  <a:schemeClr val="tx1">
                    <a:tint val="75000"/>
                  </a:schemeClr>
                </a:solidFill>
              </a:defRPr>
            </a:lvl4pPr>
            <a:lvl5pPr marL="8348287" indent="0" algn="ctr">
              <a:buNone/>
              <a:defRPr>
                <a:solidFill>
                  <a:schemeClr val="tx1">
                    <a:tint val="75000"/>
                  </a:schemeClr>
                </a:solidFill>
              </a:defRPr>
            </a:lvl5pPr>
            <a:lvl6pPr marL="10435358" indent="0" algn="ctr">
              <a:buNone/>
              <a:defRPr>
                <a:solidFill>
                  <a:schemeClr val="tx1">
                    <a:tint val="75000"/>
                  </a:schemeClr>
                </a:solidFill>
              </a:defRPr>
            </a:lvl6pPr>
            <a:lvl7pPr marL="12522429" indent="0" algn="ctr">
              <a:buNone/>
              <a:defRPr>
                <a:solidFill>
                  <a:schemeClr val="tx1">
                    <a:tint val="75000"/>
                  </a:schemeClr>
                </a:solidFill>
              </a:defRPr>
            </a:lvl7pPr>
            <a:lvl8pPr marL="14609497" indent="0" algn="ctr">
              <a:buNone/>
              <a:defRPr>
                <a:solidFill>
                  <a:schemeClr val="tx1">
                    <a:tint val="75000"/>
                  </a:schemeClr>
                </a:solidFill>
              </a:defRPr>
            </a:lvl8pPr>
            <a:lvl9pPr marL="166965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F1516-EB0B-4CA6-9C34-9CCF265DD781}"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F1516-EB0B-4CA6-9C34-9CCF265DD781}"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1" y="2288309"/>
            <a:ext cx="6172204" cy="486784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17" y="2288309"/>
            <a:ext cx="17907004" cy="486784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F1516-EB0B-4CA6-9C34-9CCF265DD781}"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F1516-EB0B-4CA6-9C34-9CCF265DD781}"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7499271"/>
            <a:ext cx="31089600" cy="8499411"/>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2889252" y="18138046"/>
            <a:ext cx="31089600" cy="9361236"/>
          </a:xfrm>
        </p:spPr>
        <p:txBody>
          <a:bodyPr anchor="b"/>
          <a:lstStyle>
            <a:lvl1pPr marL="0" indent="0">
              <a:buNone/>
              <a:defRPr sz="9100">
                <a:solidFill>
                  <a:schemeClr val="tx1">
                    <a:tint val="75000"/>
                  </a:schemeClr>
                </a:solidFill>
              </a:defRPr>
            </a:lvl1pPr>
            <a:lvl2pPr marL="2087071" indent="0">
              <a:buNone/>
              <a:defRPr sz="8200">
                <a:solidFill>
                  <a:schemeClr val="tx1">
                    <a:tint val="75000"/>
                  </a:schemeClr>
                </a:solidFill>
              </a:defRPr>
            </a:lvl2pPr>
            <a:lvl3pPr marL="4174143" indent="0">
              <a:buNone/>
              <a:defRPr sz="7300">
                <a:solidFill>
                  <a:schemeClr val="tx1">
                    <a:tint val="75000"/>
                  </a:schemeClr>
                </a:solidFill>
              </a:defRPr>
            </a:lvl3pPr>
            <a:lvl4pPr marL="6261216" indent="0">
              <a:buNone/>
              <a:defRPr sz="6400">
                <a:solidFill>
                  <a:schemeClr val="tx1">
                    <a:tint val="75000"/>
                  </a:schemeClr>
                </a:solidFill>
              </a:defRPr>
            </a:lvl4pPr>
            <a:lvl5pPr marL="8348287" indent="0">
              <a:buNone/>
              <a:defRPr sz="6400">
                <a:solidFill>
                  <a:schemeClr val="tx1">
                    <a:tint val="75000"/>
                  </a:schemeClr>
                </a:solidFill>
              </a:defRPr>
            </a:lvl5pPr>
            <a:lvl6pPr marL="10435358" indent="0">
              <a:buNone/>
              <a:defRPr sz="6400">
                <a:solidFill>
                  <a:schemeClr val="tx1">
                    <a:tint val="75000"/>
                  </a:schemeClr>
                </a:solidFill>
              </a:defRPr>
            </a:lvl6pPr>
            <a:lvl7pPr marL="12522429" indent="0">
              <a:buNone/>
              <a:defRPr sz="6400">
                <a:solidFill>
                  <a:schemeClr val="tx1">
                    <a:tint val="75000"/>
                  </a:schemeClr>
                </a:solidFill>
              </a:defRPr>
            </a:lvl7pPr>
            <a:lvl8pPr marL="14609497" indent="0">
              <a:buNone/>
              <a:defRPr sz="6400">
                <a:solidFill>
                  <a:schemeClr val="tx1">
                    <a:tint val="75000"/>
                  </a:schemeClr>
                </a:solidFill>
              </a:defRPr>
            </a:lvl8pPr>
            <a:lvl9pPr marL="16696569"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F1516-EB0B-4CA6-9C34-9CCF265DD781}"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8" y="13313774"/>
            <a:ext cx="12039600" cy="3765298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020808" y="13313774"/>
            <a:ext cx="12039600" cy="3765298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F1516-EB0B-4CA6-9C34-9CCF265DD781}"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713759"/>
            <a:ext cx="32918401" cy="71323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8" y="9579179"/>
            <a:ext cx="16160752" cy="3992145"/>
          </a:xfrm>
        </p:spPr>
        <p:txBody>
          <a:bodyPr anchor="b"/>
          <a:lstStyle>
            <a:lvl1pPr marL="0" indent="0">
              <a:buNone/>
              <a:defRPr sz="11000" b="1"/>
            </a:lvl1pPr>
            <a:lvl2pPr marL="2087071" indent="0">
              <a:buNone/>
              <a:defRPr sz="9100" b="1"/>
            </a:lvl2pPr>
            <a:lvl3pPr marL="4174143" indent="0">
              <a:buNone/>
              <a:defRPr sz="8200" b="1"/>
            </a:lvl3pPr>
            <a:lvl4pPr marL="6261216" indent="0">
              <a:buNone/>
              <a:defRPr sz="7300" b="1"/>
            </a:lvl4pPr>
            <a:lvl5pPr marL="8348287" indent="0">
              <a:buNone/>
              <a:defRPr sz="7300" b="1"/>
            </a:lvl5pPr>
            <a:lvl6pPr marL="10435358" indent="0">
              <a:buNone/>
              <a:defRPr sz="7300" b="1"/>
            </a:lvl6pPr>
            <a:lvl7pPr marL="12522429" indent="0">
              <a:buNone/>
              <a:defRPr sz="7300" b="1"/>
            </a:lvl7pPr>
            <a:lvl8pPr marL="14609497" indent="0">
              <a:buNone/>
              <a:defRPr sz="7300" b="1"/>
            </a:lvl8pPr>
            <a:lvl9pPr marL="16696569" indent="0">
              <a:buNone/>
              <a:defRPr sz="7300" b="1"/>
            </a:lvl9pPr>
          </a:lstStyle>
          <a:p>
            <a:pPr lvl="0"/>
            <a:r>
              <a:rPr lang="en-US"/>
              <a:t>Click to edit Master text styles</a:t>
            </a:r>
          </a:p>
        </p:txBody>
      </p:sp>
      <p:sp>
        <p:nvSpPr>
          <p:cNvPr id="4" name="Content Placeholder 3"/>
          <p:cNvSpPr>
            <a:spLocks noGrp="1"/>
          </p:cNvSpPr>
          <p:nvPr>
            <p:ph sz="half" idx="2"/>
          </p:nvPr>
        </p:nvSpPr>
        <p:spPr>
          <a:xfrm>
            <a:off x="1828808" y="13571321"/>
            <a:ext cx="16160752" cy="2465622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4" y="9579179"/>
            <a:ext cx="16167101" cy="3992145"/>
          </a:xfrm>
        </p:spPr>
        <p:txBody>
          <a:bodyPr anchor="b"/>
          <a:lstStyle>
            <a:lvl1pPr marL="0" indent="0">
              <a:buNone/>
              <a:defRPr sz="11000" b="1"/>
            </a:lvl1pPr>
            <a:lvl2pPr marL="2087071" indent="0">
              <a:buNone/>
              <a:defRPr sz="9100" b="1"/>
            </a:lvl2pPr>
            <a:lvl3pPr marL="4174143" indent="0">
              <a:buNone/>
              <a:defRPr sz="8200" b="1"/>
            </a:lvl3pPr>
            <a:lvl4pPr marL="6261216" indent="0">
              <a:buNone/>
              <a:defRPr sz="7300" b="1"/>
            </a:lvl4pPr>
            <a:lvl5pPr marL="8348287" indent="0">
              <a:buNone/>
              <a:defRPr sz="7300" b="1"/>
            </a:lvl5pPr>
            <a:lvl6pPr marL="10435358" indent="0">
              <a:buNone/>
              <a:defRPr sz="7300" b="1"/>
            </a:lvl6pPr>
            <a:lvl7pPr marL="12522429" indent="0">
              <a:buNone/>
              <a:defRPr sz="7300" b="1"/>
            </a:lvl7pPr>
            <a:lvl8pPr marL="14609497" indent="0">
              <a:buNone/>
              <a:defRPr sz="7300" b="1"/>
            </a:lvl8pPr>
            <a:lvl9pPr marL="16696569"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8580114" y="13571321"/>
            <a:ext cx="16167101" cy="2465622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F1516-EB0B-4CA6-9C34-9CCF265DD781}"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F1516-EB0B-4CA6-9C34-9CCF265DD781}"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F1516-EB0B-4CA6-9C34-9CCF265DD781}"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5" y="1703845"/>
            <a:ext cx="12033252" cy="7251246"/>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4300213" y="1703871"/>
            <a:ext cx="20447004" cy="3652369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5" y="8955117"/>
            <a:ext cx="12033252" cy="29272451"/>
          </a:xfrm>
        </p:spPr>
        <p:txBody>
          <a:bodyPr/>
          <a:lstStyle>
            <a:lvl1pPr marL="0" indent="0">
              <a:buNone/>
              <a:defRPr sz="6400"/>
            </a:lvl1pPr>
            <a:lvl2pPr marL="2087071" indent="0">
              <a:buNone/>
              <a:defRPr sz="5500"/>
            </a:lvl2pPr>
            <a:lvl3pPr marL="4174143" indent="0">
              <a:buNone/>
              <a:defRPr sz="4600"/>
            </a:lvl3pPr>
            <a:lvl4pPr marL="6261216" indent="0">
              <a:buNone/>
              <a:defRPr sz="4100"/>
            </a:lvl4pPr>
            <a:lvl5pPr marL="8348287" indent="0">
              <a:buNone/>
              <a:defRPr sz="4100"/>
            </a:lvl5pPr>
            <a:lvl6pPr marL="10435358" indent="0">
              <a:buNone/>
              <a:defRPr sz="4100"/>
            </a:lvl6pPr>
            <a:lvl7pPr marL="12522429" indent="0">
              <a:buNone/>
              <a:defRPr sz="4100"/>
            </a:lvl7pPr>
            <a:lvl8pPr marL="14609497" indent="0">
              <a:buNone/>
              <a:defRPr sz="4100"/>
            </a:lvl8pPr>
            <a:lvl9pPr marL="16696569"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9EDF1516-EB0B-4CA6-9C34-9CCF265DD781}"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9955978"/>
            <a:ext cx="21945600" cy="3536471"/>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7169152" y="3823746"/>
            <a:ext cx="21945600" cy="25676543"/>
          </a:xfrm>
        </p:spPr>
        <p:txBody>
          <a:bodyPr/>
          <a:lstStyle>
            <a:lvl1pPr marL="0" indent="0">
              <a:buNone/>
              <a:defRPr sz="14600"/>
            </a:lvl1pPr>
            <a:lvl2pPr marL="2087071" indent="0">
              <a:buNone/>
              <a:defRPr sz="12800"/>
            </a:lvl2pPr>
            <a:lvl3pPr marL="4174143" indent="0">
              <a:buNone/>
              <a:defRPr sz="11000"/>
            </a:lvl3pPr>
            <a:lvl4pPr marL="6261216" indent="0">
              <a:buNone/>
              <a:defRPr sz="9100"/>
            </a:lvl4pPr>
            <a:lvl5pPr marL="8348287" indent="0">
              <a:buNone/>
              <a:defRPr sz="9100"/>
            </a:lvl5pPr>
            <a:lvl6pPr marL="10435358" indent="0">
              <a:buNone/>
              <a:defRPr sz="9100"/>
            </a:lvl6pPr>
            <a:lvl7pPr marL="12522429" indent="0">
              <a:buNone/>
              <a:defRPr sz="9100"/>
            </a:lvl7pPr>
            <a:lvl8pPr marL="14609497" indent="0">
              <a:buNone/>
              <a:defRPr sz="9100"/>
            </a:lvl8pPr>
            <a:lvl9pPr marL="16696569" indent="0">
              <a:buNone/>
              <a:defRPr sz="9100"/>
            </a:lvl9pPr>
          </a:lstStyle>
          <a:p>
            <a:endParaRPr lang="en-US"/>
          </a:p>
        </p:txBody>
      </p:sp>
      <p:sp>
        <p:nvSpPr>
          <p:cNvPr id="4" name="Text Placeholder 3"/>
          <p:cNvSpPr>
            <a:spLocks noGrp="1"/>
          </p:cNvSpPr>
          <p:nvPr>
            <p:ph type="body" sz="half" idx="2"/>
          </p:nvPr>
        </p:nvSpPr>
        <p:spPr>
          <a:xfrm>
            <a:off x="7169152" y="33492444"/>
            <a:ext cx="21945600" cy="5022376"/>
          </a:xfrm>
        </p:spPr>
        <p:txBody>
          <a:bodyPr/>
          <a:lstStyle>
            <a:lvl1pPr marL="0" indent="0">
              <a:buNone/>
              <a:defRPr sz="6400"/>
            </a:lvl1pPr>
            <a:lvl2pPr marL="2087071" indent="0">
              <a:buNone/>
              <a:defRPr sz="5500"/>
            </a:lvl2pPr>
            <a:lvl3pPr marL="4174143" indent="0">
              <a:buNone/>
              <a:defRPr sz="4600"/>
            </a:lvl3pPr>
            <a:lvl4pPr marL="6261216" indent="0">
              <a:buNone/>
              <a:defRPr sz="4100"/>
            </a:lvl4pPr>
            <a:lvl5pPr marL="8348287" indent="0">
              <a:buNone/>
              <a:defRPr sz="4100"/>
            </a:lvl5pPr>
            <a:lvl6pPr marL="10435358" indent="0">
              <a:buNone/>
              <a:defRPr sz="4100"/>
            </a:lvl6pPr>
            <a:lvl7pPr marL="12522429" indent="0">
              <a:buNone/>
              <a:defRPr sz="4100"/>
            </a:lvl7pPr>
            <a:lvl8pPr marL="14609497" indent="0">
              <a:buNone/>
              <a:defRPr sz="4100"/>
            </a:lvl8pPr>
            <a:lvl9pPr marL="16696569"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9EDF1516-EB0B-4CA6-9C34-9CCF265DD781}"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t="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3" y="1713759"/>
            <a:ext cx="32918401" cy="7132373"/>
          </a:xfrm>
          <a:prstGeom prst="rect">
            <a:avLst/>
          </a:prstGeom>
        </p:spPr>
        <p:txBody>
          <a:bodyPr vert="horz" lIns="417415" tIns="208708" rIns="417415" bIns="208708" rtlCol="0" anchor="ctr">
            <a:normAutofit/>
          </a:bodyPr>
          <a:lstStyle/>
          <a:p>
            <a:r>
              <a:rPr lang="en-US"/>
              <a:t>Click to edit Master title style</a:t>
            </a:r>
          </a:p>
        </p:txBody>
      </p:sp>
      <p:sp>
        <p:nvSpPr>
          <p:cNvPr id="3" name="Text Placeholder 2"/>
          <p:cNvSpPr>
            <a:spLocks noGrp="1"/>
          </p:cNvSpPr>
          <p:nvPr>
            <p:ph type="body" idx="1"/>
          </p:nvPr>
        </p:nvSpPr>
        <p:spPr>
          <a:xfrm>
            <a:off x="1828803" y="9985349"/>
            <a:ext cx="32918401" cy="28242219"/>
          </a:xfrm>
          <a:prstGeom prst="rect">
            <a:avLst/>
          </a:prstGeom>
        </p:spPr>
        <p:txBody>
          <a:bodyPr vert="horz" lIns="417415" tIns="208708" rIns="417415" bIns="2087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39663946"/>
            <a:ext cx="8534400" cy="2278397"/>
          </a:xfrm>
          <a:prstGeom prst="rect">
            <a:avLst/>
          </a:prstGeom>
        </p:spPr>
        <p:txBody>
          <a:bodyPr vert="horz" lIns="417415" tIns="208708" rIns="417415" bIns="208708" rtlCol="0" anchor="ctr"/>
          <a:lstStyle>
            <a:lvl1pPr algn="l">
              <a:defRPr sz="5500">
                <a:solidFill>
                  <a:schemeClr val="tx1">
                    <a:tint val="75000"/>
                  </a:schemeClr>
                </a:solidFill>
              </a:defRPr>
            </a:lvl1pPr>
          </a:lstStyle>
          <a:p>
            <a:fld id="{9EDF1516-EB0B-4CA6-9C34-9CCF265DD781}" type="datetimeFigureOut">
              <a:rPr lang="en-US" smtClean="0"/>
              <a:t>8/29/2024</a:t>
            </a:fld>
            <a:endParaRPr lang="en-US"/>
          </a:p>
        </p:txBody>
      </p:sp>
      <p:sp>
        <p:nvSpPr>
          <p:cNvPr id="5" name="Footer Placeholder 4"/>
          <p:cNvSpPr>
            <a:spLocks noGrp="1"/>
          </p:cNvSpPr>
          <p:nvPr>
            <p:ph type="ftr" sz="quarter" idx="3"/>
          </p:nvPr>
        </p:nvSpPr>
        <p:spPr>
          <a:xfrm>
            <a:off x="12496801" y="39663946"/>
            <a:ext cx="11582400" cy="2278397"/>
          </a:xfrm>
          <a:prstGeom prst="rect">
            <a:avLst/>
          </a:prstGeom>
        </p:spPr>
        <p:txBody>
          <a:bodyPr vert="horz" lIns="417415" tIns="208708" rIns="417415" bIns="20870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9663946"/>
            <a:ext cx="8534400" cy="2278397"/>
          </a:xfrm>
          <a:prstGeom prst="rect">
            <a:avLst/>
          </a:prstGeom>
        </p:spPr>
        <p:txBody>
          <a:bodyPr vert="horz" lIns="417415" tIns="208708" rIns="417415" bIns="208708" rtlCol="0" anchor="ctr"/>
          <a:lstStyle>
            <a:lvl1pPr algn="r">
              <a:defRPr sz="5500">
                <a:solidFill>
                  <a:schemeClr val="tx1">
                    <a:tint val="75000"/>
                  </a:schemeClr>
                </a:solidFill>
              </a:defRPr>
            </a:lvl1pPr>
          </a:lstStyle>
          <a:p>
            <a:fld id="{E0C568A9-FAC0-4454-B6BC-C26B2BA96B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174143" rtl="0" eaLnBrk="1" latinLnBrk="0" hangingPunct="1">
        <a:spcBef>
          <a:spcPct val="0"/>
        </a:spcBef>
        <a:buNone/>
        <a:defRPr sz="20100" kern="1200">
          <a:solidFill>
            <a:schemeClr val="tx1"/>
          </a:solidFill>
          <a:latin typeface="+mj-lt"/>
          <a:ea typeface="+mj-ea"/>
          <a:cs typeface="+mj-cs"/>
        </a:defRPr>
      </a:lvl1pPr>
    </p:titleStyle>
    <p:bodyStyle>
      <a:lvl1pPr marL="1565305" indent="-1565305" algn="l" defTabSz="417414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491" indent="-1304419" algn="l" defTabSz="4174143"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7677" indent="-1043533" algn="l" defTabSz="4174143"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4749"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1820"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78891"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5962"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3035"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0107"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143" rtl="0" eaLnBrk="1" latinLnBrk="0" hangingPunct="1">
        <a:defRPr sz="8200" kern="1200">
          <a:solidFill>
            <a:schemeClr val="tx1"/>
          </a:solidFill>
          <a:latin typeface="+mn-lt"/>
          <a:ea typeface="+mn-ea"/>
          <a:cs typeface="+mn-cs"/>
        </a:defRPr>
      </a:lvl1pPr>
      <a:lvl2pPr marL="2087071" algn="l" defTabSz="4174143" rtl="0" eaLnBrk="1" latinLnBrk="0" hangingPunct="1">
        <a:defRPr sz="8200" kern="1200">
          <a:solidFill>
            <a:schemeClr val="tx1"/>
          </a:solidFill>
          <a:latin typeface="+mn-lt"/>
          <a:ea typeface="+mn-ea"/>
          <a:cs typeface="+mn-cs"/>
        </a:defRPr>
      </a:lvl2pPr>
      <a:lvl3pPr marL="4174143" algn="l" defTabSz="4174143" rtl="0" eaLnBrk="1" latinLnBrk="0" hangingPunct="1">
        <a:defRPr sz="8200" kern="1200">
          <a:solidFill>
            <a:schemeClr val="tx1"/>
          </a:solidFill>
          <a:latin typeface="+mn-lt"/>
          <a:ea typeface="+mn-ea"/>
          <a:cs typeface="+mn-cs"/>
        </a:defRPr>
      </a:lvl3pPr>
      <a:lvl4pPr marL="6261216" algn="l" defTabSz="4174143" rtl="0" eaLnBrk="1" latinLnBrk="0" hangingPunct="1">
        <a:defRPr sz="8200" kern="1200">
          <a:solidFill>
            <a:schemeClr val="tx1"/>
          </a:solidFill>
          <a:latin typeface="+mn-lt"/>
          <a:ea typeface="+mn-ea"/>
          <a:cs typeface="+mn-cs"/>
        </a:defRPr>
      </a:lvl4pPr>
      <a:lvl5pPr marL="8348287" algn="l" defTabSz="4174143" rtl="0" eaLnBrk="1" latinLnBrk="0" hangingPunct="1">
        <a:defRPr sz="8200" kern="1200">
          <a:solidFill>
            <a:schemeClr val="tx1"/>
          </a:solidFill>
          <a:latin typeface="+mn-lt"/>
          <a:ea typeface="+mn-ea"/>
          <a:cs typeface="+mn-cs"/>
        </a:defRPr>
      </a:lvl5pPr>
      <a:lvl6pPr marL="10435358" algn="l" defTabSz="4174143" rtl="0" eaLnBrk="1" latinLnBrk="0" hangingPunct="1">
        <a:defRPr sz="8200" kern="1200">
          <a:solidFill>
            <a:schemeClr val="tx1"/>
          </a:solidFill>
          <a:latin typeface="+mn-lt"/>
          <a:ea typeface="+mn-ea"/>
          <a:cs typeface="+mn-cs"/>
        </a:defRPr>
      </a:lvl6pPr>
      <a:lvl7pPr marL="12522429" algn="l" defTabSz="4174143" rtl="0" eaLnBrk="1" latinLnBrk="0" hangingPunct="1">
        <a:defRPr sz="8200" kern="1200">
          <a:solidFill>
            <a:schemeClr val="tx1"/>
          </a:solidFill>
          <a:latin typeface="+mn-lt"/>
          <a:ea typeface="+mn-ea"/>
          <a:cs typeface="+mn-cs"/>
        </a:defRPr>
      </a:lvl7pPr>
      <a:lvl8pPr marL="14609497" algn="l" defTabSz="4174143" rtl="0" eaLnBrk="1" latinLnBrk="0" hangingPunct="1">
        <a:defRPr sz="8200" kern="1200">
          <a:solidFill>
            <a:schemeClr val="tx1"/>
          </a:solidFill>
          <a:latin typeface="+mn-lt"/>
          <a:ea typeface="+mn-ea"/>
          <a:cs typeface="+mn-cs"/>
        </a:defRPr>
      </a:lvl8pPr>
      <a:lvl9pPr marL="16696569" algn="l" defTabSz="417414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6000" r="-20000"/>
          </a:stretch>
        </a:blipFill>
        <a:effectLst/>
      </p:bgPr>
    </p:bg>
    <p:spTree>
      <p:nvGrpSpPr>
        <p:cNvPr id="1" name=""/>
        <p:cNvGrpSpPr/>
        <p:nvPr/>
      </p:nvGrpSpPr>
      <p:grpSpPr>
        <a:xfrm>
          <a:off x="0" y="0"/>
          <a:ext cx="0" cy="0"/>
          <a:chOff x="0" y="0"/>
          <a:chExt cx="0" cy="0"/>
        </a:xfrm>
      </p:grpSpPr>
      <p:sp>
        <p:nvSpPr>
          <p:cNvPr id="18" name="Rounded Rectangle 17"/>
          <p:cNvSpPr/>
          <p:nvPr/>
        </p:nvSpPr>
        <p:spPr>
          <a:xfrm>
            <a:off x="206776" y="18010067"/>
            <a:ext cx="10689824" cy="8415051"/>
          </a:xfrm>
          <a:prstGeom prst="roundRect">
            <a:avLst/>
          </a:prstGeom>
        </p:spPr>
        <p:style>
          <a:lnRef idx="2">
            <a:schemeClr val="accent3"/>
          </a:lnRef>
          <a:fillRef idx="1">
            <a:schemeClr val="lt1"/>
          </a:fillRef>
          <a:effectRef idx="0">
            <a:schemeClr val="accent3"/>
          </a:effectRef>
          <a:fontRef idx="minor">
            <a:schemeClr val="dk1"/>
          </a:fontRef>
        </p:style>
        <p:txBody>
          <a:bodyPr lIns="91422" tIns="45713" rIns="91422" bIns="45713" rtlCol="0" anchor="ctr"/>
          <a:lstStyle/>
          <a:p>
            <a:pPr marL="457200" indent="-457200" algn="just">
              <a:buFont typeface="Arial" panose="020B0604020202020204" pitchFamily="34" charset="0"/>
              <a:buChar char="•"/>
            </a:pPr>
            <a:r>
              <a:rPr lang="en-US" sz="3500" dirty="0">
                <a:latin typeface="Cambria Math" pitchFamily="18" charset="0"/>
                <a:ea typeface="Cambria Math" pitchFamily="18" charset="0"/>
              </a:rPr>
              <a:t>Fish farming, also known as aquaculture, plays a crucial role in meeting the global demand for seafood. However, traditional farming methods often lack real-time </a:t>
            </a:r>
            <a:r>
              <a:rPr lang="en-US" sz="3600" dirty="0">
                <a:latin typeface="Cambria Math" pitchFamily="18" charset="0"/>
                <a:ea typeface="Cambria Math" pitchFamily="18" charset="0"/>
              </a:rPr>
              <a:t>monitoring</a:t>
            </a:r>
            <a:r>
              <a:rPr lang="en-US" sz="3500" dirty="0">
                <a:latin typeface="Cambria Math" pitchFamily="18" charset="0"/>
                <a:ea typeface="Cambria Math" pitchFamily="18" charset="0"/>
              </a:rPr>
              <a:t> capabilities, leading to inefficiencies, increased operational costs, and environmental risks. The proposed project addresses these challenges by leveraging IoT and smart farming technology to monitor various parameters such as water quality, feeding behavior, and environmental conditions.</a:t>
            </a:r>
            <a:endParaRPr lang="en-US" sz="3500" dirty="0">
              <a:latin typeface="Cambria Math" pitchFamily="18" charset="0"/>
              <a:ea typeface="Cambria Math" pitchFamily="18" charset="0"/>
            </a:endParaRPr>
          </a:p>
        </p:txBody>
      </p:sp>
      <p:sp>
        <p:nvSpPr>
          <p:cNvPr id="16" name="Rounded Rectangle 15"/>
          <p:cNvSpPr/>
          <p:nvPr/>
        </p:nvSpPr>
        <p:spPr>
          <a:xfrm>
            <a:off x="276130" y="6431467"/>
            <a:ext cx="10929073" cy="10292202"/>
          </a:xfrm>
          <a:prstGeom prst="roundRect">
            <a:avLst/>
          </a:prstGeom>
        </p:spPr>
        <p:style>
          <a:lnRef idx="2">
            <a:schemeClr val="accent6"/>
          </a:lnRef>
          <a:fillRef idx="1">
            <a:schemeClr val="lt1"/>
          </a:fillRef>
          <a:effectRef idx="0">
            <a:schemeClr val="accent6"/>
          </a:effectRef>
          <a:fontRef idx="minor">
            <a:schemeClr val="dk1"/>
          </a:fontRef>
        </p:style>
        <p:txBody>
          <a:bodyPr lIns="91422" tIns="45713" rIns="91422" bIns="45713" rtlCol="0" anchor="ctr"/>
          <a:lstStyle/>
          <a:p>
            <a:pPr marL="571500" indent="-571500" algn="just">
              <a:buFont typeface="Arial" panose="020B0604020202020204" pitchFamily="34" charset="0"/>
              <a:buChar char="•"/>
            </a:pPr>
            <a:r>
              <a:rPr lang="en-US" sz="3600" dirty="0">
                <a:latin typeface="Cambria Math" pitchFamily="18" charset="0"/>
                <a:ea typeface="Cambria Math" pitchFamily="18" charset="0"/>
              </a:rPr>
              <a:t>Using the Internet of Things (IoT) to Share Statistics and Monitor Fish Farm Activities. Monitoring fish farm operations can be significantly improved by integrating the Internet of Things (IoT) into aquaculture. This project investigates the deployment of an Internet of Things (IoT)-based system intended to improve fish farming production and efficiency through real-time data processing and monitoring. The system continuously monitors important parameters such water temperature, Turbidity, water level, and motion detection near the fish farm using a variety of sensors and devices. These sensors send their collected data to a central computer, where it is processed and examined to produce insights that can be put to use. </a:t>
            </a:r>
            <a:endParaRPr lang="en-US" sz="3600" dirty="0">
              <a:latin typeface="Cambria Math" pitchFamily="18" charset="0"/>
              <a:ea typeface="Cambria Math" pitchFamily="18" charset="0"/>
            </a:endParaRPr>
          </a:p>
        </p:txBody>
      </p:sp>
      <p:sp>
        <p:nvSpPr>
          <p:cNvPr id="9" name="TextBox 8"/>
          <p:cNvSpPr txBox="1"/>
          <p:nvPr/>
        </p:nvSpPr>
        <p:spPr>
          <a:xfrm>
            <a:off x="4572000" y="62311"/>
            <a:ext cx="27736800" cy="4032408"/>
          </a:xfrm>
          <a:prstGeom prst="roundRect">
            <a:avLst/>
          </a:prstGeom>
          <a:blipFill dpi="0" rotWithShape="1">
            <a:blip r:embed="rId4">
              <a:alphaModFix amt="41000"/>
            </a:blip>
            <a:srcRect/>
            <a:tile tx="0" ty="0" sx="100000" sy="100000" flip="none" algn="tl"/>
          </a:blipFill>
          <a:ln>
            <a:solidFill>
              <a:srgbClr val="00B050"/>
            </a:solidFill>
          </a:ln>
          <a:effectLst/>
        </p:spPr>
        <p:txBody>
          <a:bodyPr wrap="square" lIns="317593" tIns="158794" rIns="317593" bIns="158794" rtlCol="0">
            <a:spAutoFit/>
          </a:bodyPr>
          <a:lstStyle/>
          <a:p>
            <a:pPr algn="ctr"/>
            <a:r>
              <a:rPr lang="en-US" sz="5400" b="1" dirty="0">
                <a:solidFill>
                  <a:schemeClr val="accent2">
                    <a:lumMod val="50000"/>
                  </a:schemeClr>
                </a:solidFill>
                <a:latin typeface="Cambria Math" pitchFamily="18" charset="0"/>
                <a:ea typeface="Cambria Math" pitchFamily="18" charset="0"/>
              </a:rPr>
              <a:t>DESIGN AND IMPLEMENTATION OF </a:t>
            </a:r>
            <a:r>
              <a:rPr lang="en-US" sz="5400" b="1" dirty="0" smtClean="0">
                <a:solidFill>
                  <a:schemeClr val="accent2">
                    <a:lumMod val="50000"/>
                  </a:schemeClr>
                </a:solidFill>
                <a:latin typeface="Cambria Math" pitchFamily="18" charset="0"/>
                <a:ea typeface="Cambria Math" pitchFamily="18" charset="0"/>
              </a:rPr>
              <a:t>IOT FOR MONITORING FISH FARM ACTIVITIES ON A FISH FARM AND SHARING STATISTICS</a:t>
            </a:r>
            <a:endParaRPr lang="en-US" sz="5400" b="1" dirty="0">
              <a:solidFill>
                <a:schemeClr val="accent2">
                  <a:lumMod val="50000"/>
                </a:schemeClr>
              </a:solidFill>
              <a:latin typeface="Cambria Math" pitchFamily="18" charset="0"/>
              <a:ea typeface="Cambria Math" pitchFamily="18" charset="0"/>
            </a:endParaRPr>
          </a:p>
          <a:p>
            <a:pPr algn="ctr"/>
            <a:r>
              <a:rPr lang="en-US" sz="5400" b="1" dirty="0" smtClean="0">
                <a:solidFill>
                  <a:srgbClr val="002060"/>
                </a:solidFill>
                <a:latin typeface="Cambria Math" pitchFamily="18" charset="0"/>
                <a:ea typeface="Cambria Math" pitchFamily="18" charset="0"/>
              </a:rPr>
              <a:t>EMMANUEL ARMAH SAKYI </a:t>
            </a:r>
            <a:r>
              <a:rPr lang="en-US" sz="5400" b="1" dirty="0">
                <a:solidFill>
                  <a:srgbClr val="002060"/>
                </a:solidFill>
                <a:latin typeface="Cambria Math" pitchFamily="18" charset="0"/>
                <a:ea typeface="Cambria Math" pitchFamily="18" charset="0"/>
              </a:rPr>
              <a:t>AND ABDUL WAHAB BOAKYE </a:t>
            </a:r>
            <a:endParaRPr lang="en-US" sz="5400" b="1" dirty="0">
              <a:solidFill>
                <a:srgbClr val="002060"/>
              </a:solidFill>
              <a:latin typeface="Cambria Math" pitchFamily="18" charset="0"/>
              <a:ea typeface="Cambria Math" pitchFamily="18" charset="0"/>
            </a:endParaRPr>
          </a:p>
          <a:p>
            <a:pPr algn="ctr"/>
            <a:r>
              <a:rPr lang="en-US" sz="5400" b="1" dirty="0">
                <a:solidFill>
                  <a:srgbClr val="00B050"/>
                </a:solidFill>
                <a:latin typeface="Cambria Math" pitchFamily="18" charset="0"/>
                <a:ea typeface="Cambria Math" pitchFamily="18" charset="0"/>
              </a:rPr>
              <a:t>SUPERVISOR: DR. </a:t>
            </a:r>
            <a:r>
              <a:rPr lang="en-US" sz="5400" b="1" dirty="0" smtClean="0">
                <a:solidFill>
                  <a:srgbClr val="00B050"/>
                </a:solidFill>
                <a:latin typeface="Cambria Math" pitchFamily="18" charset="0"/>
                <a:ea typeface="Cambria Math" pitchFamily="18" charset="0"/>
              </a:rPr>
              <a:t>KWAME OFOSUHENE PEASAH</a:t>
            </a:r>
            <a:endParaRPr lang="en-US" sz="5400" b="1" dirty="0">
              <a:solidFill>
                <a:srgbClr val="00B050"/>
              </a:solidFill>
              <a:latin typeface="Cambria Math" pitchFamily="18" charset="0"/>
              <a:ea typeface="Cambria Math" pitchFamily="18" charset="0"/>
            </a:endParaRPr>
          </a:p>
        </p:txBody>
      </p:sp>
      <p:sp>
        <p:nvSpPr>
          <p:cNvPr id="17" name="Rounded Rectangle 16"/>
          <p:cNvSpPr/>
          <p:nvPr/>
        </p:nvSpPr>
        <p:spPr>
          <a:xfrm>
            <a:off x="2200893" y="5557912"/>
            <a:ext cx="6436227" cy="1255991"/>
          </a:xfrm>
          <a:prstGeom prst="roundRect">
            <a:avLst/>
          </a:prstGeom>
        </p:spPr>
        <p:style>
          <a:lnRef idx="1">
            <a:schemeClr val="accent6"/>
          </a:lnRef>
          <a:fillRef idx="2">
            <a:schemeClr val="accent6"/>
          </a:fillRef>
          <a:effectRef idx="1">
            <a:schemeClr val="accent6"/>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ABSTRACT</a:t>
            </a:r>
          </a:p>
        </p:txBody>
      </p:sp>
      <p:sp>
        <p:nvSpPr>
          <p:cNvPr id="19" name="Rounded Rectangle 18"/>
          <p:cNvSpPr/>
          <p:nvPr/>
        </p:nvSpPr>
        <p:spPr>
          <a:xfrm>
            <a:off x="2200893" y="17123723"/>
            <a:ext cx="6409707" cy="1486449"/>
          </a:xfrm>
          <a:prstGeom prst="roundRect">
            <a:avLst/>
          </a:prstGeom>
        </p:spPr>
        <p:style>
          <a:lnRef idx="1">
            <a:schemeClr val="accent3"/>
          </a:lnRef>
          <a:fillRef idx="2">
            <a:schemeClr val="accent3"/>
          </a:fillRef>
          <a:effectRef idx="1">
            <a:schemeClr val="accent3"/>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INTRODUCTION</a:t>
            </a:r>
          </a:p>
        </p:txBody>
      </p:sp>
      <p:sp>
        <p:nvSpPr>
          <p:cNvPr id="20" name="Rounded Rectangle 19"/>
          <p:cNvSpPr/>
          <p:nvPr/>
        </p:nvSpPr>
        <p:spPr>
          <a:xfrm>
            <a:off x="11777917" y="28452889"/>
            <a:ext cx="11352780" cy="10165430"/>
          </a:xfrm>
          <a:prstGeom prst="roundRect">
            <a:avLst/>
          </a:prstGeom>
        </p:spPr>
        <p:style>
          <a:lnRef idx="2">
            <a:schemeClr val="accent2"/>
          </a:lnRef>
          <a:fillRef idx="1">
            <a:schemeClr val="lt1"/>
          </a:fillRef>
          <a:effectRef idx="0">
            <a:schemeClr val="accent2"/>
          </a:effectRef>
          <a:fontRef idx="minor">
            <a:schemeClr val="dk1"/>
          </a:fontRef>
        </p:style>
        <p:txBody>
          <a:bodyPr lIns="91422" tIns="45713" rIns="91422" bIns="45713" rtlCol="0" anchor="ctr"/>
          <a:lstStyle/>
          <a:p>
            <a:pPr marL="457200" indent="-457200" algn="just">
              <a:buFont typeface="Arial" panose="020B0604020202020204" pitchFamily="34" charset="0"/>
              <a:buChar char="•"/>
            </a:pPr>
            <a:r>
              <a:rPr lang="en-US" sz="3500" b="1" dirty="0" smtClean="0">
                <a:latin typeface="Cambria Math" pitchFamily="18" charset="0"/>
                <a:ea typeface="Cambria Math" pitchFamily="18" charset="0"/>
              </a:rPr>
              <a:t>Hardware Setup</a:t>
            </a:r>
            <a:r>
              <a:rPr lang="en-US" sz="3500" b="1" dirty="0">
                <a:latin typeface="Cambria Math" pitchFamily="18" charset="0"/>
                <a:ea typeface="Cambria Math" pitchFamily="18" charset="0"/>
              </a:rPr>
              <a:t>: </a:t>
            </a:r>
            <a:r>
              <a:rPr lang="en-US" sz="3500" dirty="0">
                <a:latin typeface="Cambria Math" pitchFamily="18" charset="0"/>
                <a:ea typeface="Cambria Math" pitchFamily="18" charset="0"/>
              </a:rPr>
              <a:t>Connected sensors (temperature, turbidity, water level, motion) and controls (relays, buzzers) to the Arduino board</a:t>
            </a:r>
            <a:r>
              <a:rPr lang="en-US" sz="3500" dirty="0" smtClean="0">
                <a:latin typeface="Cambria Math" pitchFamily="18" charset="0"/>
                <a:ea typeface="Cambria Math" pitchFamily="18" charset="0"/>
              </a:rPr>
              <a:t>.</a:t>
            </a:r>
          </a:p>
          <a:p>
            <a:pPr marL="457200" indent="-457200" algn="just">
              <a:buFont typeface="Arial" panose="020B0604020202020204" pitchFamily="34" charset="0"/>
              <a:buChar char="•"/>
            </a:pPr>
            <a:r>
              <a:rPr lang="en-US" sz="3500" b="1" dirty="0">
                <a:latin typeface="Cambria Math" pitchFamily="18" charset="0"/>
                <a:ea typeface="Cambria Math" pitchFamily="18" charset="0"/>
              </a:rPr>
              <a:t>Software Development:</a:t>
            </a:r>
            <a:r>
              <a:rPr lang="en-US" sz="3500" dirty="0">
                <a:latin typeface="Cambria Math" pitchFamily="18" charset="0"/>
                <a:ea typeface="Cambria Math" pitchFamily="18" charset="0"/>
              </a:rPr>
              <a:t> Programmed the Arduino to handle sensor data, control signals, and activate relays and buzzers. Created a simple interface for monitoring and control</a:t>
            </a:r>
            <a:r>
              <a:rPr lang="en-US" sz="3500" dirty="0" smtClean="0">
                <a:latin typeface="Cambria Math" pitchFamily="18" charset="0"/>
                <a:ea typeface="Cambria Math" pitchFamily="18" charset="0"/>
              </a:rPr>
              <a:t>.</a:t>
            </a:r>
          </a:p>
          <a:p>
            <a:pPr marL="457200" indent="-457200" algn="just">
              <a:buFont typeface="Arial" panose="020B0604020202020204" pitchFamily="34" charset="0"/>
              <a:buChar char="•"/>
            </a:pPr>
            <a:r>
              <a:rPr lang="en-US" sz="3500" b="1" dirty="0">
                <a:latin typeface="Cambria Math" pitchFamily="18" charset="0"/>
                <a:ea typeface="Cambria Math" pitchFamily="18" charset="0"/>
              </a:rPr>
              <a:t>Integration: </a:t>
            </a:r>
            <a:r>
              <a:rPr lang="en-US" sz="3500" dirty="0">
                <a:latin typeface="Cambria Math" pitchFamily="18" charset="0"/>
                <a:ea typeface="Cambria Math" pitchFamily="18" charset="0"/>
              </a:rPr>
              <a:t>Combined hardware and software to ensure everything worked together smoothly</a:t>
            </a:r>
            <a:r>
              <a:rPr lang="en-US" sz="3500" dirty="0" smtClean="0">
                <a:latin typeface="Cambria Math" pitchFamily="18" charset="0"/>
                <a:ea typeface="Cambria Math" pitchFamily="18" charset="0"/>
              </a:rPr>
              <a:t>.</a:t>
            </a:r>
          </a:p>
          <a:p>
            <a:pPr marL="457200" indent="-457200" algn="just">
              <a:buFont typeface="Arial" panose="020B0604020202020204" pitchFamily="34" charset="0"/>
              <a:buChar char="•"/>
            </a:pPr>
            <a:r>
              <a:rPr lang="en-US" sz="3500" b="1" dirty="0">
                <a:latin typeface="Cambria Math" pitchFamily="18" charset="0"/>
                <a:ea typeface="Cambria Math" pitchFamily="18" charset="0"/>
              </a:rPr>
              <a:t>Prototype Testing: </a:t>
            </a:r>
            <a:r>
              <a:rPr lang="en-US" sz="3500" dirty="0">
                <a:latin typeface="Cambria Math" pitchFamily="18" charset="0"/>
                <a:ea typeface="Cambria Math" pitchFamily="18" charset="0"/>
              </a:rPr>
              <a:t>Tested each component in a controlled setting to fix any issues with sensor readings or </a:t>
            </a:r>
            <a:r>
              <a:rPr lang="en-US" sz="3500" dirty="0" smtClean="0">
                <a:latin typeface="Cambria Math" pitchFamily="18" charset="0"/>
                <a:ea typeface="Cambria Math" pitchFamily="18" charset="0"/>
              </a:rPr>
              <a:t>connections.</a:t>
            </a:r>
          </a:p>
          <a:p>
            <a:pPr marL="457200" indent="-457200" algn="just">
              <a:buFont typeface="Arial" panose="020B0604020202020204" pitchFamily="34" charset="0"/>
              <a:buChar char="•"/>
            </a:pPr>
            <a:r>
              <a:rPr lang="en-US" sz="3500" b="1" dirty="0">
                <a:latin typeface="Cambria Math" pitchFamily="18" charset="0"/>
                <a:ea typeface="Cambria Math" pitchFamily="18" charset="0"/>
              </a:rPr>
              <a:t>Field </a:t>
            </a:r>
            <a:r>
              <a:rPr lang="en-US" sz="3600" b="1" dirty="0">
                <a:latin typeface="Cambria Math" pitchFamily="18" charset="0"/>
                <a:ea typeface="Cambria Math" pitchFamily="18" charset="0"/>
              </a:rPr>
              <a:t>Testing</a:t>
            </a:r>
            <a:r>
              <a:rPr lang="en-US" sz="3500" b="1" dirty="0">
                <a:latin typeface="Cambria Math" pitchFamily="18" charset="0"/>
                <a:ea typeface="Cambria Math" pitchFamily="18" charset="0"/>
              </a:rPr>
              <a:t>: </a:t>
            </a:r>
            <a:r>
              <a:rPr lang="en-US" sz="3500" dirty="0">
                <a:latin typeface="Cambria Math" pitchFamily="18" charset="0"/>
                <a:ea typeface="Cambria Math" pitchFamily="18" charset="0"/>
              </a:rPr>
              <a:t>Deployed the system in an actual fish farm to check data accuracy and control functions. Ensured relays and buzzers worked as intended.</a:t>
            </a:r>
            <a:endParaRPr lang="en-US" sz="3500" dirty="0" smtClean="0">
              <a:latin typeface="Cambria Math" pitchFamily="18" charset="0"/>
              <a:ea typeface="Cambria Math" pitchFamily="18" charset="0"/>
            </a:endParaRPr>
          </a:p>
          <a:p>
            <a:pPr marL="457200" indent="-457200" algn="just">
              <a:buFont typeface="Arial" panose="020B0604020202020204" pitchFamily="34" charset="0"/>
              <a:buChar char="•"/>
            </a:pPr>
            <a:endParaRPr lang="en-US" sz="3500" dirty="0">
              <a:latin typeface="Cambria Math" pitchFamily="18" charset="0"/>
              <a:ea typeface="Cambria Math" pitchFamily="18" charset="0"/>
            </a:endParaRPr>
          </a:p>
        </p:txBody>
      </p:sp>
      <p:sp>
        <p:nvSpPr>
          <p:cNvPr id="21" name="Rounded Rectangle 20"/>
          <p:cNvSpPr/>
          <p:nvPr/>
        </p:nvSpPr>
        <p:spPr>
          <a:xfrm>
            <a:off x="13711160" y="27793346"/>
            <a:ext cx="6718351" cy="1298448"/>
          </a:xfrm>
          <a:prstGeom prst="roundRect">
            <a:avLst/>
          </a:prstGeom>
        </p:spPr>
        <p:style>
          <a:lnRef idx="1">
            <a:schemeClr val="accent2"/>
          </a:lnRef>
          <a:fillRef idx="2">
            <a:schemeClr val="accent2"/>
          </a:fillRef>
          <a:effectRef idx="1">
            <a:schemeClr val="accent2"/>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INPLEMENTATION AND TESTING</a:t>
            </a:r>
          </a:p>
        </p:txBody>
      </p:sp>
      <p:sp>
        <p:nvSpPr>
          <p:cNvPr id="24" name="Rounded Rectangle 23"/>
          <p:cNvSpPr/>
          <p:nvPr/>
        </p:nvSpPr>
        <p:spPr>
          <a:xfrm>
            <a:off x="157719" y="28452889"/>
            <a:ext cx="11049000" cy="8879457"/>
          </a:xfrm>
          <a:prstGeom prst="roundRect">
            <a:avLst/>
          </a:prstGeom>
        </p:spPr>
        <p:style>
          <a:lnRef idx="2">
            <a:schemeClr val="dk1"/>
          </a:lnRef>
          <a:fillRef idx="1">
            <a:schemeClr val="lt1"/>
          </a:fillRef>
          <a:effectRef idx="0">
            <a:schemeClr val="dk1"/>
          </a:effectRef>
          <a:fontRef idx="minor">
            <a:schemeClr val="dk1"/>
          </a:fontRef>
        </p:style>
        <p:txBody>
          <a:bodyPr lIns="91422" tIns="45713" rIns="91422" bIns="45713" rtlCol="0" anchor="ctr"/>
          <a:lstStyle/>
          <a:p>
            <a:pPr marL="457200" indent="-457200" algn="just">
              <a:buFont typeface="Arial" panose="020B0604020202020204" pitchFamily="34" charset="0"/>
              <a:buChar char="•"/>
            </a:pPr>
            <a:r>
              <a:rPr lang="en-US" sz="3500" dirty="0">
                <a:latin typeface="Cambria Math" pitchFamily="18" charset="0"/>
                <a:ea typeface="Cambria Math" pitchFamily="18" charset="0"/>
              </a:rPr>
              <a:t>Fish farming requires constant monitoring of water quality, fish health, and other environmental factors. Traditional methods of checking these conditions are often manual, time-consuming, and prone to mistakes. Without accurate and timely information, fish farmers can face issues like poor water quality, unhealthy fish, and even large-scale fish deaths. This can lead to financial losses and inefficiencies in the farming process. There is a need for an </a:t>
            </a:r>
            <a:r>
              <a:rPr lang="en-US" sz="3600" dirty="0">
                <a:latin typeface="Cambria Math" pitchFamily="18" charset="0"/>
                <a:ea typeface="Cambria Math" pitchFamily="18" charset="0"/>
              </a:rPr>
              <a:t>automated</a:t>
            </a:r>
            <a:r>
              <a:rPr lang="en-US" sz="3500" dirty="0">
                <a:latin typeface="Cambria Math" pitchFamily="18" charset="0"/>
                <a:ea typeface="Cambria Math" pitchFamily="18" charset="0"/>
              </a:rPr>
              <a:t> system that can continuously monitor the fish farm, provide real-time data, and help farmers make better decisions to ensure the health and productivity of their fish.</a:t>
            </a:r>
            <a:endParaRPr lang="en-US" sz="3500" dirty="0">
              <a:latin typeface="Cambria Math" pitchFamily="18" charset="0"/>
              <a:ea typeface="Cambria Math" pitchFamily="18" charset="0"/>
            </a:endParaRPr>
          </a:p>
        </p:txBody>
      </p:sp>
      <p:sp>
        <p:nvSpPr>
          <p:cNvPr id="25" name="Rounded Rectangle 24"/>
          <p:cNvSpPr/>
          <p:nvPr/>
        </p:nvSpPr>
        <p:spPr>
          <a:xfrm>
            <a:off x="2200656" y="27385481"/>
            <a:ext cx="6409944" cy="1298448"/>
          </a:xfrm>
          <a:prstGeom prst="roundRect">
            <a:avLst/>
          </a:prstGeom>
        </p:spPr>
        <p:style>
          <a:lnRef idx="1">
            <a:schemeClr val="dk1"/>
          </a:lnRef>
          <a:fillRef idx="2">
            <a:schemeClr val="dk1"/>
          </a:fillRef>
          <a:effectRef idx="1">
            <a:schemeClr val="dk1"/>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PROBLEM STATEMENT</a:t>
            </a:r>
          </a:p>
        </p:txBody>
      </p:sp>
      <p:sp>
        <p:nvSpPr>
          <p:cNvPr id="26" name="Rounded Rectangle 25"/>
          <p:cNvSpPr/>
          <p:nvPr/>
        </p:nvSpPr>
        <p:spPr>
          <a:xfrm>
            <a:off x="11623879" y="6431467"/>
            <a:ext cx="10896599" cy="6692609"/>
          </a:xfrm>
          <a:prstGeom prst="roundRect">
            <a:avLst/>
          </a:prstGeom>
        </p:spPr>
        <p:style>
          <a:lnRef idx="2">
            <a:schemeClr val="accent4"/>
          </a:lnRef>
          <a:fillRef idx="1">
            <a:schemeClr val="lt1"/>
          </a:fillRef>
          <a:effectRef idx="0">
            <a:schemeClr val="accent4"/>
          </a:effectRef>
          <a:fontRef idx="minor">
            <a:schemeClr val="dk1"/>
          </a:fontRef>
        </p:style>
        <p:txBody>
          <a:bodyPr lIns="91422" tIns="45713" rIns="91422" bIns="45713" rtlCol="0" anchor="ctr"/>
          <a:lstStyle/>
          <a:p>
            <a:pPr marL="457200" indent="-457200" algn="just">
              <a:buFont typeface="Arial" panose="020B0604020202020204" pitchFamily="34" charset="0"/>
              <a:buChar char="•"/>
            </a:pPr>
            <a:r>
              <a:rPr lang="en-US" sz="3500" dirty="0" smtClean="0">
                <a:latin typeface="Cambria Math" pitchFamily="18" charset="0"/>
                <a:ea typeface="Cambria Math" pitchFamily="18" charset="0"/>
              </a:rPr>
              <a:t>To </a:t>
            </a:r>
            <a:r>
              <a:rPr lang="en-US" sz="3500" dirty="0">
                <a:latin typeface="Cambria Math" pitchFamily="18" charset="0"/>
                <a:ea typeface="Cambria Math" pitchFamily="18" charset="0"/>
              </a:rPr>
              <a:t>monitor water quality by regularly checking water temperature, water levels, turbidity and check motion</a:t>
            </a:r>
            <a:r>
              <a:rPr lang="en-US" sz="3500" dirty="0" smtClean="0">
                <a:latin typeface="Cambria Math" pitchFamily="18" charset="0"/>
                <a:ea typeface="Cambria Math" pitchFamily="18" charset="0"/>
              </a:rPr>
              <a:t>.</a:t>
            </a:r>
          </a:p>
          <a:p>
            <a:pPr marL="457200" indent="-457200" algn="just">
              <a:buFont typeface="Arial" panose="020B0604020202020204" pitchFamily="34" charset="0"/>
              <a:buChar char="•"/>
            </a:pPr>
            <a:r>
              <a:rPr lang="en-US" sz="3500" dirty="0" smtClean="0">
                <a:latin typeface="Cambria Math" pitchFamily="18" charset="0"/>
                <a:ea typeface="Cambria Math" pitchFamily="18" charset="0"/>
              </a:rPr>
              <a:t>To </a:t>
            </a:r>
            <a:r>
              <a:rPr lang="en-US" sz="3500" dirty="0">
                <a:latin typeface="Cambria Math" pitchFamily="18" charset="0"/>
                <a:ea typeface="Cambria Math" pitchFamily="18" charset="0"/>
              </a:rPr>
              <a:t>monitor water quality by regularly checking water temperature, water levels, turbidity and check motion</a:t>
            </a:r>
            <a:r>
              <a:rPr lang="en-US" sz="3500" dirty="0" smtClean="0">
                <a:latin typeface="Cambria Math" pitchFamily="18" charset="0"/>
                <a:ea typeface="Cambria Math" pitchFamily="18" charset="0"/>
              </a:rPr>
              <a:t>.</a:t>
            </a:r>
          </a:p>
          <a:p>
            <a:pPr marL="457200" indent="-457200" algn="just">
              <a:buFont typeface="Arial" panose="020B0604020202020204" pitchFamily="34" charset="0"/>
              <a:buChar char="•"/>
            </a:pPr>
            <a:r>
              <a:rPr lang="en-US" sz="3500" dirty="0" smtClean="0">
                <a:latin typeface="Cambria Math" pitchFamily="18" charset="0"/>
                <a:ea typeface="Cambria Math" pitchFamily="18" charset="0"/>
              </a:rPr>
              <a:t>To </a:t>
            </a:r>
            <a:r>
              <a:rPr lang="en-US" sz="3500" dirty="0">
                <a:latin typeface="Cambria Math" pitchFamily="18" charset="0"/>
                <a:ea typeface="Cambria Math" pitchFamily="18" charset="0"/>
              </a:rPr>
              <a:t>analyze </a:t>
            </a:r>
            <a:r>
              <a:rPr lang="en-US" sz="3600" dirty="0">
                <a:latin typeface="Cambria Math" pitchFamily="18" charset="0"/>
                <a:ea typeface="Cambria Math" pitchFamily="18" charset="0"/>
              </a:rPr>
              <a:t>data</a:t>
            </a:r>
            <a:r>
              <a:rPr lang="en-US" sz="3500" dirty="0">
                <a:latin typeface="Cambria Math" pitchFamily="18" charset="0"/>
                <a:ea typeface="Cambria Math" pitchFamily="18" charset="0"/>
              </a:rPr>
              <a:t> and provide </a:t>
            </a:r>
            <a:r>
              <a:rPr lang="en-US" sz="3600" dirty="0">
                <a:latin typeface="Cambria Math" pitchFamily="18" charset="0"/>
                <a:ea typeface="Cambria Math" pitchFamily="18" charset="0"/>
              </a:rPr>
              <a:t>useful</a:t>
            </a:r>
            <a:r>
              <a:rPr lang="en-US" sz="3500" dirty="0">
                <a:latin typeface="Cambria Math" pitchFamily="18" charset="0"/>
                <a:ea typeface="Cambria Math" pitchFamily="18" charset="0"/>
              </a:rPr>
              <a:t> insights and suggestions.</a:t>
            </a:r>
            <a:endParaRPr lang="en-US" sz="3500" dirty="0" smtClean="0">
              <a:latin typeface="Cambria Math" pitchFamily="18" charset="0"/>
              <a:ea typeface="Cambria Math" pitchFamily="18" charset="0"/>
            </a:endParaRPr>
          </a:p>
        </p:txBody>
      </p:sp>
      <p:sp>
        <p:nvSpPr>
          <p:cNvPr id="27" name="Rounded Rectangle 26"/>
          <p:cNvSpPr/>
          <p:nvPr/>
        </p:nvSpPr>
        <p:spPr>
          <a:xfrm>
            <a:off x="13711162" y="5456235"/>
            <a:ext cx="6722035" cy="1295400"/>
          </a:xfrm>
          <a:prstGeom prst="roundRect">
            <a:avLst/>
          </a:prstGeom>
        </p:spPr>
        <p:style>
          <a:lnRef idx="1">
            <a:schemeClr val="accent4"/>
          </a:lnRef>
          <a:fillRef idx="2">
            <a:schemeClr val="accent4"/>
          </a:fillRef>
          <a:effectRef idx="1">
            <a:schemeClr val="accent4"/>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AIMS AND OBJECTIVES</a:t>
            </a:r>
          </a:p>
        </p:txBody>
      </p:sp>
      <p:sp>
        <p:nvSpPr>
          <p:cNvPr id="28" name="Rounded Rectangle 27"/>
          <p:cNvSpPr/>
          <p:nvPr/>
        </p:nvSpPr>
        <p:spPr>
          <a:xfrm>
            <a:off x="11696249" y="15820989"/>
            <a:ext cx="11048999" cy="11658600"/>
          </a:xfrm>
          <a:prstGeom prst="roundRect">
            <a:avLst/>
          </a:prstGeom>
        </p:spPr>
        <p:style>
          <a:lnRef idx="2">
            <a:schemeClr val="accent5"/>
          </a:lnRef>
          <a:fillRef idx="1">
            <a:schemeClr val="lt1"/>
          </a:fillRef>
          <a:effectRef idx="0">
            <a:schemeClr val="accent5"/>
          </a:effectRef>
          <a:fontRef idx="minor">
            <a:schemeClr val="dk1"/>
          </a:fontRef>
        </p:style>
        <p:txBody>
          <a:bodyPr lIns="91422" tIns="45713" rIns="91422" bIns="45713" rtlCol="0" anchor="ctr"/>
          <a:lstStyle/>
          <a:p>
            <a:pPr marL="457200" indent="-457200" algn="just">
              <a:buFont typeface="Arial" panose="020B0604020202020204" pitchFamily="34" charset="0"/>
              <a:buChar char="•"/>
            </a:pPr>
            <a:r>
              <a:rPr lang="en-US" sz="3500" dirty="0">
                <a:latin typeface="Cambria Math" pitchFamily="18" charset="0"/>
                <a:ea typeface="Cambria Math" pitchFamily="18" charset="0"/>
              </a:rPr>
              <a:t>The IoT-based fish farm monitoring system was developed by researching existing methods, selecting and testing sensors, and refining the design through prototyping. </a:t>
            </a:r>
            <a:r>
              <a:rPr lang="en-US" sz="3600" dirty="0">
                <a:latin typeface="Cambria Math" pitchFamily="18" charset="0"/>
                <a:ea typeface="Cambria Math" pitchFamily="18" charset="0"/>
              </a:rPr>
              <a:t>Automated</a:t>
            </a:r>
            <a:r>
              <a:rPr lang="en-US" sz="3500" dirty="0">
                <a:latin typeface="Cambria Math" pitchFamily="18" charset="0"/>
                <a:ea typeface="Cambria Math" pitchFamily="18" charset="0"/>
              </a:rPr>
              <a:t> controls like relays and buzzers were added for equipment management and alerts. A user-friendly interface was designed for easy monitoring and control. Feedback from testing improved the system, ensuring a reliable and effective solution for monitoring fish farms</a:t>
            </a:r>
            <a:r>
              <a:rPr lang="en-US" sz="3500" dirty="0" smtClean="0">
                <a:latin typeface="Cambria Math" pitchFamily="18" charset="0"/>
                <a:ea typeface="Cambria Math" pitchFamily="18" charset="0"/>
              </a:rPr>
              <a:t>.</a:t>
            </a:r>
          </a:p>
          <a:p>
            <a:pPr algn="just"/>
            <a:endParaRPr lang="en-US" sz="3500" dirty="0" smtClean="0">
              <a:latin typeface="Cambria Math" pitchFamily="18" charset="0"/>
              <a:ea typeface="Cambria Math" pitchFamily="18" charset="0"/>
            </a:endParaRPr>
          </a:p>
          <a:p>
            <a:pPr algn="just"/>
            <a:endParaRPr lang="en-US" sz="3500" dirty="0" smtClean="0">
              <a:latin typeface="Cambria Math" pitchFamily="18" charset="0"/>
              <a:ea typeface="Cambria Math" pitchFamily="18" charset="0"/>
            </a:endParaRPr>
          </a:p>
          <a:p>
            <a:pPr marL="457200" indent="-457200" algn="just">
              <a:buFont typeface="Arial" panose="020B0604020202020204" pitchFamily="34" charset="0"/>
              <a:buChar char="•"/>
            </a:pPr>
            <a:r>
              <a:rPr lang="en-US" sz="3500" dirty="0">
                <a:latin typeface="Cambria Math" pitchFamily="18" charset="0"/>
                <a:ea typeface="Cambria Math" pitchFamily="18" charset="0"/>
              </a:rPr>
              <a:t>The project utilized various tools including the Arduino board for sensor integration, temperature, turbidity, water level, and motion sensors for data collection, and relays and buzzers for automated control and alerts. A user-friendly interface was developed for monitoring and managing the system</a:t>
            </a:r>
            <a:endParaRPr lang="en-US" sz="3500" dirty="0">
              <a:latin typeface="Cambria Math" pitchFamily="18" charset="0"/>
              <a:ea typeface="Cambria Math" pitchFamily="18" charset="0"/>
            </a:endParaRPr>
          </a:p>
        </p:txBody>
      </p:sp>
      <p:sp>
        <p:nvSpPr>
          <p:cNvPr id="29" name="Rounded Rectangle 28"/>
          <p:cNvSpPr/>
          <p:nvPr/>
        </p:nvSpPr>
        <p:spPr>
          <a:xfrm>
            <a:off x="13711160" y="15251644"/>
            <a:ext cx="6722035" cy="1295400"/>
          </a:xfrm>
          <a:prstGeom prst="roundRect">
            <a:avLst/>
          </a:prstGeom>
        </p:spPr>
        <p:style>
          <a:lnRef idx="1">
            <a:schemeClr val="accent5"/>
          </a:lnRef>
          <a:fillRef idx="2">
            <a:schemeClr val="accent5"/>
          </a:fillRef>
          <a:effectRef idx="1">
            <a:schemeClr val="accent5"/>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METHODOLOGY AND PROJECT TOOLS</a:t>
            </a:r>
          </a:p>
        </p:txBody>
      </p:sp>
      <p:pic>
        <p:nvPicPr>
          <p:cNvPr id="30" name="Picture 29" descr="photo1693287813__1_-removebg-preview.png"/>
          <p:cNvPicPr>
            <a:picLocks noChangeAspect="1"/>
          </p:cNvPicPr>
          <p:nvPr/>
        </p:nvPicPr>
        <p:blipFill>
          <a:blip r:embed="rId5"/>
          <a:stretch>
            <a:fillRect/>
          </a:stretch>
        </p:blipFill>
        <p:spPr>
          <a:xfrm>
            <a:off x="32156400" y="0"/>
            <a:ext cx="5054045" cy="4709319"/>
          </a:xfrm>
          <a:prstGeom prst="rect">
            <a:avLst/>
          </a:prstGeom>
        </p:spPr>
      </p:pic>
      <p:pic>
        <p:nvPicPr>
          <p:cNvPr id="31" name="Picture 30" descr="photo1693287813-removebg-preview.png"/>
          <p:cNvPicPr>
            <a:picLocks noChangeAspect="1"/>
          </p:cNvPicPr>
          <p:nvPr/>
        </p:nvPicPr>
        <p:blipFill>
          <a:blip r:embed="rId6"/>
          <a:stretch>
            <a:fillRect/>
          </a:stretch>
        </p:blipFill>
        <p:spPr>
          <a:xfrm>
            <a:off x="276130" y="0"/>
            <a:ext cx="3377204" cy="4480719"/>
          </a:xfrm>
          <a:prstGeom prst="rect">
            <a:avLst/>
          </a:prstGeom>
        </p:spPr>
      </p:pic>
      <p:sp>
        <p:nvSpPr>
          <p:cNvPr id="32" name="Rounded Rectangle 31"/>
          <p:cNvSpPr/>
          <p:nvPr/>
        </p:nvSpPr>
        <p:spPr>
          <a:xfrm>
            <a:off x="23130697" y="6065835"/>
            <a:ext cx="13091156" cy="9755154"/>
          </a:xfrm>
          <a:prstGeom prst="roundRect">
            <a:avLst/>
          </a:prstGeom>
        </p:spPr>
        <p:style>
          <a:lnRef idx="2">
            <a:schemeClr val="accent6"/>
          </a:lnRef>
          <a:fillRef idx="1">
            <a:schemeClr val="lt1"/>
          </a:fillRef>
          <a:effectRef idx="0">
            <a:schemeClr val="accent6"/>
          </a:effectRef>
          <a:fontRef idx="minor">
            <a:schemeClr val="dk1"/>
          </a:fontRef>
        </p:style>
        <p:txBody>
          <a:bodyPr lIns="91422" tIns="45713" rIns="91422" bIns="45713" rtlCol="0" anchor="ctr"/>
          <a:lstStyle/>
          <a:p>
            <a:pPr marL="285750" marR="0" indent="-285750" algn="just">
              <a:lnSpc>
                <a:spcPct val="107000"/>
              </a:lnSpc>
              <a:spcBef>
                <a:spcPts val="0"/>
              </a:spcBef>
              <a:spcAft>
                <a:spcPts val="800"/>
              </a:spcAft>
              <a:buFont typeface="Arial" panose="020B0604020202020204" pitchFamily="34" charset="0"/>
              <a:buChar char="•"/>
            </a:pPr>
            <a:r>
              <a:rPr lang="en-US" sz="3600" kern="100" dirty="0" smtClean="0">
                <a:latin typeface="Cambria" panose="02040503050406030204" pitchFamily="18" charset="0"/>
                <a:ea typeface="Cambria" panose="02040503050406030204" pitchFamily="18" charset="0"/>
                <a:cs typeface="Times New Roman" panose="02020603050405020304" pitchFamily="18" charset="0"/>
              </a:rPr>
              <a:t>Enhanced User Experience: The web app offers interactive and responsive features, with quick feedback on user interactions and efficient data retrieval.</a:t>
            </a:r>
          </a:p>
          <a:p>
            <a:pPr marL="285750" marR="0" indent="-285750" algn="just">
              <a:lnSpc>
                <a:spcPct val="107000"/>
              </a:lnSpc>
              <a:spcBef>
                <a:spcPts val="0"/>
              </a:spcBef>
              <a:spcAft>
                <a:spcPts val="800"/>
              </a:spcAft>
              <a:buFont typeface="Arial" panose="020B0604020202020204" pitchFamily="34" charset="0"/>
              <a:buChar char="•"/>
            </a:pPr>
            <a:r>
              <a:rPr lang="en-US" sz="3600" kern="100" dirty="0" smtClean="0">
                <a:latin typeface="Cambria" panose="02040503050406030204" pitchFamily="18" charset="0"/>
                <a:ea typeface="Cambria" panose="02040503050406030204" pitchFamily="18" charset="0"/>
                <a:cs typeface="Times New Roman" panose="02020603050405020304" pitchFamily="18" charset="0"/>
              </a:rPr>
              <a:t>Scalability and Flexibility: The design ensures that buttons and icons are easy to use and adapt to various needs, providing a seamless experience.</a:t>
            </a:r>
          </a:p>
          <a:p>
            <a:pPr marL="285750" marR="0" indent="-285750" algn="just">
              <a:lnSpc>
                <a:spcPct val="107000"/>
              </a:lnSpc>
              <a:spcBef>
                <a:spcPts val="0"/>
              </a:spcBef>
              <a:spcAft>
                <a:spcPts val="800"/>
              </a:spcAft>
              <a:buFont typeface="Arial" panose="020B0604020202020204" pitchFamily="34" charset="0"/>
              <a:buChar char="•"/>
            </a:pPr>
            <a:r>
              <a:rPr lang="en-US" sz="3600" kern="100" dirty="0">
                <a:latin typeface="Cambria" panose="02040503050406030204" pitchFamily="18" charset="0"/>
                <a:ea typeface="Cambria" panose="02040503050406030204" pitchFamily="18" charset="0"/>
                <a:cs typeface="Times New Roman" panose="02020603050405020304" pitchFamily="18" charset="0"/>
              </a:rPr>
              <a:t>Security: User data and app information are protected through the  SSL certificates on the Google Cloud Server</a:t>
            </a:r>
            <a:r>
              <a:rPr lang="en-US" sz="3600" kern="100" dirty="0" smtClean="0">
                <a:latin typeface="Cambria" panose="02040503050406030204" pitchFamily="18" charset="0"/>
                <a:ea typeface="Cambria" panose="02040503050406030204" pitchFamily="18" charset="0"/>
                <a:cs typeface="Times New Roman" panose="02020603050405020304" pitchFamily="18" charset="0"/>
              </a:rPr>
              <a:t>.</a:t>
            </a:r>
          </a:p>
          <a:p>
            <a:pPr marL="285750" marR="0" indent="-285750" algn="just">
              <a:lnSpc>
                <a:spcPct val="107000"/>
              </a:lnSpc>
              <a:spcBef>
                <a:spcPts val="0"/>
              </a:spcBef>
              <a:spcAft>
                <a:spcPts val="800"/>
              </a:spcAft>
              <a:buFont typeface="Arial" panose="020B0604020202020204" pitchFamily="34" charset="0"/>
              <a:buChar char="•"/>
            </a:pPr>
            <a:r>
              <a:rPr lang="en-US" sz="3600" kern="100" dirty="0">
                <a:latin typeface="Cambria" panose="02040503050406030204" pitchFamily="18" charset="0"/>
                <a:ea typeface="Cambria" panose="02040503050406030204" pitchFamily="18" charset="0"/>
                <a:cs typeface="Times New Roman" panose="02020603050405020304" pitchFamily="18" charset="0"/>
              </a:rPr>
              <a:t>Reliable Communication: Secure real-time data exchange is ensured between the Arduino board and MQTT broker.</a:t>
            </a:r>
            <a:endParaRPr lang="en-US" sz="3600" kern="1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33" name="Rounded Rectangle 32"/>
          <p:cNvSpPr/>
          <p:nvPr/>
        </p:nvSpPr>
        <p:spPr>
          <a:xfrm>
            <a:off x="26316651" y="5456235"/>
            <a:ext cx="6722035" cy="1295400"/>
          </a:xfrm>
          <a:prstGeom prst="roundRect">
            <a:avLst/>
          </a:prstGeom>
        </p:spPr>
        <p:style>
          <a:lnRef idx="1">
            <a:schemeClr val="accent6"/>
          </a:lnRef>
          <a:fillRef idx="2">
            <a:schemeClr val="accent6"/>
          </a:fillRef>
          <a:effectRef idx="1">
            <a:schemeClr val="accent6"/>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RESULT ANALYSIS</a:t>
            </a:r>
          </a:p>
        </p:txBody>
      </p:sp>
      <p:sp>
        <p:nvSpPr>
          <p:cNvPr id="6" name="Rounded Rectangle 27">
            <a:extLst>
              <a:ext uri="{FF2B5EF4-FFF2-40B4-BE49-F238E27FC236}">
                <a16:creationId xmlns:a16="http://schemas.microsoft.com/office/drawing/2014/main" id="{7D4CDA07-C23E-895C-805D-49207DA70EA2}"/>
              </a:ext>
            </a:extLst>
          </p:cNvPr>
          <p:cNvSpPr/>
          <p:nvPr/>
        </p:nvSpPr>
        <p:spPr>
          <a:xfrm>
            <a:off x="23185109" y="16753131"/>
            <a:ext cx="13036744" cy="11281574"/>
          </a:xfrm>
          <a:prstGeom prst="roundRect">
            <a:avLst/>
          </a:prstGeom>
        </p:spPr>
        <p:style>
          <a:lnRef idx="2">
            <a:schemeClr val="dk1"/>
          </a:lnRef>
          <a:fillRef idx="1">
            <a:schemeClr val="lt1"/>
          </a:fillRef>
          <a:effectRef idx="0">
            <a:schemeClr val="dk1"/>
          </a:effectRef>
          <a:fontRef idx="minor">
            <a:schemeClr val="dk1"/>
          </a:fontRef>
        </p:style>
        <p:txBody>
          <a:bodyPr lIns="91422" tIns="45713" rIns="91422" bIns="45713" rtlCol="0" anchor="ctr"/>
          <a:lstStyle/>
          <a:p>
            <a:pPr algn="just"/>
            <a:endParaRPr lang="en-US" sz="3500" dirty="0">
              <a:latin typeface="Cambria Math" pitchFamily="18" charset="0"/>
              <a:ea typeface="Cambria Math" pitchFamily="18" charset="0"/>
            </a:endParaRPr>
          </a:p>
        </p:txBody>
      </p:sp>
      <p:sp>
        <p:nvSpPr>
          <p:cNvPr id="7" name="Rounded Rectangle 28">
            <a:extLst>
              <a:ext uri="{FF2B5EF4-FFF2-40B4-BE49-F238E27FC236}">
                <a16:creationId xmlns:a16="http://schemas.microsoft.com/office/drawing/2014/main" id="{A08FA633-2650-062D-12C4-F79A63B73657}"/>
              </a:ext>
            </a:extLst>
          </p:cNvPr>
          <p:cNvSpPr/>
          <p:nvPr/>
        </p:nvSpPr>
        <p:spPr>
          <a:xfrm>
            <a:off x="26221333" y="16072056"/>
            <a:ext cx="6722035" cy="1295400"/>
          </a:xfrm>
          <a:prstGeom prst="roundRect">
            <a:avLst/>
          </a:prstGeom>
        </p:spPr>
        <p:style>
          <a:lnRef idx="1">
            <a:schemeClr val="dk1"/>
          </a:lnRef>
          <a:fillRef idx="2">
            <a:schemeClr val="dk1"/>
          </a:fillRef>
          <a:effectRef idx="1">
            <a:schemeClr val="dk1"/>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USER INTERFACE</a:t>
            </a:r>
          </a:p>
        </p:txBody>
      </p:sp>
      <p:sp>
        <p:nvSpPr>
          <p:cNvPr id="39" name="Rounded Rectangle 27">
            <a:extLst>
              <a:ext uri="{FF2B5EF4-FFF2-40B4-BE49-F238E27FC236}">
                <a16:creationId xmlns:a16="http://schemas.microsoft.com/office/drawing/2014/main" id="{F8E9F63C-7220-4880-56E8-6688D2FFB084}"/>
              </a:ext>
            </a:extLst>
          </p:cNvPr>
          <p:cNvSpPr/>
          <p:nvPr/>
        </p:nvSpPr>
        <p:spPr>
          <a:xfrm>
            <a:off x="23306006" y="29003636"/>
            <a:ext cx="13091156" cy="5347483"/>
          </a:xfrm>
          <a:prstGeom prst="roundRect">
            <a:avLst/>
          </a:prstGeom>
        </p:spPr>
        <p:style>
          <a:lnRef idx="2">
            <a:schemeClr val="accent5"/>
          </a:lnRef>
          <a:fillRef idx="1">
            <a:schemeClr val="lt1"/>
          </a:fillRef>
          <a:effectRef idx="0">
            <a:schemeClr val="accent5"/>
          </a:effectRef>
          <a:fontRef idx="minor">
            <a:schemeClr val="dk1"/>
          </a:fontRef>
        </p:style>
        <p:txBody>
          <a:bodyPr lIns="91422" tIns="45713" rIns="91422" bIns="45713" rtlCol="0" anchor="ctr"/>
          <a:lstStyle/>
          <a:p>
            <a:pPr algn="just"/>
            <a:r>
              <a:rPr lang="en-US" sz="3500" dirty="0">
                <a:latin typeface="Cambria Math" pitchFamily="18" charset="0"/>
                <a:ea typeface="Cambria Math" pitchFamily="18" charset="0"/>
              </a:rPr>
              <a:t>The system was developed to help fish farmers manage their farms better. Even though there were challenges during development, the project successfully met its goals. The system works as expected and will give farmers real-time monitoring and control once it's in use.</a:t>
            </a:r>
            <a:endParaRPr lang="en-US" sz="3500" dirty="0">
              <a:latin typeface="Cambria Math" pitchFamily="18" charset="0"/>
              <a:ea typeface="Cambria Math" pitchFamily="18" charset="0"/>
            </a:endParaRPr>
          </a:p>
        </p:txBody>
      </p:sp>
      <p:sp>
        <p:nvSpPr>
          <p:cNvPr id="40" name="Rounded Rectangle 28">
            <a:extLst>
              <a:ext uri="{FF2B5EF4-FFF2-40B4-BE49-F238E27FC236}">
                <a16:creationId xmlns:a16="http://schemas.microsoft.com/office/drawing/2014/main" id="{F1198D19-D3B9-BC7D-2943-F153D877FB19}"/>
              </a:ext>
            </a:extLst>
          </p:cNvPr>
          <p:cNvSpPr/>
          <p:nvPr/>
        </p:nvSpPr>
        <p:spPr>
          <a:xfrm>
            <a:off x="26670000" y="28341213"/>
            <a:ext cx="6722035" cy="1295400"/>
          </a:xfrm>
          <a:prstGeom prst="roundRect">
            <a:avLst/>
          </a:prstGeom>
        </p:spPr>
        <p:style>
          <a:lnRef idx="1">
            <a:schemeClr val="accent5"/>
          </a:lnRef>
          <a:fillRef idx="2">
            <a:schemeClr val="accent5"/>
          </a:fillRef>
          <a:effectRef idx="1">
            <a:schemeClr val="accent5"/>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CONCLUSION</a:t>
            </a:r>
          </a:p>
        </p:txBody>
      </p:sp>
      <p:pic>
        <p:nvPicPr>
          <p:cNvPr id="12" name="Picture 11">
            <a:extLst>
              <a:ext uri="{FF2B5EF4-FFF2-40B4-BE49-F238E27FC236}">
                <a16:creationId xmlns:a16="http://schemas.microsoft.com/office/drawing/2014/main" id="{68D6B765-4ABB-F208-D45C-6F5BA8E67A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63360" y="17673964"/>
            <a:ext cx="10941040" cy="4848608"/>
          </a:xfrm>
          <a:prstGeom prst="rect">
            <a:avLst/>
          </a:prstGeom>
        </p:spPr>
      </p:pic>
      <p:pic>
        <p:nvPicPr>
          <p:cNvPr id="34" name="Picture 33">
            <a:extLst>
              <a:ext uri="{FF2B5EF4-FFF2-40B4-BE49-F238E27FC236}">
                <a16:creationId xmlns:a16="http://schemas.microsoft.com/office/drawing/2014/main" id="{35C45875-E895-55C3-D9DB-BBA684D544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263360" y="23184995"/>
            <a:ext cx="10941040" cy="429459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4363</TotalTime>
  <Words>765</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ELLA</dc:creator>
  <cp:lastModifiedBy>Emmanuel Armah Sakyi</cp:lastModifiedBy>
  <cp:revision>230</cp:revision>
  <dcterms:created xsi:type="dcterms:W3CDTF">2023-08-26T23:51:10Z</dcterms:created>
  <dcterms:modified xsi:type="dcterms:W3CDTF">2024-08-29T22:12:03Z</dcterms:modified>
</cp:coreProperties>
</file>