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4" r:id="rId8"/>
    <p:sldId id="263" r:id="rId9"/>
    <p:sldId id="265" r:id="rId10"/>
    <p:sldId id="266" r:id="rId11"/>
    <p:sldId id="267" r:id="rId12"/>
    <p:sldId id="272" r:id="rId13"/>
    <p:sldId id="273" r:id="rId14"/>
    <p:sldId id="270" r:id="rId15"/>
    <p:sldId id="271" r:id="rId16"/>
    <p:sldId id="274" r:id="rId17"/>
    <p:sldId id="26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81"/>
  </p:normalViewPr>
  <p:slideViewPr>
    <p:cSldViewPr snapToGrid="0">
      <p:cViewPr>
        <p:scale>
          <a:sx n="217" d="100"/>
          <a:sy n="217" d="100"/>
        </p:scale>
        <p:origin x="-2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7T21:32:15.2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17,'71'0,"-1"0,19 0,4 0,-3 0,6 0,-6 0,6 0,3 0,-19 0,2 0,0 0,1 0,3 0,-1 0,2 0,0 0,7 0,1 0,0 0,-4 0,10 0,-4 0,-2 0,-9 0,-3 0,-2 0,-6 0,-2 0,-2 0,28-1,-4 0,-7 0,-1 0,-1 0,-1 0,-2-1,-3 0,-7 1,-1-1,-4 1,-1 0,-1 0,0 0,-2 1,-1 0,1 0,-1 0,-1 0,0 0,-1 0,0 0,-2 1,-1 0,-1 0,-1 2,0-1,-2 1,0 1,-1 0,1 0,0 0,-1 0,-1 1,-2 0,0 0,45 4,-12 1,-9-1,-11 0,-7-2,-7 0,-3-1,-3 0,0 1,3-1,3-1,-1 0,4-1,0-1,1 0,4 0,1-1,4 0,-4 0,-3 0,-8-1,-3-1,1 1,-4 1,-3-1,-4 0,-6 0,-3-1,-6 1,-6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E22C-0B76-0240-86DE-15EE90F4DE3D}"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AA908-B680-DA4C-B7A9-B66219954EDD}" type="slidenum">
              <a:rPr lang="en-US" smtClean="0"/>
              <a:t>‹#›</a:t>
            </a:fld>
            <a:endParaRPr lang="en-US"/>
          </a:p>
        </p:txBody>
      </p:sp>
    </p:spTree>
    <p:extLst>
      <p:ext uri="{BB962C8B-B14F-4D97-AF65-F5344CB8AC3E}">
        <p14:creationId xmlns:p14="http://schemas.microsoft.com/office/powerpoint/2010/main" val="78257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35CD9-C4F2-B141-A948-E3E9DD6B54FA}" type="slidenum">
              <a:rPr lang="en-US" smtClean="0"/>
              <a:t>4</a:t>
            </a:fld>
            <a:endParaRPr lang="en-US"/>
          </a:p>
        </p:txBody>
      </p:sp>
    </p:spTree>
    <p:extLst>
      <p:ext uri="{BB962C8B-B14F-4D97-AF65-F5344CB8AC3E}">
        <p14:creationId xmlns:p14="http://schemas.microsoft.com/office/powerpoint/2010/main" val="180967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Expectation is over the policy</a:t>
            </a:r>
          </a:p>
          <a:p>
            <a:endParaRPr lang="en-US" dirty="0"/>
          </a:p>
          <a:p>
            <a:r>
              <a:rPr lang="en-US" dirty="0"/>
              <a:t>policy takes in a state and returns an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5</a:t>
            </a:fld>
            <a:endParaRPr lang="en-US"/>
          </a:p>
        </p:txBody>
      </p:sp>
    </p:spTree>
    <p:extLst>
      <p:ext uri="{BB962C8B-B14F-4D97-AF65-F5344CB8AC3E}">
        <p14:creationId xmlns:p14="http://schemas.microsoft.com/office/powerpoint/2010/main" val="188889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Expectation is over the policy</a:t>
            </a:r>
          </a:p>
          <a:p>
            <a:endParaRPr lang="en-US" dirty="0"/>
          </a:p>
          <a:p>
            <a:r>
              <a:rPr lang="en-US" dirty="0"/>
              <a:t>policy takes in a state and returns an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6</a:t>
            </a:fld>
            <a:endParaRPr lang="en-US"/>
          </a:p>
        </p:txBody>
      </p:sp>
    </p:spTree>
    <p:extLst>
      <p:ext uri="{BB962C8B-B14F-4D97-AF65-F5344CB8AC3E}">
        <p14:creationId xmlns:p14="http://schemas.microsoft.com/office/powerpoint/2010/main" val="35802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Offline RL doesn't have to interact with the real-world while training.</a:t>
            </a:r>
          </a:p>
          <a:p>
            <a:endParaRPr lang="en-US" dirty="0"/>
          </a:p>
          <a:p>
            <a:r>
              <a:rPr lang="en-US" dirty="0"/>
              <a:t>Off-policy approaches work in theory, but run into issues with out of </a:t>
            </a:r>
            <a:r>
              <a:rPr lang="en-US" dirty="0" err="1"/>
              <a:t>distirbution</a:t>
            </a:r>
            <a:r>
              <a:rPr lang="en-US" dirty="0"/>
              <a:t>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7</a:t>
            </a:fld>
            <a:endParaRPr lang="en-US"/>
          </a:p>
        </p:txBody>
      </p:sp>
    </p:spTree>
    <p:extLst>
      <p:ext uri="{BB962C8B-B14F-4D97-AF65-F5344CB8AC3E}">
        <p14:creationId xmlns:p14="http://schemas.microsoft.com/office/powerpoint/2010/main" val="81827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DC27-7DE4-6E8F-6968-1024A9433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65598-F9B1-C771-8693-C0E14C1DC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12F3E-4990-F7BF-E41F-8E54E1DAB826}"/>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912B0549-DBCF-8CF2-95AF-4D1F70952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87913-926F-573D-D49B-6B1F9E11C471}"/>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408239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B3C2-6AE6-5B5A-A953-9C1614AF4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A09D99-B0A9-8EA6-968B-9D778C50B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B8B83-008C-ADFE-2F66-BC5B69EA715B}"/>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EAAD4B64-63F1-B74E-BFF3-2CDA655B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92DB0-9F73-EC84-74A0-58D80C0931E2}"/>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59442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D5C93-9F94-CE1A-22B0-B114DAC73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D95F4-A3FA-0D61-AB1A-D9046D217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14FCB-0A31-25F6-DD17-A4F514B11BF8}"/>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B13E7735-619D-8C42-43B2-1084CC187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AAA23-7655-1339-3432-C0F25435C359}"/>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26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861D-AFA8-F93E-A61B-5D4AE4B69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C5F67-63DE-BDC8-4CC0-65EE194C3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A88EA-C097-C83F-D939-0A6B98093471}"/>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B61A1096-B97F-357B-784D-C25F59532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D83DD-A6B2-AF55-7985-06BEC25CFDE6}"/>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29813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A9AC-C878-4AEF-01B3-4104B3504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B534-DD90-63B7-44F7-C6201504C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123E5-7CA7-0857-A9BF-5EEB6C91E82C}"/>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8BBA4238-B735-C292-93E2-E2C5C66A1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D351C-9ED5-66D1-D043-7D5F33E10BF3}"/>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00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7DFA-4C24-3184-1765-8B79AEA76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1E986-31ED-3663-76E9-8DEE8B5D8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91F7F-1BE4-3E3D-D021-1C8D358E4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48FC0-8CDC-F349-03A7-0933E4F9A80F}"/>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529739B7-F168-E335-811C-FCC0470CE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B8807-89FA-9E4D-F57C-112E70F7D5CD}"/>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86585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148B-BB59-E92E-27B6-D9C93A695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E91D1-C01D-27CD-8B2D-800482901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23775-464A-B1B7-0300-60E6D902D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0AC3D-5FA0-73BD-E174-EAB338B3D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78198-1DA8-8F7B-5489-CB7719425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E204AB-6450-D15F-0C3F-585ABD8769BA}"/>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8" name="Footer Placeholder 7">
            <a:extLst>
              <a:ext uri="{FF2B5EF4-FFF2-40B4-BE49-F238E27FC236}">
                <a16:creationId xmlns:a16="http://schemas.microsoft.com/office/drawing/2014/main" id="{3C7BF3E9-CF75-9723-0663-6CF736E5D0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AED52-D1B8-D3BD-C3C0-359E282CC3A8}"/>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13675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0AF8-0BA7-B86E-7766-4DAA1A8319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5B443E-48D6-7F55-F16C-5E04526384EA}"/>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4" name="Footer Placeholder 3">
            <a:extLst>
              <a:ext uri="{FF2B5EF4-FFF2-40B4-BE49-F238E27FC236}">
                <a16:creationId xmlns:a16="http://schemas.microsoft.com/office/drawing/2014/main" id="{4F6EEFE1-8C69-2AC8-99C5-59B63A4F7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EFC51-6C46-81B0-F517-F0760EFF9A3A}"/>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78146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7EBBC-2038-F376-6987-3C29E940C3C5}"/>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3" name="Footer Placeholder 2">
            <a:extLst>
              <a:ext uri="{FF2B5EF4-FFF2-40B4-BE49-F238E27FC236}">
                <a16:creationId xmlns:a16="http://schemas.microsoft.com/office/drawing/2014/main" id="{E9F1E030-4E3B-CD66-8C88-254AB2EC49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76D90-3A29-B78B-26AD-D8ECF6635B4A}"/>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191727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D35D-2C09-B5DF-4EEF-D8688C4DF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648E32-BCB4-A266-07E2-7E5F8A4D4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91214-1540-210F-5840-591145FED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DD730-CC50-88EC-FB3C-3CC0115102F8}"/>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162963BF-AEC4-356B-51CD-36B45A3C4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B49F0-BCFE-F963-1B2D-0A906BDEFD74}"/>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42380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18B7-5E1A-E262-8E8C-F6A393019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E7EB7-7785-76BB-0A7A-A528F570F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8D58A-BD6D-02A4-20AB-D0C666942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1DF3E-06C0-122E-38AC-DA6D050630CB}"/>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B706750B-C3B0-CD2A-E674-FEB0CE32D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4C30-5781-1550-A301-D87ECFB270D4}"/>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97995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7AC93-6681-0E50-2289-A60634845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772F6-54C8-2ED5-18E1-F2508B1F2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938F8-3D8F-35E5-32A7-E4A861157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041E2291-2599-4213-1267-2A2E78F58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0FA318-8572-BBF5-CC8A-E56EC1EB9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F3A72-0D9E-9844-ACAC-7FC647056195}" type="slidenum">
              <a:rPr lang="en-US" smtClean="0"/>
              <a:t>‹#›</a:t>
            </a:fld>
            <a:endParaRPr lang="en-US"/>
          </a:p>
        </p:txBody>
      </p:sp>
    </p:spTree>
    <p:extLst>
      <p:ext uri="{BB962C8B-B14F-4D97-AF65-F5344CB8AC3E}">
        <p14:creationId xmlns:p14="http://schemas.microsoft.com/office/powerpoint/2010/main" val="79031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F65-5792-F436-0D8B-DBDADBA38027}"/>
              </a:ext>
            </a:extLst>
          </p:cNvPr>
          <p:cNvSpPr>
            <a:spLocks noGrp="1"/>
          </p:cNvSpPr>
          <p:nvPr>
            <p:ph type="ctrTitle"/>
          </p:nvPr>
        </p:nvSpPr>
        <p:spPr/>
        <p:txBody>
          <a:bodyPr>
            <a:normAutofit fontScale="90000"/>
          </a:bodyPr>
          <a:lstStyle/>
          <a:p>
            <a:r>
              <a:rPr lang="en-US" dirty="0"/>
              <a:t>Offline Reinforcement Learning Through Action Constraints</a:t>
            </a:r>
          </a:p>
        </p:txBody>
      </p:sp>
      <p:pic>
        <p:nvPicPr>
          <p:cNvPr id="3076" name="Picture 4" descr="a simple logo of a brain made out of blue wires, white background">
            <a:extLst>
              <a:ext uri="{FF2B5EF4-FFF2-40B4-BE49-F238E27FC236}">
                <a16:creationId xmlns:a16="http://schemas.microsoft.com/office/drawing/2014/main" id="{6D3E5C5E-EB55-CAF0-441C-86A2217A42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52441" y1="81445" x2="52441" y2="81445"/>
                        <a14:foregroundMark x1="57910" y1="81152" x2="57910" y2="81152"/>
                        <a14:foregroundMark x1="58008" y1="80273" x2="58008" y2="80273"/>
                        <a14:foregroundMark x1="58008" y1="81641" x2="58008" y2="81641"/>
                      </a14:backgroundRemoval>
                    </a14:imgEffect>
                  </a14:imgLayer>
                </a14:imgProps>
              </a:ext>
              <a:ext uri="{28A0092B-C50C-407E-A947-70E740481C1C}">
                <a14:useLocalDpi xmlns:a14="http://schemas.microsoft.com/office/drawing/2010/main" val="0"/>
              </a:ext>
            </a:extLst>
          </a:blip>
          <a:srcRect/>
          <a:stretch>
            <a:fillRect/>
          </a:stretch>
        </p:blipFill>
        <p:spPr bwMode="auto">
          <a:xfrm>
            <a:off x="4211515" y="3171091"/>
            <a:ext cx="3768969" cy="376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4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322D-D562-1ABF-1170-6AEFABC533CE}"/>
              </a:ext>
            </a:extLst>
          </p:cNvPr>
          <p:cNvSpPr>
            <a:spLocks noGrp="1"/>
          </p:cNvSpPr>
          <p:nvPr>
            <p:ph type="title"/>
          </p:nvPr>
        </p:nvSpPr>
        <p:spPr/>
        <p:txBody>
          <a:bodyPr/>
          <a:lstStyle/>
          <a:p>
            <a:r>
              <a:rPr lang="en-US" dirty="0"/>
              <a:t>Broader Impacts</a:t>
            </a:r>
          </a:p>
        </p:txBody>
      </p:sp>
      <p:sp>
        <p:nvSpPr>
          <p:cNvPr id="3" name="Content Placeholder 2">
            <a:extLst>
              <a:ext uri="{FF2B5EF4-FFF2-40B4-BE49-F238E27FC236}">
                <a16:creationId xmlns:a16="http://schemas.microsoft.com/office/drawing/2014/main" id="{FFC246DF-687A-569D-EB23-A17E6E6053E0}"/>
              </a:ext>
            </a:extLst>
          </p:cNvPr>
          <p:cNvSpPr>
            <a:spLocks noGrp="1"/>
          </p:cNvSpPr>
          <p:nvPr>
            <p:ph idx="1"/>
          </p:nvPr>
        </p:nvSpPr>
        <p:spPr/>
        <p:txBody>
          <a:bodyPr/>
          <a:lstStyle/>
          <a:p>
            <a:r>
              <a:rPr lang="en-US" dirty="0"/>
              <a:t>This has impacts for anyone trying to train an agent to interact with the real world.</a:t>
            </a:r>
          </a:p>
          <a:p>
            <a:r>
              <a:rPr lang="en-US" dirty="0"/>
              <a:t>It is particularly powerful for situations where it is too dangerous or costly to train the agent directly in the real world, but simulation is difficult to get to transfer because complexity or variety. </a:t>
            </a:r>
          </a:p>
          <a:p>
            <a:r>
              <a:rPr lang="en-US" dirty="0"/>
              <a:t>Self-driving is one application.</a:t>
            </a:r>
          </a:p>
          <a:p>
            <a:r>
              <a:rPr lang="en-US" dirty="0"/>
              <a:t>I used offline RL techniques in my co-ops for autonomous control of aircrafts.</a:t>
            </a:r>
          </a:p>
        </p:txBody>
      </p:sp>
    </p:spTree>
    <p:extLst>
      <p:ext uri="{BB962C8B-B14F-4D97-AF65-F5344CB8AC3E}">
        <p14:creationId xmlns:p14="http://schemas.microsoft.com/office/powerpoint/2010/main" val="38905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43B5-8BF2-A537-C822-F38D7E211967}"/>
              </a:ext>
            </a:extLst>
          </p:cNvPr>
          <p:cNvSpPr>
            <a:spLocks noGrp="1"/>
          </p:cNvSpPr>
          <p:nvPr>
            <p:ph type="title"/>
          </p:nvPr>
        </p:nvSpPr>
        <p:spPr/>
        <p:txBody>
          <a:bodyPr/>
          <a:lstStyle/>
          <a:p>
            <a:r>
              <a:rPr lang="en-US" dirty="0"/>
              <a:t>Design Specifications: 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4F7886-A6AB-F000-49FC-27F9EBC17D21}"/>
                  </a:ext>
                </a:extLst>
              </p:cNvPr>
              <p:cNvSpPr>
                <a:spLocks noGrp="1"/>
              </p:cNvSpPr>
              <p:nvPr>
                <p:ph idx="1"/>
              </p:nvPr>
            </p:nvSpPr>
            <p:spPr/>
            <p:txBody>
              <a:bodyPr>
                <a:normAutofit fontScale="92500" lnSpcReduction="10000"/>
              </a:bodyPr>
              <a:lstStyle/>
              <a:p>
                <a:r>
                  <a:rPr lang="en-US" dirty="0"/>
                  <a:t>My algorithm (ACORL) takes in a dataset of state, action, next state, reward tuples,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oMath>
                </a14:m>
                <a:r>
                  <a:rPr lang="en-US" dirty="0"/>
                  <a:t>, and trains a two-headed convolutional neural network from the dataset.</a:t>
                </a:r>
              </a:p>
              <a:p>
                <a:r>
                  <a:rPr lang="en-US" dirty="0"/>
                  <a:t>The first head learns to predict the probability that the behavioral policy,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smtClean="0">
                            <a:latin typeface="Cambria Math" panose="02040503050406030204" pitchFamily="18" charset="0"/>
                            <a:ea typeface="Cambria Math" panose="02040503050406030204" pitchFamily="18" charset="0"/>
                          </a:rPr>
                          <m:t>𝛽</m:t>
                        </m:r>
                      </m:sub>
                    </m:sSub>
                  </m:oMath>
                </a14:m>
                <a:r>
                  <a:rPr lang="en-US" dirty="0"/>
                  <a:t>, will take action </a:t>
                </a:r>
                <a14:m>
                  <m:oMath xmlns:m="http://schemas.openxmlformats.org/officeDocument/2006/math">
                    <m:r>
                      <a:rPr lang="en-US" b="0" i="1" smtClean="0">
                        <a:latin typeface="Cambria Math" panose="02040503050406030204" pitchFamily="18" charset="0"/>
                      </a:rPr>
                      <m:t>𝑎</m:t>
                    </m:r>
                  </m:oMath>
                </a14:m>
                <a:r>
                  <a:rPr lang="en-US" dirty="0"/>
                  <a:t> in state </a:t>
                </a:r>
                <a14:m>
                  <m:oMath xmlns:m="http://schemas.openxmlformats.org/officeDocument/2006/math">
                    <m:r>
                      <a:rPr lang="en-US" b="0" i="1" smtClean="0">
                        <a:latin typeface="Cambria Math" panose="02040503050406030204" pitchFamily="18" charset="0"/>
                      </a:rPr>
                      <m:t>𝑠</m:t>
                    </m:r>
                  </m:oMath>
                </a14:m>
                <a:r>
                  <a:rPr lang="en-US" dirty="0"/>
                  <a:t>.</a:t>
                </a:r>
              </a:p>
              <a:p>
                <a:r>
                  <a:rPr lang="en-US" dirty="0"/>
                  <a:t>The second head learns the Q-values of state, action pairs using Bellman backups, similar to DDQN, except the argmax is replaced with a constrained argmax.</a:t>
                </a:r>
              </a:p>
              <a:p>
                <a:r>
                  <a:rPr lang="en-US" dirty="0"/>
                  <a:t>Once training completes, actions are selected using a discounted argmax policy which discounts actions that the behavioral policy is unlikely to take. This helps avoid selecting overestimated out-of-distribution actions.</a:t>
                </a:r>
              </a:p>
              <a:p>
                <a:endParaRPr lang="en-US" dirty="0"/>
              </a:p>
            </p:txBody>
          </p:sp>
        </mc:Choice>
        <mc:Fallback>
          <p:sp>
            <p:nvSpPr>
              <p:cNvPr id="3" name="Content Placeholder 2">
                <a:extLst>
                  <a:ext uri="{FF2B5EF4-FFF2-40B4-BE49-F238E27FC236}">
                    <a16:creationId xmlns:a16="http://schemas.microsoft.com/office/drawing/2014/main" id="{244F7886-A6AB-F000-49FC-27F9EBC17D21}"/>
                  </a:ext>
                </a:extLst>
              </p:cNvPr>
              <p:cNvSpPr>
                <a:spLocks noGrp="1" noRot="1" noChangeAspect="1" noMove="1" noResize="1" noEditPoints="1" noAdjustHandles="1" noChangeArrowheads="1" noChangeShapeType="1" noTextEdit="1"/>
              </p:cNvSpPr>
              <p:nvPr>
                <p:ph idx="1"/>
              </p:nvPr>
            </p:nvSpPr>
            <p:spPr>
              <a:blipFill>
                <a:blip r:embed="rId2"/>
                <a:stretch>
                  <a:fillRect l="-965" t="-2616" r="-1086"/>
                </a:stretch>
              </a:blipFill>
            </p:spPr>
            <p:txBody>
              <a:bodyPr/>
              <a:lstStyle/>
              <a:p>
                <a:r>
                  <a:rPr lang="en-US">
                    <a:noFill/>
                  </a:rPr>
                  <a:t> </a:t>
                </a:r>
              </a:p>
            </p:txBody>
          </p:sp>
        </mc:Fallback>
      </mc:AlternateContent>
    </p:spTree>
    <p:extLst>
      <p:ext uri="{BB962C8B-B14F-4D97-AF65-F5344CB8AC3E}">
        <p14:creationId xmlns:p14="http://schemas.microsoft.com/office/powerpoint/2010/main" val="13430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C7AE-3E35-D5BA-A25A-960E3CF558FC}"/>
              </a:ext>
            </a:extLst>
          </p:cNvPr>
          <p:cNvSpPr>
            <a:spLocks noGrp="1"/>
          </p:cNvSpPr>
          <p:nvPr>
            <p:ph type="title"/>
          </p:nvPr>
        </p:nvSpPr>
        <p:spPr/>
        <p:txBody>
          <a:bodyPr/>
          <a:lstStyle/>
          <a:p>
            <a:r>
              <a:rPr lang="en-US" dirty="0"/>
              <a:t>Design Specifications: Design Diagrams</a:t>
            </a:r>
          </a:p>
        </p:txBody>
      </p:sp>
      <p:pic>
        <p:nvPicPr>
          <p:cNvPr id="2054" name="Picture 6">
            <a:extLst>
              <a:ext uri="{FF2B5EF4-FFF2-40B4-BE49-F238E27FC236}">
                <a16:creationId xmlns:a16="http://schemas.microsoft.com/office/drawing/2014/main" id="{9469F1F6-FEA9-B20F-8C0A-71B6DC304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4707" y="3514532"/>
            <a:ext cx="5885348" cy="304730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BFEC9DA-6173-021B-3A8E-B4161AEE8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47997"/>
            <a:ext cx="4972171" cy="26324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046D25E-7E24-ED93-3846-F49C46D25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4925" y="1605147"/>
            <a:ext cx="3529469" cy="187365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305DC50-8736-8816-4270-776E7C140A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236" y="1542867"/>
            <a:ext cx="3546574" cy="2005130"/>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0471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3746-B8FA-87BE-409D-A7D7000EF86B}"/>
              </a:ext>
            </a:extLst>
          </p:cNvPr>
          <p:cNvSpPr>
            <a:spLocks noGrp="1"/>
          </p:cNvSpPr>
          <p:nvPr>
            <p:ph type="title"/>
          </p:nvPr>
        </p:nvSpPr>
        <p:spPr/>
        <p:txBody>
          <a:bodyPr/>
          <a:lstStyle/>
          <a:p>
            <a:r>
              <a:rPr lang="en-US" dirty="0"/>
              <a:t>Design Specification: Algorithm</a:t>
            </a:r>
          </a:p>
        </p:txBody>
      </p:sp>
      <p:pic>
        <p:nvPicPr>
          <p:cNvPr id="4" name="Picture 3">
            <a:extLst>
              <a:ext uri="{FF2B5EF4-FFF2-40B4-BE49-F238E27FC236}">
                <a16:creationId xmlns:a16="http://schemas.microsoft.com/office/drawing/2014/main" id="{207EB296-552B-631F-D3FE-E23372555ECC}"/>
              </a:ext>
            </a:extLst>
          </p:cNvPr>
          <p:cNvPicPr>
            <a:picLocks noChangeAspect="1"/>
          </p:cNvPicPr>
          <p:nvPr/>
        </p:nvPicPr>
        <p:blipFill>
          <a:blip r:embed="rId2"/>
          <a:stretch>
            <a:fillRect/>
          </a:stretch>
        </p:blipFill>
        <p:spPr>
          <a:xfrm>
            <a:off x="1171184" y="1577753"/>
            <a:ext cx="8673230" cy="4556951"/>
          </a:xfrm>
          <a:prstGeom prst="rect">
            <a:avLst/>
          </a:prstGeom>
        </p:spPr>
      </p:pic>
    </p:spTree>
    <p:extLst>
      <p:ext uri="{BB962C8B-B14F-4D97-AF65-F5344CB8AC3E}">
        <p14:creationId xmlns:p14="http://schemas.microsoft.com/office/powerpoint/2010/main" val="326856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2F5C-C6DB-F2C1-E620-1B2E7FD6CFE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063443A5-82A9-C9EC-1C47-38DD432F2270}"/>
              </a:ext>
            </a:extLst>
          </p:cNvPr>
          <p:cNvSpPr>
            <a:spLocks noGrp="1"/>
          </p:cNvSpPr>
          <p:nvPr>
            <p:ph idx="1"/>
          </p:nvPr>
        </p:nvSpPr>
        <p:spPr/>
        <p:txBody>
          <a:bodyPr/>
          <a:lstStyle/>
          <a:p>
            <a:r>
              <a:rPr lang="en-US" b="1" dirty="0"/>
              <a:t>Convolutional neural networks </a:t>
            </a:r>
            <a:r>
              <a:rPr lang="en-US" dirty="0"/>
              <a:t>are used to learn Q-values and action probabilities.</a:t>
            </a:r>
          </a:p>
          <a:p>
            <a:r>
              <a:rPr lang="en-US" b="1" dirty="0"/>
              <a:t>Adam</a:t>
            </a:r>
            <a:r>
              <a:rPr lang="en-US" dirty="0"/>
              <a:t> is used for optimization.</a:t>
            </a:r>
          </a:p>
          <a:p>
            <a:r>
              <a:rPr lang="en-US" b="1" dirty="0"/>
              <a:t>DDQN</a:t>
            </a:r>
            <a:r>
              <a:rPr lang="en-US" dirty="0"/>
              <a:t> is used to collect the dataset.</a:t>
            </a:r>
          </a:p>
          <a:p>
            <a:r>
              <a:rPr lang="en-US" b="1" dirty="0"/>
              <a:t>CQL</a:t>
            </a:r>
            <a:r>
              <a:rPr lang="en-US" dirty="0"/>
              <a:t> is used to compare against.</a:t>
            </a:r>
          </a:p>
          <a:p>
            <a:r>
              <a:rPr lang="en-US" b="1" dirty="0"/>
              <a:t>Fixed point iteration</a:t>
            </a:r>
            <a:r>
              <a:rPr lang="en-US" dirty="0"/>
              <a:t> is used in training.</a:t>
            </a:r>
          </a:p>
          <a:p>
            <a:r>
              <a:rPr lang="en-US" b="1" dirty="0"/>
              <a:t>RL theory</a:t>
            </a:r>
            <a:r>
              <a:rPr lang="en-US" dirty="0"/>
              <a:t>, i.e., convergence proofs, contractions, etc., are used to theoretically ground the algorithm in the tabular setting.</a:t>
            </a:r>
          </a:p>
        </p:txBody>
      </p:sp>
    </p:spTree>
    <p:extLst>
      <p:ext uri="{BB962C8B-B14F-4D97-AF65-F5344CB8AC3E}">
        <p14:creationId xmlns:p14="http://schemas.microsoft.com/office/powerpoint/2010/main" val="324689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B6A2-5466-42D6-85F0-04D0DB29D2E4}"/>
              </a:ext>
            </a:extLst>
          </p:cNvPr>
          <p:cNvSpPr>
            <a:spLocks noGrp="1"/>
          </p:cNvSpPr>
          <p:nvPr>
            <p:ph type="title"/>
          </p:nvPr>
        </p:nvSpPr>
        <p:spPr/>
        <p:txBody>
          <a:bodyPr/>
          <a:lstStyle/>
          <a:p>
            <a:r>
              <a:rPr lang="en-US" dirty="0"/>
              <a:t>Milestones 1</a:t>
            </a:r>
          </a:p>
        </p:txBody>
      </p:sp>
      <p:sp>
        <p:nvSpPr>
          <p:cNvPr id="3" name="Content Placeholder 2">
            <a:extLst>
              <a:ext uri="{FF2B5EF4-FFF2-40B4-BE49-F238E27FC236}">
                <a16:creationId xmlns:a16="http://schemas.microsoft.com/office/drawing/2014/main" id="{3624CDD5-6311-9EF7-F639-5A4FAA1715BA}"/>
              </a:ext>
            </a:extLst>
          </p:cNvPr>
          <p:cNvSpPr>
            <a:spLocks noGrp="1"/>
          </p:cNvSpPr>
          <p:nvPr>
            <p:ph idx="1"/>
          </p:nvPr>
        </p:nvSpPr>
        <p:spPr/>
        <p:txBody>
          <a:bodyPr>
            <a:normAutofit fontScale="92500" lnSpcReduction="10000"/>
          </a:bodyPr>
          <a:lstStyle/>
          <a:p>
            <a:r>
              <a:rPr lang="en-US" b="1" dirty="0"/>
              <a:t>9/1/23</a:t>
            </a:r>
            <a:r>
              <a:rPr lang="en-US" dirty="0"/>
              <a:t> – Project advisor is chosen.</a:t>
            </a:r>
          </a:p>
          <a:p>
            <a:r>
              <a:rPr lang="en-US" b="1" dirty="0"/>
              <a:t>9/10/23</a:t>
            </a:r>
            <a:r>
              <a:rPr lang="en-US" dirty="0"/>
              <a:t> – Project topic is finalized.</a:t>
            </a:r>
          </a:p>
          <a:p>
            <a:r>
              <a:rPr lang="en-US" b="1" dirty="0"/>
              <a:t>9/28/23</a:t>
            </a:r>
            <a:r>
              <a:rPr lang="en-US" dirty="0"/>
              <a:t> – Algorithm design is completed.</a:t>
            </a:r>
          </a:p>
          <a:p>
            <a:r>
              <a:rPr lang="en-US" b="1" dirty="0"/>
              <a:t>10/5/23</a:t>
            </a:r>
            <a:r>
              <a:rPr lang="en-US" dirty="0"/>
              <a:t> – Algorithm analysis is completed.</a:t>
            </a:r>
          </a:p>
          <a:p>
            <a:r>
              <a:rPr lang="en-US" b="1" dirty="0"/>
              <a:t>10/14/23</a:t>
            </a:r>
            <a:r>
              <a:rPr lang="en-US" dirty="0"/>
              <a:t> – Online DDQN agent is trained on Atari Breakout.</a:t>
            </a:r>
          </a:p>
          <a:p>
            <a:r>
              <a:rPr lang="en-US" b="1" dirty="0"/>
              <a:t>10/20/23</a:t>
            </a:r>
            <a:r>
              <a:rPr lang="en-US" dirty="0"/>
              <a:t> – Dataset is collected on Atari Breakout.</a:t>
            </a:r>
          </a:p>
          <a:p>
            <a:r>
              <a:rPr lang="en-US" b="1" dirty="0"/>
              <a:t>10/29/23</a:t>
            </a:r>
            <a:r>
              <a:rPr lang="en-US" dirty="0"/>
              <a:t> – Offline DQN baseline is trained on Atari Breakout.</a:t>
            </a:r>
          </a:p>
          <a:p>
            <a:r>
              <a:rPr lang="en-US" b="1" dirty="0"/>
              <a:t>11/5/23</a:t>
            </a:r>
            <a:r>
              <a:rPr lang="en-US" dirty="0"/>
              <a:t> – My algorithm, ACORL, is implemented in code.</a:t>
            </a:r>
          </a:p>
          <a:p>
            <a:r>
              <a:rPr lang="en-US" b="1" dirty="0"/>
              <a:t>11/29/23</a:t>
            </a:r>
            <a:r>
              <a:rPr lang="en-US" dirty="0"/>
              <a:t> – Hyperparameter tuning for ACORL is completed on Atari Breakout.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6589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B6A2-5466-42D6-85F0-04D0DB29D2E4}"/>
              </a:ext>
            </a:extLst>
          </p:cNvPr>
          <p:cNvSpPr>
            <a:spLocks noGrp="1"/>
          </p:cNvSpPr>
          <p:nvPr>
            <p:ph type="title"/>
          </p:nvPr>
        </p:nvSpPr>
        <p:spPr/>
        <p:txBody>
          <a:bodyPr/>
          <a:lstStyle/>
          <a:p>
            <a:r>
              <a:rPr lang="en-US" dirty="0"/>
              <a:t>Milestones 2</a:t>
            </a:r>
          </a:p>
        </p:txBody>
      </p:sp>
      <p:sp>
        <p:nvSpPr>
          <p:cNvPr id="3" name="Content Placeholder 2">
            <a:extLst>
              <a:ext uri="{FF2B5EF4-FFF2-40B4-BE49-F238E27FC236}">
                <a16:creationId xmlns:a16="http://schemas.microsoft.com/office/drawing/2014/main" id="{3624CDD5-6311-9EF7-F639-5A4FAA1715BA}"/>
              </a:ext>
            </a:extLst>
          </p:cNvPr>
          <p:cNvSpPr>
            <a:spLocks noGrp="1"/>
          </p:cNvSpPr>
          <p:nvPr>
            <p:ph idx="1"/>
          </p:nvPr>
        </p:nvSpPr>
        <p:spPr/>
        <p:txBody>
          <a:bodyPr>
            <a:normAutofit/>
          </a:bodyPr>
          <a:lstStyle/>
          <a:p>
            <a:r>
              <a:rPr lang="en-US" b="1" dirty="0"/>
              <a:t>12/22/23</a:t>
            </a:r>
            <a:r>
              <a:rPr lang="en-US" dirty="0"/>
              <a:t> – CQL is implemented in code.</a:t>
            </a:r>
          </a:p>
          <a:p>
            <a:r>
              <a:rPr lang="en-US" b="1" dirty="0"/>
              <a:t>1/20/24</a:t>
            </a:r>
            <a:r>
              <a:rPr lang="en-US" dirty="0"/>
              <a:t> – Hyperparameter tuning for CQL on Atari Breakout is completed.</a:t>
            </a:r>
          </a:p>
          <a:p>
            <a:r>
              <a:rPr lang="en-US" b="1" dirty="0"/>
              <a:t>1/31/24</a:t>
            </a:r>
            <a:r>
              <a:rPr lang="en-US" dirty="0"/>
              <a:t> – Online DDQN is trained on Atari Pong.</a:t>
            </a:r>
          </a:p>
          <a:p>
            <a:r>
              <a:rPr lang="en-US" b="1" dirty="0"/>
              <a:t>2/7/24</a:t>
            </a:r>
            <a:r>
              <a:rPr lang="en-US" dirty="0"/>
              <a:t> – Dataset of Atari Pong is collected.</a:t>
            </a:r>
          </a:p>
          <a:p>
            <a:r>
              <a:rPr lang="en-US" b="1" dirty="0"/>
              <a:t>2/15/24</a:t>
            </a:r>
            <a:r>
              <a:rPr lang="en-US" dirty="0"/>
              <a:t> – CQL is run on Atari Pong.</a:t>
            </a:r>
          </a:p>
          <a:p>
            <a:endParaRPr lang="en-US" dirty="0"/>
          </a:p>
          <a:p>
            <a:endParaRPr lang="en-US" dirty="0"/>
          </a:p>
          <a:p>
            <a:endParaRPr lang="en-US" dirty="0"/>
          </a:p>
        </p:txBody>
      </p:sp>
    </p:spTree>
    <p:extLst>
      <p:ext uri="{BB962C8B-B14F-4D97-AF65-F5344CB8AC3E}">
        <p14:creationId xmlns:p14="http://schemas.microsoft.com/office/powerpoint/2010/main" val="83294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5CF8-9A75-B69E-C2A9-743ABB90ECA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158871D-41E9-9006-FD12-BD7805D9FAC8}"/>
              </a:ext>
            </a:extLst>
          </p:cNvPr>
          <p:cNvSpPr>
            <a:spLocks noGrp="1"/>
          </p:cNvSpPr>
          <p:nvPr>
            <p:ph idx="1"/>
          </p:nvPr>
        </p:nvSpPr>
        <p:spPr>
          <a:xfrm>
            <a:off x="838200" y="1791222"/>
            <a:ext cx="6823903" cy="4385741"/>
          </a:xfrm>
        </p:spPr>
        <p:txBody>
          <a:bodyPr/>
          <a:lstStyle/>
          <a:p>
            <a:r>
              <a:rPr lang="en-US" dirty="0"/>
              <a:t>I have completed the performance comparison on Atari Breakout and am about two thirds of the way through the comparison on Atari Pong.</a:t>
            </a:r>
          </a:p>
          <a:p>
            <a:r>
              <a:rPr lang="en-US" dirty="0"/>
              <a:t>Going forward I need to finish up the comparison on Atari Pong and then focus on my poster for the expo.</a:t>
            </a:r>
          </a:p>
        </p:txBody>
      </p:sp>
      <p:sp>
        <p:nvSpPr>
          <p:cNvPr id="4" name="AutoShape 2">
            <a:extLst>
              <a:ext uri="{FF2B5EF4-FFF2-40B4-BE49-F238E27FC236}">
                <a16:creationId xmlns:a16="http://schemas.microsoft.com/office/drawing/2014/main" id="{2F1581E1-EEAA-2853-3ED3-D3D97E4998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6A54AB32-3A36-0B96-AE5E-A212D10B4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103" y="1534439"/>
            <a:ext cx="4479709" cy="335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56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802-FB56-9B29-46FF-F1D73ACC25D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8E65267-36AD-8D54-DA69-1CF6FCD45CB3}"/>
              </a:ext>
            </a:extLst>
          </p:cNvPr>
          <p:cNvSpPr>
            <a:spLocks noGrp="1"/>
          </p:cNvSpPr>
          <p:nvPr>
            <p:ph idx="1"/>
          </p:nvPr>
        </p:nvSpPr>
        <p:spPr/>
        <p:txBody>
          <a:bodyPr/>
          <a:lstStyle/>
          <a:p>
            <a:r>
              <a:rPr lang="en-US" dirty="0"/>
              <a:t>The biggest challenge was computing limitations. I ran everything on a laptop and a single run took a little under a week. For each environment, I had to train the behavioral agent, collect the online dataset, run three offline algorithms, and tune hyperparameters. All of this added up to a little over two months of runtime per environment. </a:t>
            </a:r>
          </a:p>
          <a:p>
            <a:r>
              <a:rPr lang="en-US" dirty="0"/>
              <a:t>Additionally, RL algorithms can be difficult to debug, since they are so sensitive to hyperparameters. If the algorithm failed to learn, it was at times difficult to tell if the failure was the result of bad hyperparameters or a bug in the implementation.</a:t>
            </a:r>
          </a:p>
        </p:txBody>
      </p:sp>
    </p:spTree>
    <p:extLst>
      <p:ext uri="{BB962C8B-B14F-4D97-AF65-F5344CB8AC3E}">
        <p14:creationId xmlns:p14="http://schemas.microsoft.com/office/powerpoint/2010/main" val="65739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951-2513-D99F-2B91-BD33DD158EBA}"/>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DD081044-9E54-9F68-953F-7C852305A3E9}"/>
              </a:ext>
            </a:extLst>
          </p:cNvPr>
          <p:cNvSpPr>
            <a:spLocks noGrp="1"/>
          </p:cNvSpPr>
          <p:nvPr>
            <p:ph idx="1"/>
          </p:nvPr>
        </p:nvSpPr>
        <p:spPr/>
        <p:txBody>
          <a:bodyPr/>
          <a:lstStyle/>
          <a:p>
            <a:r>
              <a:rPr lang="en-US" b="1" dirty="0"/>
              <a:t>Members:</a:t>
            </a:r>
            <a:r>
              <a:rPr lang="en-US" dirty="0"/>
              <a:t> David Earnest</a:t>
            </a:r>
          </a:p>
          <a:p>
            <a:r>
              <a:rPr lang="en-US" b="1" dirty="0"/>
              <a:t>Advisor:</a:t>
            </a:r>
            <a:r>
              <a:rPr lang="en-US" dirty="0"/>
              <a:t> Prof. Badri </a:t>
            </a:r>
            <a:r>
              <a:rPr lang="en-US" dirty="0" err="1"/>
              <a:t>Vellambi</a:t>
            </a:r>
            <a:endParaRPr lang="en-US" dirty="0"/>
          </a:p>
        </p:txBody>
      </p:sp>
    </p:spTree>
    <p:extLst>
      <p:ext uri="{BB962C8B-B14F-4D97-AF65-F5344CB8AC3E}">
        <p14:creationId xmlns:p14="http://schemas.microsoft.com/office/powerpoint/2010/main" val="67309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59E8-033B-AF72-491F-8D36F956E10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3404FD6-F447-3895-C613-FEC2988D0764}"/>
              </a:ext>
            </a:extLst>
          </p:cNvPr>
          <p:cNvSpPr>
            <a:spLocks noGrp="1"/>
          </p:cNvSpPr>
          <p:nvPr>
            <p:ph idx="1"/>
          </p:nvPr>
        </p:nvSpPr>
        <p:spPr/>
        <p:txBody>
          <a:bodyPr/>
          <a:lstStyle/>
          <a:p>
            <a:r>
              <a:rPr lang="en-US" b="1" dirty="0"/>
              <a:t>Goal 1:</a:t>
            </a:r>
            <a:r>
              <a:rPr lang="en-US" dirty="0"/>
              <a:t> Develop a new approach for offline reinforcement learning that improves upon current approaches.</a:t>
            </a:r>
          </a:p>
          <a:p>
            <a:r>
              <a:rPr lang="en-US" b="1" dirty="0"/>
              <a:t>Goal 2:</a:t>
            </a:r>
            <a:r>
              <a:rPr lang="en-US" dirty="0"/>
              <a:t> Avoid using “hacks” without theoretical grounding like artificially decrease the learned Q-values for out-of-distributions state, action pairs.</a:t>
            </a:r>
          </a:p>
          <a:p>
            <a:r>
              <a:rPr lang="en-US" b="1" dirty="0"/>
              <a:t>Goal 3:</a:t>
            </a:r>
            <a:r>
              <a:rPr lang="en-US" dirty="0"/>
              <a:t> Ensure approach is simple and intuitive.</a:t>
            </a:r>
          </a:p>
        </p:txBody>
      </p:sp>
    </p:spTree>
    <p:extLst>
      <p:ext uri="{BB962C8B-B14F-4D97-AF65-F5344CB8AC3E}">
        <p14:creationId xmlns:p14="http://schemas.microsoft.com/office/powerpoint/2010/main" val="86091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Markov Decision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a:xfrm>
                <a:off x="838200" y="1825625"/>
                <a:ext cx="7771410" cy="4351338"/>
              </a:xfrm>
            </p:spPr>
            <p:txBody>
              <a:bodyPr/>
              <a:lstStyle/>
              <a:p>
                <a:r>
                  <a:rPr lang="en-US" dirty="0"/>
                  <a:t>Reinforcement Learning (RL) requires a Markov Decision Process (MDP) to learn from.</a:t>
                </a:r>
              </a:p>
              <a:p>
                <a:r>
                  <a:rPr lang="en-US" b="0" dirty="0"/>
                  <a:t>An MDP is a 5-tuple,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𝒯</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e>
                    </m:d>
                    <m:r>
                      <a:rPr lang="en-US" b="0" i="0" smtClean="0">
                        <a:latin typeface="Cambria Math" panose="02040503050406030204" pitchFamily="18" charset="0"/>
                      </a:rPr>
                      <m:t>,</m:t>
                    </m:r>
                  </m:oMath>
                </a14:m>
                <a:r>
                  <a:rPr lang="en-US" dirty="0"/>
                  <a:t> where: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 is the state space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𝒜</m:t>
                    </m:r>
                  </m:oMath>
                </a14:m>
                <a:r>
                  <a:rPr lang="en-US" dirty="0"/>
                  <a:t> is the action space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a14:m>
                <a:r>
                  <a:rPr lang="en-US" dirty="0"/>
                  <a:t> defines the transition dynamics</a:t>
                </a:r>
              </a:p>
              <a:p>
                <a:pPr lvl="1"/>
                <a:r>
                  <a:rPr lang="en-US" dirty="0"/>
                  <a:t>r(s, a) defines the reward for state, s, and action, a</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∈(0, 1)</m:t>
                    </m:r>
                  </m:oMath>
                </a14:m>
                <a:r>
                  <a:rPr lang="en-US" dirty="0"/>
                  <a:t> is the discount factor</a:t>
                </a:r>
              </a:p>
              <a:p>
                <a:endParaRPr lang="en-US" dirty="0"/>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xfrm>
                <a:off x="838200" y="1825625"/>
                <a:ext cx="7771410" cy="4351338"/>
              </a:xfrm>
              <a:blipFill>
                <a:blip r:embed="rId3"/>
                <a:stretch>
                  <a:fillRect l="-1471" t="-2326"/>
                </a:stretch>
              </a:blipFill>
            </p:spPr>
            <p:txBody>
              <a:bodyPr/>
              <a:lstStyle/>
              <a:p>
                <a:r>
                  <a:rPr lang="en-US">
                    <a:noFill/>
                  </a:rPr>
                  <a:t> </a:t>
                </a:r>
              </a:p>
            </p:txBody>
          </p:sp>
        </mc:Fallback>
      </mc:AlternateContent>
      <p:pic>
        <p:nvPicPr>
          <p:cNvPr id="4098" name="Picture 2" descr="deep_q_network_breakout - Colaboratory">
            <a:extLst>
              <a:ext uri="{FF2B5EF4-FFF2-40B4-BE49-F238E27FC236}">
                <a16:creationId xmlns:a16="http://schemas.microsoft.com/office/drawing/2014/main" id="{FACC8796-B72C-D9C9-5C35-2D3068F4D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1511" y="1372482"/>
            <a:ext cx="3482757" cy="457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8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Reinforcement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The objective of RL is to learn a policy that maximizes the expected sum of discounted rewards, given an MDP: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𝔼</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𝑡</m:t>
                              </m:r>
                            </m:sup>
                          </m:sSup>
                        </m:e>
                      </m:nary>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a:p>
                <a:endParaRPr lang="en-US" dirty="0"/>
              </a:p>
              <a:p>
                <a:r>
                  <a:rPr lang="en-US" dirty="0"/>
                  <a:t>More Info: https://</a:t>
                </a:r>
                <a:r>
                  <a:rPr lang="en-US" dirty="0" err="1"/>
                  <a:t>rail.eecs.berkeley.edu</a:t>
                </a:r>
                <a:r>
                  <a:rPr lang="en-US" dirty="0"/>
                  <a:t>/</a:t>
                </a:r>
                <a:r>
                  <a:rPr lang="en-US" dirty="0" err="1"/>
                  <a:t>deeprlcourse</a:t>
                </a:r>
                <a:r>
                  <a:rPr lang="en-US" dirty="0"/>
                  <a:t>/</a:t>
                </a:r>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blipFill>
                <a:blip r:embed="rId3"/>
                <a:stretch>
                  <a:fillRect l="-1086" t="-15698"/>
                </a:stretch>
              </a:blipFill>
            </p:spPr>
            <p:txBody>
              <a:bodyPr/>
              <a:lstStyle/>
              <a:p>
                <a:r>
                  <a:rPr lang="en-US">
                    <a:noFill/>
                  </a:rPr>
                  <a:t> </a:t>
                </a:r>
              </a:p>
            </p:txBody>
          </p:sp>
        </mc:Fallback>
      </mc:AlternateContent>
    </p:spTree>
    <p:extLst>
      <p:ext uri="{BB962C8B-B14F-4D97-AF65-F5344CB8AC3E}">
        <p14:creationId xmlns:p14="http://schemas.microsoft.com/office/powerpoint/2010/main" val="20458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Online Reinforcement Learning</a:t>
            </a:r>
          </a:p>
        </p:txBody>
      </p:sp>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Traditional Online RL approaches learn by directly interacting with the environment. </a:t>
            </a:r>
          </a:p>
          <a:p>
            <a:r>
              <a:rPr lang="en-US" dirty="0"/>
              <a:t>The agent takes an action, and the MDP responds with a new state and reward.</a:t>
            </a:r>
          </a:p>
          <a:p>
            <a:r>
              <a:rPr lang="en-US" dirty="0"/>
              <a:t>The agent uses these rewards to learn.</a:t>
            </a:r>
          </a:p>
          <a:p>
            <a:endParaRPr lang="en-US" dirty="0"/>
          </a:p>
        </p:txBody>
      </p:sp>
      <p:pic>
        <p:nvPicPr>
          <p:cNvPr id="1030" name="Picture 6" descr="Reinforcement Learning 101. Learn the essentials of Reinforcement… | by  Shweta Bhatt | Towards Data Science">
            <a:extLst>
              <a:ext uri="{FF2B5EF4-FFF2-40B4-BE49-F238E27FC236}">
                <a16:creationId xmlns:a16="http://schemas.microsoft.com/office/drawing/2014/main" id="{4D9FD7E4-1442-61FC-5BD6-25F3558500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96"/>
          <a:stretch/>
        </p:blipFill>
        <p:spPr bwMode="auto">
          <a:xfrm>
            <a:off x="2286000" y="4189204"/>
            <a:ext cx="7036130" cy="251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4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Offline RL (Part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Given a dataset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oMath>
                </a14:m>
                <a:r>
                  <a:rPr lang="en-US" dirty="0"/>
                  <a:t> collected from some policy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smtClean="0">
                            <a:latin typeface="Cambria Math" panose="02040503050406030204" pitchFamily="18" charset="0"/>
                            <a:ea typeface="Cambria Math" panose="02040503050406030204" pitchFamily="18" charset="0"/>
                          </a:rPr>
                          <m:t>𝛽</m:t>
                        </m:r>
                      </m:sub>
                    </m:sSub>
                  </m:oMath>
                </a14:m>
                <a:endParaRPr lang="en-US" dirty="0"/>
              </a:p>
              <a:p>
                <a:r>
                  <a:rPr lang="en-US" dirty="0"/>
                  <a:t>Learn the best policy supported by the dataset; never interact with the environment while training</a:t>
                </a:r>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94BA8E-5388-86A9-CBC6-C3B0BAF70F37}"/>
              </a:ext>
            </a:extLst>
          </p:cNvPr>
          <p:cNvPicPr>
            <a:picLocks noChangeAspect="1"/>
          </p:cNvPicPr>
          <p:nvPr/>
        </p:nvPicPr>
        <p:blipFill>
          <a:blip r:embed="rId4"/>
          <a:stretch>
            <a:fillRect/>
          </a:stretch>
        </p:blipFill>
        <p:spPr>
          <a:xfrm>
            <a:off x="1453689" y="3767493"/>
            <a:ext cx="3320803" cy="2373489"/>
          </a:xfrm>
          <a:prstGeom prst="rect">
            <a:avLst/>
          </a:prstGeom>
        </p:spPr>
      </p:pic>
      <p:pic>
        <p:nvPicPr>
          <p:cNvPr id="5" name="Picture 4">
            <a:extLst>
              <a:ext uri="{FF2B5EF4-FFF2-40B4-BE49-F238E27FC236}">
                <a16:creationId xmlns:a16="http://schemas.microsoft.com/office/drawing/2014/main" id="{71AD2AFD-A85D-9270-F39A-16AC219EA0FE}"/>
              </a:ext>
            </a:extLst>
          </p:cNvPr>
          <p:cNvPicPr>
            <a:picLocks noChangeAspect="1"/>
          </p:cNvPicPr>
          <p:nvPr/>
        </p:nvPicPr>
        <p:blipFill>
          <a:blip r:embed="rId5"/>
          <a:stretch>
            <a:fillRect/>
          </a:stretch>
        </p:blipFill>
        <p:spPr>
          <a:xfrm>
            <a:off x="5088246" y="3803474"/>
            <a:ext cx="5332810" cy="2301529"/>
          </a:xfrm>
          <a:prstGeom prst="rect">
            <a:avLst/>
          </a:prstGeom>
        </p:spPr>
      </p:pic>
      <p:sp>
        <p:nvSpPr>
          <p:cNvPr id="6" name="TextBox 5">
            <a:extLst>
              <a:ext uri="{FF2B5EF4-FFF2-40B4-BE49-F238E27FC236}">
                <a16:creationId xmlns:a16="http://schemas.microsoft.com/office/drawing/2014/main" id="{BD042A67-A13C-7544-CE49-BCF458480E38}"/>
              </a:ext>
            </a:extLst>
          </p:cNvPr>
          <p:cNvSpPr txBox="1"/>
          <p:nvPr/>
        </p:nvSpPr>
        <p:spPr>
          <a:xfrm>
            <a:off x="2575320" y="3447890"/>
            <a:ext cx="1077539" cy="369332"/>
          </a:xfrm>
          <a:prstGeom prst="rect">
            <a:avLst/>
          </a:prstGeom>
          <a:noFill/>
        </p:spPr>
        <p:txBody>
          <a:bodyPr wrap="none" rtlCol="0">
            <a:spAutoFit/>
          </a:bodyPr>
          <a:lstStyle/>
          <a:p>
            <a:r>
              <a:rPr lang="en-US" dirty="0"/>
              <a:t>Online RL</a:t>
            </a:r>
          </a:p>
        </p:txBody>
      </p:sp>
      <p:sp>
        <p:nvSpPr>
          <p:cNvPr id="7" name="TextBox 6">
            <a:extLst>
              <a:ext uri="{FF2B5EF4-FFF2-40B4-BE49-F238E27FC236}">
                <a16:creationId xmlns:a16="http://schemas.microsoft.com/office/drawing/2014/main" id="{468971D6-0D00-C562-B43A-A97127E310A0}"/>
              </a:ext>
            </a:extLst>
          </p:cNvPr>
          <p:cNvSpPr txBox="1"/>
          <p:nvPr/>
        </p:nvSpPr>
        <p:spPr>
          <a:xfrm>
            <a:off x="7207386" y="3483871"/>
            <a:ext cx="1094530" cy="369332"/>
          </a:xfrm>
          <a:prstGeom prst="rect">
            <a:avLst/>
          </a:prstGeom>
          <a:noFill/>
        </p:spPr>
        <p:txBody>
          <a:bodyPr wrap="none" rtlCol="0">
            <a:spAutoFit/>
          </a:bodyPr>
          <a:lstStyle/>
          <a:p>
            <a:r>
              <a:rPr lang="en-US" dirty="0"/>
              <a:t>Offline RL</a:t>
            </a:r>
          </a:p>
        </p:txBody>
      </p:sp>
    </p:spTree>
    <p:extLst>
      <p:ext uri="{BB962C8B-B14F-4D97-AF65-F5344CB8AC3E}">
        <p14:creationId xmlns:p14="http://schemas.microsoft.com/office/powerpoint/2010/main" val="124685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A400-4F20-2051-30F5-C3514617823D}"/>
              </a:ext>
            </a:extLst>
          </p:cNvPr>
          <p:cNvSpPr>
            <a:spLocks noGrp="1"/>
          </p:cNvSpPr>
          <p:nvPr>
            <p:ph type="title"/>
          </p:nvPr>
        </p:nvSpPr>
        <p:spPr/>
        <p:txBody>
          <a:bodyPr/>
          <a:lstStyle/>
          <a:p>
            <a:r>
              <a:rPr lang="en-US" dirty="0"/>
              <a:t>Background: Offline RL (Part 2)</a:t>
            </a:r>
          </a:p>
        </p:txBody>
      </p:sp>
      <p:pic>
        <p:nvPicPr>
          <p:cNvPr id="4" name="Content Placeholder 3">
            <a:extLst>
              <a:ext uri="{FF2B5EF4-FFF2-40B4-BE49-F238E27FC236}">
                <a16:creationId xmlns:a16="http://schemas.microsoft.com/office/drawing/2014/main" id="{661C577E-B469-20DB-E52F-B6862664550F}"/>
              </a:ext>
            </a:extLst>
          </p:cNvPr>
          <p:cNvPicPr>
            <a:picLocks noGrp="1" noChangeAspect="1"/>
          </p:cNvPicPr>
          <p:nvPr>
            <p:ph idx="1"/>
          </p:nvPr>
        </p:nvPicPr>
        <p:blipFill rotWithShape="1">
          <a:blip r:embed="rId2"/>
          <a:srcRect r="735" b="4066"/>
          <a:stretch/>
        </p:blipFill>
        <p:spPr>
          <a:xfrm>
            <a:off x="5661764" y="2165371"/>
            <a:ext cx="5822996" cy="417442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2A2AF63-E395-AC7A-4799-E8A0686BF12E}"/>
                  </a:ext>
                </a:extLst>
              </p14:cNvPr>
              <p14:cNvContentPartPr/>
              <p14:nvPr/>
            </p14:nvContentPartPr>
            <p14:xfrm>
              <a:off x="5863365" y="5302489"/>
              <a:ext cx="2334240" cy="59040"/>
            </p14:xfrm>
          </p:contentPart>
        </mc:Choice>
        <mc:Fallback xmlns="">
          <p:pic>
            <p:nvPicPr>
              <p:cNvPr id="9" name="Ink 8">
                <a:extLst>
                  <a:ext uri="{FF2B5EF4-FFF2-40B4-BE49-F238E27FC236}">
                    <a16:creationId xmlns:a16="http://schemas.microsoft.com/office/drawing/2014/main" id="{C2A2AF63-E395-AC7A-4799-E8A0686BF12E}"/>
                  </a:ext>
                </a:extLst>
              </p:cNvPr>
              <p:cNvPicPr/>
              <p:nvPr/>
            </p:nvPicPr>
            <p:blipFill>
              <a:blip r:embed="rId4"/>
              <a:stretch>
                <a:fillRect/>
              </a:stretch>
            </p:blipFill>
            <p:spPr>
              <a:xfrm>
                <a:off x="5809725" y="5194489"/>
                <a:ext cx="2441880" cy="274680"/>
              </a:xfrm>
              <a:prstGeom prst="rect">
                <a:avLst/>
              </a:prstGeom>
            </p:spPr>
          </p:pic>
        </mc:Fallback>
      </mc:AlternateContent>
      <p:pic>
        <p:nvPicPr>
          <p:cNvPr id="3074" name="Picture 2" descr="Self-Driving Cars Are Being Put on a Data Diet | WIRED">
            <a:extLst>
              <a:ext uri="{FF2B5EF4-FFF2-40B4-BE49-F238E27FC236}">
                <a16:creationId xmlns:a16="http://schemas.microsoft.com/office/drawing/2014/main" id="{11BB56B2-BA01-664E-A56D-1B8C068004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7605" y="286478"/>
            <a:ext cx="3019093" cy="2012728"/>
          </a:xfrm>
          <a:prstGeom prst="rect">
            <a:avLst/>
          </a:prstGeom>
          <a:noFill/>
          <a:effectLst>
            <a:softEdge rad="79324"/>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93739A9-9CC1-E734-E371-A1E5F75632B5}"/>
              </a:ext>
            </a:extLst>
          </p:cNvPr>
          <p:cNvSpPr txBox="1">
            <a:spLocks/>
          </p:cNvSpPr>
          <p:nvPr/>
        </p:nvSpPr>
        <p:spPr>
          <a:xfrm>
            <a:off x="838200" y="1813176"/>
            <a:ext cx="4823564" cy="4407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Offline RL is used in situations where it is either too dangerous or costly to train the agent in the real world, but the situation is too varied or complicated for training in simulation to transfer.</a:t>
            </a:r>
          </a:p>
          <a:p>
            <a:r>
              <a:rPr lang="en-US" dirty="0"/>
              <a:t>Self-driving is one application in industry.</a:t>
            </a:r>
          </a:p>
        </p:txBody>
      </p:sp>
    </p:spTree>
    <p:extLst>
      <p:ext uri="{BB962C8B-B14F-4D97-AF65-F5344CB8AC3E}">
        <p14:creationId xmlns:p14="http://schemas.microsoft.com/office/powerpoint/2010/main" val="181931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6644-3958-92BA-34B5-C4F8CD2ED490}"/>
              </a:ext>
            </a:extLst>
          </p:cNvPr>
          <p:cNvSpPr>
            <a:spLocks noGrp="1"/>
          </p:cNvSpPr>
          <p:nvPr>
            <p:ph type="title"/>
          </p:nvPr>
        </p:nvSpPr>
        <p:spPr/>
        <p:txBody>
          <a:bodyPr/>
          <a:lstStyle/>
          <a:p>
            <a:r>
              <a:rPr lang="en-US" dirty="0"/>
              <a:t>Intellectual Merits</a:t>
            </a:r>
          </a:p>
        </p:txBody>
      </p:sp>
      <p:sp>
        <p:nvSpPr>
          <p:cNvPr id="3" name="Content Placeholder 2">
            <a:extLst>
              <a:ext uri="{FF2B5EF4-FFF2-40B4-BE49-F238E27FC236}">
                <a16:creationId xmlns:a16="http://schemas.microsoft.com/office/drawing/2014/main" id="{D98AED91-3433-1881-8FD0-5355BFBEBA5E}"/>
              </a:ext>
            </a:extLst>
          </p:cNvPr>
          <p:cNvSpPr>
            <a:spLocks noGrp="1"/>
          </p:cNvSpPr>
          <p:nvPr>
            <p:ph idx="1"/>
          </p:nvPr>
        </p:nvSpPr>
        <p:spPr/>
        <p:txBody>
          <a:bodyPr>
            <a:normAutofit lnSpcReduction="10000"/>
          </a:bodyPr>
          <a:lstStyle/>
          <a:p>
            <a:r>
              <a:rPr lang="en-US" b="1" dirty="0"/>
              <a:t>Contributions:</a:t>
            </a:r>
            <a:r>
              <a:rPr lang="en-US" dirty="0"/>
              <a:t> I created a new algorithm for offline RL that outperforms current state of the art approaches on the common Atari benchmark, while being simpler and more intuitive.</a:t>
            </a:r>
          </a:p>
          <a:p>
            <a:endParaRPr lang="en-US" dirty="0"/>
          </a:p>
          <a:p>
            <a:r>
              <a:rPr lang="en-US" b="1" dirty="0"/>
              <a:t>Methods:</a:t>
            </a:r>
            <a:r>
              <a:rPr lang="en-US" dirty="0"/>
              <a:t> I compared my approach, ACORL, against Conservative Q-Learning (CQL) and Offline DQN on the Breakout and Pong Atari environments. To ensure a fair comparison each approach underwent hyperparameter tuning and the best hyperparameters were chosen. Results were averaged over ten runs. Training was done for 1-million timesteps on a dataset of 1-million transitions collected from a DDQN policy. I trained the DDQN policy for 1-million timesteps. </a:t>
            </a:r>
          </a:p>
        </p:txBody>
      </p:sp>
    </p:spTree>
    <p:extLst>
      <p:ext uri="{BB962C8B-B14F-4D97-AF65-F5344CB8AC3E}">
        <p14:creationId xmlns:p14="http://schemas.microsoft.com/office/powerpoint/2010/main" val="263701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1083</Words>
  <Application>Microsoft Macintosh PowerPoint</Application>
  <PresentationFormat>Widescreen</PresentationFormat>
  <Paragraphs>95</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Offline Reinforcement Learning Through Action Constraints</vt:lpstr>
      <vt:lpstr>Project Team</vt:lpstr>
      <vt:lpstr>Goals</vt:lpstr>
      <vt:lpstr>Background: Markov Decision Process</vt:lpstr>
      <vt:lpstr>Background: Reinforcement Learning</vt:lpstr>
      <vt:lpstr>Background: Online Reinforcement Learning</vt:lpstr>
      <vt:lpstr>Background: Offline RL (Part 1)</vt:lpstr>
      <vt:lpstr>Background: Offline RL (Part 2)</vt:lpstr>
      <vt:lpstr>Intellectual Merits</vt:lpstr>
      <vt:lpstr>Broader Impacts</vt:lpstr>
      <vt:lpstr>Design Specifications: Overview</vt:lpstr>
      <vt:lpstr>Design Specifications: Design Diagrams</vt:lpstr>
      <vt:lpstr>Design Specification: Algorithm</vt:lpstr>
      <vt:lpstr>Technologies</vt:lpstr>
      <vt:lpstr>Milestones 1</vt:lpstr>
      <vt:lpstr>Milestones 2</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Reinforcement Learning Through Action Constraints</dc:title>
  <dc:creator>Earnest, David (earnesdm)</dc:creator>
  <cp:lastModifiedBy>Earnest, David (earnesdm)</cp:lastModifiedBy>
  <cp:revision>29</cp:revision>
  <dcterms:created xsi:type="dcterms:W3CDTF">2024-02-16T16:49:22Z</dcterms:created>
  <dcterms:modified xsi:type="dcterms:W3CDTF">2024-02-17T04:46:56Z</dcterms:modified>
</cp:coreProperties>
</file>