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7" r:id="rId2"/>
  </p:sldMasterIdLst>
  <p:notesMasterIdLst>
    <p:notesMasterId r:id="rId8"/>
  </p:notesMasterIdLst>
  <p:sldIdLst>
    <p:sldId id="873" r:id="rId3"/>
    <p:sldId id="788" r:id="rId4"/>
    <p:sldId id="782" r:id="rId5"/>
    <p:sldId id="789" r:id="rId6"/>
    <p:sldId id="874" r:id="rId7"/>
  </p:sldIdLst>
  <p:sldSz cx="9144000" cy="5143500" type="screen16x9"/>
  <p:notesSz cx="6858000" cy="9144000"/>
  <p:embeddedFontLst>
    <p:embeddedFont>
      <p:font typeface="Pretendard" panose="02000503000000020004" pitchFamily="2" charset="-127"/>
      <p:regular r:id="rId9"/>
      <p:bold r:id="rId10"/>
    </p:embeddedFont>
    <p:embeddedFont>
      <p:font typeface="프리젠테이션 4 Regular" pitchFamily="2" charset="-127"/>
      <p:regular r:id="rId11"/>
    </p:embeddedFont>
    <p:embeddedFont>
      <p:font typeface="프리젠테이션 5 Medium" pitchFamily="2" charset="-127"/>
      <p:regular r:id="rId12"/>
    </p:embeddedFont>
    <p:embeddedFont>
      <p:font typeface="프리젠테이션 6 SemiBold" pitchFamily="2" charset="-127"/>
      <p:regular r:id="rId13"/>
      <p:bold r:id="rId14"/>
    </p:embeddedFont>
    <p:embeddedFont>
      <p:font typeface="프리젠테이션 7 Bold" pitchFamily="2" charset="-127"/>
      <p:bold r:id="rId15"/>
    </p:embeddedFont>
    <p:embeddedFont>
      <p:font typeface="프리젠테이션 9 Black" pitchFamily="2" charset="-127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9" roundtripDataSignature="AMtx7mgyWg9kAJOjJUbOqqKvFjcg0fYj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F5"/>
    <a:srgbClr val="FAF3DD"/>
    <a:srgbClr val="EFF5EF"/>
    <a:srgbClr val="E9F3F7"/>
    <a:srgbClr val="CA8CA7"/>
    <a:srgbClr val="4E7E4E"/>
    <a:srgbClr val="F6F9F6"/>
    <a:srgbClr val="CC782F"/>
    <a:srgbClr val="DA8AB8"/>
    <a:srgbClr val="B48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8ED176-C74F-41E6-ACAD-D39EBBA09D3B}">
  <a:tblStyle styleId="{C38ED176-C74F-41E6-ACAD-D39EBBA09D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1" autoAdjust="0"/>
    <p:restoredTop sz="94638"/>
  </p:normalViewPr>
  <p:slideViewPr>
    <p:cSldViewPr snapToGrid="0">
      <p:cViewPr varScale="1">
        <p:scale>
          <a:sx n="123" d="100"/>
          <a:sy n="123" d="100"/>
        </p:scale>
        <p:origin x="744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19" Type="http://customschemas.google.com/relationships/presentationmetadata" Target="metadata"/><Relationship Id="rId10" Type="http://schemas.openxmlformats.org/officeDocument/2006/relationships/font" Target="fonts/font2.fntdata"/><Relationship Id="rId12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Pretendard" panose="02000503000000020004" pitchFamily="2" charset="-127"/>
        <a:ea typeface="Pretendard" panose="02000503000000020004" pitchFamily="2" charset="-127"/>
        <a:cs typeface="Pretendard" panose="02000503000000020004" pitchFamily="2" charset="-127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8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4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65212"/>
            <a:ext cx="3886200" cy="735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4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203450"/>
            <a:ext cx="3886200" cy="681038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453357"/>
            <a:ext cx="3886200" cy="7500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5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9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767557"/>
            <a:ext cx="2020094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5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8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087438"/>
            <a:ext cx="2020094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767557"/>
            <a:ext cx="2020888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5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8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087438"/>
            <a:ext cx="2020888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5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36526"/>
            <a:ext cx="2555875" cy="29265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17551"/>
            <a:ext cx="1504157" cy="2345531"/>
          </a:xfrm>
        </p:spPr>
        <p:txBody>
          <a:bodyPr/>
          <a:lstStyle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5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8" indent="0">
              <a:buNone/>
              <a:defRPr sz="450"/>
            </a:lvl7pPr>
            <a:lvl8pPr marL="1600280" indent="0">
              <a:buNone/>
              <a:defRPr sz="450"/>
            </a:lvl8pPr>
            <a:lvl9pPr marL="182889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06388"/>
            <a:ext cx="2743200" cy="2057400"/>
          </a:xfrm>
        </p:spPr>
        <p:txBody>
          <a:bodyPr/>
          <a:lstStyle>
            <a:lvl1pPr marL="0" indent="0">
              <a:buNone/>
              <a:defRPr sz="1600"/>
            </a:lvl1pPr>
            <a:lvl2pPr marL="228611" indent="0">
              <a:buNone/>
              <a:defRPr sz="1400"/>
            </a:lvl2pPr>
            <a:lvl3pPr marL="457223" indent="0">
              <a:buNone/>
              <a:defRPr sz="1200"/>
            </a:lvl3pPr>
            <a:lvl4pPr marL="685835" indent="0">
              <a:buNone/>
              <a:defRPr sz="1000"/>
            </a:lvl4pPr>
            <a:lvl5pPr marL="914446" indent="0">
              <a:buNone/>
              <a:defRPr sz="1000"/>
            </a:lvl5pPr>
            <a:lvl6pPr marL="1143057" indent="0">
              <a:buNone/>
              <a:defRPr sz="1000"/>
            </a:lvl6pPr>
            <a:lvl7pPr marL="1371668" indent="0">
              <a:buNone/>
              <a:defRPr sz="1000"/>
            </a:lvl7pPr>
            <a:lvl8pPr marL="1600280" indent="0">
              <a:buNone/>
              <a:defRPr sz="1000"/>
            </a:lvl8pPr>
            <a:lvl9pPr marL="1828892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683669"/>
            <a:ext cx="2743200" cy="402431"/>
          </a:xfrm>
        </p:spPr>
        <p:txBody>
          <a:bodyPr/>
          <a:lstStyle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5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8" indent="0">
              <a:buNone/>
              <a:defRPr sz="450"/>
            </a:lvl7pPr>
            <a:lvl8pPr marL="1600280" indent="0">
              <a:buNone/>
              <a:defRPr sz="450"/>
            </a:lvl8pPr>
            <a:lvl9pPr marL="182889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7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6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37319"/>
            <a:ext cx="1028700" cy="292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319"/>
            <a:ext cx="3009900" cy="292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4" name="Google Shape;34;p6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8" name="Google Shape;3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  <a:sym typeface="Arial"/>
            </a:endParaRPr>
          </a:p>
        </p:txBody>
      </p:sp>
      <p:sp>
        <p:nvSpPr>
          <p:cNvPr id="41" name="Google Shape;41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2" name="Google Shape;42;p6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3" name="Google Shape;43;p6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4" name="Google Shape;4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7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1" name="Google Shape;5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178176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178176"/>
            <a:ext cx="1447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178176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23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8" indent="-171458" algn="l" defTabSz="45722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94" indent="-142883" algn="l" defTabSz="45722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29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40" indent="-114306" algn="l" defTabSz="457223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52" indent="-114306" algn="l" defTabSz="457223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63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74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86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98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23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35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46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57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68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8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92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961077" y="1384921"/>
            <a:ext cx="4703717" cy="37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25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{{detail}}</a:t>
            </a:r>
            <a:endParaRPr lang="ko-KR" altLang="en-US" sz="825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15" name="Shape 1436">
            <a:extLst>
              <a:ext uri="{FF2B5EF4-FFF2-40B4-BE49-F238E27FC236}">
                <a16:creationId xmlns:a16="http://schemas.microsoft.com/office/drawing/2014/main" id="{7D6CADF6-7E33-13F7-4DA7-D831048C9A0D}"/>
              </a:ext>
            </a:extLst>
          </p:cNvPr>
          <p:cNvSpPr/>
          <p:nvPr/>
        </p:nvSpPr>
        <p:spPr>
          <a:xfrm>
            <a:off x="961077" y="3915324"/>
            <a:ext cx="3772848" cy="35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sz="825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{{result}}</a:t>
            </a:r>
            <a:endParaRPr sz="825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25" name="Google Shape;342;p18">
            <a:extLst>
              <a:ext uri="{FF2B5EF4-FFF2-40B4-BE49-F238E27FC236}">
                <a16:creationId xmlns:a16="http://schemas.microsoft.com/office/drawing/2014/main" id="{0E37253F-CB40-2A33-9CFC-CE24DB89C757}"/>
              </a:ext>
            </a:extLst>
          </p:cNvPr>
          <p:cNvSpPr/>
          <p:nvPr/>
        </p:nvSpPr>
        <p:spPr>
          <a:xfrm>
            <a:off x="6986805" y="1442304"/>
            <a:ext cx="1847848" cy="3341071"/>
          </a:xfrm>
          <a:prstGeom prst="roundRect">
            <a:avLst>
              <a:gd name="adj" fmla="val 4227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 altLang="ko-KR"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" name="Google Shape;339;p18">
            <a:extLst>
              <a:ext uri="{FF2B5EF4-FFF2-40B4-BE49-F238E27FC236}">
                <a16:creationId xmlns:a16="http://schemas.microsoft.com/office/drawing/2014/main" id="{20BEA361-4B5B-1C29-CE44-58FA50282F43}"/>
              </a:ext>
            </a:extLst>
          </p:cNvPr>
          <p:cNvSpPr/>
          <p:nvPr/>
        </p:nvSpPr>
        <p:spPr>
          <a:xfrm>
            <a:off x="7337738" y="4821988"/>
            <a:ext cx="1898750" cy="165228"/>
          </a:xfrm>
          <a:prstGeom prst="round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75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뒷장과 연결되는 페이지 입니다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endParaRPr sz="75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Google Shape;342;p18">
            <a:extLst>
              <a:ext uri="{FF2B5EF4-FFF2-40B4-BE49-F238E27FC236}">
                <a16:creationId xmlns:a16="http://schemas.microsoft.com/office/drawing/2014/main" id="{230B0EE6-3264-D4FF-2CDA-A9D07C9ED6B5}"/>
              </a:ext>
            </a:extLst>
          </p:cNvPr>
          <p:cNvSpPr/>
          <p:nvPr/>
        </p:nvSpPr>
        <p:spPr>
          <a:xfrm>
            <a:off x="1124622" y="2857054"/>
            <a:ext cx="1363570" cy="39257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-KR" altLang="en-US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대중적 트렌드가 아닌</a:t>
            </a:r>
            <a:endParaRPr lang="en-US" altLang="ko-KR" sz="75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defTabSz="914378"/>
            <a:r>
              <a:rPr lang="ko-KR" altLang="en-US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추구미를 따르는 </a:t>
            </a:r>
            <a:r>
              <a:rPr lang="en-US" altLang="ko-KR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MZ</a:t>
            </a:r>
            <a:r>
              <a:rPr lang="ko-KR" altLang="en-US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세대</a:t>
            </a:r>
          </a:p>
        </p:txBody>
      </p:sp>
      <p:sp>
        <p:nvSpPr>
          <p:cNvPr id="12" name="Google Shape;342;p18">
            <a:extLst>
              <a:ext uri="{FF2B5EF4-FFF2-40B4-BE49-F238E27FC236}">
                <a16:creationId xmlns:a16="http://schemas.microsoft.com/office/drawing/2014/main" id="{B8C54DDC-4CB8-4790-D776-E815274A49F2}"/>
              </a:ext>
            </a:extLst>
          </p:cNvPr>
          <p:cNvSpPr/>
          <p:nvPr/>
        </p:nvSpPr>
        <p:spPr>
          <a:xfrm>
            <a:off x="2583692" y="2857054"/>
            <a:ext cx="1363570" cy="39257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-KR" altLang="en-US" sz="75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인사이트 내용</a:t>
            </a:r>
            <a:endParaRPr lang="en-US" altLang="ko-KR" sz="75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D09826-8368-31EF-2849-64B40B1621A4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42;p18">
            <a:extLst>
              <a:ext uri="{FF2B5EF4-FFF2-40B4-BE49-F238E27FC236}">
                <a16:creationId xmlns:a16="http://schemas.microsoft.com/office/drawing/2014/main" id="{B94E7652-480F-CBC7-C78D-0376A03269C3}"/>
              </a:ext>
            </a:extLst>
          </p:cNvPr>
          <p:cNvSpPr/>
          <p:nvPr/>
        </p:nvSpPr>
        <p:spPr>
          <a:xfrm>
            <a:off x="5026027" y="1442304"/>
            <a:ext cx="1847848" cy="3341071"/>
          </a:xfrm>
          <a:prstGeom prst="roundRect">
            <a:avLst>
              <a:gd name="adj" fmla="val 4227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 altLang="ko-KR"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0FB2DA-B32F-1A39-801D-D52D3E72939C}"/>
              </a:ext>
            </a:extLst>
          </p:cNvPr>
          <p:cNvSpPr/>
          <p:nvPr/>
        </p:nvSpPr>
        <p:spPr>
          <a:xfrm>
            <a:off x="5165858" y="1570958"/>
            <a:ext cx="1378744" cy="257175"/>
          </a:xfrm>
          <a:prstGeom prst="roundRect">
            <a:avLst/>
          </a:prstGeom>
          <a:noFill/>
          <a:ln>
            <a:noFill/>
          </a:ln>
          <a:effectLst>
            <a:outerShdw blurRad="1651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   캠페인 이미지</a:t>
            </a:r>
            <a:r>
              <a:rPr lang="en-US" altLang="ko-KR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영상 콘티 등 추가</a:t>
            </a:r>
            <a:endParaRPr lang="en-US" altLang="ko-KR" sz="750" dirty="0">
              <a:solidFill>
                <a:schemeClr val="tx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F0FD40-6562-F0FB-087E-BDBDE889A97A}"/>
              </a:ext>
            </a:extLst>
          </p:cNvPr>
          <p:cNvGrpSpPr/>
          <p:nvPr/>
        </p:nvGrpSpPr>
        <p:grpSpPr>
          <a:xfrm>
            <a:off x="346714" y="1507804"/>
            <a:ext cx="562955" cy="144413"/>
            <a:chOff x="346714" y="1507804"/>
            <a:chExt cx="562955" cy="1444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409B61D-A59A-C7F7-7625-4CBC4929BD60}"/>
                </a:ext>
              </a:extLst>
            </p:cNvPr>
            <p:cNvSpPr/>
            <p:nvPr/>
          </p:nvSpPr>
          <p:spPr>
            <a:xfrm>
              <a:off x="346714" y="1507804"/>
              <a:ext cx="562955" cy="144413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20A2D94-E568-E108-F2CE-F7BB4BFE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494" y="1522699"/>
              <a:ext cx="117526" cy="117526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49FF893B-6C1C-2971-0FC1-23F53DE75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60" y="2915995"/>
            <a:ext cx="110003" cy="11000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5B12BA4-3563-CA08-D35D-8990D2EE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856" y="2915995"/>
            <a:ext cx="110003" cy="11000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58E3F7A-01EB-4DD8-B171-3C0543DA69D9}"/>
              </a:ext>
            </a:extLst>
          </p:cNvPr>
          <p:cNvGrpSpPr/>
          <p:nvPr/>
        </p:nvGrpSpPr>
        <p:grpSpPr>
          <a:xfrm>
            <a:off x="346715" y="4070949"/>
            <a:ext cx="385316" cy="144413"/>
            <a:chOff x="346715" y="4070949"/>
            <a:chExt cx="385316" cy="14441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F585260-6307-88EC-47F1-B5AC98B3A6DF}"/>
                </a:ext>
              </a:extLst>
            </p:cNvPr>
            <p:cNvSpPr/>
            <p:nvPr/>
          </p:nvSpPr>
          <p:spPr>
            <a:xfrm>
              <a:off x="346715" y="4070949"/>
              <a:ext cx="385316" cy="144413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성과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0AA1A9E-899F-65EE-4204-9F374247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679" y="4091340"/>
              <a:ext cx="99596" cy="9959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35770F-EAE3-5BDF-A6C6-B675F326D331}"/>
              </a:ext>
            </a:extLst>
          </p:cNvPr>
          <p:cNvGrpSpPr/>
          <p:nvPr/>
        </p:nvGrpSpPr>
        <p:grpSpPr>
          <a:xfrm>
            <a:off x="346715" y="2915995"/>
            <a:ext cx="620073" cy="144413"/>
            <a:chOff x="346715" y="2915995"/>
            <a:chExt cx="620073" cy="14441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C24A35-F491-0F77-ED7C-53525407E17E}"/>
                </a:ext>
              </a:extLst>
            </p:cNvPr>
            <p:cNvSpPr/>
            <p:nvPr/>
          </p:nvSpPr>
          <p:spPr>
            <a:xfrm>
              <a:off x="346715" y="2915995"/>
              <a:ext cx="620073" cy="144413"/>
            </a:xfrm>
            <a:prstGeom prst="roundRect">
              <a:avLst/>
            </a:prstGeom>
            <a:solidFill>
              <a:srgbClr val="D6E4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052A6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캠페인 전략</a:t>
              </a:r>
              <a:endParaRPr lang="ko-KR" altLang="en-US" sz="750" dirty="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77FE00F-AFF9-1E98-1978-10641029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982" y="2933866"/>
              <a:ext cx="109964" cy="109964"/>
            </a:xfrm>
            <a:prstGeom prst="rect">
              <a:avLst/>
            </a:prstGeom>
          </p:spPr>
        </p:pic>
      </p:grpSp>
      <p:sp>
        <p:nvSpPr>
          <p:cNvPr id="39" name="Google Shape;342;p18">
            <a:extLst>
              <a:ext uri="{FF2B5EF4-FFF2-40B4-BE49-F238E27FC236}">
                <a16:creationId xmlns:a16="http://schemas.microsoft.com/office/drawing/2014/main" id="{442F7082-E9A0-6B6D-CAE1-A444CB216CD0}"/>
              </a:ext>
            </a:extLst>
          </p:cNvPr>
          <p:cNvSpPr/>
          <p:nvPr/>
        </p:nvSpPr>
        <p:spPr>
          <a:xfrm>
            <a:off x="1124621" y="3308572"/>
            <a:ext cx="2822640" cy="392576"/>
          </a:xfrm>
          <a:prstGeom prst="roundRect">
            <a:avLst>
              <a:gd name="adj" fmla="val 11957"/>
            </a:avLst>
          </a:prstGeom>
          <a:solidFill>
            <a:srgbClr val="F6F5F3"/>
          </a:solidFill>
          <a:ln w="12700">
            <a:solidFill>
              <a:srgbClr val="F6F5F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 latinLnBrk="1">
              <a:lnSpc>
                <a:spcPct val="130000"/>
              </a:lnSpc>
              <a:defRPr/>
            </a:pPr>
            <a:r>
              <a:rPr lang="ko-KR" altLang="en-US" sz="75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도출한 키 메시지 혹은 컨셉</a:t>
            </a:r>
            <a:endParaRPr lang="ko-KR" altLang="en-US" sz="75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01B5624-A247-FF1C-91D6-6E4E1FE52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504" y="3382565"/>
            <a:ext cx="97220" cy="9722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F47B63A-1C94-6EF5-B180-79A8519A5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450" y="1630627"/>
            <a:ext cx="133322" cy="13332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3767637-11EC-D86D-EC53-3584D86DA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963" y="1630627"/>
            <a:ext cx="133322" cy="133322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A58D0C-0BA6-D7F9-CAB7-99377E19F0EF}"/>
              </a:ext>
            </a:extLst>
          </p:cNvPr>
          <p:cNvSpPr/>
          <p:nvPr/>
        </p:nvSpPr>
        <p:spPr>
          <a:xfrm>
            <a:off x="7124229" y="1570958"/>
            <a:ext cx="1378744" cy="257175"/>
          </a:xfrm>
          <a:prstGeom prst="roundRect">
            <a:avLst/>
          </a:prstGeom>
          <a:noFill/>
          <a:ln>
            <a:noFill/>
          </a:ln>
          <a:effectLst>
            <a:outerShdw blurRad="1651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   캠페인 이미지</a:t>
            </a:r>
            <a:r>
              <a:rPr lang="en-US" altLang="ko-KR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영상 콘티 등 추가</a:t>
            </a:r>
            <a:endParaRPr lang="en-US" altLang="ko-KR" sz="750" dirty="0">
              <a:solidFill>
                <a:schemeClr val="tx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F018890-D828-AEBB-2E35-9F89E1B6C2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EB1E0A-BCA0-5B21-187F-0F5F004E39EA}"/>
              </a:ext>
            </a:extLst>
          </p:cNvPr>
          <p:cNvCxnSpPr>
            <a:cxnSpLocks/>
          </p:cNvCxnSpPr>
          <p:nvPr/>
        </p:nvCxnSpPr>
        <p:spPr>
          <a:xfrm>
            <a:off x="333916" y="2675897"/>
            <a:ext cx="445144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34FE6-4C98-DD3D-3DE1-D19772856283}"/>
              </a:ext>
            </a:extLst>
          </p:cNvPr>
          <p:cNvCxnSpPr>
            <a:cxnSpLocks/>
          </p:cNvCxnSpPr>
          <p:nvPr/>
        </p:nvCxnSpPr>
        <p:spPr>
          <a:xfrm>
            <a:off x="353919" y="3892075"/>
            <a:ext cx="445144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37189477-6703-C7F8-7107-83F07A559A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9222" y="4855179"/>
            <a:ext cx="95440" cy="9544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DA8B618-28AB-E029-EA37-CF51B63A890D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{{period}}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6" name="Google Shape;317;p18">
            <a:extLst>
              <a:ext uri="{FF2B5EF4-FFF2-40B4-BE49-F238E27FC236}">
                <a16:creationId xmlns:a16="http://schemas.microsoft.com/office/drawing/2014/main" id="{6CD21CBA-0B98-5B6B-B02D-98FA3CBD0C8B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{{title}}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79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17;p18">
            <a:extLst>
              <a:ext uri="{FF2B5EF4-FFF2-40B4-BE49-F238E27FC236}">
                <a16:creationId xmlns:a16="http://schemas.microsoft.com/office/drawing/2014/main" id="{D6AD20F5-61E5-DF0C-826E-0E249C0FA4B4}"/>
              </a:ext>
            </a:extLst>
          </p:cNvPr>
          <p:cNvSpPr txBox="1"/>
          <p:nvPr/>
        </p:nvSpPr>
        <p:spPr>
          <a:xfrm>
            <a:off x="346715" y="475915"/>
            <a:ext cx="5682405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ko" altLang="en-US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그로스플래닛ㅣ</a:t>
            </a:r>
            <a:r>
              <a:rPr lang="ko" altLang="en-US" sz="1800" dirty="0"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신규 서비스 론칭 캠페인</a:t>
            </a:r>
            <a:endParaRPr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8" name="Google Shape;318;p18">
            <a:extLst>
              <a:ext uri="{FF2B5EF4-FFF2-40B4-BE49-F238E27FC236}">
                <a16:creationId xmlns:a16="http://schemas.microsoft.com/office/drawing/2014/main" id="{0A14F9BE-2269-2F39-04F5-0925A5CFF2B0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ko" altLang="en-US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그로스플래닛의 신규 서비스 ‘포트폴리오 템플릿’ 론칭에 따른 인지도 향상 및 노출 커버리지 확대를 위한 캠페인 기획 및 실행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04741E-53A5-9860-E0F4-37EB96AA7983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625856B-B8AB-9C75-A80E-4A7E8A5C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C815F4-1DDB-52F1-539D-EF777E098FA4}"/>
              </a:ext>
            </a:extLst>
          </p:cNvPr>
          <p:cNvSpPr/>
          <p:nvPr/>
        </p:nvSpPr>
        <p:spPr>
          <a:xfrm>
            <a:off x="367665" y="1312809"/>
            <a:ext cx="620073" cy="144413"/>
          </a:xfrm>
          <a:prstGeom prst="roundRect">
            <a:avLst/>
          </a:prstGeom>
          <a:solidFill>
            <a:srgbClr val="D6E4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378">
              <a:defRPr/>
            </a:pPr>
            <a:r>
              <a:rPr lang="ko-KR" altLang="en-US" sz="75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캠페인 사례</a:t>
            </a:r>
            <a:endParaRPr lang="ko-KR" altLang="en-US" sz="750" dirty="0">
              <a:solidFill>
                <a:srgbClr val="052A67"/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11CE2B-496F-DF97-1525-ABC6D132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88" y="1328299"/>
            <a:ext cx="109964" cy="10996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1F63F74-72E8-25D7-06C2-54AA6C201FFE}"/>
              </a:ext>
            </a:extLst>
          </p:cNvPr>
          <p:cNvSpPr/>
          <p:nvPr/>
        </p:nvSpPr>
        <p:spPr>
          <a:xfrm>
            <a:off x="361950" y="1539781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03BA0-0938-5C2D-E1E1-21EA3E8611E3}"/>
              </a:ext>
            </a:extLst>
          </p:cNvPr>
          <p:cNvCxnSpPr/>
          <p:nvPr/>
        </p:nvCxnSpPr>
        <p:spPr>
          <a:xfrm>
            <a:off x="361950" y="1977252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96;p8">
            <a:extLst>
              <a:ext uri="{FF2B5EF4-FFF2-40B4-BE49-F238E27FC236}">
                <a16:creationId xmlns:a16="http://schemas.microsoft.com/office/drawing/2014/main" id="{42F296EC-A9F2-D092-1FD7-0789763F8D36}"/>
              </a:ext>
            </a:extLst>
          </p:cNvPr>
          <p:cNvSpPr txBox="1"/>
          <p:nvPr/>
        </p:nvSpPr>
        <p:spPr>
          <a:xfrm>
            <a:off x="613119" y="1654239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21" name="Google Shape;206;p8">
            <a:extLst>
              <a:ext uri="{FF2B5EF4-FFF2-40B4-BE49-F238E27FC236}">
                <a16:creationId xmlns:a16="http://schemas.microsoft.com/office/drawing/2014/main" id="{5E943E23-1540-65D7-48DC-54061E83D1C7}"/>
              </a:ext>
            </a:extLst>
          </p:cNvPr>
          <p:cNvSpPr txBox="1"/>
          <p:nvPr/>
        </p:nvSpPr>
        <p:spPr>
          <a:xfrm>
            <a:off x="420202" y="2840812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045EA8-35A6-C16C-5A5E-F06BF4708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7" y="1693442"/>
            <a:ext cx="133322" cy="13332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AC44D7D-4C25-61BF-703B-A46D18EA68F1}"/>
              </a:ext>
            </a:extLst>
          </p:cNvPr>
          <p:cNvSpPr/>
          <p:nvPr/>
        </p:nvSpPr>
        <p:spPr>
          <a:xfrm>
            <a:off x="3147038" y="1539781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437B48-3FD7-22F6-3A1A-72AA7B3D3DDF}"/>
              </a:ext>
            </a:extLst>
          </p:cNvPr>
          <p:cNvCxnSpPr/>
          <p:nvPr/>
        </p:nvCxnSpPr>
        <p:spPr>
          <a:xfrm>
            <a:off x="3147038" y="1977252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96;p8">
            <a:extLst>
              <a:ext uri="{FF2B5EF4-FFF2-40B4-BE49-F238E27FC236}">
                <a16:creationId xmlns:a16="http://schemas.microsoft.com/office/drawing/2014/main" id="{4AF739CF-A428-12F6-B8B3-1BB998209BFB}"/>
              </a:ext>
            </a:extLst>
          </p:cNvPr>
          <p:cNvSpPr txBox="1"/>
          <p:nvPr/>
        </p:nvSpPr>
        <p:spPr>
          <a:xfrm>
            <a:off x="3398207" y="1654239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26" name="Google Shape;206;p8">
            <a:extLst>
              <a:ext uri="{FF2B5EF4-FFF2-40B4-BE49-F238E27FC236}">
                <a16:creationId xmlns:a16="http://schemas.microsoft.com/office/drawing/2014/main" id="{B49B3588-6BFA-8F5C-ACEB-274A8E59B61B}"/>
              </a:ext>
            </a:extLst>
          </p:cNvPr>
          <p:cNvSpPr txBox="1"/>
          <p:nvPr/>
        </p:nvSpPr>
        <p:spPr>
          <a:xfrm>
            <a:off x="3205290" y="2840812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035A9D1-F08C-4B8E-D245-EADD335FF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125" y="1693442"/>
            <a:ext cx="133322" cy="133322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839742-5F16-9111-A277-17911F61CE89}"/>
              </a:ext>
            </a:extLst>
          </p:cNvPr>
          <p:cNvSpPr/>
          <p:nvPr/>
        </p:nvSpPr>
        <p:spPr>
          <a:xfrm>
            <a:off x="5947193" y="1539781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D9B2EA-5100-AEE6-5CDF-14910696AA02}"/>
              </a:ext>
            </a:extLst>
          </p:cNvPr>
          <p:cNvCxnSpPr/>
          <p:nvPr/>
        </p:nvCxnSpPr>
        <p:spPr>
          <a:xfrm>
            <a:off x="5947193" y="1977252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96;p8">
            <a:extLst>
              <a:ext uri="{FF2B5EF4-FFF2-40B4-BE49-F238E27FC236}">
                <a16:creationId xmlns:a16="http://schemas.microsoft.com/office/drawing/2014/main" id="{57E598C6-6EBA-2F9F-907A-5FD450EE0E26}"/>
              </a:ext>
            </a:extLst>
          </p:cNvPr>
          <p:cNvSpPr txBox="1"/>
          <p:nvPr/>
        </p:nvSpPr>
        <p:spPr>
          <a:xfrm>
            <a:off x="6198362" y="1654239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31" name="Google Shape;206;p8">
            <a:extLst>
              <a:ext uri="{FF2B5EF4-FFF2-40B4-BE49-F238E27FC236}">
                <a16:creationId xmlns:a16="http://schemas.microsoft.com/office/drawing/2014/main" id="{693EB35D-CE1C-FA65-4978-3C44DDE8AD35}"/>
              </a:ext>
            </a:extLst>
          </p:cNvPr>
          <p:cNvSpPr txBox="1"/>
          <p:nvPr/>
        </p:nvSpPr>
        <p:spPr>
          <a:xfrm>
            <a:off x="6005445" y="2840812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4F53C7E-AE58-3B3C-B1BF-ECEF5A677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80" y="1693442"/>
            <a:ext cx="133322" cy="133322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A87B56-AF12-4D79-B29A-11B5AB730516}"/>
              </a:ext>
            </a:extLst>
          </p:cNvPr>
          <p:cNvSpPr/>
          <p:nvPr/>
        </p:nvSpPr>
        <p:spPr>
          <a:xfrm>
            <a:off x="361950" y="3328997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B54AC5-A65C-FCE9-891C-8567341E67BB}"/>
              </a:ext>
            </a:extLst>
          </p:cNvPr>
          <p:cNvCxnSpPr/>
          <p:nvPr/>
        </p:nvCxnSpPr>
        <p:spPr>
          <a:xfrm>
            <a:off x="361950" y="3766468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96;p8">
            <a:extLst>
              <a:ext uri="{FF2B5EF4-FFF2-40B4-BE49-F238E27FC236}">
                <a16:creationId xmlns:a16="http://schemas.microsoft.com/office/drawing/2014/main" id="{ACDA7486-7AB2-F99E-DB16-9979F246DD5B}"/>
              </a:ext>
            </a:extLst>
          </p:cNvPr>
          <p:cNvSpPr txBox="1"/>
          <p:nvPr/>
        </p:nvSpPr>
        <p:spPr>
          <a:xfrm>
            <a:off x="613119" y="3443455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36" name="Google Shape;206;p8">
            <a:extLst>
              <a:ext uri="{FF2B5EF4-FFF2-40B4-BE49-F238E27FC236}">
                <a16:creationId xmlns:a16="http://schemas.microsoft.com/office/drawing/2014/main" id="{52039873-41E8-43B1-D431-1CAD456E9371}"/>
              </a:ext>
            </a:extLst>
          </p:cNvPr>
          <p:cNvSpPr txBox="1"/>
          <p:nvPr/>
        </p:nvSpPr>
        <p:spPr>
          <a:xfrm>
            <a:off x="420202" y="4630028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8B63AEE-7E27-93A6-916A-28F4F5895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7" y="3482658"/>
            <a:ext cx="133322" cy="133322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9912F15-6483-689C-CF7E-8403B07490B5}"/>
              </a:ext>
            </a:extLst>
          </p:cNvPr>
          <p:cNvSpPr/>
          <p:nvPr/>
        </p:nvSpPr>
        <p:spPr>
          <a:xfrm>
            <a:off x="3147038" y="3328997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F586B44-A70E-3915-FCFA-426C106D4B09}"/>
              </a:ext>
            </a:extLst>
          </p:cNvPr>
          <p:cNvCxnSpPr/>
          <p:nvPr/>
        </p:nvCxnSpPr>
        <p:spPr>
          <a:xfrm>
            <a:off x="3147038" y="3766468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196;p8">
            <a:extLst>
              <a:ext uri="{FF2B5EF4-FFF2-40B4-BE49-F238E27FC236}">
                <a16:creationId xmlns:a16="http://schemas.microsoft.com/office/drawing/2014/main" id="{8313C80E-A6D5-A7D0-C447-C51B8A0E55E6}"/>
              </a:ext>
            </a:extLst>
          </p:cNvPr>
          <p:cNvSpPr txBox="1"/>
          <p:nvPr/>
        </p:nvSpPr>
        <p:spPr>
          <a:xfrm>
            <a:off x="3398207" y="3443455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48" name="Google Shape;206;p8">
            <a:extLst>
              <a:ext uri="{FF2B5EF4-FFF2-40B4-BE49-F238E27FC236}">
                <a16:creationId xmlns:a16="http://schemas.microsoft.com/office/drawing/2014/main" id="{F45CCA95-FD0F-D3CB-A75F-CA0B0F048F6E}"/>
              </a:ext>
            </a:extLst>
          </p:cNvPr>
          <p:cNvSpPr txBox="1"/>
          <p:nvPr/>
        </p:nvSpPr>
        <p:spPr>
          <a:xfrm>
            <a:off x="3205290" y="4630028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D9E578F-0FB0-AE38-ED85-E83E339D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125" y="3482658"/>
            <a:ext cx="133322" cy="133322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C5FC11-08F0-8118-C225-6C09D047BFAC}"/>
              </a:ext>
            </a:extLst>
          </p:cNvPr>
          <p:cNvSpPr/>
          <p:nvPr/>
        </p:nvSpPr>
        <p:spPr>
          <a:xfrm>
            <a:off x="5947193" y="3328997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60B44A-F242-58A5-497D-5089D12B4A9C}"/>
              </a:ext>
            </a:extLst>
          </p:cNvPr>
          <p:cNvCxnSpPr/>
          <p:nvPr/>
        </p:nvCxnSpPr>
        <p:spPr>
          <a:xfrm>
            <a:off x="5947193" y="3766468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196;p8">
            <a:extLst>
              <a:ext uri="{FF2B5EF4-FFF2-40B4-BE49-F238E27FC236}">
                <a16:creationId xmlns:a16="http://schemas.microsoft.com/office/drawing/2014/main" id="{40332AB8-5117-7754-99EE-DAFA6894DD91}"/>
              </a:ext>
            </a:extLst>
          </p:cNvPr>
          <p:cNvSpPr txBox="1"/>
          <p:nvPr/>
        </p:nvSpPr>
        <p:spPr>
          <a:xfrm>
            <a:off x="6198362" y="3443455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53" name="Google Shape;206;p8">
            <a:extLst>
              <a:ext uri="{FF2B5EF4-FFF2-40B4-BE49-F238E27FC236}">
                <a16:creationId xmlns:a16="http://schemas.microsoft.com/office/drawing/2014/main" id="{49DC8F55-0600-196D-968F-9F26FCF1E001}"/>
              </a:ext>
            </a:extLst>
          </p:cNvPr>
          <p:cNvSpPr txBox="1"/>
          <p:nvPr/>
        </p:nvSpPr>
        <p:spPr>
          <a:xfrm>
            <a:off x="6005445" y="4630028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DECB004-69BF-A24E-85D9-2FEEF6D92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80" y="3482658"/>
            <a:ext cx="133322" cy="13332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719E57-D071-1BB3-E388-C8506E74D9FF}"/>
              </a:ext>
            </a:extLst>
          </p:cNvPr>
          <p:cNvSpPr/>
          <p:nvPr/>
        </p:nvSpPr>
        <p:spPr>
          <a:xfrm>
            <a:off x="1486235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5EB5B94-5AD4-D31E-4F10-D8543EB42F88}"/>
              </a:ext>
            </a:extLst>
          </p:cNvPr>
          <p:cNvSpPr/>
          <p:nvPr/>
        </p:nvSpPr>
        <p:spPr>
          <a:xfrm>
            <a:off x="2226051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ECC4CE8-5E78-EA1A-4694-F0EB2ECB932A}"/>
              </a:ext>
            </a:extLst>
          </p:cNvPr>
          <p:cNvSpPr/>
          <p:nvPr/>
        </p:nvSpPr>
        <p:spPr>
          <a:xfrm>
            <a:off x="1486235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D5EDF75-9835-D120-9D07-27992BF5A879}"/>
              </a:ext>
            </a:extLst>
          </p:cNvPr>
          <p:cNvSpPr/>
          <p:nvPr/>
        </p:nvSpPr>
        <p:spPr>
          <a:xfrm>
            <a:off x="2226051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8F75551-2FF5-19B2-422D-7E83324769D4}"/>
              </a:ext>
            </a:extLst>
          </p:cNvPr>
          <p:cNvSpPr/>
          <p:nvPr/>
        </p:nvSpPr>
        <p:spPr>
          <a:xfrm>
            <a:off x="4259007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A316D0F-419F-D2C3-9D4F-6E952DF9E89E}"/>
              </a:ext>
            </a:extLst>
          </p:cNvPr>
          <p:cNvSpPr/>
          <p:nvPr/>
        </p:nvSpPr>
        <p:spPr>
          <a:xfrm>
            <a:off x="4998823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E64473B-4BE9-235B-F750-D78AB8FACAB7}"/>
              </a:ext>
            </a:extLst>
          </p:cNvPr>
          <p:cNvSpPr/>
          <p:nvPr/>
        </p:nvSpPr>
        <p:spPr>
          <a:xfrm>
            <a:off x="4259007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FD4E980-9ECA-168A-6BE1-49588E80A7F7}"/>
              </a:ext>
            </a:extLst>
          </p:cNvPr>
          <p:cNvSpPr/>
          <p:nvPr/>
        </p:nvSpPr>
        <p:spPr>
          <a:xfrm>
            <a:off x="4998823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4D9236D-596E-B4F6-0DFE-96FB5FFF298C}"/>
              </a:ext>
            </a:extLst>
          </p:cNvPr>
          <p:cNvSpPr/>
          <p:nvPr/>
        </p:nvSpPr>
        <p:spPr>
          <a:xfrm>
            <a:off x="7066812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0A1B115E-A70F-F82D-B420-A323AAB53482}"/>
              </a:ext>
            </a:extLst>
          </p:cNvPr>
          <p:cNvSpPr/>
          <p:nvPr/>
        </p:nvSpPr>
        <p:spPr>
          <a:xfrm>
            <a:off x="7806628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4E067F40-07AA-4979-8E2D-4EB3529CA2D8}"/>
              </a:ext>
            </a:extLst>
          </p:cNvPr>
          <p:cNvSpPr/>
          <p:nvPr/>
        </p:nvSpPr>
        <p:spPr>
          <a:xfrm>
            <a:off x="7066812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EC47EBC5-7169-2CF5-90C6-E3B3DAFAACF8}"/>
              </a:ext>
            </a:extLst>
          </p:cNvPr>
          <p:cNvSpPr/>
          <p:nvPr/>
        </p:nvSpPr>
        <p:spPr>
          <a:xfrm>
            <a:off x="7806628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D3E6A9-7090-6CF6-A281-A285431DB7EC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{{period}}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47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631656-38D6-A199-5C20-1ED3DC21045A}"/>
              </a:ext>
            </a:extLst>
          </p:cNvPr>
          <p:cNvSpPr txBox="1"/>
          <p:nvPr/>
        </p:nvSpPr>
        <p:spPr>
          <a:xfrm>
            <a:off x="324289" y="1622945"/>
            <a:ext cx="4590218" cy="255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00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{{detail}}</a:t>
            </a:r>
            <a:endParaRPr lang="ko-KR" altLang="en-US" sz="800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A45D1-73B9-C550-711C-A71992492162}"/>
              </a:ext>
            </a:extLst>
          </p:cNvPr>
          <p:cNvSpPr txBox="1"/>
          <p:nvPr/>
        </p:nvSpPr>
        <p:spPr>
          <a:xfrm>
            <a:off x="324289" y="4106291"/>
            <a:ext cx="4590218" cy="6245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87313" indent="-87313" defTabSz="685800" latinLnBrk="1">
              <a:lnSpc>
                <a:spcPct val="150000"/>
              </a:lnSpc>
              <a:buSzPts val="800"/>
              <a:buChar char="•"/>
              <a:defRPr sz="800">
                <a:solidFill>
                  <a:schemeClr val="dk1"/>
                </a:solidFill>
                <a:latin typeface="프리젠테이션 4 Regular" pitchFamily="2" charset="-127"/>
                <a:ea typeface="프리젠테이션 4 Regular" pitchFamily="2" charset="-127"/>
                <a:cs typeface="Pretendard" panose="02000503000000020004" pitchFamily="2" charset="-127"/>
              </a:defRPr>
            </a:lvl1pPr>
          </a:lstStyle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매출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KPI 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대비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150% 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상회하는 기록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(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캠페인 기간 중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, </a:t>
            </a:r>
            <a:r>
              <a:rPr lang="ko-KR" altLang="en-US" sz="80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ㅇㅇ플랫폼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1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위 기록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)</a:t>
            </a:r>
            <a:endParaRPr lang="ko-KR" altLang="en-US" sz="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‘브랜드 핵심 키워드’  네이버 쿼리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134% / 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구글 쿼리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122% 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상승</a:t>
            </a:r>
            <a:endParaRPr lang="ko-KR" altLang="en-US" sz="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캠페인 영상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KPI(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유입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)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대비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34%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초과 달성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: Imp. 9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천만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/ Click 94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만 </a:t>
            </a:r>
            <a:r>
              <a:rPr lang="en-US" altLang="ko-KR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/ View 9</a:t>
            </a:r>
            <a:r>
              <a:rPr lang="ko-KR" altLang="en-US" sz="8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백만 기록</a:t>
            </a:r>
          </a:p>
        </p:txBody>
      </p:sp>
      <p:sp>
        <p:nvSpPr>
          <p:cNvPr id="17" name="Google Shape;342;p18">
            <a:extLst>
              <a:ext uri="{FF2B5EF4-FFF2-40B4-BE49-F238E27FC236}">
                <a16:creationId xmlns:a16="http://schemas.microsoft.com/office/drawing/2014/main" id="{0EE0086B-03F1-B55F-4520-5B3A4AE15C2A}"/>
              </a:ext>
            </a:extLst>
          </p:cNvPr>
          <p:cNvSpPr/>
          <p:nvPr/>
        </p:nvSpPr>
        <p:spPr>
          <a:xfrm>
            <a:off x="376983" y="3060324"/>
            <a:ext cx="2159226" cy="277122"/>
          </a:xfrm>
          <a:prstGeom prst="roundRect">
            <a:avLst>
              <a:gd name="adj" fmla="val 16667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대중적 트렌드가 아닌</a:t>
            </a:r>
            <a:r>
              <a:rPr lang="en-US" altLang="ko-KR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추구미를 따르는 </a:t>
            </a:r>
            <a:r>
              <a:rPr lang="en-US" altLang="ko-KR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MZ</a:t>
            </a:r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세대</a:t>
            </a:r>
          </a:p>
        </p:txBody>
      </p:sp>
      <p:sp>
        <p:nvSpPr>
          <p:cNvPr id="20" name="Google Shape;342;p18">
            <a:extLst>
              <a:ext uri="{FF2B5EF4-FFF2-40B4-BE49-F238E27FC236}">
                <a16:creationId xmlns:a16="http://schemas.microsoft.com/office/drawing/2014/main" id="{54E989DD-9632-691C-6CB8-B3519D031B13}"/>
              </a:ext>
            </a:extLst>
          </p:cNvPr>
          <p:cNvSpPr/>
          <p:nvPr/>
        </p:nvSpPr>
        <p:spPr>
          <a:xfrm>
            <a:off x="376982" y="3392060"/>
            <a:ext cx="2159226" cy="277122"/>
          </a:xfrm>
          <a:prstGeom prst="roundRect">
            <a:avLst>
              <a:gd name="adj" fmla="val 16667"/>
            </a:avLst>
          </a:prstGeom>
          <a:solidFill>
            <a:srgbClr val="FAF3D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소비자 인사이트 </a:t>
            </a:r>
            <a:r>
              <a:rPr lang="en-US" altLang="ko-KR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2 </a:t>
            </a:r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추가</a:t>
            </a:r>
          </a:p>
        </p:txBody>
      </p:sp>
      <p:sp>
        <p:nvSpPr>
          <p:cNvPr id="5" name="Google Shape;342;p18">
            <a:extLst>
              <a:ext uri="{FF2B5EF4-FFF2-40B4-BE49-F238E27FC236}">
                <a16:creationId xmlns:a16="http://schemas.microsoft.com/office/drawing/2014/main" id="{13E4D649-FD09-BABC-4BC1-C70D6CE0EA6C}"/>
              </a:ext>
            </a:extLst>
          </p:cNvPr>
          <p:cNvSpPr/>
          <p:nvPr/>
        </p:nvSpPr>
        <p:spPr>
          <a:xfrm>
            <a:off x="5432836" y="1706880"/>
            <a:ext cx="3364449" cy="3214744"/>
          </a:xfrm>
          <a:prstGeom prst="roundRect">
            <a:avLst>
              <a:gd name="adj" fmla="val 2769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캠페인 소개이미지</a:t>
            </a:r>
            <a:r>
              <a:rPr lang="en-US" altLang="ko-KR" sz="80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사례 </a:t>
            </a:r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등 추가</a:t>
            </a:r>
            <a:endParaRPr lang="en-US" altLang="ko-KR"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E8E3E2-2384-0DC3-0AAD-15A6C9376E84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D944700-6B5F-9189-EAC3-F07966AA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99" y="3069890"/>
            <a:ext cx="133322" cy="13332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2B7B3E-07D5-A4E9-77E8-464C6DC42DD6}"/>
              </a:ext>
            </a:extLst>
          </p:cNvPr>
          <p:cNvGrpSpPr/>
          <p:nvPr/>
        </p:nvGrpSpPr>
        <p:grpSpPr>
          <a:xfrm>
            <a:off x="396781" y="1449508"/>
            <a:ext cx="562955" cy="144413"/>
            <a:chOff x="462286" y="2010406"/>
            <a:chExt cx="750606" cy="19255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0BA7C85-ACE4-075B-B7FE-2FBF0E996E38}"/>
                </a:ext>
              </a:extLst>
            </p:cNvPr>
            <p:cNvSpPr/>
            <p:nvPr/>
          </p:nvSpPr>
          <p:spPr>
            <a:xfrm>
              <a:off x="462286" y="2010406"/>
              <a:ext cx="750606" cy="192550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6A3E232-4852-E593-4CB1-58389644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991" y="2030265"/>
              <a:ext cx="156701" cy="156701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C468673-6A56-FF22-052F-1BF49875A24D}"/>
              </a:ext>
            </a:extLst>
          </p:cNvPr>
          <p:cNvGrpSpPr/>
          <p:nvPr/>
        </p:nvGrpSpPr>
        <p:grpSpPr>
          <a:xfrm>
            <a:off x="396781" y="3893310"/>
            <a:ext cx="385316" cy="144413"/>
            <a:chOff x="462286" y="5427932"/>
            <a:chExt cx="513755" cy="19255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CDB8CEB-5FF2-7AEE-30D9-0637B6DD8251}"/>
                </a:ext>
              </a:extLst>
            </p:cNvPr>
            <p:cNvSpPr/>
            <p:nvPr/>
          </p:nvSpPr>
          <p:spPr>
            <a:xfrm>
              <a:off x="462286" y="5427932"/>
              <a:ext cx="513755" cy="192550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결과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274B44-A73C-E746-9CB1-DC2E48A8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905" y="5455120"/>
              <a:ext cx="132794" cy="132794"/>
            </a:xfrm>
            <a:prstGeom prst="rect">
              <a:avLst/>
            </a:prstGeom>
          </p:spPr>
        </p:pic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CE873F4-1EEA-EF0B-AF5C-ABFD99ECCF90}"/>
              </a:ext>
            </a:extLst>
          </p:cNvPr>
          <p:cNvSpPr/>
          <p:nvPr/>
        </p:nvSpPr>
        <p:spPr>
          <a:xfrm>
            <a:off x="396781" y="2845537"/>
            <a:ext cx="444229" cy="144413"/>
          </a:xfrm>
          <a:prstGeom prst="roundRect">
            <a:avLst/>
          </a:prstGeom>
          <a:solidFill>
            <a:srgbClr val="DDE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50">
                <a:solidFill>
                  <a:srgbClr val="415446"/>
                </a:solidFill>
                <a:latin typeface="프리젠테이션 5 Medium" pitchFamily="2" charset="-127"/>
                <a:ea typeface="프리젠테이션 5 Medium" pitchFamily="2" charset="-127"/>
              </a:rPr>
              <a:t>전략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3C4406E-FCFF-6AB4-731C-5DFBEDF4A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35" y="2860300"/>
            <a:ext cx="114885" cy="114885"/>
          </a:xfrm>
          <a:prstGeom prst="rect">
            <a:avLst/>
          </a:prstGeom>
        </p:spPr>
      </p:pic>
      <p:sp>
        <p:nvSpPr>
          <p:cNvPr id="36" name="Google Shape;342;p18">
            <a:extLst>
              <a:ext uri="{FF2B5EF4-FFF2-40B4-BE49-F238E27FC236}">
                <a16:creationId xmlns:a16="http://schemas.microsoft.com/office/drawing/2014/main" id="{5F3C2979-6ACD-15A2-84C2-EC719F9EFF43}"/>
              </a:ext>
            </a:extLst>
          </p:cNvPr>
          <p:cNvSpPr/>
          <p:nvPr/>
        </p:nvSpPr>
        <p:spPr>
          <a:xfrm>
            <a:off x="2862204" y="3061524"/>
            <a:ext cx="1363570" cy="607658"/>
          </a:xfrm>
          <a:prstGeom prst="roundRect">
            <a:avLst>
              <a:gd name="adj" fmla="val 6086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>
              <a:lnSpc>
                <a:spcPct val="130000"/>
              </a:lnSpc>
              <a:buClrTx/>
              <a:defRPr/>
            </a:pPr>
            <a:r>
              <a:rPr lang="ko-KR" altLang="en-US" sz="800" kern="1200">
                <a:solidFill>
                  <a:prstClr val="black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핵심 커뮤니케이션 메시지</a:t>
            </a:r>
            <a:endParaRPr lang="en-US" altLang="ko-KR" sz="800" kern="1200">
              <a:solidFill>
                <a:prstClr val="black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  <a:p>
            <a:pPr algn="ctr" defTabSz="685800" latinLnBrk="1">
              <a:lnSpc>
                <a:spcPct val="130000"/>
              </a:lnSpc>
              <a:buClrTx/>
              <a:defRPr/>
            </a:pPr>
            <a:r>
              <a:rPr lang="ko-KR" altLang="en-US" sz="800" kern="1200">
                <a:solidFill>
                  <a:prstClr val="black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혹은 컨셉 내용</a:t>
            </a:r>
            <a:endParaRPr lang="ko-KR" altLang="en-US" sz="800" kern="1200" dirty="0">
              <a:solidFill>
                <a:prstClr val="black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  <p:pic>
        <p:nvPicPr>
          <p:cNvPr id="45" name="그래픽 44" descr="줄 화살표: 일자형">
            <a:extLst>
              <a:ext uri="{FF2B5EF4-FFF2-40B4-BE49-F238E27FC236}">
                <a16:creationId xmlns:a16="http://schemas.microsoft.com/office/drawing/2014/main" id="{131399F2-715B-32E9-1212-FAC70A0E8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605285" y="3271432"/>
            <a:ext cx="187841" cy="1878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52F688D-2D60-9597-D837-8761B977E015}"/>
              </a:ext>
            </a:extLst>
          </p:cNvPr>
          <p:cNvSpPr/>
          <p:nvPr/>
        </p:nvSpPr>
        <p:spPr>
          <a:xfrm>
            <a:off x="5432836" y="1449508"/>
            <a:ext cx="678016" cy="144413"/>
          </a:xfrm>
          <a:prstGeom prst="roundRect">
            <a:avLst/>
          </a:prstGeom>
          <a:solidFill>
            <a:srgbClr val="DDE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50">
                <a:solidFill>
                  <a:srgbClr val="415446"/>
                </a:solidFill>
                <a:latin typeface="프리젠테이션 5 Medium" pitchFamily="2" charset="-127"/>
                <a:ea typeface="프리젠테이션 5 Medium" pitchFamily="2" charset="-127"/>
              </a:rPr>
              <a:t>캠페인 영상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20CB02F-0A4C-9213-D531-8693384F5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9271" y="1464468"/>
            <a:ext cx="125971" cy="125971"/>
          </a:xfrm>
          <a:prstGeom prst="rect">
            <a:avLst/>
          </a:prstGeom>
        </p:spPr>
      </p:pic>
      <p:sp>
        <p:nvSpPr>
          <p:cNvPr id="2" name="Google Shape;317;p18">
            <a:extLst>
              <a:ext uri="{FF2B5EF4-FFF2-40B4-BE49-F238E27FC236}">
                <a16:creationId xmlns:a16="http://schemas.microsoft.com/office/drawing/2014/main" id="{CDF44C58-36DC-3350-9243-BB9E30FC7770}"/>
              </a:ext>
            </a:extLst>
          </p:cNvPr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Google Shape;318;p18">
            <a:extLst>
              <a:ext uri="{FF2B5EF4-FFF2-40B4-BE49-F238E27FC236}">
                <a16:creationId xmlns:a16="http://schemas.microsoft.com/office/drawing/2014/main" id="{E74D150D-E985-894B-713E-7746A7ABF351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C2BC9D-8093-1DB2-CCD5-1CDD54AFE3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6" name="Google Shape;317;p18">
            <a:extLst>
              <a:ext uri="{FF2B5EF4-FFF2-40B4-BE49-F238E27FC236}">
                <a16:creationId xmlns:a16="http://schemas.microsoft.com/office/drawing/2014/main" id="{AD717AB3-CA63-6CFF-F00A-A3FE48E47F8A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{{title}}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01E2F7-2243-7746-A791-A3321C5C3EEB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{{period}}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FFE136-BAAA-8EA2-A25F-F7B83BF2B194}"/>
              </a:ext>
            </a:extLst>
          </p:cNvPr>
          <p:cNvSpPr/>
          <p:nvPr/>
        </p:nvSpPr>
        <p:spPr>
          <a:xfrm>
            <a:off x="2468600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D04A96-C142-0E4B-455A-CE21BCC36DA6}"/>
              </a:ext>
            </a:extLst>
          </p:cNvPr>
          <p:cNvSpPr/>
          <p:nvPr/>
        </p:nvSpPr>
        <p:spPr>
          <a:xfrm>
            <a:off x="4546470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DDDF12-C8C5-EC3E-4C6E-B998EBB262CB}"/>
              </a:ext>
            </a:extLst>
          </p:cNvPr>
          <p:cNvSpPr/>
          <p:nvPr/>
        </p:nvSpPr>
        <p:spPr>
          <a:xfrm>
            <a:off x="6663224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6249B-803A-3DBB-DD44-D2AE634067C0}"/>
              </a:ext>
            </a:extLst>
          </p:cNvPr>
          <p:cNvSpPr/>
          <p:nvPr/>
        </p:nvSpPr>
        <p:spPr>
          <a:xfrm>
            <a:off x="363471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Google Shape;334;p18"/>
          <p:cNvSpPr txBox="1"/>
          <p:nvPr/>
        </p:nvSpPr>
        <p:spPr>
          <a:xfrm>
            <a:off x="1022728" y="1354754"/>
            <a:ext cx="305145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00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{{detail}}</a:t>
            </a:r>
            <a:endParaRPr lang="ko-KR" altLang="en-US" sz="800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15" name="Shape 1436">
            <a:extLst>
              <a:ext uri="{FF2B5EF4-FFF2-40B4-BE49-F238E27FC236}">
                <a16:creationId xmlns:a16="http://schemas.microsoft.com/office/drawing/2014/main" id="{7D6CADF6-7E33-13F7-4DA7-D831048C9A0D}"/>
              </a:ext>
            </a:extLst>
          </p:cNvPr>
          <p:cNvSpPr/>
          <p:nvPr/>
        </p:nvSpPr>
        <p:spPr>
          <a:xfrm>
            <a:off x="5278422" y="1375603"/>
            <a:ext cx="3306778" cy="32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7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{{result}}</a:t>
            </a:r>
            <a:endParaRPr lang="ko-KR" altLang="en-US" sz="70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57" name="Shape 1743">
            <a:extLst>
              <a:ext uri="{FF2B5EF4-FFF2-40B4-BE49-F238E27FC236}">
                <a16:creationId xmlns:a16="http://schemas.microsoft.com/office/drawing/2014/main" id="{50DC5017-D5E1-2A92-4846-D3ABEC3937CF}"/>
              </a:ext>
            </a:extLst>
          </p:cNvPr>
          <p:cNvSpPr/>
          <p:nvPr/>
        </p:nvSpPr>
        <p:spPr>
          <a:xfrm>
            <a:off x="372996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캠페인 론칭 전 유튜브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/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인스타그램</a:t>
            </a:r>
            <a:b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</a:b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티징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캠페인을 통한 기대감 조성</a:t>
            </a:r>
            <a:endParaRPr lang="en-US" altLang="ko-KR"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58" name="Shape 1743">
            <a:extLst>
              <a:ext uri="{FF2B5EF4-FFF2-40B4-BE49-F238E27FC236}">
                <a16:creationId xmlns:a16="http://schemas.microsoft.com/office/drawing/2014/main" id="{F72DB214-73FC-043D-F297-8C9124880ACE}"/>
              </a:ext>
            </a:extLst>
          </p:cNvPr>
          <p:cNvSpPr/>
          <p:nvPr/>
        </p:nvSpPr>
        <p:spPr>
          <a:xfrm>
            <a:off x="2454227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캠페인 론칭 시 </a:t>
            </a: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빅매체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주력 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(TVC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포함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)</a:t>
            </a:r>
          </a:p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디지털 광고 예산 극대화</a:t>
            </a:r>
            <a:endParaRPr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59" name="Shape 1743">
            <a:extLst>
              <a:ext uri="{FF2B5EF4-FFF2-40B4-BE49-F238E27FC236}">
                <a16:creationId xmlns:a16="http://schemas.microsoft.com/office/drawing/2014/main" id="{DDCD1B66-32B5-1AFB-04F4-15794858CDC9}"/>
              </a:ext>
            </a:extLst>
          </p:cNvPr>
          <p:cNvSpPr/>
          <p:nvPr/>
        </p:nvSpPr>
        <p:spPr>
          <a:xfrm>
            <a:off x="6663193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구매로 연결될 수 있도록 온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/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오프라인</a:t>
            </a:r>
            <a:b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</a:b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유통채널 프로모션 병행</a:t>
            </a:r>
            <a:endParaRPr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60" name="Shape 1743">
            <a:extLst>
              <a:ext uri="{FF2B5EF4-FFF2-40B4-BE49-F238E27FC236}">
                <a16:creationId xmlns:a16="http://schemas.microsoft.com/office/drawing/2014/main" id="{536A4BF5-208C-B848-EE02-8378423BDF33}"/>
              </a:ext>
            </a:extLst>
          </p:cNvPr>
          <p:cNvSpPr/>
          <p:nvPr/>
        </p:nvSpPr>
        <p:spPr>
          <a:xfrm>
            <a:off x="4528153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인플루언서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바이럴 마케팅통한</a:t>
            </a:r>
            <a:b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</a:b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SNS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상의 </a:t>
            </a: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대세감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형성</a:t>
            </a:r>
            <a:endParaRPr lang="en-US" altLang="ko-KR"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61" name="Google Shape;76;p14">
            <a:extLst>
              <a:ext uri="{FF2B5EF4-FFF2-40B4-BE49-F238E27FC236}">
                <a16:creationId xmlns:a16="http://schemas.microsoft.com/office/drawing/2014/main" id="{E461F087-ABB2-7F04-C035-CEDCC9793607}"/>
              </a:ext>
            </a:extLst>
          </p:cNvPr>
          <p:cNvSpPr/>
          <p:nvPr/>
        </p:nvSpPr>
        <p:spPr>
          <a:xfrm>
            <a:off x="376982" y="3458233"/>
            <a:ext cx="1889759" cy="1360517"/>
          </a:xfrm>
          <a:prstGeom prst="roundRect">
            <a:avLst>
              <a:gd name="adj" fmla="val 4932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2" name="Google Shape;76;p14">
            <a:extLst>
              <a:ext uri="{FF2B5EF4-FFF2-40B4-BE49-F238E27FC236}">
                <a16:creationId xmlns:a16="http://schemas.microsoft.com/office/drawing/2014/main" id="{5769E463-76F3-65B0-FC22-3595529A2305}"/>
              </a:ext>
            </a:extLst>
          </p:cNvPr>
          <p:cNvSpPr/>
          <p:nvPr/>
        </p:nvSpPr>
        <p:spPr>
          <a:xfrm>
            <a:off x="2459510" y="3458233"/>
            <a:ext cx="1889759" cy="1360517"/>
          </a:xfrm>
          <a:prstGeom prst="roundRect">
            <a:avLst>
              <a:gd name="adj" fmla="val 4398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3" name="Google Shape;76;p14">
            <a:extLst>
              <a:ext uri="{FF2B5EF4-FFF2-40B4-BE49-F238E27FC236}">
                <a16:creationId xmlns:a16="http://schemas.microsoft.com/office/drawing/2014/main" id="{31CCFD45-9C20-3C69-9E73-ECE2BBFA82A3}"/>
              </a:ext>
            </a:extLst>
          </p:cNvPr>
          <p:cNvSpPr/>
          <p:nvPr/>
        </p:nvSpPr>
        <p:spPr>
          <a:xfrm>
            <a:off x="4542038" y="3458233"/>
            <a:ext cx="1889759" cy="1360517"/>
          </a:xfrm>
          <a:prstGeom prst="roundRect">
            <a:avLst>
              <a:gd name="adj" fmla="val 5465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4" name="Google Shape;76;p14">
            <a:extLst>
              <a:ext uri="{FF2B5EF4-FFF2-40B4-BE49-F238E27FC236}">
                <a16:creationId xmlns:a16="http://schemas.microsoft.com/office/drawing/2014/main" id="{C52F4843-460B-0EC9-0F70-9E76FFCB223D}"/>
              </a:ext>
            </a:extLst>
          </p:cNvPr>
          <p:cNvSpPr/>
          <p:nvPr/>
        </p:nvSpPr>
        <p:spPr>
          <a:xfrm>
            <a:off x="6667181" y="3458233"/>
            <a:ext cx="1889759" cy="1360517"/>
          </a:xfrm>
          <a:prstGeom prst="roundRect">
            <a:avLst>
              <a:gd name="adj" fmla="val 3865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Google Shape;339;p18">
            <a:extLst>
              <a:ext uri="{FF2B5EF4-FFF2-40B4-BE49-F238E27FC236}">
                <a16:creationId xmlns:a16="http://schemas.microsoft.com/office/drawing/2014/main" id="{2D319218-9EF3-EFA7-A08B-B96071C45C04}"/>
              </a:ext>
            </a:extLst>
          </p:cNvPr>
          <p:cNvSpPr/>
          <p:nvPr/>
        </p:nvSpPr>
        <p:spPr>
          <a:xfrm>
            <a:off x="304587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 1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Google Shape;339;p18">
            <a:extLst>
              <a:ext uri="{FF2B5EF4-FFF2-40B4-BE49-F238E27FC236}">
                <a16:creationId xmlns:a16="http://schemas.microsoft.com/office/drawing/2014/main" id="{A7702D7B-1771-4B6C-41E3-AD494E6980DF}"/>
              </a:ext>
            </a:extLst>
          </p:cNvPr>
          <p:cNvSpPr/>
          <p:nvPr/>
        </p:nvSpPr>
        <p:spPr>
          <a:xfrm>
            <a:off x="2396757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 2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Google Shape;339;p18">
            <a:extLst>
              <a:ext uri="{FF2B5EF4-FFF2-40B4-BE49-F238E27FC236}">
                <a16:creationId xmlns:a16="http://schemas.microsoft.com/office/drawing/2014/main" id="{6F60FBF8-38EE-F3BE-3799-60F3D2DB2110}"/>
              </a:ext>
            </a:extLst>
          </p:cNvPr>
          <p:cNvSpPr/>
          <p:nvPr/>
        </p:nvSpPr>
        <p:spPr>
          <a:xfrm>
            <a:off x="4474627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 3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" name="Google Shape;339;p18">
            <a:extLst>
              <a:ext uri="{FF2B5EF4-FFF2-40B4-BE49-F238E27FC236}">
                <a16:creationId xmlns:a16="http://schemas.microsoft.com/office/drawing/2014/main" id="{CA187EE7-6266-2997-C565-B7FE4A314808}"/>
              </a:ext>
            </a:extLst>
          </p:cNvPr>
          <p:cNvSpPr/>
          <p:nvPr/>
        </p:nvSpPr>
        <p:spPr>
          <a:xfrm>
            <a:off x="6605724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Step4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AC6BBD-039B-D20D-FE75-671919398BF0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357B4C-197D-BF9F-F611-E18941554EF4}"/>
              </a:ext>
            </a:extLst>
          </p:cNvPr>
          <p:cNvGrpSpPr/>
          <p:nvPr/>
        </p:nvGrpSpPr>
        <p:grpSpPr>
          <a:xfrm>
            <a:off x="376982" y="1483102"/>
            <a:ext cx="562955" cy="144413"/>
            <a:chOff x="346714" y="1507804"/>
            <a:chExt cx="562955" cy="144413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255230A-4F25-0DEF-9D29-9E31FDDB8EBE}"/>
                </a:ext>
              </a:extLst>
            </p:cNvPr>
            <p:cNvSpPr/>
            <p:nvPr/>
          </p:nvSpPr>
          <p:spPr>
            <a:xfrm>
              <a:off x="346714" y="1507804"/>
              <a:ext cx="562955" cy="144413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DBC3399-3BB1-B34B-FC09-D2A3DA667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494" y="1522699"/>
              <a:ext cx="117526" cy="11752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3FE330-65AA-3010-A949-92E73CEE0928}"/>
              </a:ext>
            </a:extLst>
          </p:cNvPr>
          <p:cNvGrpSpPr/>
          <p:nvPr/>
        </p:nvGrpSpPr>
        <p:grpSpPr>
          <a:xfrm>
            <a:off x="4717895" y="1483102"/>
            <a:ext cx="385316" cy="144413"/>
            <a:chOff x="346715" y="4070949"/>
            <a:chExt cx="385316" cy="14441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F170FFC-F279-9D6A-ACE2-9319E0EC332E}"/>
                </a:ext>
              </a:extLst>
            </p:cNvPr>
            <p:cNvSpPr/>
            <p:nvPr/>
          </p:nvSpPr>
          <p:spPr>
            <a:xfrm>
              <a:off x="346715" y="4070949"/>
              <a:ext cx="385316" cy="144413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성과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10BDB2-1FFD-7DB7-94AD-92CE30097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679" y="4091340"/>
              <a:ext cx="99596" cy="9959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05B052-C712-3EED-1245-4EB32A972130}"/>
              </a:ext>
            </a:extLst>
          </p:cNvPr>
          <p:cNvGrpSpPr/>
          <p:nvPr/>
        </p:nvGrpSpPr>
        <p:grpSpPr>
          <a:xfrm>
            <a:off x="376982" y="2572001"/>
            <a:ext cx="659914" cy="144413"/>
            <a:chOff x="346715" y="2915995"/>
            <a:chExt cx="659914" cy="14441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C81AB55-C466-E278-B66A-E9EFFD50BF4C}"/>
                </a:ext>
              </a:extLst>
            </p:cNvPr>
            <p:cNvSpPr/>
            <p:nvPr/>
          </p:nvSpPr>
          <p:spPr>
            <a:xfrm>
              <a:off x="346715" y="2915995"/>
              <a:ext cx="659914" cy="144413"/>
            </a:xfrm>
            <a:prstGeom prst="roundRect">
              <a:avLst/>
            </a:prstGeom>
            <a:solidFill>
              <a:srgbClr val="D6E4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052A6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캠페인 구성</a:t>
              </a:r>
              <a:endParaRPr lang="ko-KR" altLang="en-US" sz="750" dirty="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B1460F7-8B95-E05B-F879-7D3407476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982" y="2933866"/>
              <a:ext cx="109964" cy="109964"/>
            </a:xfrm>
            <a:prstGeom prst="rect">
              <a:avLst/>
            </a:prstGeom>
          </p:spPr>
        </p:pic>
      </p:grpSp>
      <p:sp>
        <p:nvSpPr>
          <p:cNvPr id="2" name="Google Shape;317;p18">
            <a:extLst>
              <a:ext uri="{FF2B5EF4-FFF2-40B4-BE49-F238E27FC236}">
                <a16:creationId xmlns:a16="http://schemas.microsoft.com/office/drawing/2014/main" id="{C3D2961D-0636-CC80-5E8A-60CA75C8F777}"/>
              </a:ext>
            </a:extLst>
          </p:cNvPr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4" name="Google Shape;318;p18">
            <a:extLst>
              <a:ext uri="{FF2B5EF4-FFF2-40B4-BE49-F238E27FC236}">
                <a16:creationId xmlns:a16="http://schemas.microsoft.com/office/drawing/2014/main" id="{4F3BC833-8B9B-D088-1343-046571A7033B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4A5A981-C009-1D31-07FB-D4B8D2ADA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28" name="Google Shape;317;p18">
            <a:extLst>
              <a:ext uri="{FF2B5EF4-FFF2-40B4-BE49-F238E27FC236}">
                <a16:creationId xmlns:a16="http://schemas.microsoft.com/office/drawing/2014/main" id="{BF658453-BCC4-9E96-6541-054D26BC1226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{{title}}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BF27ACE-EAE2-81C1-166C-252BDDB6112F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{{period}}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5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A44090-2E46-84CB-100F-BC5F2EA4946C}"/>
              </a:ext>
            </a:extLst>
          </p:cNvPr>
          <p:cNvGrpSpPr/>
          <p:nvPr/>
        </p:nvGrpSpPr>
        <p:grpSpPr>
          <a:xfrm>
            <a:off x="532212" y="3560898"/>
            <a:ext cx="2302866" cy="781050"/>
            <a:chOff x="1016956" y="4445001"/>
            <a:chExt cx="3482468" cy="1041400"/>
          </a:xfrm>
        </p:grpSpPr>
        <p:sp>
          <p:nvSpPr>
            <p:cNvPr id="27" name="Google Shape;339;p18">
              <a:extLst>
                <a:ext uri="{FF2B5EF4-FFF2-40B4-BE49-F238E27FC236}">
                  <a16:creationId xmlns:a16="http://schemas.microsoft.com/office/drawing/2014/main" id="{F5DCBADA-4800-0013-080D-08BDC6AB8FD0}"/>
                </a:ext>
              </a:extLst>
            </p:cNvPr>
            <p:cNvSpPr/>
            <p:nvPr/>
          </p:nvSpPr>
          <p:spPr>
            <a:xfrm>
              <a:off x="1016956" y="4445001"/>
              <a:ext cx="1661325" cy="1041400"/>
            </a:xfrm>
            <a:prstGeom prst="roundRect">
              <a:avLst>
                <a:gd name="adj" fmla="val 9570"/>
              </a:avLst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778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378">
                <a:lnSpc>
                  <a:spcPct val="150000"/>
                </a:lnSpc>
                <a:buSzPts val="800"/>
              </a:pPr>
              <a:endParaRPr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8" name="Google Shape;339;p18">
              <a:extLst>
                <a:ext uri="{FF2B5EF4-FFF2-40B4-BE49-F238E27FC236}">
                  <a16:creationId xmlns:a16="http://schemas.microsoft.com/office/drawing/2014/main" id="{5A88A323-CD1F-8D27-F769-2A67AA891085}"/>
                </a:ext>
              </a:extLst>
            </p:cNvPr>
            <p:cNvSpPr/>
            <p:nvPr/>
          </p:nvSpPr>
          <p:spPr>
            <a:xfrm>
              <a:off x="2838099" y="4445001"/>
              <a:ext cx="1661325" cy="1041400"/>
            </a:xfrm>
            <a:prstGeom prst="roundRect">
              <a:avLst>
                <a:gd name="adj" fmla="val 9570"/>
              </a:avLst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778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378">
                <a:lnSpc>
                  <a:spcPct val="150000"/>
                </a:lnSpc>
                <a:buSzPts val="800"/>
              </a:pPr>
              <a:endParaRPr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321" name="Google Shape;321;p18"/>
          <p:cNvSpPr/>
          <p:nvPr/>
        </p:nvSpPr>
        <p:spPr>
          <a:xfrm>
            <a:off x="346715" y="3257637"/>
            <a:ext cx="2832254" cy="1682490"/>
          </a:xfrm>
          <a:prstGeom prst="roundRect">
            <a:avLst>
              <a:gd name="adj" fmla="val 6835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" altLang="en-US" sz="9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캠페인 타겟 분석</a:t>
            </a:r>
            <a:endParaRPr sz="9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3458524" y="3257296"/>
            <a:ext cx="2354172" cy="1651034"/>
          </a:xfrm>
          <a:prstGeom prst="roundRect">
            <a:avLst>
              <a:gd name="adj" fmla="val 5813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" altLang="en-US" sz="9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캠페인 목표 설정 </a:t>
            </a:r>
            <a:endParaRPr sz="9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6092251" y="3250319"/>
            <a:ext cx="2354171" cy="1682490"/>
          </a:xfrm>
          <a:prstGeom prst="roundRect">
            <a:avLst>
              <a:gd name="adj" fmla="val 6016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" altLang="en-US" sz="9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전략 방향 수립 </a:t>
            </a:r>
            <a:endParaRPr sz="9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909670" y="1430687"/>
            <a:ext cx="44569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0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{{detail}}</a:t>
            </a:r>
            <a:endParaRPr lang="ko-KR" altLang="en-US" sz="800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42BCFFB-C0CA-BFFC-922D-96D1F35493DC}"/>
              </a:ext>
            </a:extLst>
          </p:cNvPr>
          <p:cNvGrpSpPr/>
          <p:nvPr/>
        </p:nvGrpSpPr>
        <p:grpSpPr>
          <a:xfrm>
            <a:off x="6230038" y="3546292"/>
            <a:ext cx="1958907" cy="1187206"/>
            <a:chOff x="7983277" y="4425525"/>
            <a:chExt cx="3488400" cy="2046211"/>
          </a:xfrm>
          <a:solidFill>
            <a:srgbClr val="FAEDCC"/>
          </a:solidFill>
        </p:grpSpPr>
        <p:sp>
          <p:nvSpPr>
            <p:cNvPr id="336" name="Google Shape;336;p18"/>
            <p:cNvSpPr/>
            <p:nvPr/>
          </p:nvSpPr>
          <p:spPr>
            <a:xfrm>
              <a:off x="7983277" y="4960727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2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983277" y="6031128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4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983277" y="5495928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3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983277" y="4425525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1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340" name="Google Shape;340;p18"/>
          <p:cNvSpPr txBox="1"/>
          <p:nvPr/>
        </p:nvSpPr>
        <p:spPr>
          <a:xfrm>
            <a:off x="5533217" y="1956687"/>
            <a:ext cx="243493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7311" indent="-87311" defTabSz="914378">
              <a:lnSpc>
                <a:spcPct val="150000"/>
              </a:lnSpc>
              <a:buSzPts val="800"/>
              <a:buFont typeface="Arial"/>
              <a:buChar char="•"/>
            </a:pPr>
            <a:r>
              <a:rPr lang="en-US" altLang="ko" sz="8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{{result}}</a:t>
            </a: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5598539" y="1560954"/>
            <a:ext cx="861161" cy="442839"/>
          </a:xfrm>
          <a:prstGeom prst="roundRect">
            <a:avLst>
              <a:gd name="adj" fmla="val 16667"/>
            </a:avLst>
          </a:prstGeom>
          <a:solidFill>
            <a:srgbClr val="E9F3F7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altLang="ko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Imp 000</a:t>
            </a:r>
            <a:r>
              <a:rPr lang="ko" altLang="en-US" sz="90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만</a:t>
            </a:r>
            <a:endParaRPr sz="900" dirty="0">
              <a:solidFill>
                <a:srgbClr val="000000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6563185" y="1560954"/>
            <a:ext cx="861161" cy="442839"/>
          </a:xfrm>
          <a:prstGeom prst="roundRect">
            <a:avLst>
              <a:gd name="adj" fmla="val 16667"/>
            </a:avLst>
          </a:prstGeom>
          <a:solidFill>
            <a:srgbClr val="EFF5EF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altLang="ko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CTR 0.00</a:t>
            </a:r>
            <a:r>
              <a:rPr lang="en-US" altLang="ko" sz="90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%</a:t>
            </a:r>
            <a:endParaRPr sz="900" dirty="0">
              <a:solidFill>
                <a:srgbClr val="000000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7527831" y="1560954"/>
            <a:ext cx="861161" cy="44283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" altLang="en-US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쿼리 </a:t>
            </a:r>
            <a:r>
              <a:rPr lang="en-US" altLang="ko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000</a:t>
            </a:r>
            <a:r>
              <a:rPr lang="en-US" altLang="ko" sz="90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%▲</a:t>
            </a:r>
            <a:endParaRPr sz="900" dirty="0">
              <a:solidFill>
                <a:srgbClr val="000000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566803" y="3626317"/>
            <a:ext cx="959700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000"/>
            </a:pPr>
            <a:r>
              <a:rPr lang="ko-KR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예</a:t>
            </a:r>
            <a:r>
              <a:rPr lang="en-US" altLang="ko-KR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) </a:t>
            </a:r>
            <a:r>
              <a:rPr lang="ko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펀슈머</a:t>
            </a:r>
            <a:endParaRPr sz="825" dirty="0"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557943" y="3882793"/>
            <a:ext cx="997991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타깃 설명</a:t>
            </a:r>
            <a:endParaRPr lang="en-US" altLang="ko-KR" sz="70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타깃 </a:t>
            </a: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설명</a:t>
            </a:r>
            <a:endParaRPr lang="en-US" altLang="ko-KR" sz="70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타깃 </a:t>
            </a:r>
            <a:r>
              <a:rPr lang="ko-KR" altLang="en-US" sz="700" dirty="0" err="1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셜명</a:t>
            </a:r>
            <a:endParaRPr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C04E9D-0D9B-A19F-9A0C-1DDB34D8D42C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920A5D-2576-B135-81BF-A356AC461DEB}"/>
              </a:ext>
            </a:extLst>
          </p:cNvPr>
          <p:cNvGrpSpPr/>
          <p:nvPr/>
        </p:nvGrpSpPr>
        <p:grpSpPr>
          <a:xfrm>
            <a:off x="346714" y="1565328"/>
            <a:ext cx="562955" cy="144413"/>
            <a:chOff x="462286" y="2010406"/>
            <a:chExt cx="750606" cy="19255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0F01515-0A7D-3215-E50F-41DFE777F422}"/>
                </a:ext>
              </a:extLst>
            </p:cNvPr>
            <p:cNvSpPr/>
            <p:nvPr/>
          </p:nvSpPr>
          <p:spPr>
            <a:xfrm>
              <a:off x="462286" y="2010406"/>
              <a:ext cx="750606" cy="192550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142FF48-D235-4F59-009E-825B655B2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991" y="2030265"/>
              <a:ext cx="156701" cy="156701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75EB79-49B9-705A-1BA8-B1452CD8E97C}"/>
              </a:ext>
            </a:extLst>
          </p:cNvPr>
          <p:cNvGrpSpPr/>
          <p:nvPr/>
        </p:nvGrpSpPr>
        <p:grpSpPr>
          <a:xfrm>
            <a:off x="5086027" y="1565328"/>
            <a:ext cx="385316" cy="144413"/>
            <a:chOff x="462286" y="5427932"/>
            <a:chExt cx="513755" cy="19255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756C12B-7904-1613-EF1A-F42B944D87C7}"/>
                </a:ext>
              </a:extLst>
            </p:cNvPr>
            <p:cNvSpPr/>
            <p:nvPr/>
          </p:nvSpPr>
          <p:spPr>
            <a:xfrm>
              <a:off x="462286" y="5427932"/>
              <a:ext cx="513755" cy="192550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성과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7371FE0-86C8-6E16-8F3B-F61E69D4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905" y="5455120"/>
              <a:ext cx="132794" cy="132794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02B97DF-9497-AECC-7593-8663D5AD68E1}"/>
              </a:ext>
            </a:extLst>
          </p:cNvPr>
          <p:cNvGrpSpPr/>
          <p:nvPr/>
        </p:nvGrpSpPr>
        <p:grpSpPr>
          <a:xfrm>
            <a:off x="346715" y="2970626"/>
            <a:ext cx="727229" cy="144413"/>
            <a:chOff x="462287" y="3584399"/>
            <a:chExt cx="969638" cy="19255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AD01E5-45D5-E937-1E31-B9941923FBB4}"/>
                </a:ext>
              </a:extLst>
            </p:cNvPr>
            <p:cNvSpPr/>
            <p:nvPr/>
          </p:nvSpPr>
          <p:spPr>
            <a:xfrm>
              <a:off x="462287" y="3584399"/>
              <a:ext cx="969638" cy="192550"/>
            </a:xfrm>
            <a:prstGeom prst="roundRect">
              <a:avLst/>
            </a:prstGeom>
            <a:solidFill>
              <a:srgbClr val="D6E4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052A6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캠페인 플로우</a:t>
              </a:r>
              <a:endParaRPr lang="ko-KR" altLang="en-US" sz="750" dirty="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5B27EC3-BE2E-51E0-8BB4-3E1733C20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643" y="3608227"/>
              <a:ext cx="146618" cy="146618"/>
            </a:xfrm>
            <a:prstGeom prst="rect">
              <a:avLst/>
            </a:prstGeom>
          </p:spPr>
        </p:pic>
      </p:grpSp>
      <p:sp>
        <p:nvSpPr>
          <p:cNvPr id="326" name="Google Shape;326;p18"/>
          <p:cNvSpPr txBox="1"/>
          <p:nvPr/>
        </p:nvSpPr>
        <p:spPr>
          <a:xfrm>
            <a:off x="1758209" y="3626317"/>
            <a:ext cx="887700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000"/>
            </a:pPr>
            <a:r>
              <a:rPr lang="ko-KR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예</a:t>
            </a:r>
            <a:r>
              <a:rPr lang="en-US" altLang="ko-KR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) </a:t>
            </a:r>
            <a:r>
              <a:rPr lang="ko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나노사회</a:t>
            </a:r>
            <a:endParaRPr sz="825" dirty="0"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1758209" y="3900424"/>
            <a:ext cx="1018559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트렌드 설명</a:t>
            </a:r>
            <a:endParaRPr lang="en-US" altLang="ko-KR"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트렌드 설명</a:t>
            </a:r>
            <a:endParaRPr lang="en-US" altLang="ko-KR"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트렌드 설명</a:t>
            </a:r>
            <a:endParaRPr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29" name="Google Shape;339;p18">
            <a:extLst>
              <a:ext uri="{FF2B5EF4-FFF2-40B4-BE49-F238E27FC236}">
                <a16:creationId xmlns:a16="http://schemas.microsoft.com/office/drawing/2014/main" id="{A879D421-2360-2ADA-050C-6FEA8F2A1314}"/>
              </a:ext>
            </a:extLst>
          </p:cNvPr>
          <p:cNvSpPr/>
          <p:nvPr/>
        </p:nvSpPr>
        <p:spPr>
          <a:xfrm>
            <a:off x="532212" y="4435694"/>
            <a:ext cx="2302866" cy="297804"/>
          </a:xfrm>
          <a:prstGeom prst="roundRect">
            <a:avLst/>
          </a:prstGeom>
          <a:solidFill>
            <a:srgbClr val="D6E4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378">
              <a:buSzPts val="1000"/>
            </a:pP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재미있는 소비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와</a:t>
            </a:r>
            <a:r>
              <a:rPr lang="ko-KR" altLang="en-US" sz="900">
                <a:solidFill>
                  <a:srgbClr val="2951CD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 </a:t>
            </a: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취향 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커뮤니티를 지향하는 </a:t>
            </a:r>
            <a:r>
              <a:rPr lang="en-US" altLang="ko-KR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MZ 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소비자</a:t>
            </a:r>
            <a:endParaRPr lang="ko-KR" altLang="en-US" sz="825" dirty="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3EB848D-49AA-45AB-8E7C-0753249AA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81" y="4529138"/>
            <a:ext cx="98156" cy="98156"/>
          </a:xfrm>
          <a:prstGeom prst="rect">
            <a:avLst/>
          </a:prstGeom>
        </p:spPr>
      </p:pic>
      <p:sp>
        <p:nvSpPr>
          <p:cNvPr id="33" name="Google Shape;342;p18">
            <a:extLst>
              <a:ext uri="{FF2B5EF4-FFF2-40B4-BE49-F238E27FC236}">
                <a16:creationId xmlns:a16="http://schemas.microsoft.com/office/drawing/2014/main" id="{07EAEC6D-4BF6-54B6-C03D-E72E72BD3581}"/>
              </a:ext>
            </a:extLst>
          </p:cNvPr>
          <p:cNvSpPr/>
          <p:nvPr/>
        </p:nvSpPr>
        <p:spPr>
          <a:xfrm>
            <a:off x="3639632" y="3560898"/>
            <a:ext cx="1958907" cy="668202"/>
          </a:xfrm>
          <a:prstGeom prst="roundRect">
            <a:avLst>
              <a:gd name="adj" fmla="val 5271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>
              <a:lnSpc>
                <a:spcPct val="150000"/>
              </a:lnSpc>
              <a:buSzPts val="800"/>
            </a:pPr>
            <a:r>
              <a:rPr lang="en-US" altLang="ko-KR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(</a:t>
            </a:r>
            <a:r>
              <a:rPr lang="ko-KR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예시</a:t>
            </a:r>
            <a:r>
              <a:rPr lang="en-US" altLang="ko-KR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)</a:t>
            </a:r>
            <a:endParaRPr lang="en-US" altLang="ko" sz="75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lnSpc>
                <a:spcPct val="150000"/>
              </a:lnSpc>
              <a:buSzPts val="800"/>
            </a:pPr>
            <a:r>
              <a:rPr lang="en-US" altLang="ko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Alpha </a:t>
            </a:r>
            <a:r>
              <a:rPr lang="ko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세대부터 </a:t>
            </a:r>
            <a:r>
              <a:rPr lang="en-US" altLang="ko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MZ</a:t>
            </a:r>
            <a:r>
              <a:rPr lang="ko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세대까지</a:t>
            </a:r>
            <a:r>
              <a:rPr lang="en-US" altLang="ko-KR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-</a:t>
            </a:r>
            <a:endParaRPr lang="en-US" altLang="ko" sz="75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lnSpc>
                <a:spcPct val="150000"/>
              </a:lnSpc>
              <a:buSzPts val="800"/>
            </a:pPr>
            <a:r>
              <a:rPr lang="ko-KR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브랜드 코어 타깃을 대상으로 한</a:t>
            </a:r>
            <a:endParaRPr lang="en-US" altLang="ko-KR" sz="75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87B2DF4-F63B-7042-848D-DF626428351F}"/>
              </a:ext>
            </a:extLst>
          </p:cNvPr>
          <p:cNvCxnSpPr>
            <a:cxnSpLocks/>
          </p:cNvCxnSpPr>
          <p:nvPr/>
        </p:nvCxnSpPr>
        <p:spPr>
          <a:xfrm>
            <a:off x="367259" y="2767046"/>
            <a:ext cx="8112373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737E8DB-66EA-21D2-6462-CDB8C38A3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81" y="3337577"/>
            <a:ext cx="114885" cy="11488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5617546-C746-7881-529D-C7ACCA4F0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682" y="3333885"/>
            <a:ext cx="112975" cy="1129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11DFF2A-1017-507A-C7FD-9AEE43E531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6551" y="3343871"/>
            <a:ext cx="114214" cy="114214"/>
          </a:xfrm>
          <a:prstGeom prst="rect">
            <a:avLst/>
          </a:prstGeom>
        </p:spPr>
      </p:pic>
      <p:sp>
        <p:nvSpPr>
          <p:cNvPr id="60" name="Google Shape;342;p18">
            <a:extLst>
              <a:ext uri="{FF2B5EF4-FFF2-40B4-BE49-F238E27FC236}">
                <a16:creationId xmlns:a16="http://schemas.microsoft.com/office/drawing/2014/main" id="{6132C136-AD91-A1DD-553D-8001E9448316}"/>
              </a:ext>
            </a:extLst>
          </p:cNvPr>
          <p:cNvSpPr/>
          <p:nvPr/>
        </p:nvSpPr>
        <p:spPr>
          <a:xfrm>
            <a:off x="3648386" y="4333844"/>
            <a:ext cx="1950153" cy="399654"/>
          </a:xfrm>
          <a:prstGeom prst="roundRect">
            <a:avLst>
              <a:gd name="adj" fmla="val 12421"/>
            </a:avLst>
          </a:prstGeom>
          <a:solidFill>
            <a:srgbClr val="FAE2D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5731" defTabSz="914378">
              <a:buSzPts val="1000"/>
            </a:pP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인지도 향상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과</a:t>
            </a:r>
            <a:r>
              <a:rPr lang="en-US" altLang="ko-KR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 </a:t>
            </a: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노출 커버리지 극대화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를</a:t>
            </a:r>
            <a:endParaRPr lang="en-US" altLang="ko-KR" sz="825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marL="135731" defTabSz="914378">
              <a:buSzPts val="1000"/>
            </a:pP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통한</a:t>
            </a:r>
            <a:r>
              <a:rPr lang="en-US" altLang="ko-KR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 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브랜드 검색 쿼리 향상</a:t>
            </a:r>
            <a:endParaRPr sz="825" dirty="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544EF5C-4794-CEE8-1045-D5B26064F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255" y="4406142"/>
            <a:ext cx="122224" cy="122224"/>
          </a:xfrm>
          <a:prstGeom prst="rect">
            <a:avLst/>
          </a:prstGeom>
        </p:spPr>
      </p:pic>
      <p:sp>
        <p:nvSpPr>
          <p:cNvPr id="3" name="Google Shape;317;p18">
            <a:extLst>
              <a:ext uri="{FF2B5EF4-FFF2-40B4-BE49-F238E27FC236}">
                <a16:creationId xmlns:a16="http://schemas.microsoft.com/office/drawing/2014/main" id="{07C90AD7-718C-3B99-8451-489684590B6F}"/>
              </a:ext>
            </a:extLst>
          </p:cNvPr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Google Shape;318;p18">
            <a:extLst>
              <a:ext uri="{FF2B5EF4-FFF2-40B4-BE49-F238E27FC236}">
                <a16:creationId xmlns:a16="http://schemas.microsoft.com/office/drawing/2014/main" id="{59C6867C-54AA-9081-C792-F32776408FDD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102BE4-1446-2464-A59B-B29D6F857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7" name="Google Shape;317;p18">
            <a:extLst>
              <a:ext uri="{FF2B5EF4-FFF2-40B4-BE49-F238E27FC236}">
                <a16:creationId xmlns:a16="http://schemas.microsoft.com/office/drawing/2014/main" id="{E8702E5C-9DC0-2A12-DC24-D4787D7979FF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{{title}}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509565-3468-116A-4D83-1D87D8C30288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{{period}}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475</Words>
  <Application>Microsoft Office PowerPoint</Application>
  <PresentationFormat>화면 슬라이드 쇼(16:9)</PresentationFormat>
  <Paragraphs>116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프리젠테이션 5 Medium</vt:lpstr>
      <vt:lpstr>프리젠테이션 6 SemiBold</vt:lpstr>
      <vt:lpstr>프리젠테이션 7 Bold</vt:lpstr>
      <vt:lpstr>Arial</vt:lpstr>
      <vt:lpstr>프리젠테이션 4 Regular</vt:lpstr>
      <vt:lpstr>Calibri</vt:lpstr>
      <vt:lpstr>프리젠테이션 9 Black</vt:lpstr>
      <vt:lpstr>Pretendard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earningss __</cp:lastModifiedBy>
  <cp:revision>236</cp:revision>
  <dcterms:modified xsi:type="dcterms:W3CDTF">2025-02-10T15:36:45Z</dcterms:modified>
</cp:coreProperties>
</file>