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3F0AF-4CDB-4F83-B89A-4FCD27EF4FE5}" v="1" dt="2021-04-20T14:49:41.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modSld">
      <pc:chgData name="Emily Robinson" userId="a9fcd774-4f33-423d-80dd-0db627157868" providerId="ADAL" clId="{98C76723-AA43-4380-8E4D-B8026509F880}" dt="2021-04-19T14:58:22.251" v="31" actId="20577"/>
      <pc:docMkLst>
        <pc:docMk/>
      </pc:docMkLst>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docChg>
  </pc:docChgLst>
  <pc:docChgLst>
    <pc:chgData name="Alison Kleffner" userId="0bed3509-e787-48f4-9a13-47afcd2529d5" providerId="ADAL" clId="{D5C3F0AF-4CDB-4F83-B89A-4FCD27EF4FE5}"/>
    <pc:docChg chg="undo custSel modSld">
      <pc:chgData name="Alison Kleffner" userId="0bed3509-e787-48f4-9a13-47afcd2529d5" providerId="ADAL" clId="{D5C3F0AF-4CDB-4F83-B89A-4FCD27EF4FE5}" dt="2021-04-20T15:03:11.375" v="143" actId="20577"/>
      <pc:docMkLst>
        <pc:docMk/>
      </pc:docMkLst>
      <pc:sldChg chg="modSp mod">
        <pc:chgData name="Alison Kleffner" userId="0bed3509-e787-48f4-9a13-47afcd2529d5" providerId="ADAL" clId="{D5C3F0AF-4CDB-4F83-B89A-4FCD27EF4FE5}" dt="2021-04-20T15:03:11.375" v="143" actId="20577"/>
        <pc:sldMkLst>
          <pc:docMk/>
          <pc:sldMk cId="3581702329" sldId="257"/>
        </pc:sldMkLst>
        <pc:spChg chg="mod">
          <ac:chgData name="Alison Kleffner" userId="0bed3509-e787-48f4-9a13-47afcd2529d5" providerId="ADAL" clId="{D5C3F0AF-4CDB-4F83-B89A-4FCD27EF4FE5}" dt="2021-04-20T15:03:11.375" v="143" actId="20577"/>
          <ac:spMkLst>
            <pc:docMk/>
            <pc:sldMk cId="3581702329" sldId="257"/>
            <ac:spMk id="3" creationId="{1480425F-5ADD-42BD-A8E6-730F5E080DD7}"/>
          </ac:spMkLst>
        </pc:spChg>
      </pc:sldChg>
      <pc:sldChg chg="addSp delSp modSp mod modClrScheme chgLayout">
        <pc:chgData name="Alison Kleffner" userId="0bed3509-e787-48f4-9a13-47afcd2529d5" providerId="ADAL" clId="{D5C3F0AF-4CDB-4F83-B89A-4FCD27EF4FE5}" dt="2021-04-20T14:50:56.874" v="47" actId="27636"/>
        <pc:sldMkLst>
          <pc:docMk/>
          <pc:sldMk cId="3724156524" sldId="258"/>
        </pc:sldMkLst>
        <pc:spChg chg="mod ord">
          <ac:chgData name="Alison Kleffner" userId="0bed3509-e787-48f4-9a13-47afcd2529d5" providerId="ADAL" clId="{D5C3F0AF-4CDB-4F83-B89A-4FCD27EF4FE5}" dt="2021-04-20T14:49:13.805" v="34" actId="700"/>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4:50:56.874" v="47" actId="27636"/>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picChg chg="add mod">
          <ac:chgData name="Alison Kleffner" userId="0bed3509-e787-48f4-9a13-47afcd2529d5" providerId="ADAL" clId="{D5C3F0AF-4CDB-4F83-B89A-4FCD27EF4FE5}" dt="2021-04-20T14:49:52.005" v="39" actId="1076"/>
          <ac:picMkLst>
            <pc:docMk/>
            <pc:sldMk cId="3724156524" sldId="258"/>
            <ac:picMk id="7" creationId="{3D72E8C0-2C18-495A-AF28-C65AC3278036}"/>
          </ac:picMkLst>
        </pc:picChg>
      </pc:sldChg>
      <pc:sldChg chg="modSp mod">
        <pc:chgData name="Alison Kleffner" userId="0bed3509-e787-48f4-9a13-47afcd2529d5" providerId="ADAL" clId="{D5C3F0AF-4CDB-4F83-B89A-4FCD27EF4FE5}" dt="2021-04-20T14:36:50.859" v="9" actId="20577"/>
        <pc:sldMkLst>
          <pc:docMk/>
          <pc:sldMk cId="1939212565" sldId="259"/>
        </pc:sldMkLst>
        <pc:spChg chg="mod">
          <ac:chgData name="Alison Kleffner" userId="0bed3509-e787-48f4-9a13-47afcd2529d5" providerId="ADAL" clId="{D5C3F0AF-4CDB-4F83-B89A-4FCD27EF4FE5}" dt="2021-04-20T14:36:50.859" v="9" actId="20577"/>
          <ac:spMkLst>
            <pc:docMk/>
            <pc:sldMk cId="1939212565" sldId="259"/>
            <ac:spMk id="3" creationId="{4B299CBA-9011-4FA0-AC76-4145A240B644}"/>
          </ac:spMkLst>
        </pc:spChg>
      </pc:sldChg>
      <pc:sldChg chg="modSp mod">
        <pc:chgData name="Alison Kleffner" userId="0bed3509-e787-48f4-9a13-47afcd2529d5" providerId="ADAL" clId="{D5C3F0AF-4CDB-4F83-B89A-4FCD27EF4FE5}" dt="2021-04-20T14:46:39.794" v="33" actId="27636"/>
        <pc:sldMkLst>
          <pc:docMk/>
          <pc:sldMk cId="3830608638" sldId="260"/>
        </pc:sldMkLst>
        <pc:spChg chg="mod">
          <ac:chgData name="Alison Kleffner" userId="0bed3509-e787-48f4-9a13-47afcd2529d5" providerId="ADAL" clId="{D5C3F0AF-4CDB-4F83-B89A-4FCD27EF4FE5}" dt="2021-04-20T14:46:39.794" v="33" actId="27636"/>
          <ac:spMkLst>
            <pc:docMk/>
            <pc:sldMk cId="3830608638" sldId="260"/>
            <ac:spMk id="3" creationId="{B70B73B9-D1AE-41E2-9605-8F8142D92E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4/20/2021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4/20/2021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59EB-9C7B-4817-8847-548C7EF9C039}"/>
              </a:ext>
            </a:extLst>
          </p:cNvPr>
          <p:cNvSpPr>
            <a:spLocks noGrp="1"/>
          </p:cNvSpPr>
          <p:nvPr>
            <p:ph type="title"/>
          </p:nvPr>
        </p:nvSpPr>
        <p:spPr/>
        <p:txBody>
          <a:bodyPr/>
          <a:lstStyle/>
          <a:p>
            <a:r>
              <a:rPr lang="en-US" dirty="0"/>
              <a:t>Conclusion/Discussion (Sarah)</a:t>
            </a:r>
          </a:p>
        </p:txBody>
      </p:sp>
      <p:sp>
        <p:nvSpPr>
          <p:cNvPr id="3" name="Content Placeholder 2">
            <a:extLst>
              <a:ext uri="{FF2B5EF4-FFF2-40B4-BE49-F238E27FC236}">
                <a16:creationId xmlns:a16="http://schemas.microsoft.com/office/drawing/2014/main" id="{E3786C67-994A-4589-ADDB-56AAF1D98E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442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p:txBody>
          <a:bodyPr/>
          <a:lstStyle/>
          <a:p>
            <a:r>
              <a:rPr lang="en-US" dirty="0"/>
              <a:t>Introduction (Alison/Sarah?)</a:t>
            </a:r>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p:txBody>
          <a:bodyPr>
            <a:normAutofit fontScale="92500" lnSpcReduction="20000"/>
          </a:bodyPr>
          <a:lstStyle/>
          <a:p>
            <a:r>
              <a:rPr lang="en-US" dirty="0"/>
              <a:t>Successful marketing campaigns and productive selling strategies are directly linked to communication about key indicators of quality; hence, objective measurements of quality are essential</a:t>
            </a:r>
          </a:p>
          <a:p>
            <a:r>
              <a:rPr lang="en-US" dirty="0"/>
              <a:t>Within the wine industry, there are two types of quality assessment: physiochemical and sensory tests. Sensory tests require a human expert to assess the quality of wine based on visual, taste, and smell [Hu et al., 2016]</a:t>
            </a:r>
          </a:p>
          <a:p>
            <a:r>
              <a:rPr lang="en-US"/>
              <a:t>Unlike </a:t>
            </a:r>
            <a:r>
              <a:rPr lang="en-US" dirty="0"/>
              <a:t>sensory tests, laboratory tests for measuring the physiochemical characteristics of wine such as acidity and alcohol content do not require a human expert. The relationship between </a:t>
            </a:r>
            <a:r>
              <a:rPr lang="en-US" dirty="0" err="1"/>
              <a:t>physiochemcial</a:t>
            </a:r>
            <a:r>
              <a:rPr lang="en-US" dirty="0"/>
              <a:t> and sensory analysis is not well understood. Recently, research in the food industry has utilized statistical learning techniques to evaluate widely available characteristics of wine. </a:t>
            </a:r>
          </a:p>
          <a:p>
            <a:r>
              <a:rPr lang="en-US"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p:txBody>
          <a:bodyPr/>
          <a:lstStyle/>
          <a:p>
            <a:r>
              <a:rPr lang="en-US" dirty="0"/>
              <a:t>Data Exploration (Alison)</a:t>
            </a:r>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838199" y="1825624"/>
            <a:ext cx="5921049" cy="4378227"/>
          </a:xfrm>
        </p:spPr>
        <p:txBody>
          <a:bodyPr>
            <a:normAutofit fontScale="70000" lnSpcReduction="20000"/>
          </a:bodyPr>
          <a:lstStyle/>
          <a:p>
            <a:r>
              <a:rPr lang="en-US" dirty="0"/>
              <a:t>In this paper, we applied classification and resampling techniques to the “Wine Quality Data Set” found on the UCI Data Repository [UCI]. The data consist of information from samples of </a:t>
            </a:r>
            <a:r>
              <a:rPr lang="en-US" dirty="0" err="1"/>
              <a:t>Vinho</a:t>
            </a:r>
            <a:r>
              <a:rPr lang="en-US" dirty="0"/>
              <a:t> Verde, which is a product from the northwest region of Portugal</a:t>
            </a:r>
          </a:p>
          <a:p>
            <a:r>
              <a:rPr lang="en-US" dirty="0"/>
              <a:t>For each of the wines in the dataset, 11 physiochemical measurements were taken on it: </a:t>
            </a:r>
            <a:r>
              <a:rPr lang="en-US" dirty="0" err="1"/>
              <a:t>fxed</a:t>
            </a:r>
            <a:r>
              <a:rPr lang="en-US" dirty="0"/>
              <a:t> acidity, volatile acidity, citric acid, residual sugar, chlorides, free sulfur dioxide, total sulfur dioxide, density, pH, sulphates, and alcohol.</a:t>
            </a:r>
          </a:p>
          <a:p>
            <a:r>
              <a:rPr lang="en-US" dirty="0"/>
              <a:t>The response was measured as a quality rating based on a sensory test carried out by at least three sommeliers, where a 0 was considered very bad and a 10 was excellent Gupta [2018]. Following Hu et al. [2016], we separated the wine into three quality classes: Low Quality (≤ 4), Normal (5-7), and High quality (≥ 8)</a:t>
            </a:r>
          </a:p>
        </p:txBody>
      </p:sp>
      <p:pic>
        <p:nvPicPr>
          <p:cNvPr id="7" name="Content Placeholder 6" descr="Chart, bar chart&#10;&#10;Description automatically generated">
            <a:extLst>
              <a:ext uri="{FF2B5EF4-FFF2-40B4-BE49-F238E27FC236}">
                <a16:creationId xmlns:a16="http://schemas.microsoft.com/office/drawing/2014/main" id="{3D72E8C0-2C18-495A-AF28-C65AC32780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9249" y="1212239"/>
            <a:ext cx="5020376" cy="2789055"/>
          </a:xfrm>
        </p:spPr>
      </p:pic>
    </p:spTree>
    <p:extLst>
      <p:ext uri="{BB962C8B-B14F-4D97-AF65-F5344CB8AC3E}">
        <p14:creationId xmlns:p14="http://schemas.microsoft.com/office/powerpoint/2010/main" val="372415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p:txBody>
          <a:bodyPr/>
          <a:lstStyle/>
          <a:p>
            <a:r>
              <a:rPr lang="en-US" dirty="0"/>
              <a:t>Goals/Problem (Alison)</a:t>
            </a:r>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p:txBody>
          <a:bodyPr>
            <a:normAutofit fontScale="85000" lnSpcReduction="20000"/>
          </a:bodyPr>
          <a:lstStyle/>
          <a:p>
            <a:r>
              <a:rPr lang="en-US" dirty="0"/>
              <a:t>The goal of this paper, following Hu et al. [2016] is to train a model that would work well to classify wines into three categories, which are: low quality, normal quality and high quality.</a:t>
            </a:r>
          </a:p>
          <a:p>
            <a:r>
              <a:rPr lang="en-US" dirty="0"/>
              <a:t>We evaluated two classification techniques, </a:t>
            </a:r>
            <a:r>
              <a:rPr lang="en-US" dirty="0" err="1"/>
              <a:t>eXtreme</a:t>
            </a:r>
            <a:r>
              <a:rPr lang="en-US" dirty="0"/>
              <a:t> Gradient Boosting (</a:t>
            </a:r>
            <a:r>
              <a:rPr lang="en-US" dirty="0" err="1"/>
              <a:t>XGBoost</a:t>
            </a:r>
            <a:r>
              <a:rPr lang="en-US" dirty="0"/>
              <a:t>) and Random Forest</a:t>
            </a:r>
          </a:p>
          <a:p>
            <a:r>
              <a:rPr lang="en-US" dirty="0"/>
              <a:t>The quality categorization poses a challenge of working with imbalanced classes as there are many more normal quality wines than low or high quality wines [Figure 1].</a:t>
            </a:r>
          </a:p>
          <a:p>
            <a:r>
              <a:rPr lang="en-US" dirty="0"/>
              <a:t> To address this, we will evaluate different resampling techniques in order to determine if resampling improves performance and to identify which resampling method is best. </a:t>
            </a:r>
          </a:p>
          <a:p>
            <a:r>
              <a:rPr lang="en-US" dirty="0"/>
              <a:t>Accuracy of each classification model applied in conjunction with each resampling method was compared. </a:t>
            </a:r>
          </a:p>
          <a:p>
            <a:r>
              <a:rPr lang="en-US" dirty="0"/>
              <a:t>Initially, we first evaluated the classifier performance with no resampling</a:t>
            </a:r>
          </a:p>
        </p:txBody>
      </p:sp>
    </p:spTree>
    <p:extLst>
      <p:ext uri="{BB962C8B-B14F-4D97-AF65-F5344CB8AC3E}">
        <p14:creationId xmlns:p14="http://schemas.microsoft.com/office/powerpoint/2010/main" val="193921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p:txBody>
          <a:bodyPr/>
          <a:lstStyle/>
          <a:p>
            <a:r>
              <a:rPr lang="en-US" dirty="0"/>
              <a:t>Methodology: Resampling (Alison)</a:t>
            </a:r>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p:txBody>
          <a:bodyPr>
            <a:normAutofit fontScale="62500" lnSpcReduction="20000"/>
          </a:bodyPr>
          <a:lstStyle/>
          <a:p>
            <a:r>
              <a:rPr lang="en-US" dirty="0"/>
              <a:t>Typical classifier algorithms assume a relatively balanced distribution across the classes, so with imbalanced data there tends to be bias towards the majority class [Sun et al., 2009]</a:t>
            </a:r>
          </a:p>
          <a:p>
            <a:r>
              <a:rPr lang="en-US" dirty="0"/>
              <a:t>Due to this imbalanced nature in the data, classifying algorithms will be biased towards classifying wines as “Normal,” causing poor predictions for the “Low” and “High” quality classes.</a:t>
            </a:r>
          </a:p>
          <a:p>
            <a:r>
              <a:rPr lang="en-US" dirty="0"/>
              <a:t>A method on how to lower the effects on working with an imbalanced data set is through resampling the original data set either by either oversampling the majority class, or undersampling the minority class. The goal with these methods is to create a data set that has close to a balanced class distribution, so the classifying algorithms will have better predictions due to being able to predict to the minority class more accurately [</a:t>
            </a:r>
            <a:r>
              <a:rPr lang="en-US" dirty="0" err="1"/>
              <a:t>Hoens</a:t>
            </a:r>
            <a:r>
              <a:rPr lang="en-US" dirty="0"/>
              <a:t> and Chawla, 2013].</a:t>
            </a:r>
          </a:p>
          <a:p>
            <a:r>
              <a:rPr lang="en-US" dirty="0"/>
              <a:t>We initially evaluated the classifier performance with the original imbalanced data set (without resampling), and hypothesized that it would be associated with low performance, however, we felt it provided an appropriate baseline</a:t>
            </a:r>
          </a:p>
          <a:p>
            <a:r>
              <a:rPr lang="en-US" dirty="0"/>
              <a:t>The undersampling method that we considered is random undersampling. In this method, instances of the majority class are discarded at random until reaches balanced with the minority class [</a:t>
            </a:r>
            <a:r>
              <a:rPr lang="en-US" dirty="0" err="1"/>
              <a:t>Hoens</a:t>
            </a:r>
            <a:r>
              <a:rPr lang="en-US" dirty="0"/>
              <a:t> and Chawla, 2013].</a:t>
            </a:r>
          </a:p>
          <a:p>
            <a:r>
              <a:rPr lang="en-US" dirty="0"/>
              <a:t>Next, we handled imbalanced data through resampling the original data set by oversampling the majority class using the SMOTE method, which is a technique that uses interpolation of the minority class to create synthetic data</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p:txBody>
          <a:bodyPr/>
          <a:lstStyle/>
          <a:p>
            <a:r>
              <a:rPr lang="en-US" dirty="0"/>
              <a:t>Methodology: Cross Validation (Emily)</a:t>
            </a:r>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p:txBody>
          <a:bodyPr/>
          <a:lstStyle/>
          <a:p>
            <a:r>
              <a:rPr lang="en-US" dirty="0"/>
              <a:t>Methodology: Random Forest (Emily)</a:t>
            </a:r>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F3E9-DDE4-4C7C-8979-F4583826ABF0}"/>
              </a:ext>
            </a:extLst>
          </p:cNvPr>
          <p:cNvSpPr>
            <a:spLocks noGrp="1"/>
          </p:cNvSpPr>
          <p:nvPr>
            <p:ph type="title"/>
          </p:nvPr>
        </p:nvSpPr>
        <p:spPr/>
        <p:txBody>
          <a:bodyPr/>
          <a:lstStyle/>
          <a:p>
            <a:r>
              <a:rPr lang="en-US" dirty="0"/>
              <a:t>Methodology: </a:t>
            </a:r>
            <a:r>
              <a:rPr lang="en-US" dirty="0" err="1"/>
              <a:t>XGBoost</a:t>
            </a:r>
            <a:r>
              <a:rPr lang="en-US" dirty="0"/>
              <a:t> (Emily)</a:t>
            </a:r>
          </a:p>
        </p:txBody>
      </p:sp>
      <p:sp>
        <p:nvSpPr>
          <p:cNvPr id="3" name="Content Placeholder 2">
            <a:extLst>
              <a:ext uri="{FF2B5EF4-FFF2-40B4-BE49-F238E27FC236}">
                <a16:creationId xmlns:a16="http://schemas.microsoft.com/office/drawing/2014/main" id="{AD8D74C1-4BD4-4EB9-ACB0-769400DA2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523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7007-97E4-40FB-87E6-22E3166854F1}"/>
              </a:ext>
            </a:extLst>
          </p:cNvPr>
          <p:cNvSpPr>
            <a:spLocks noGrp="1"/>
          </p:cNvSpPr>
          <p:nvPr>
            <p:ph type="title"/>
          </p:nvPr>
        </p:nvSpPr>
        <p:spPr/>
        <p:txBody>
          <a:bodyPr/>
          <a:lstStyle/>
          <a:p>
            <a:r>
              <a:rPr lang="en-US" dirty="0"/>
              <a:t>Results (Sarah)</a:t>
            </a:r>
          </a:p>
        </p:txBody>
      </p:sp>
      <p:sp>
        <p:nvSpPr>
          <p:cNvPr id="3" name="Content Placeholder 2">
            <a:extLst>
              <a:ext uri="{FF2B5EF4-FFF2-40B4-BE49-F238E27FC236}">
                <a16:creationId xmlns:a16="http://schemas.microsoft.com/office/drawing/2014/main" id="{1F15F299-8ABB-4484-B018-9D2F77E28183}"/>
              </a:ext>
            </a:extLst>
          </p:cNvPr>
          <p:cNvSpPr>
            <a:spLocks noGrp="1"/>
          </p:cNvSpPr>
          <p:nvPr>
            <p:ph idx="1"/>
          </p:nvPr>
        </p:nvSpPr>
        <p:spPr>
          <a:xfrm>
            <a:off x="838200" y="1825625"/>
            <a:ext cx="2924175" cy="4351338"/>
          </a:xfrm>
        </p:spPr>
        <p:txBody>
          <a:bodyPr/>
          <a:lstStyle/>
          <a:p>
            <a:endParaRPr lang="en-US" dirty="0"/>
          </a:p>
        </p:txBody>
      </p:sp>
      <p:pic>
        <p:nvPicPr>
          <p:cNvPr id="9" name="Picture 8" descr="Graphical user interface, table&#10;&#10;Description automatically generated with medium confidence">
            <a:extLst>
              <a:ext uri="{FF2B5EF4-FFF2-40B4-BE49-F238E27FC236}">
                <a16:creationId xmlns:a16="http://schemas.microsoft.com/office/drawing/2014/main" id="{7B2C2ABD-90EA-4599-8D56-1F74BB9E0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885" y="532996"/>
            <a:ext cx="6687483" cy="5792008"/>
          </a:xfrm>
          <a:prstGeom prst="rect">
            <a:avLst/>
          </a:prstGeom>
        </p:spPr>
      </p:pic>
    </p:spTree>
    <p:extLst>
      <p:ext uri="{BB962C8B-B14F-4D97-AF65-F5344CB8AC3E}">
        <p14:creationId xmlns:p14="http://schemas.microsoft.com/office/powerpoint/2010/main" val="407211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780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LMRoman17-Regular</vt:lpstr>
      <vt:lpstr>Office Theme</vt:lpstr>
      <vt:lpstr>Classification and Resampling of Wine Quality on Imbalanced Data</vt:lpstr>
      <vt:lpstr>Introduction (Alison/Sarah?)</vt:lpstr>
      <vt:lpstr>Data Exploration (Alison)</vt:lpstr>
      <vt:lpstr>Goals/Problem (Alison)</vt:lpstr>
      <vt:lpstr>Methodology: Resampling (Alison)</vt:lpstr>
      <vt:lpstr>Methodology: Cross Validation (Emily)</vt:lpstr>
      <vt:lpstr>Methodology: Random Forest (Emily)</vt:lpstr>
      <vt:lpstr>Methodology: XGBoost (Emily)</vt:lpstr>
      <vt:lpstr>Results (Sarah)</vt:lpstr>
      <vt:lpstr>Conclusion/Discussion (Sarah)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Alison Kleffner</cp:lastModifiedBy>
  <cp:revision>2</cp:revision>
  <dcterms:created xsi:type="dcterms:W3CDTF">2021-04-19T14:46:36Z</dcterms:created>
  <dcterms:modified xsi:type="dcterms:W3CDTF">2021-04-20T15:03:35Z</dcterms:modified>
</cp:coreProperties>
</file>