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69" r:id="rId2"/>
    <p:sldId id="276" r:id="rId3"/>
    <p:sldId id="316" r:id="rId4"/>
    <p:sldId id="277" r:id="rId5"/>
    <p:sldId id="291" r:id="rId6"/>
    <p:sldId id="300" r:id="rId7"/>
    <p:sldId id="319" r:id="rId8"/>
    <p:sldId id="320" r:id="rId9"/>
    <p:sldId id="281" r:id="rId10"/>
    <p:sldId id="321" r:id="rId11"/>
    <p:sldId id="322" r:id="rId12"/>
    <p:sldId id="323" r:id="rId13"/>
    <p:sldId id="324" r:id="rId14"/>
    <p:sldId id="326" r:id="rId15"/>
    <p:sldId id="32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262" r:id="rId26"/>
    <p:sldId id="305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30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7E47-7BA5-4BDE-825F-99105A54A119}" type="datetimeFigureOut">
              <a:rPr lang="es-MX" smtClean="0"/>
              <a:t>02/04/2018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A140E-2379-476F-AF30-DCCAD20ECE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7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8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5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69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1C79-E0AD-438C-8317-192DDF6BEEF8}" type="datetime1">
              <a:rPr lang="es-MX" smtClean="0"/>
              <a:t>02/04/2018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232-B388-4B1D-9D96-79B8AB22DD6C}" type="datetime1">
              <a:rPr lang="es-MX" smtClean="0"/>
              <a:t>02/04/2018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39E-5B4F-44B4-894E-7EC7DAF44F75}" type="datetime1">
              <a:rPr lang="es-MX" smtClean="0"/>
              <a:t>02/04/2018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3477-E135-4A50-8987-24D5BB66A865}" type="datetime1">
              <a:rPr lang="es-MX" smtClean="0"/>
              <a:t>02/04/2018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1A1-D10E-4B6D-B01E-5D00A19565DF}" type="datetime1">
              <a:rPr lang="es-MX" smtClean="0"/>
              <a:t>02/04/2018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141C-ED8C-4BC4-8C35-EE1AB9F96CAE}" type="datetime1">
              <a:rPr lang="es-MX" smtClean="0"/>
              <a:t>02/04/2018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B24-4431-4E36-AF02-228F900AB1E3}" type="datetime1">
              <a:rPr lang="es-MX" smtClean="0"/>
              <a:t>02/04/2018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263F-9078-4D26-BA85-94E3B1F2B6E8}" type="datetime1">
              <a:rPr lang="es-MX" smtClean="0"/>
              <a:t>02/04/2018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667E-AAAF-4B18-AE6C-30FE17001A58}" type="datetime1">
              <a:rPr lang="es-MX" smtClean="0"/>
              <a:t>02/04/2018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72CF-C824-452B-AA7F-ED7FBB9B4D84}" type="datetime1">
              <a:rPr lang="es-MX" smtClean="0"/>
              <a:t>02/04/2018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F286-C291-46E2-A3AC-CFFD446B5617}" type="datetime1">
              <a:rPr lang="es-MX" smtClean="0"/>
              <a:t>02/04/2018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B77E79-FABC-4EBB-A9E7-9BD2BAE7684F}" type="datetime1">
              <a:rPr lang="es-MX" smtClean="0"/>
              <a:t>02/04/2018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404664"/>
            <a:ext cx="7572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LM Roman 10" pitchFamily="50" charset="0"/>
              </a:rPr>
              <a:t>Institutito Politécnico Nacional</a:t>
            </a:r>
            <a:endParaRPr lang="es-ES" sz="2400" dirty="0" smtClean="0">
              <a:latin typeface="LM Roman 10" pitchFamily="50" charset="0"/>
            </a:endParaRPr>
          </a:p>
          <a:p>
            <a:pPr algn="ctr"/>
            <a:endParaRPr lang="es-ES" sz="2400" dirty="0" smtClean="0">
              <a:latin typeface="LM Roman 10" pitchFamily="50" charset="0"/>
            </a:endParaRPr>
          </a:p>
          <a:p>
            <a:pPr algn="ctr"/>
            <a:r>
              <a:rPr lang="es-ES" sz="2400" dirty="0" smtClean="0">
                <a:latin typeface="LM Roman 10" pitchFamily="50" charset="0"/>
              </a:rPr>
              <a:t>Escuela Superior de Cómputo</a:t>
            </a:r>
          </a:p>
          <a:p>
            <a:pPr algn="ctr"/>
            <a:endParaRPr lang="es-ES" sz="2400" dirty="0" smtClean="0">
              <a:latin typeface="LM Roman 10" pitchFamily="50" charset="0"/>
            </a:endParaRPr>
          </a:p>
          <a:p>
            <a:pPr algn="ctr"/>
            <a:endParaRPr lang="es-ES" sz="2400" dirty="0" smtClean="0">
              <a:latin typeface="LM Roman 10" pitchFamily="50" charset="0"/>
            </a:endParaRPr>
          </a:p>
          <a:p>
            <a:pPr algn="ctr"/>
            <a:r>
              <a:rPr lang="es-MX" sz="2400" u="sng" dirty="0">
                <a:latin typeface="LM Roman 10" pitchFamily="50" charset="0"/>
              </a:rPr>
              <a:t>Prototipo de aplicación para la detección de deficiencia de nutrientes en cultivos de hidroponía</a:t>
            </a:r>
            <a:r>
              <a:rPr lang="es-ES" sz="2400" u="sng" dirty="0" smtClean="0">
                <a:latin typeface="LM Roman 10" pitchFamily="50" charset="0"/>
              </a:rPr>
              <a:t>.</a:t>
            </a:r>
          </a:p>
          <a:p>
            <a:pPr algn="ctr"/>
            <a:endParaRPr lang="es-ES" sz="2400" u="sng" dirty="0" smtClean="0">
              <a:latin typeface="LM Roman 10" pitchFamily="50" charset="0"/>
            </a:endParaRPr>
          </a:p>
          <a:p>
            <a:pPr algn="ctr"/>
            <a:endParaRPr lang="es-ES" sz="2400" u="sng" dirty="0" smtClean="0">
              <a:latin typeface="LM Roman 10" pitchFamily="50" charset="0"/>
            </a:endParaRPr>
          </a:p>
          <a:p>
            <a:pPr algn="ctr"/>
            <a:r>
              <a:rPr lang="es-ES" sz="2000" dirty="0" smtClean="0">
                <a:latin typeface="LM Roman 10" pitchFamily="50" charset="0"/>
              </a:rPr>
              <a:t>Presenta:</a:t>
            </a:r>
          </a:p>
          <a:p>
            <a:pPr algn="ctr"/>
            <a:r>
              <a:rPr lang="es-ES" sz="2000" dirty="0" smtClean="0">
                <a:latin typeface="LM Roman 10" pitchFamily="50" charset="0"/>
              </a:rPr>
              <a:t>Edgar Rodrigo Arredondo Basurto</a:t>
            </a:r>
          </a:p>
          <a:p>
            <a:pPr algn="ctr"/>
            <a:endParaRPr lang="es-MX" sz="2400" dirty="0" smtClean="0">
              <a:latin typeface="LM Roman 10" pitchFamily="50" charset="0"/>
            </a:endParaRPr>
          </a:p>
          <a:p>
            <a:pPr algn="ctr"/>
            <a:endParaRPr lang="es-MX" sz="2400" dirty="0" smtClean="0">
              <a:latin typeface="LM Roman 10" pitchFamily="50" charset="0"/>
            </a:endParaRPr>
          </a:p>
          <a:p>
            <a:pPr algn="ctr"/>
            <a:r>
              <a:rPr lang="es-MX" sz="2000" dirty="0" smtClean="0">
                <a:latin typeface="LM Roman 10" pitchFamily="50" charset="0"/>
              </a:rPr>
              <a:t>Directores</a:t>
            </a:r>
          </a:p>
          <a:p>
            <a:pPr algn="ctr"/>
            <a:r>
              <a:rPr lang="pt-BR" dirty="0">
                <a:latin typeface="LM Roman 10" pitchFamily="50" charset="0"/>
              </a:rPr>
              <a:t>Ing. Eduardo Gutiérrez </a:t>
            </a:r>
            <a:r>
              <a:rPr lang="pt-BR" dirty="0" smtClean="0">
                <a:latin typeface="LM Roman 10" pitchFamily="50" charset="0"/>
              </a:rPr>
              <a:t>Aldana</a:t>
            </a:r>
          </a:p>
          <a:p>
            <a:pPr algn="ctr"/>
            <a:r>
              <a:rPr lang="pt-BR" dirty="0" smtClean="0">
                <a:latin typeface="LM Roman 10" pitchFamily="50" charset="0"/>
              </a:rPr>
              <a:t>Dr. José Félix Serrano Talamantes</a:t>
            </a:r>
          </a:p>
          <a:p>
            <a:pPr algn="ctr"/>
            <a:endParaRPr lang="es-ES" dirty="0">
              <a:latin typeface="LM Roman 10" pitchFamily="50" charset="0"/>
            </a:endParaRPr>
          </a:p>
        </p:txBody>
      </p:sp>
      <p:pic>
        <p:nvPicPr>
          <p:cNvPr id="5" name="4 Imagen" descr="Ipn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166"/>
            <a:ext cx="9286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1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32240" y="492786"/>
            <a:ext cx="1484587" cy="1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La arquitectura de una </a:t>
            </a:r>
            <a:r>
              <a:rPr lang="es-MX" sz="2000" dirty="0" err="1">
                <a:latin typeface="LM Roman 10" pitchFamily="50" charset="0"/>
              </a:rPr>
              <a:t>CNNs</a:t>
            </a:r>
            <a:r>
              <a:rPr lang="es-MX" sz="2000" dirty="0">
                <a:latin typeface="LM Roman 10" pitchFamily="50" charset="0"/>
              </a:rPr>
              <a:t> está compuesta por capas tres capas: </a:t>
            </a:r>
            <a:endParaRPr lang="es-MX" sz="2000" dirty="0" smtClean="0">
              <a:latin typeface="LM Roman 10" pitchFamily="50" charset="0"/>
            </a:endParaRPr>
          </a:p>
          <a:p>
            <a:pPr algn="just"/>
            <a:endParaRPr lang="es-MX" sz="2000" dirty="0" smtClean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Capa </a:t>
            </a:r>
            <a:r>
              <a:rPr lang="es-MX" sz="2000" dirty="0" err="1">
                <a:latin typeface="LM Roman 10" pitchFamily="50" charset="0"/>
              </a:rPr>
              <a:t>convolucional</a:t>
            </a:r>
            <a:r>
              <a:rPr lang="es-MX" sz="2000" dirty="0">
                <a:latin typeface="LM Roman 10" pitchFamily="50" charset="0"/>
              </a:rPr>
              <a:t> (CONV </a:t>
            </a:r>
            <a:r>
              <a:rPr lang="es-MX" sz="2000" dirty="0" err="1" smtClean="0">
                <a:latin typeface="LM Roman 10" pitchFamily="50" charset="0"/>
              </a:rPr>
              <a:t>layer</a:t>
            </a:r>
            <a:r>
              <a:rPr lang="es-MX" sz="2000" dirty="0" smtClean="0">
                <a:latin typeface="LM Roman 10" pitchFamily="50" charset="0"/>
              </a:rPr>
              <a:t>). Extracción de descriptores.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C</a:t>
            </a:r>
            <a:r>
              <a:rPr lang="es-MX" sz="2000" dirty="0" smtClean="0">
                <a:latin typeface="LM Roman 10" pitchFamily="50" charset="0"/>
              </a:rPr>
              <a:t>apa </a:t>
            </a:r>
            <a:r>
              <a:rPr lang="es-MX" sz="2000" dirty="0">
                <a:latin typeface="LM Roman 10" pitchFamily="50" charset="0"/>
              </a:rPr>
              <a:t>de agrupamiento (</a:t>
            </a:r>
            <a:r>
              <a:rPr lang="es-MX" sz="2000" dirty="0" err="1">
                <a:latin typeface="LM Roman 10" pitchFamily="50" charset="0"/>
              </a:rPr>
              <a:t>pooling</a:t>
            </a:r>
            <a:r>
              <a:rPr lang="es-MX" sz="2000" dirty="0">
                <a:latin typeface="LM Roman 10" pitchFamily="50" charset="0"/>
              </a:rPr>
              <a:t> </a:t>
            </a:r>
            <a:r>
              <a:rPr lang="es-MX" sz="2000" dirty="0" err="1" smtClean="0">
                <a:latin typeface="LM Roman 10" pitchFamily="50" charset="0"/>
              </a:rPr>
              <a:t>layer</a:t>
            </a:r>
            <a:r>
              <a:rPr lang="es-MX" sz="2000" dirty="0" smtClean="0">
                <a:latin typeface="LM Roman 10" pitchFamily="50" charset="0"/>
              </a:rPr>
              <a:t>). Reducir el tamaño de la representación.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C</a:t>
            </a:r>
            <a:r>
              <a:rPr lang="es-MX" sz="2000" dirty="0" smtClean="0">
                <a:latin typeface="LM Roman 10" pitchFamily="50" charset="0"/>
              </a:rPr>
              <a:t>apa </a:t>
            </a:r>
            <a:r>
              <a:rPr lang="es-MX" sz="2000" dirty="0">
                <a:latin typeface="LM Roman 10" pitchFamily="50" charset="0"/>
              </a:rPr>
              <a:t>conectada completamente (</a:t>
            </a:r>
            <a:r>
              <a:rPr lang="es-MX" sz="2000" dirty="0" err="1">
                <a:latin typeface="LM Roman 10" pitchFamily="50" charset="0"/>
              </a:rPr>
              <a:t>Fully-connected</a:t>
            </a:r>
            <a:r>
              <a:rPr lang="es-MX" sz="2000" dirty="0">
                <a:latin typeface="LM Roman 10" pitchFamily="50" charset="0"/>
              </a:rPr>
              <a:t> </a:t>
            </a:r>
            <a:r>
              <a:rPr lang="es-MX" sz="2000" dirty="0" err="1">
                <a:latin typeface="LM Roman 10" pitchFamily="50" charset="0"/>
              </a:rPr>
              <a:t>layer</a:t>
            </a:r>
            <a:r>
              <a:rPr lang="es-MX" sz="2000" dirty="0">
                <a:latin typeface="LM Roman 10" pitchFamily="50" charset="0"/>
              </a:rPr>
              <a:t>). </a:t>
            </a:r>
            <a:r>
              <a:rPr lang="es-MX" sz="2000" dirty="0" smtClean="0">
                <a:latin typeface="LM Roman 10" pitchFamily="50" charset="0"/>
              </a:rPr>
              <a:t>Clasificador.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r>
              <a:rPr lang="es-MX" sz="2000" dirty="0" smtClean="0">
                <a:latin typeface="LM Roman 10" pitchFamily="50" charset="0"/>
              </a:rPr>
              <a:t>Estas </a:t>
            </a:r>
            <a:r>
              <a:rPr lang="es-MX" sz="2000" dirty="0">
                <a:latin typeface="LM Roman 10" pitchFamily="50" charset="0"/>
              </a:rPr>
              <a:t>capas permiten a la red codificar determinadas propiedades de la imagen.</a:t>
            </a:r>
            <a:endParaRPr lang="es-MX" sz="2000" dirty="0" smtClean="0">
              <a:latin typeface="LM Roman 10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-141162" y="6265481"/>
            <a:ext cx="8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4.4. </a:t>
            </a:r>
            <a:r>
              <a:rPr lang="es-MX" sz="1600" dirty="0" smtClean="0">
                <a:latin typeface="LM Roman 10" pitchFamily="50" charset="0"/>
              </a:rPr>
              <a:t>Capa </a:t>
            </a:r>
            <a:r>
              <a:rPr lang="es-MX" sz="1600" dirty="0" err="1" smtClean="0">
                <a:latin typeface="LM Roman 10" pitchFamily="50" charset="0"/>
              </a:rPr>
              <a:t>convolucional</a:t>
            </a:r>
            <a:r>
              <a:rPr lang="es-MX" sz="1600" dirty="0" smtClean="0">
                <a:latin typeface="LM Roman 10" pitchFamily="50" charset="0"/>
              </a:rPr>
              <a:t> (izquierda) y capa de agrupamiento (derecha).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10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7" name="Picture 6" descr="http://cs231n.github.io/assets/cnn/depthcol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95292"/>
            <a:ext cx="2448272" cy="138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/>
          <a:stretch/>
        </p:blipFill>
        <p:spPr bwMode="auto">
          <a:xfrm>
            <a:off x="4256348" y="4939564"/>
            <a:ext cx="2946301" cy="154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8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La arquitectura más sencilla de una red neuronal </a:t>
            </a:r>
            <a:r>
              <a:rPr lang="es-MX" sz="2000" dirty="0" err="1">
                <a:latin typeface="LM Roman 10" pitchFamily="50" charset="0"/>
              </a:rPr>
              <a:t>convolucional</a:t>
            </a:r>
            <a:r>
              <a:rPr lang="es-MX" sz="2000" dirty="0">
                <a:latin typeface="LM Roman 10" pitchFamily="50" charset="0"/>
              </a:rPr>
              <a:t> comienza con una capa de entrada (imágenes) seguida de una secuencia de capas </a:t>
            </a:r>
            <a:r>
              <a:rPr lang="es-MX" sz="2000" dirty="0" err="1">
                <a:latin typeface="LM Roman 10" pitchFamily="50" charset="0"/>
              </a:rPr>
              <a:t>convolucionales</a:t>
            </a:r>
            <a:r>
              <a:rPr lang="es-MX" sz="2000" dirty="0">
                <a:latin typeface="LM Roman 10" pitchFamily="50" charset="0"/>
              </a:rPr>
              <a:t> y de agrupamiento, terminando con capas completamente conectadas. Las capas </a:t>
            </a:r>
            <a:r>
              <a:rPr lang="es-MX" sz="2000" dirty="0" err="1">
                <a:latin typeface="LM Roman 10" pitchFamily="50" charset="0"/>
              </a:rPr>
              <a:t>convolucionales</a:t>
            </a:r>
            <a:r>
              <a:rPr lang="es-MX" sz="2000" dirty="0">
                <a:latin typeface="LM Roman 10" pitchFamily="50" charset="0"/>
              </a:rPr>
              <a:t> usualmente están seguidas de una capa de funciones de activación </a:t>
            </a:r>
            <a:r>
              <a:rPr lang="es-MX" sz="2000" dirty="0" err="1" smtClean="0">
                <a:latin typeface="LM Roman 10" pitchFamily="50" charset="0"/>
              </a:rPr>
              <a:t>ReLU</a:t>
            </a:r>
            <a:r>
              <a:rPr lang="es-MX" sz="2000" dirty="0" smtClean="0">
                <a:latin typeface="LM Roman 10" pitchFamily="50" charset="0"/>
              </a:rPr>
              <a:t>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-141162" y="5513740"/>
            <a:ext cx="8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4.5. </a:t>
            </a:r>
            <a:r>
              <a:rPr lang="es-MX" sz="1600" dirty="0">
                <a:latin typeface="LM Roman 10" pitchFamily="50" charset="0"/>
              </a:rPr>
              <a:t>Ejemplo de arquitectura </a:t>
            </a:r>
            <a:r>
              <a:rPr lang="es-MX" sz="1600" dirty="0" smtClean="0">
                <a:latin typeface="LM Roman 10" pitchFamily="50" charset="0"/>
              </a:rPr>
              <a:t>CNN.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9" name="Picture 8" descr="Alt Tex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6"/>
          <a:stretch/>
        </p:blipFill>
        <p:spPr bwMode="auto">
          <a:xfrm>
            <a:off x="1765243" y="3717032"/>
            <a:ext cx="4982210" cy="1562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80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Existen distintas arquitecturas con un nombre asignado. Las más comunes son las siguientes</a:t>
            </a:r>
            <a:r>
              <a:rPr lang="es-MX" sz="2000" dirty="0" smtClean="0">
                <a:latin typeface="LM Roman 10" panose="00000500000000000000" pitchFamily="50" charset="0"/>
              </a:rPr>
              <a:t>: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 smtClean="0">
                <a:latin typeface="LM Roman 10" panose="00000500000000000000" pitchFamily="50" charset="0"/>
              </a:rPr>
              <a:t>LeNet</a:t>
            </a:r>
            <a:r>
              <a:rPr lang="es-MX" sz="2000" dirty="0">
                <a:latin typeface="LM Roman 10" panose="00000500000000000000" pitchFamily="50" charset="0"/>
              </a:rPr>
              <a:t>. Desarrollada por </a:t>
            </a:r>
            <a:r>
              <a:rPr lang="es-MX" sz="2000" dirty="0" err="1">
                <a:latin typeface="LM Roman 10" panose="00000500000000000000" pitchFamily="50" charset="0"/>
              </a:rPr>
              <a:t>Yann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LeCun</a:t>
            </a:r>
            <a:r>
              <a:rPr lang="es-MX" sz="2000" dirty="0">
                <a:latin typeface="LM Roman 10" panose="00000500000000000000" pitchFamily="50" charset="0"/>
              </a:rPr>
              <a:t> en la década de 1990. Con esta arquitectura se desarrollaron las primeras aplicaciones exitosas de redes </a:t>
            </a:r>
            <a:r>
              <a:rPr lang="es-MX" sz="2000" dirty="0" err="1">
                <a:latin typeface="LM Roman 10" panose="00000500000000000000" pitchFamily="50" charset="0"/>
              </a:rPr>
              <a:t>convolucionales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 smtClean="0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. Es el primer trabajo que popularizo las redes </a:t>
            </a:r>
            <a:r>
              <a:rPr lang="es-MX" sz="2000" dirty="0" err="1">
                <a:latin typeface="LM Roman 10" panose="00000500000000000000" pitchFamily="50" charset="0"/>
              </a:rPr>
              <a:t>convolucionales</a:t>
            </a:r>
            <a:r>
              <a:rPr lang="es-MX" sz="2000" dirty="0">
                <a:latin typeface="LM Roman 10" panose="00000500000000000000" pitchFamily="50" charset="0"/>
              </a:rPr>
              <a:t> en la visión por computadora, desarrollado por Alex </a:t>
            </a:r>
            <a:r>
              <a:rPr lang="es-MX" sz="2000" dirty="0" err="1">
                <a:latin typeface="LM Roman 10" panose="00000500000000000000" pitchFamily="50" charset="0"/>
              </a:rPr>
              <a:t>Krizhevsky</a:t>
            </a:r>
            <a:r>
              <a:rPr lang="es-MX" sz="2000" dirty="0">
                <a:latin typeface="LM Roman 10" panose="00000500000000000000" pitchFamily="50" charset="0"/>
              </a:rPr>
              <a:t>, </a:t>
            </a:r>
            <a:r>
              <a:rPr lang="es-MX" sz="2000" dirty="0" err="1">
                <a:latin typeface="LM Roman 10" panose="00000500000000000000" pitchFamily="50" charset="0"/>
              </a:rPr>
              <a:t>Ilya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Sutskever</a:t>
            </a:r>
            <a:r>
              <a:rPr lang="es-MX" sz="2000" dirty="0">
                <a:latin typeface="LM Roman 10" panose="00000500000000000000" pitchFamily="50" charset="0"/>
              </a:rPr>
              <a:t> y </a:t>
            </a:r>
            <a:r>
              <a:rPr lang="es-MX" sz="2000" dirty="0" err="1">
                <a:latin typeface="LM Roman 10" panose="00000500000000000000" pitchFamily="50" charset="0"/>
              </a:rPr>
              <a:t>Geoff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Hinton</a:t>
            </a:r>
            <a:r>
              <a:rPr lang="es-MX" sz="2000" dirty="0">
                <a:latin typeface="LM Roman 10" panose="00000500000000000000" pitchFamily="50" charset="0"/>
              </a:rPr>
              <a:t>. 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fue inscrita en el reto </a:t>
            </a:r>
            <a:r>
              <a:rPr lang="es-MX" sz="2000" dirty="0" err="1">
                <a:latin typeface="LM Roman 10" panose="00000500000000000000" pitchFamily="50" charset="0"/>
              </a:rPr>
              <a:t>ImageNet</a:t>
            </a:r>
            <a:r>
              <a:rPr lang="es-MX" sz="2000" dirty="0">
                <a:latin typeface="LM Roman 10" panose="00000500000000000000" pitchFamily="50" charset="0"/>
              </a:rPr>
              <a:t> ILSVRC </a:t>
            </a:r>
            <a:r>
              <a:rPr lang="es-MX" sz="2000" dirty="0" err="1">
                <a:latin typeface="LM Roman 10" panose="00000500000000000000" pitchFamily="50" charset="0"/>
              </a:rPr>
              <a:t>challenge</a:t>
            </a:r>
            <a:r>
              <a:rPr lang="es-MX" sz="2000" dirty="0">
                <a:latin typeface="LM Roman 10" panose="00000500000000000000" pitchFamily="50" charset="0"/>
              </a:rPr>
              <a:t> en 2012 y superó de forma significativa al segundo clasificado.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anose="00000500000000000000" pitchFamily="50" charset="0"/>
              </a:rPr>
              <a:t>ZF </a:t>
            </a:r>
            <a:r>
              <a:rPr lang="es-MX" sz="2000" dirty="0">
                <a:latin typeface="LM Roman 10" panose="00000500000000000000" pitchFamily="50" charset="0"/>
              </a:rPr>
              <a:t>Net. Una mejora de 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que resultó ganadora del ILSVRC 2013, desarrollada por Matthew </a:t>
            </a:r>
            <a:r>
              <a:rPr lang="es-MX" sz="2000" dirty="0" err="1">
                <a:latin typeface="LM Roman 10" panose="00000500000000000000" pitchFamily="50" charset="0"/>
              </a:rPr>
              <a:t>Zeiler</a:t>
            </a:r>
            <a:r>
              <a:rPr lang="es-MX" sz="2000" dirty="0">
                <a:latin typeface="LM Roman 10" panose="00000500000000000000" pitchFamily="50" charset="0"/>
              </a:rPr>
              <a:t> y </a:t>
            </a:r>
            <a:r>
              <a:rPr lang="es-MX" sz="2000" dirty="0" err="1">
                <a:latin typeface="LM Roman 10" panose="00000500000000000000" pitchFamily="50" charset="0"/>
              </a:rPr>
              <a:t>Rob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Fergus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 smtClean="0">
                <a:latin typeface="LM Roman 10" panose="00000500000000000000" pitchFamily="50" charset="0"/>
              </a:rPr>
              <a:t>GoogLeNet</a:t>
            </a:r>
            <a:r>
              <a:rPr lang="es-MX" sz="2000" dirty="0">
                <a:latin typeface="LM Roman 10" panose="00000500000000000000" pitchFamily="50" charset="0"/>
              </a:rPr>
              <a:t>. La ganadora del ILSVRC 2014, desarrollada por </a:t>
            </a:r>
            <a:r>
              <a:rPr lang="es-MX" sz="2000" dirty="0" err="1">
                <a:latin typeface="LM Roman 10" panose="00000500000000000000" pitchFamily="50" charset="0"/>
              </a:rPr>
              <a:t>Szegedy</a:t>
            </a:r>
            <a:r>
              <a:rPr lang="es-MX" sz="2000" dirty="0">
                <a:latin typeface="LM Roman 10" panose="00000500000000000000" pitchFamily="50" charset="0"/>
              </a:rPr>
              <a:t> et </a:t>
            </a:r>
            <a:r>
              <a:rPr lang="es-MX" sz="2000" dirty="0" smtClean="0">
                <a:latin typeface="LM Roman 10" panose="00000500000000000000" pitchFamily="50" charset="0"/>
              </a:rPr>
              <a:t>al </a:t>
            </a:r>
            <a:r>
              <a:rPr lang="es-MX" sz="2000" dirty="0">
                <a:latin typeface="LM Roman 10" panose="00000500000000000000" pitchFamily="50" charset="0"/>
              </a:rPr>
              <a:t>de Google.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12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El conjunto de datos para el proceso de entrenamiento y prueba consistió de 16,419, 80% para entrenamiento y el restante para pruebas. La cantidad de imágenes por cada enfermedad se muestra en la tabla siguiente.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16966"/>
              </p:ext>
            </p:extLst>
          </p:nvPr>
        </p:nvGraphicFramePr>
        <p:xfrm>
          <a:off x="1403648" y="3273829"/>
          <a:ext cx="560514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2255"/>
                <a:gridCol w="280289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Enfermedad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Número de imágenes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Virus del rizado amarillo del tomate (Tomato yellow leaf curl virus)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4032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Virus del mosaico del tomate (Tomato mosaic virus)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325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Corynespora cassiicola. Mancha en forma de blanco (Target spot)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1,356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Araña roja (Spider mites)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1,628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Septoriosis (Septoria spot)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1,723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Passalora fulva. Moho en la hoja (Leaf mold)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904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Tizón tardío (Lateblight)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1,781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Tizón temprano (Earlyblight)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952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Mancha bacteriana (Bacterial spot)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2,127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>
                          <a:effectLst/>
                        </a:rPr>
                        <a:t>Total</a:t>
                      </a:r>
                      <a:endParaRPr lang="es-MX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14,828</a:t>
                      </a:r>
                      <a:endParaRPr lang="es-MX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Es posible realizar predicciones usando el clasificador con C</a:t>
            </a:r>
            <a:r>
              <a:rPr lang="es-MX" sz="2000" dirty="0" smtClean="0">
                <a:latin typeface="LM Roman 10" panose="00000500000000000000" pitchFamily="50" charset="0"/>
              </a:rPr>
              <a:t>++, </a:t>
            </a:r>
            <a:r>
              <a:rPr lang="es-MX" sz="2000" dirty="0" err="1" smtClean="0">
                <a:latin typeface="LM Roman 10" panose="00000500000000000000" pitchFamily="50" charset="0"/>
              </a:rPr>
              <a:t>Python</a:t>
            </a:r>
            <a:r>
              <a:rPr lang="es-MX" sz="2000" dirty="0" smtClean="0">
                <a:latin typeface="LM Roman 10" panose="00000500000000000000" pitchFamily="50" charset="0"/>
              </a:rPr>
              <a:t> o </a:t>
            </a:r>
            <a:r>
              <a:rPr lang="es-MX" sz="2000" dirty="0" err="1" smtClean="0">
                <a:latin typeface="LM Roman 10" panose="00000500000000000000" pitchFamily="50" charset="0"/>
              </a:rPr>
              <a:t>Matlab</a:t>
            </a:r>
            <a:r>
              <a:rPr lang="es-MX" sz="2000" dirty="0" smtClean="0">
                <a:latin typeface="LM Roman 10" panose="00000500000000000000" pitchFamily="50" charset="0"/>
              </a:rPr>
              <a:t>, </a:t>
            </a:r>
            <a:r>
              <a:rPr lang="es-MX" sz="2000" dirty="0">
                <a:latin typeface="LM Roman 10" panose="00000500000000000000" pitchFamily="50" charset="0"/>
              </a:rPr>
              <a:t>teniendo como requisito tener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 y las bibliotecas correspondientes para cada lenguaje instaladas.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 3.3.0 incluye un modulo para </a:t>
            </a:r>
            <a:r>
              <a:rPr lang="es-MX" sz="2000" dirty="0" err="1">
                <a:latin typeface="LM Roman 10" panose="00000500000000000000" pitchFamily="50" charset="0"/>
              </a:rPr>
              <a:t>deep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learning</a:t>
            </a:r>
            <a:r>
              <a:rPr lang="es-MX" sz="2000" dirty="0">
                <a:latin typeface="LM Roman 10" panose="00000500000000000000" pitchFamily="50" charset="0"/>
              </a:rPr>
              <a:t> (</a:t>
            </a:r>
            <a:r>
              <a:rPr lang="es-MX" sz="2000" dirty="0" err="1">
                <a:latin typeface="LM Roman 10" panose="00000500000000000000" pitchFamily="50" charset="0"/>
              </a:rPr>
              <a:t>dnn</a:t>
            </a:r>
            <a:r>
              <a:rPr lang="es-MX" sz="2000" dirty="0">
                <a:latin typeface="LM Roman 10" panose="00000500000000000000" pitchFamily="50" charset="0"/>
              </a:rPr>
              <a:t>) que también permite realizar predicciones, pero sin la necesidad de tener instalado </a:t>
            </a:r>
            <a:r>
              <a:rPr lang="es-MX" sz="2000" dirty="0" err="1" smtClean="0">
                <a:latin typeface="LM Roman 10" panose="00000500000000000000" pitchFamily="50" charset="0"/>
              </a:rPr>
              <a:t>Caffe</a:t>
            </a:r>
            <a:r>
              <a:rPr lang="es-MX" sz="2000" dirty="0" smtClean="0">
                <a:latin typeface="LM Roman 10" panose="00000500000000000000" pitchFamily="50" charset="0"/>
              </a:rPr>
              <a:t>, lo que también añade Java como otra opción para realizar predicciones con el clasificador entrenado.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Requisitos funcionales.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RF01.</a:t>
            </a:r>
            <a:r>
              <a:rPr lang="es-MX" sz="2000" dirty="0">
                <a:latin typeface="LM Roman 10" panose="00000500000000000000" pitchFamily="50" charset="0"/>
              </a:rPr>
              <a:t> Selección de imagen.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Nivel de madurez:</a:t>
            </a:r>
            <a:r>
              <a:rPr lang="es-MX" sz="2000" dirty="0">
                <a:latin typeface="LM Roman 10" panose="00000500000000000000" pitchFamily="50" charset="0"/>
              </a:rPr>
              <a:t> Alta.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Prioridad:</a:t>
            </a:r>
            <a:r>
              <a:rPr lang="es-MX" sz="2000" dirty="0">
                <a:latin typeface="LM Roman 10" panose="00000500000000000000" pitchFamily="50" charset="0"/>
              </a:rPr>
              <a:t> Media. 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Descripción:</a:t>
            </a:r>
            <a:r>
              <a:rPr lang="es-MX" sz="2000" dirty="0">
                <a:latin typeface="LM Roman 10" panose="00000500000000000000" pitchFamily="50" charset="0"/>
              </a:rPr>
              <a:t> El sistema permitirá seleccionar una imagen del sistema de archivos local del dispositivo del usuario.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RF02. </a:t>
            </a:r>
            <a:r>
              <a:rPr lang="es-MX" sz="2000" dirty="0">
                <a:latin typeface="LM Roman 10" panose="00000500000000000000" pitchFamily="50" charset="0"/>
              </a:rPr>
              <a:t>Clasificación.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Nivel de madurez:</a:t>
            </a:r>
            <a:r>
              <a:rPr lang="es-MX" sz="2000" dirty="0">
                <a:latin typeface="LM Roman 10" panose="00000500000000000000" pitchFamily="50" charset="0"/>
              </a:rPr>
              <a:t> Alta.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Prioridad:</a:t>
            </a:r>
            <a:r>
              <a:rPr lang="es-MX" sz="2000" dirty="0">
                <a:latin typeface="LM Roman 10" panose="00000500000000000000" pitchFamily="50" charset="0"/>
              </a:rPr>
              <a:t> Alta. 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Descripción:</a:t>
            </a:r>
            <a:r>
              <a:rPr lang="es-MX" sz="2000" dirty="0">
                <a:latin typeface="LM Roman 10" panose="00000500000000000000" pitchFamily="50" charset="0"/>
              </a:rPr>
              <a:t> El sistema clasificará la imagen en alguna de las nueve enfermedades descritas en la tabla 3.1 o en la clase “Hoja sana”, indicando la probabilidad de que esa sea la enfermedad correcta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15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Requisitos no funcionales.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RNF01</a:t>
            </a:r>
            <a:r>
              <a:rPr lang="es-MX" sz="2000" dirty="0">
                <a:latin typeface="LM Roman 10" panose="00000500000000000000" pitchFamily="50" charset="0"/>
              </a:rPr>
              <a:t>. La eficiencia de clasificación deberá ser superior al 90%.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RNF02</a:t>
            </a:r>
            <a:r>
              <a:rPr lang="es-MX" sz="2000" dirty="0">
                <a:latin typeface="LM Roman 10" panose="00000500000000000000" pitchFamily="50" charset="0"/>
              </a:rPr>
              <a:t>. El clasificador identificará la clase de la imagen de entrada en un tiempo no mayor a cinco segundos.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RNF05</a:t>
            </a:r>
            <a:r>
              <a:rPr lang="es-MX" sz="2000" dirty="0">
                <a:latin typeface="LM Roman 10" panose="00000500000000000000" pitchFamily="50" charset="0"/>
              </a:rPr>
              <a:t>. El sistema será desarrollado para un ambiente Web.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RNF06</a:t>
            </a:r>
            <a:r>
              <a:rPr lang="es-MX" sz="2000" dirty="0">
                <a:latin typeface="LM Roman 10" panose="00000500000000000000" pitchFamily="50" charset="0"/>
              </a:rPr>
              <a:t>. El sistema podrá usarse a través del navegador </a:t>
            </a:r>
            <a:r>
              <a:rPr lang="es-MX" sz="2000" dirty="0" err="1">
                <a:latin typeface="LM Roman 10" panose="00000500000000000000" pitchFamily="50" charset="0"/>
              </a:rPr>
              <a:t>Chrome</a:t>
            </a:r>
            <a:r>
              <a:rPr lang="es-MX" sz="2000" dirty="0">
                <a:latin typeface="LM Roman 10" panose="00000500000000000000" pitchFamily="50" charset="0"/>
              </a:rPr>
              <a:t> v.64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16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17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5" name="Imagen 16" descr="C:\Users\edgar\AppData\Local\Microsoft\Windows\INetCache\Content.Word\casosDeUs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67" y="1772816"/>
            <a:ext cx="4503762" cy="3495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5.1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 smtClean="0">
                <a:latin typeface="LM Roman 10" pitchFamily="50" charset="0"/>
              </a:rPr>
              <a:t>Modelo de casos de uso de la aplicación Web.</a:t>
            </a:r>
            <a:endParaRPr lang="es-MX" sz="1600" dirty="0"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18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5.2</a:t>
            </a:r>
            <a:r>
              <a:rPr lang="es-MX" sz="1600" dirty="0" smtClean="0">
                <a:latin typeface="LM Roman 10" pitchFamily="50" charset="0"/>
              </a:rPr>
              <a:t>. Diseño de la interfaz de usuario</a:t>
            </a:r>
            <a:r>
              <a:rPr lang="es-MX" sz="1600" dirty="0" smtClean="0">
                <a:latin typeface="LM Roman 10" pitchFamily="50" charset="0"/>
              </a:rPr>
              <a:t>.</a:t>
            </a:r>
            <a:endParaRPr lang="es-MX" sz="1600" dirty="0">
              <a:latin typeface="LM Roman 10" pitchFamily="50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67927" y="1186180"/>
            <a:ext cx="4208145" cy="44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19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6" name="4 CuadroTexto"/>
          <p:cNvSpPr txBox="1"/>
          <p:nvPr/>
        </p:nvSpPr>
        <p:spPr>
          <a:xfrm>
            <a:off x="957869" y="6181725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5.3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 smtClean="0">
                <a:latin typeface="LM Roman 10" pitchFamily="50" charset="0"/>
              </a:rPr>
              <a:t>Arquitectura de la aplicación Web.</a:t>
            </a:r>
            <a:endParaRPr lang="es-MX" sz="1600" dirty="0">
              <a:latin typeface="LM Roman 10" pitchFamily="50" charset="0"/>
            </a:endParaRPr>
          </a:p>
        </p:txBody>
      </p:sp>
      <p:pic>
        <p:nvPicPr>
          <p:cNvPr id="8" name="Picture 7" descr="C:\Users\Edgar\Documents\git\PlantDiseaseDetection\technicalReport\tt2\images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78245"/>
            <a:ext cx="2952327" cy="5173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3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772816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La hidroponía permite </a:t>
            </a:r>
            <a:r>
              <a:rPr lang="es-MX" sz="2000" dirty="0">
                <a:latin typeface="LM Roman 10" pitchFamily="50" charset="0"/>
              </a:rPr>
              <a:t>cultivar especies para el consumo humano en regiones donde no existen tierras de </a:t>
            </a:r>
            <a:r>
              <a:rPr lang="es-MX" sz="2000" dirty="0" smtClean="0">
                <a:latin typeface="LM Roman 10" pitchFamily="50" charset="0"/>
              </a:rPr>
              <a:t>cultivo o donde el clima no es favorable para el cultivo tradicional de ciertas especies.</a:t>
            </a:r>
            <a:endParaRPr lang="es-MX" sz="2000" dirty="0" smtClean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Mercado valuado en 411.88 </a:t>
            </a:r>
            <a:r>
              <a:rPr lang="es-MX" sz="2000" dirty="0" smtClean="0">
                <a:latin typeface="LM Roman 10" pitchFamily="50" charset="0"/>
              </a:rPr>
              <a:t>millones de dólares (USD) en 2017 y </a:t>
            </a:r>
            <a:r>
              <a:rPr lang="es-MX" sz="2000" dirty="0">
                <a:latin typeface="LM Roman 10" pitchFamily="50" charset="0"/>
              </a:rPr>
              <a:t>una proyección de 752.57 </a:t>
            </a:r>
            <a:r>
              <a:rPr lang="es-MX" sz="2000" dirty="0" smtClean="0">
                <a:latin typeface="LM Roman 10" pitchFamily="50" charset="0"/>
              </a:rPr>
              <a:t>millones para 2022 [1].</a:t>
            </a:r>
            <a:endParaRPr lang="es-MX" sz="2000" dirty="0" smtClean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En </a:t>
            </a:r>
            <a:r>
              <a:rPr lang="es-MX" sz="2000" dirty="0">
                <a:latin typeface="LM Roman 10" pitchFamily="50" charset="0"/>
              </a:rPr>
              <a:t>México el 60% de los invernaderos de hidroponía que se han instalado han fracasado ante el desconocimiento de productores, la falta de capacitación de técnicos y de mercado </a:t>
            </a:r>
            <a:r>
              <a:rPr lang="es-MX" sz="2000" dirty="0" smtClean="0">
                <a:latin typeface="LM Roman 10" pitchFamily="50" charset="0"/>
              </a:rPr>
              <a:t>[2].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Uno de los principales problemas es la identificación y tratamiento de enfermedades en las plantas, derivadas de bacterias, insectos, virus, deficiencia de nutrientes, etcétera.</a:t>
            </a:r>
            <a:endParaRPr lang="es-ES" sz="20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1. Identificación del problema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20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5.4</a:t>
            </a:r>
            <a:r>
              <a:rPr lang="es-MX" sz="1600" dirty="0" smtClean="0">
                <a:latin typeface="LM Roman 10" pitchFamily="50" charset="0"/>
              </a:rPr>
              <a:t>. Diagrama de clases de la aplicación Web</a:t>
            </a:r>
            <a:r>
              <a:rPr lang="es-MX" sz="1600" dirty="0" smtClean="0">
                <a:latin typeface="LM Roman 10" pitchFamily="50" charset="0"/>
              </a:rPr>
              <a:t>.</a:t>
            </a:r>
            <a:endParaRPr lang="es-MX" sz="1600" dirty="0">
              <a:latin typeface="LM Roman 10" pitchFamily="50" charset="0"/>
            </a:endParaRPr>
          </a:p>
        </p:txBody>
      </p:sp>
      <p:pic>
        <p:nvPicPr>
          <p:cNvPr id="8" name="Imagen 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2" y="1412776"/>
            <a:ext cx="6991096" cy="4032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59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Las tecnologías de desarrollo de la aplicación fueron las siguientes: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anose="00000500000000000000" pitchFamily="50" charset="0"/>
              </a:rPr>
              <a:t>Java. Lenguaje de desarrollo.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 smtClean="0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. Para la etapa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 smtClean="0">
                <a:latin typeface="LM Roman 10" panose="00000500000000000000" pitchFamily="50" charset="0"/>
              </a:rPr>
              <a:t>Maven</a:t>
            </a:r>
            <a:r>
              <a:rPr lang="es-MX" sz="2000" dirty="0" smtClean="0">
                <a:latin typeface="LM Roman 10" panose="00000500000000000000" pitchFamily="50" charset="0"/>
              </a:rPr>
              <a:t> </a:t>
            </a:r>
            <a:r>
              <a:rPr lang="es-MX" sz="2000" dirty="0">
                <a:latin typeface="LM Roman 10" panose="00000500000000000000" pitchFamily="50" charset="0"/>
              </a:rPr>
              <a:t>y Spring </a:t>
            </a:r>
            <a:r>
              <a:rPr lang="es-MX" sz="2000" dirty="0" err="1">
                <a:latin typeface="LM Roman 10" panose="00000500000000000000" pitchFamily="50" charset="0"/>
              </a:rPr>
              <a:t>boot</a:t>
            </a:r>
            <a:r>
              <a:rPr lang="es-MX" sz="2000" dirty="0">
                <a:latin typeface="LM Roman 10" panose="00000500000000000000" pitchFamily="50" charset="0"/>
              </a:rPr>
              <a:t>. Para el desarrollo y administración de dependencias del proyecto.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 smtClean="0">
                <a:latin typeface="LM Roman 10" panose="00000500000000000000" pitchFamily="50" charset="0"/>
              </a:rPr>
              <a:t>JavaServer</a:t>
            </a:r>
            <a:r>
              <a:rPr lang="es-MX" sz="2000" dirty="0" smtClean="0">
                <a:latin typeface="LM Roman 10" panose="00000500000000000000" pitchFamily="50" charset="0"/>
              </a:rPr>
              <a:t> </a:t>
            </a:r>
            <a:r>
              <a:rPr lang="es-MX" sz="2000" dirty="0">
                <a:latin typeface="LM Roman 10" panose="00000500000000000000" pitchFamily="50" charset="0"/>
              </a:rPr>
              <a:t>Faces (JSF) y </a:t>
            </a:r>
            <a:r>
              <a:rPr lang="es-MX" sz="2000" dirty="0" err="1">
                <a:latin typeface="LM Roman 10" panose="00000500000000000000" pitchFamily="50" charset="0"/>
              </a:rPr>
              <a:t>PrimeFaces</a:t>
            </a:r>
            <a:r>
              <a:rPr lang="es-MX" sz="2000" dirty="0">
                <a:latin typeface="LM Roman 10" panose="00000500000000000000" pitchFamily="50" charset="0"/>
              </a:rPr>
              <a:t>. Para el desarrollo de las interfaces de usuario y la comunicación entre el cliente y la capa de presentación del servidor.</a:t>
            </a:r>
          </a:p>
          <a:p>
            <a:pPr algn="just"/>
            <a:endParaRPr lang="es-MX" sz="2000" dirty="0" smtClean="0">
              <a:latin typeface="LM Roman 10" panose="00000500000000000000" pitchFamily="50" charset="0"/>
            </a:endParaRPr>
          </a:p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La versión final de la aplicación consiste en un </a:t>
            </a:r>
            <a:r>
              <a:rPr lang="es-MX" sz="2000" dirty="0" err="1" smtClean="0">
                <a:latin typeface="LM Roman 10" panose="00000500000000000000" pitchFamily="50" charset="0"/>
              </a:rPr>
              <a:t>jar</a:t>
            </a:r>
            <a:r>
              <a:rPr lang="es-MX" sz="2000" dirty="0" smtClean="0">
                <a:latin typeface="LM Roman 10" panose="00000500000000000000" pitchFamily="50" charset="0"/>
              </a:rPr>
              <a:t> que contiene todas las dependencias incluyendo un servidor </a:t>
            </a:r>
            <a:r>
              <a:rPr lang="es-MX" sz="2000" dirty="0" err="1" smtClean="0">
                <a:latin typeface="LM Roman 10" panose="00000500000000000000" pitchFamily="50" charset="0"/>
              </a:rPr>
              <a:t>tomcat</a:t>
            </a:r>
            <a:r>
              <a:rPr lang="es-MX" sz="2000" dirty="0" smtClean="0">
                <a:latin typeface="LM Roman 10" panose="00000500000000000000" pitchFamily="50" charset="0"/>
              </a:rPr>
              <a:t>, a excepción de las bibliotecas nativas (*.so, *.</a:t>
            </a:r>
            <a:r>
              <a:rPr lang="es-MX" sz="2000" dirty="0" err="1" smtClean="0">
                <a:latin typeface="LM Roman 10" panose="00000500000000000000" pitchFamily="50" charset="0"/>
              </a:rPr>
              <a:t>dll</a:t>
            </a:r>
            <a:r>
              <a:rPr lang="es-MX" sz="2000" dirty="0" smtClean="0">
                <a:latin typeface="LM Roman 10" panose="00000500000000000000" pitchFamily="50" charset="0"/>
              </a:rPr>
              <a:t>) de </a:t>
            </a:r>
            <a:r>
              <a:rPr lang="es-MX" sz="2000" dirty="0" err="1" smtClean="0">
                <a:latin typeface="LM Roman 10" panose="00000500000000000000" pitchFamily="50" charset="0"/>
              </a:rPr>
              <a:t>OpenCV</a:t>
            </a:r>
            <a:r>
              <a:rPr lang="es-MX" sz="2000" dirty="0" smtClean="0">
                <a:latin typeface="LM Roman 10" panose="00000500000000000000" pitchFamily="50" charset="0"/>
              </a:rPr>
              <a:t> para Java. La ubicación de dichas bibliotecas se indica con la bandera </a:t>
            </a:r>
            <a:r>
              <a:rPr lang="es-MX" sz="2000" dirty="0" err="1">
                <a:solidFill>
                  <a:srgbClr val="990000"/>
                </a:solidFill>
                <a:latin typeface="Consolas" panose="020B0609020204030204" pitchFamily="49" charset="0"/>
                <a:ea typeface="Noto Sans CJK SC Regular"/>
                <a:cs typeface="FreeSans"/>
              </a:rPr>
              <a:t>Djava.library.path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 </a:t>
            </a:r>
            <a:r>
              <a:rPr lang="es-MX" sz="2000" dirty="0" smtClean="0">
                <a:latin typeface="LM Roman 10" panose="00000500000000000000" pitchFamily="50" charset="0"/>
                <a:ea typeface="Noto Sans CJK SC Regular"/>
                <a:cs typeface="FreeSans"/>
              </a:rPr>
              <a:t>del comando java al ejecutar el </a:t>
            </a:r>
            <a:r>
              <a:rPr lang="es-MX" sz="2000" dirty="0" err="1" smtClean="0">
                <a:latin typeface="LM Roman 10" panose="00000500000000000000" pitchFamily="50" charset="0"/>
                <a:ea typeface="Noto Sans CJK SC Regular"/>
                <a:cs typeface="FreeSans"/>
              </a:rPr>
              <a:t>jar</a:t>
            </a:r>
            <a:r>
              <a:rPr lang="es-MX" sz="2000" dirty="0" smtClean="0">
                <a:latin typeface="LM Roman 10" panose="00000500000000000000" pitchFamily="50" charset="0"/>
                <a:ea typeface="Noto Sans CJK SC Regular"/>
                <a:cs typeface="FreeSans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Aplicación Web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A continuación se presentan los resultados finales obtenidos.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Eficiencia de clasificación:</a:t>
            </a:r>
          </a:p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Tiempo de respuesta:</a:t>
            </a:r>
          </a:p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…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22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6. Resultados.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…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7. </a:t>
            </a:r>
            <a:r>
              <a:rPr lang="es-MX" dirty="0" smtClean="0">
                <a:effectLst/>
                <a:latin typeface="LM Roman 10" pitchFamily="50" charset="0"/>
              </a:rPr>
              <a:t>Conclusiones</a:t>
            </a:r>
            <a:r>
              <a:rPr lang="es-MX" dirty="0" smtClean="0">
                <a:effectLst/>
                <a:latin typeface="LM Roman 10" pitchFamily="50" charset="0"/>
              </a:rPr>
              <a:t>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…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8. Trabajo a futuro.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2648" y="1556792"/>
            <a:ext cx="6912768" cy="17543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latin typeface="LM Roman 10" pitchFamily="50" charset="0"/>
              </a:rPr>
              <a:t>[1] </a:t>
            </a:r>
            <a:r>
              <a:rPr lang="en-US" dirty="0" smtClean="0">
                <a:latin typeface="LM Roman 10" pitchFamily="50" charset="0"/>
              </a:rPr>
              <a:t>Research </a:t>
            </a:r>
            <a:r>
              <a:rPr lang="en-US" dirty="0">
                <a:latin typeface="LM Roman 10" pitchFamily="50" charset="0"/>
              </a:rPr>
              <a:t>and Markets. Global Hydroponics Market - Forecasts from 2017 to 2022. [En </a:t>
            </a:r>
            <a:r>
              <a:rPr lang="en-US" dirty="0" err="1">
                <a:latin typeface="LM Roman 10" pitchFamily="50" charset="0"/>
              </a:rPr>
              <a:t>línea</a:t>
            </a:r>
            <a:r>
              <a:rPr lang="en-US" dirty="0">
                <a:latin typeface="LM Roman 10" pitchFamily="50" charset="0"/>
              </a:rPr>
              <a:t>] </a:t>
            </a:r>
            <a:r>
              <a:rPr lang="en-US" dirty="0" err="1">
                <a:latin typeface="LM Roman 10" pitchFamily="50" charset="0"/>
              </a:rPr>
              <a:t>Disponible</a:t>
            </a:r>
            <a:r>
              <a:rPr lang="en-US" dirty="0">
                <a:latin typeface="LM Roman 10" pitchFamily="50" charset="0"/>
              </a:rPr>
              <a:t> en: https://www.researchandmarkets.com.</a:t>
            </a:r>
            <a:endParaRPr lang="es-MX" i="1" dirty="0" smtClean="0">
              <a:latin typeface="LM Roman 10" pitchFamily="50" charset="0"/>
            </a:endParaRPr>
          </a:p>
          <a:p>
            <a:r>
              <a:rPr lang="es-MX" dirty="0" smtClean="0">
                <a:latin typeface="LM Roman 10" pitchFamily="50" charset="0"/>
              </a:rPr>
              <a:t>[2] </a:t>
            </a:r>
            <a:r>
              <a:rPr lang="es-MX" dirty="0" smtClean="0">
                <a:latin typeface="LM Roman 10" pitchFamily="50" charset="0"/>
              </a:rPr>
              <a:t>Sánchez </a:t>
            </a:r>
            <a:r>
              <a:rPr lang="es-MX" dirty="0">
                <a:latin typeface="LM Roman 10" pitchFamily="50" charset="0"/>
              </a:rPr>
              <a:t>F. Entrevista con </a:t>
            </a:r>
            <a:r>
              <a:rPr lang="es-MX" dirty="0" err="1">
                <a:latin typeface="LM Roman 10" pitchFamily="50" charset="0"/>
              </a:rPr>
              <a:t>Félipe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Sanchez</a:t>
            </a:r>
            <a:r>
              <a:rPr lang="es-MX" dirty="0">
                <a:latin typeface="LM Roman 10" pitchFamily="50" charset="0"/>
              </a:rPr>
              <a:t> del Castillo, investigador de la Universidad Autónoma Chapingo. Recuperado de http://www.2000agro.com.mx</a:t>
            </a:r>
            <a:r>
              <a:rPr lang="es-MX" dirty="0" smtClean="0">
                <a:latin typeface="LM Roman 10" pitchFamily="50" charset="0"/>
              </a:rPr>
              <a:t>.</a:t>
            </a:r>
            <a:endParaRPr lang="en-US" dirty="0" smtClean="0">
              <a:latin typeface="LM Roman 10" pitchFamily="50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9</a:t>
            </a:r>
            <a:r>
              <a:rPr lang="es-MX" dirty="0" smtClean="0">
                <a:effectLst/>
                <a:latin typeface="LM Roman 10" pitchFamily="50" charset="0"/>
              </a:rPr>
              <a:t>. </a:t>
            </a:r>
            <a:r>
              <a:rPr lang="es-MX" dirty="0" smtClean="0">
                <a:effectLst/>
                <a:latin typeface="LM Roman 10" pitchFamily="50" charset="0"/>
              </a:rPr>
              <a:t>Referencias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26</a:t>
            </a:fld>
            <a:endParaRPr lang="es-MX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2276872"/>
            <a:ext cx="7488832" cy="2304256"/>
          </a:xfrm>
          <a:prstGeom prst="rect">
            <a:avLst/>
          </a:prstGeom>
        </p:spPr>
        <p:txBody>
          <a:bodyPr rIns="91440" anchor="b">
            <a:normAutofit fontScale="9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16600" dirty="0" smtClean="0">
                <a:effectLst/>
                <a:latin typeface="LM Roman 10" pitchFamily="50" charset="0"/>
              </a:rPr>
              <a:t>Gracias</a:t>
            </a:r>
            <a:r>
              <a:rPr lang="es-MX" dirty="0" smtClean="0">
                <a:effectLst/>
                <a:latin typeface="LM Roman 10" pitchFamily="50" charset="0"/>
              </a:rPr>
              <a:t> 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56792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itchFamily="50" charset="0"/>
              </a:rPr>
              <a:t>Objetivo </a:t>
            </a:r>
            <a:r>
              <a:rPr lang="es-MX" sz="2000" dirty="0" smtClean="0">
                <a:latin typeface="LM Roman 10" pitchFamily="50" charset="0"/>
              </a:rPr>
              <a:t>general.</a:t>
            </a:r>
            <a:endParaRPr lang="es-MX" sz="2000" dirty="0" smtClean="0">
              <a:latin typeface="LM Roman 10" pitchFamily="50" charset="0"/>
            </a:endParaRPr>
          </a:p>
          <a:p>
            <a:pPr algn="just"/>
            <a:endParaRPr lang="es-MX" sz="2000" dirty="0" smtClean="0">
              <a:latin typeface="LM Roman 10" pitchFamily="50" charset="0"/>
            </a:endParaRPr>
          </a:p>
          <a:p>
            <a:pPr indent="457200" algn="just"/>
            <a:r>
              <a:rPr lang="es-MX" sz="2000" dirty="0">
                <a:latin typeface="LM Roman 10" pitchFamily="50" charset="0"/>
              </a:rPr>
              <a:t>Diseñar y desarrollar el prototipo de una aplicación de visión por computadora que analiza imágenes de hojas de tomate con una anormalidad visible y realiza un diagnóstico de una posible enfermedad, bajo un subconjunto predefinido de enfermedades del tomate</a:t>
            </a:r>
            <a:endParaRPr lang="es-ES" sz="16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</a:t>
            </a:r>
            <a:r>
              <a:rPr lang="es-MX" dirty="0" smtClean="0">
                <a:effectLst/>
                <a:latin typeface="LM Roman 10" pitchFamily="50" charset="0"/>
              </a:rPr>
              <a:t>. Objetivos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3</a:t>
            </a:fld>
            <a:endParaRPr lang="es-MX"/>
          </a:p>
        </p:txBody>
      </p:sp>
      <p:sp>
        <p:nvSpPr>
          <p:cNvPr id="15" name="10 CuadroTexto"/>
          <p:cNvSpPr txBox="1"/>
          <p:nvPr/>
        </p:nvSpPr>
        <p:spPr>
          <a:xfrm>
            <a:off x="427905" y="378728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Virus del rizado amarillo del </a:t>
            </a:r>
            <a:r>
              <a:rPr lang="es-MX" sz="1600" dirty="0" smtClean="0">
                <a:latin typeface="LM Roman 10" pitchFamily="50" charset="0"/>
              </a:rPr>
              <a:t>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Virus del mosaico del </a:t>
            </a:r>
            <a:r>
              <a:rPr lang="es-MX" sz="1600" dirty="0" smtClean="0">
                <a:latin typeface="LM Roman 10" pitchFamily="50" charset="0"/>
              </a:rPr>
              <a:t>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LM Roman 10" pitchFamily="50" charset="0"/>
              </a:rPr>
              <a:t>Corynespora</a:t>
            </a:r>
            <a:r>
              <a:rPr lang="es-MX" sz="1600" dirty="0">
                <a:latin typeface="LM Roman 10" pitchFamily="50" charset="0"/>
              </a:rPr>
              <a:t> </a:t>
            </a:r>
            <a:r>
              <a:rPr lang="es-MX" sz="1600" dirty="0" err="1">
                <a:latin typeface="LM Roman 10" pitchFamily="50" charset="0"/>
              </a:rPr>
              <a:t>cassiicola</a:t>
            </a:r>
            <a:r>
              <a:rPr lang="es-MX" sz="1600" dirty="0">
                <a:latin typeface="LM Roman 10" pitchFamily="50" charset="0"/>
              </a:rPr>
              <a:t>. Mancha en forma de blanco</a:t>
            </a:r>
            <a:r>
              <a:rPr lang="es-MX" sz="1600" dirty="0" smtClean="0">
                <a:latin typeface="LM Roman 10" pitchFamily="50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Araña </a:t>
            </a:r>
            <a:r>
              <a:rPr lang="es-MX" sz="1600" dirty="0" smtClean="0">
                <a:latin typeface="LM Roman 10" pitchFamily="50" charset="0"/>
              </a:rPr>
              <a:t>roja.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 smtClean="0">
                <a:latin typeface="LM Roman 10" pitchFamily="50" charset="0"/>
              </a:rPr>
              <a:t>Septoriosis</a:t>
            </a:r>
            <a:r>
              <a:rPr lang="es-MX" sz="1600" dirty="0" smtClean="0">
                <a:latin typeface="LM Roman 10" pitchFamily="50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LM Roman 10" pitchFamily="50" charset="0"/>
              </a:rPr>
              <a:t>Passalora</a:t>
            </a:r>
            <a:r>
              <a:rPr lang="es-MX" sz="1600" dirty="0">
                <a:latin typeface="LM Roman 10" pitchFamily="50" charset="0"/>
              </a:rPr>
              <a:t> fulva. Moho en la </a:t>
            </a:r>
            <a:r>
              <a:rPr lang="es-MX" sz="1600" dirty="0" smtClean="0">
                <a:latin typeface="LM Roman 10" pitchFamily="50" charset="0"/>
              </a:rPr>
              <a:t>hoja.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Tizón </a:t>
            </a:r>
            <a:r>
              <a:rPr lang="es-MX" sz="1600" dirty="0" smtClean="0">
                <a:latin typeface="LM Roman 10" pitchFamily="50" charset="0"/>
              </a:rPr>
              <a:t>tardío.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Tizón </a:t>
            </a:r>
            <a:r>
              <a:rPr lang="es-MX" sz="1600" dirty="0" smtClean="0">
                <a:latin typeface="LM Roman 10" pitchFamily="50" charset="0"/>
              </a:rPr>
              <a:t>temprano.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Mancha </a:t>
            </a:r>
            <a:r>
              <a:rPr lang="es-MX" sz="1600" dirty="0" smtClean="0">
                <a:latin typeface="LM Roman 10" pitchFamily="50" charset="0"/>
              </a:rPr>
              <a:t>bacteriana.</a:t>
            </a:r>
            <a:endParaRPr lang="es-MX" sz="1600" dirty="0">
              <a:latin typeface="LM Roman 10" pitchFamily="50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97" y="3672723"/>
            <a:ext cx="1370464" cy="1370464"/>
          </a:xfrm>
          <a:prstGeom prst="rect">
            <a:avLst/>
          </a:prstGeom>
        </p:spPr>
      </p:pic>
      <p:pic>
        <p:nvPicPr>
          <p:cNvPr id="1028" name="Picture 4" descr="Resultado de imagen para target spot tom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140692"/>
            <a:ext cx="1883701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itchFamily="50" charset="0"/>
              </a:rPr>
              <a:t>Objetivos particulares</a:t>
            </a:r>
          </a:p>
          <a:p>
            <a:pPr algn="just"/>
            <a:endParaRPr lang="es-MX" sz="2000" dirty="0" smtClean="0">
              <a:latin typeface="LM Roman 10" pitchFamily="50" charset="0"/>
            </a:endParaRPr>
          </a:p>
          <a:p>
            <a:pPr indent="457200" algn="just"/>
            <a:endParaRPr lang="es-MX" sz="2000" dirty="0" smtClean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Entrenar </a:t>
            </a:r>
            <a:r>
              <a:rPr lang="es-MX" sz="2000" dirty="0">
                <a:latin typeface="LM Roman 10" pitchFamily="50" charset="0"/>
              </a:rPr>
              <a:t>el modelo de clasificación de imágenes con el conjunto de datos predefinido.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Realizar </a:t>
            </a:r>
            <a:r>
              <a:rPr lang="es-MX" sz="2000" dirty="0">
                <a:latin typeface="LM Roman 10" pitchFamily="50" charset="0"/>
              </a:rPr>
              <a:t>pruebas de eficiencia del clasificador, obteniendo un resultado superior al 90%.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Implementar </a:t>
            </a:r>
            <a:r>
              <a:rPr lang="es-MX" sz="2000" dirty="0">
                <a:latin typeface="LM Roman 10" pitchFamily="50" charset="0"/>
              </a:rPr>
              <a:t>un sistema web en el que se aloje el clasificador y permita realizar identificaciones de enfermedades a los usuarios.</a:t>
            </a: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</a:t>
            </a:r>
            <a:r>
              <a:rPr lang="es-MX" dirty="0" smtClean="0">
                <a:effectLst/>
                <a:latin typeface="LM Roman 10" pitchFamily="50" charset="0"/>
              </a:rPr>
              <a:t>. Objetivos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</a:t>
            </a:r>
            <a:r>
              <a:rPr lang="es-MX" dirty="0" smtClean="0">
                <a:effectLst/>
                <a:latin typeface="LM Roman 10" pitchFamily="50" charset="0"/>
              </a:rPr>
              <a:t>. Resumen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5</a:t>
            </a:fld>
            <a:endParaRPr lang="es-MX"/>
          </a:p>
        </p:txBody>
      </p:sp>
      <p:pic>
        <p:nvPicPr>
          <p:cNvPr id="5" name="Picture 4" descr="C:\Users\Edgar\Documents\git\PlantDiseaseDetection\technicalReport\tt2\images\incremental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700808"/>
            <a:ext cx="4741795" cy="321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dgar\Documents\git\PlantDiseaseDetection\technicalReport\tt2\images\architec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9776"/>
            <a:ext cx="3228975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/>
          <p:cNvSpPr txBox="1"/>
          <p:nvPr/>
        </p:nvSpPr>
        <p:spPr>
          <a:xfrm>
            <a:off x="678200" y="588726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3.1. </a:t>
            </a:r>
            <a:r>
              <a:rPr lang="es-MX" sz="1600" dirty="0" smtClean="0">
                <a:latin typeface="LM Roman 10" pitchFamily="50" charset="0"/>
              </a:rPr>
              <a:t>Metodología.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4818010" y="588726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3.2. Arquitectura.</a:t>
            </a:r>
            <a:endParaRPr lang="es-MX" sz="1600" dirty="0"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127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6</a:t>
            </a:fld>
            <a:endParaRPr lang="es-MX"/>
          </a:p>
        </p:txBody>
      </p:sp>
      <p:sp>
        <p:nvSpPr>
          <p:cNvPr id="6" name="4 CuadroTexto"/>
          <p:cNvSpPr txBox="1"/>
          <p:nvPr/>
        </p:nvSpPr>
        <p:spPr>
          <a:xfrm>
            <a:off x="2670350" y="604520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3.3. </a:t>
            </a:r>
            <a:r>
              <a:rPr lang="es-MX" sz="1600" dirty="0" smtClean="0">
                <a:latin typeface="LM Roman 10" pitchFamily="50" charset="0"/>
              </a:rPr>
              <a:t>Interfaz de usuario.</a:t>
            </a:r>
            <a:endParaRPr lang="es-MX" sz="1600" dirty="0">
              <a:latin typeface="LM Roman 1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37" y="630275"/>
            <a:ext cx="5076825" cy="54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La clasificación de imágenes usando algoritmos de machine </a:t>
            </a:r>
            <a:r>
              <a:rPr lang="es-MX" sz="2000" dirty="0" err="1">
                <a:latin typeface="LM Roman 10" pitchFamily="50" charset="0"/>
              </a:rPr>
              <a:t>learning</a:t>
            </a:r>
            <a:r>
              <a:rPr lang="es-MX" sz="2000" dirty="0">
                <a:latin typeface="LM Roman 10" pitchFamily="50" charset="0"/>
              </a:rPr>
              <a:t> está compuesta de dos fases: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Fase </a:t>
            </a:r>
            <a:r>
              <a:rPr lang="es-MX" sz="2000" dirty="0">
                <a:latin typeface="LM Roman 10" pitchFamily="50" charset="0"/>
              </a:rPr>
              <a:t>de entrenamiento. S</a:t>
            </a:r>
            <a:r>
              <a:rPr lang="es-MX" sz="2000" dirty="0" smtClean="0">
                <a:latin typeface="LM Roman 10" pitchFamily="50" charset="0"/>
              </a:rPr>
              <a:t>e </a:t>
            </a:r>
            <a:r>
              <a:rPr lang="es-MX" sz="2000" dirty="0">
                <a:latin typeface="LM Roman 10" pitchFamily="50" charset="0"/>
              </a:rPr>
              <a:t>entrena el algoritmo usando un conjunto de datos pre-clasificados (muestras etiquetadas).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itchFamily="50" charset="0"/>
              </a:rPr>
              <a:t>Fase </a:t>
            </a:r>
            <a:r>
              <a:rPr lang="es-MX" sz="2000" dirty="0">
                <a:latin typeface="LM Roman 10" pitchFamily="50" charset="0"/>
              </a:rPr>
              <a:t>de predicción. S</a:t>
            </a:r>
            <a:r>
              <a:rPr lang="es-MX" sz="2000" dirty="0" smtClean="0">
                <a:latin typeface="LM Roman 10" pitchFamily="50" charset="0"/>
              </a:rPr>
              <a:t>e </a:t>
            </a:r>
            <a:r>
              <a:rPr lang="es-MX" sz="2000" dirty="0">
                <a:latin typeface="LM Roman 10" pitchFamily="50" charset="0"/>
              </a:rPr>
              <a:t>utiliza el algoritmo entrenado para predecir la etiqueta de imágenes fuera del conjunto de entrenamiento.</a:t>
            </a:r>
          </a:p>
          <a:p>
            <a:pPr algn="just"/>
            <a:endParaRPr lang="es-MX" sz="2000" dirty="0" smtClean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7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95536" y="-99392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9" name="Picture 8" descr="Alt Tex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r="19185" b="12229"/>
          <a:stretch/>
        </p:blipFill>
        <p:spPr bwMode="auto">
          <a:xfrm>
            <a:off x="1763688" y="4005064"/>
            <a:ext cx="5256584" cy="2326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4 CuadroTexto"/>
          <p:cNvSpPr txBox="1"/>
          <p:nvPr/>
        </p:nvSpPr>
        <p:spPr>
          <a:xfrm>
            <a:off x="712667" y="6169187"/>
            <a:ext cx="750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4.1. </a:t>
            </a:r>
            <a:r>
              <a:rPr lang="es-MX" sz="1600" dirty="0" smtClean="0">
                <a:latin typeface="LM Roman 10" pitchFamily="50" charset="0"/>
              </a:rPr>
              <a:t>Fases de clasificación de imágenes en algoritmos de machine </a:t>
            </a:r>
            <a:r>
              <a:rPr lang="es-MX" sz="1600" dirty="0" err="1" smtClean="0">
                <a:latin typeface="LM Roman 10" pitchFamily="50" charset="0"/>
              </a:rPr>
              <a:t>learning</a:t>
            </a:r>
            <a:r>
              <a:rPr lang="es-MX" sz="1600" dirty="0" smtClean="0">
                <a:latin typeface="LM Roman 10" pitchFamily="50" charset="0"/>
              </a:rPr>
              <a:t>.</a:t>
            </a:r>
            <a:endParaRPr lang="es-MX" sz="1600" dirty="0"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138099"/>
            <a:ext cx="7572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itchFamily="50" charset="0"/>
              </a:rPr>
              <a:t>En los algoritmos tradicionales de machine </a:t>
            </a:r>
            <a:r>
              <a:rPr lang="es-MX" sz="2000" dirty="0" err="1" smtClean="0">
                <a:latin typeface="LM Roman 10" pitchFamily="50" charset="0"/>
              </a:rPr>
              <a:t>learning</a:t>
            </a:r>
            <a:r>
              <a:rPr lang="es-MX" sz="2000" dirty="0" smtClean="0">
                <a:latin typeface="LM Roman 10" pitchFamily="50" charset="0"/>
              </a:rPr>
              <a:t>, la ingeniería de descriptores es un proceso manual, es decir</a:t>
            </a:r>
            <a:r>
              <a:rPr lang="es-MX" sz="2000" dirty="0">
                <a:latin typeface="LM Roman 10" pitchFamily="50" charset="0"/>
              </a:rPr>
              <a:t>, la selección y extracción debe ser diseñada e implementada por el programador.</a:t>
            </a:r>
            <a:endParaRPr lang="es-MX" sz="2000" dirty="0" smtClean="0">
              <a:latin typeface="LM Roman 10" pitchFamily="50" charset="0"/>
            </a:endParaRP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r>
              <a:rPr lang="es-MX" sz="2000" dirty="0">
                <a:latin typeface="LM Roman 10" pitchFamily="50" charset="0"/>
              </a:rPr>
              <a:t>La ingeniería de descriptores es costosa, consume tiempo importante y requiere de cierta experiencia. Un descriptor mal seleccionado condena al fracaso el resto del </a:t>
            </a:r>
            <a:r>
              <a:rPr lang="es-MX" sz="2000" dirty="0" smtClean="0">
                <a:latin typeface="LM Roman 10" pitchFamily="50" charset="0"/>
              </a:rPr>
              <a:t>clasificador.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r>
              <a:rPr lang="es-MX" sz="2000" dirty="0" smtClean="0">
                <a:latin typeface="LM Roman 10" pitchFamily="50" charset="0"/>
              </a:rPr>
              <a:t>En los algoritmos de </a:t>
            </a:r>
            <a:r>
              <a:rPr lang="es-MX" sz="2000" dirty="0" err="1" smtClean="0">
                <a:latin typeface="LM Roman 10" pitchFamily="50" charset="0"/>
              </a:rPr>
              <a:t>deep</a:t>
            </a:r>
            <a:r>
              <a:rPr lang="es-MX" sz="2000" dirty="0" smtClean="0">
                <a:latin typeface="LM Roman 10" pitchFamily="50" charset="0"/>
              </a:rPr>
              <a:t> </a:t>
            </a:r>
            <a:r>
              <a:rPr lang="es-MX" sz="2000" dirty="0" err="1" smtClean="0">
                <a:latin typeface="LM Roman 10" pitchFamily="50" charset="0"/>
              </a:rPr>
              <a:t>learning</a:t>
            </a:r>
            <a:r>
              <a:rPr lang="es-MX" sz="2000" dirty="0" smtClean="0">
                <a:latin typeface="LM Roman 10" pitchFamily="50" charset="0"/>
              </a:rPr>
              <a:t>, la ingeniería de descriptores es un proceso automático. Es así como estos algoritmos </a:t>
            </a:r>
            <a:r>
              <a:rPr lang="es-MX" sz="2000" dirty="0">
                <a:latin typeface="LM Roman 10" pitchFamily="50" charset="0"/>
              </a:rPr>
              <a:t>prometen resultados más precisos comparados con los algoritmos </a:t>
            </a:r>
            <a:r>
              <a:rPr lang="es-MX" sz="2000" dirty="0" smtClean="0">
                <a:latin typeface="LM Roman 10" pitchFamily="50" charset="0"/>
              </a:rPr>
              <a:t>de </a:t>
            </a:r>
            <a:r>
              <a:rPr lang="es-MX" sz="2000" dirty="0">
                <a:latin typeface="LM Roman 10" pitchFamily="50" charset="0"/>
              </a:rPr>
              <a:t>machine </a:t>
            </a:r>
            <a:r>
              <a:rPr lang="es-MX" sz="2000" dirty="0" err="1">
                <a:latin typeface="LM Roman 10" pitchFamily="50" charset="0"/>
              </a:rPr>
              <a:t>learning</a:t>
            </a:r>
            <a:r>
              <a:rPr lang="es-MX" sz="2000" dirty="0">
                <a:latin typeface="LM Roman 10" pitchFamily="50" charset="0"/>
              </a:rPr>
              <a:t>, con menos o incluso sin ingeniería de descriptores.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endParaRPr lang="es-MX" sz="2000" dirty="0" smtClean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8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95536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7" name="Picture 6" descr="Alt Tex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r="16969"/>
          <a:stretch/>
        </p:blipFill>
        <p:spPr bwMode="auto">
          <a:xfrm>
            <a:off x="1445628" y="5129808"/>
            <a:ext cx="4464496" cy="17281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4 CuadroTexto"/>
          <p:cNvSpPr txBox="1"/>
          <p:nvPr/>
        </p:nvSpPr>
        <p:spPr>
          <a:xfrm>
            <a:off x="5910124" y="5044445"/>
            <a:ext cx="2339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endParaRPr lang="es-MX" sz="1600" dirty="0" smtClean="0">
              <a:latin typeface="LM Roman 10" pitchFamily="50" charset="0"/>
            </a:endParaRPr>
          </a:p>
          <a:p>
            <a:pPr algn="just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4.2</a:t>
            </a:r>
            <a:r>
              <a:rPr lang="es-MX" sz="1600" dirty="0">
                <a:latin typeface="LM Roman 10" pitchFamily="50" charset="0"/>
              </a:rPr>
              <a:t>. Diferencias entre la clasificación con modelos de machine </a:t>
            </a:r>
            <a:r>
              <a:rPr lang="es-MX" sz="1600" dirty="0" err="1">
                <a:latin typeface="LM Roman 10" pitchFamily="50" charset="0"/>
              </a:rPr>
              <a:t>learning</a:t>
            </a:r>
            <a:r>
              <a:rPr lang="es-MX" sz="1600" dirty="0">
                <a:latin typeface="LM Roman 10" pitchFamily="50" charset="0"/>
              </a:rPr>
              <a:t> y </a:t>
            </a:r>
            <a:r>
              <a:rPr lang="es-MX" sz="1600" dirty="0" err="1">
                <a:latin typeface="LM Roman 10" pitchFamily="50" charset="0"/>
              </a:rPr>
              <a:t>deep</a:t>
            </a:r>
            <a:r>
              <a:rPr lang="es-MX" sz="1600" dirty="0">
                <a:latin typeface="LM Roman 10" pitchFamily="50" charset="0"/>
              </a:rPr>
              <a:t> </a:t>
            </a:r>
            <a:r>
              <a:rPr lang="es-MX" sz="1600" dirty="0" err="1" smtClean="0">
                <a:latin typeface="LM Roman 10" pitchFamily="50" charset="0"/>
              </a:rPr>
              <a:t>learning</a:t>
            </a:r>
            <a:r>
              <a:rPr lang="es-MX" sz="1600" dirty="0" smtClean="0">
                <a:latin typeface="LM Roman 10" pitchFamily="50" charset="0"/>
              </a:rPr>
              <a:t>.</a:t>
            </a:r>
            <a:endParaRPr lang="es-MX" sz="1600" dirty="0"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itchFamily="50" charset="0"/>
              </a:rPr>
              <a:t>El algoritmo clasificador de este prototipo es una red neuronal </a:t>
            </a:r>
            <a:r>
              <a:rPr lang="es-MX" sz="2000" dirty="0" err="1" smtClean="0">
                <a:latin typeface="LM Roman 10" pitchFamily="50" charset="0"/>
              </a:rPr>
              <a:t>convolucional</a:t>
            </a:r>
            <a:r>
              <a:rPr lang="es-MX" sz="2000" dirty="0" smtClean="0">
                <a:latin typeface="LM Roman 10" pitchFamily="50" charset="0"/>
              </a:rPr>
              <a:t> (CNN), que forma parte de los algoritmos de </a:t>
            </a:r>
            <a:r>
              <a:rPr lang="es-MX" sz="2000" dirty="0" err="1" smtClean="0">
                <a:latin typeface="LM Roman 10" pitchFamily="50" charset="0"/>
              </a:rPr>
              <a:t>deep</a:t>
            </a:r>
            <a:r>
              <a:rPr lang="es-MX" sz="2000" dirty="0" smtClean="0">
                <a:latin typeface="LM Roman 10" pitchFamily="50" charset="0"/>
              </a:rPr>
              <a:t> </a:t>
            </a:r>
            <a:r>
              <a:rPr lang="es-MX" sz="2000" dirty="0" err="1" smtClean="0">
                <a:latin typeface="LM Roman 10" pitchFamily="50" charset="0"/>
              </a:rPr>
              <a:t>learning</a:t>
            </a:r>
            <a:r>
              <a:rPr lang="es-MX" sz="2000" dirty="0" smtClean="0">
                <a:latin typeface="LM Roman 10" pitchFamily="50" charset="0"/>
              </a:rPr>
              <a:t>.</a:t>
            </a:r>
            <a:endParaRPr lang="es-MX" sz="2000" dirty="0" smtClean="0">
              <a:latin typeface="LM Roman 10" pitchFamily="50" charset="0"/>
            </a:endParaRPr>
          </a:p>
          <a:p>
            <a:pPr algn="just"/>
            <a:endParaRPr lang="es-MX" sz="2000" dirty="0" smtClean="0">
              <a:latin typeface="LM Roman 10" pitchFamily="50" charset="0"/>
            </a:endParaRPr>
          </a:p>
          <a:p>
            <a:pPr algn="just"/>
            <a:r>
              <a:rPr lang="es-MX" sz="2000" dirty="0" smtClean="0">
                <a:latin typeface="LM Roman 10" pitchFamily="50" charset="0"/>
              </a:rPr>
              <a:t>Esta red neuronal es una red unidireccional con múltiples capas ocultas y que asume que la entrada es una imagen, por lo que tienen buen desempeño en tareas de reconocimiento visual.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endParaRPr lang="es-MX" sz="2000" dirty="0" smtClean="0">
              <a:latin typeface="LM Roman 10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30270" y="5841893"/>
            <a:ext cx="4852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 smtClean="0">
              <a:latin typeface="LM Roman 10" pitchFamily="50" charset="0"/>
            </a:endParaRPr>
          </a:p>
          <a:p>
            <a:pPr algn="ctr"/>
            <a:r>
              <a:rPr lang="es-MX" sz="1600" dirty="0" smtClean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4.3. </a:t>
            </a:r>
            <a:r>
              <a:rPr lang="es-MX" sz="1600" dirty="0">
                <a:latin typeface="LM Roman 10" pitchFamily="50" charset="0"/>
              </a:rPr>
              <a:t>Red neuronal unidireccional con dos capas </a:t>
            </a:r>
            <a:r>
              <a:rPr lang="es-MX" sz="1600" dirty="0" smtClean="0">
                <a:latin typeface="LM Roman 10" pitchFamily="50" charset="0"/>
              </a:rPr>
              <a:t>ocultas.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9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 smtClean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Clasificador.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10" name="Picture 9" descr="Alt Tex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r="18685" b="17883"/>
          <a:stretch/>
        </p:blipFill>
        <p:spPr bwMode="auto">
          <a:xfrm>
            <a:off x="2305919" y="3682896"/>
            <a:ext cx="3751662" cy="2340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3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1744</TotalTime>
  <Words>1404</Words>
  <Application>Microsoft Office PowerPoint</Application>
  <PresentationFormat>On-screen Show (4:3)</PresentationFormat>
  <Paragraphs>201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FreeSans</vt:lpstr>
      <vt:lpstr>Liberation Serif</vt:lpstr>
      <vt:lpstr>LM Roman 10</vt:lpstr>
      <vt:lpstr>Noto Sans CJK SC Regular</vt:lpstr>
      <vt:lpstr>Adyacencia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Edgar</cp:lastModifiedBy>
  <cp:revision>183</cp:revision>
  <dcterms:created xsi:type="dcterms:W3CDTF">2013-10-17T00:22:42Z</dcterms:created>
  <dcterms:modified xsi:type="dcterms:W3CDTF">2018-04-03T02:02:25Z</dcterms:modified>
</cp:coreProperties>
</file>