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3" r:id="rId9"/>
    <p:sldId id="270" r:id="rId10"/>
    <p:sldId id="264" r:id="rId11"/>
    <p:sldId id="262" r:id="rId12"/>
    <p:sldId id="265" r:id="rId13"/>
    <p:sldId id="266" r:id="rId14"/>
    <p:sldId id="267" r:id="rId15"/>
    <p:sldId id="269" r:id="rId16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544" autoAdjust="0"/>
  </p:normalViewPr>
  <p:slideViewPr>
    <p:cSldViewPr snapToGrid="0" snapToObjects="1">
      <p:cViewPr>
        <p:scale>
          <a:sx n="76" d="100"/>
          <a:sy n="76" d="100"/>
        </p:scale>
        <p:origin x="-2040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44B4-C520-3242-9C6F-796FA22C2E08}" type="datetimeFigureOut">
              <a:rPr lang="es-ES" smtClean="0"/>
              <a:t>26/08/14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6A62-D3B9-2244-8053-FADC0355E07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693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44B4-C520-3242-9C6F-796FA22C2E08}" type="datetimeFigureOut">
              <a:rPr lang="es-ES" smtClean="0"/>
              <a:t>26/08/14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6A62-D3B9-2244-8053-FADC0355E07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616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44B4-C520-3242-9C6F-796FA22C2E08}" type="datetimeFigureOut">
              <a:rPr lang="es-ES" smtClean="0"/>
              <a:t>26/08/14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6A62-D3B9-2244-8053-FADC0355E07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2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44B4-C520-3242-9C6F-796FA22C2E08}" type="datetimeFigureOut">
              <a:rPr lang="es-ES" smtClean="0"/>
              <a:t>26/08/14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6A62-D3B9-2244-8053-FADC0355E07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19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44B4-C520-3242-9C6F-796FA22C2E08}" type="datetimeFigureOut">
              <a:rPr lang="es-ES" smtClean="0"/>
              <a:t>26/08/14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6A62-D3B9-2244-8053-FADC0355E07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849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44B4-C520-3242-9C6F-796FA22C2E08}" type="datetimeFigureOut">
              <a:rPr lang="es-ES" smtClean="0"/>
              <a:t>26/08/14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6A62-D3B9-2244-8053-FADC0355E07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983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44B4-C520-3242-9C6F-796FA22C2E08}" type="datetimeFigureOut">
              <a:rPr lang="es-ES" smtClean="0"/>
              <a:t>26/08/14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6A62-D3B9-2244-8053-FADC0355E07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536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44B4-C520-3242-9C6F-796FA22C2E08}" type="datetimeFigureOut">
              <a:rPr lang="es-ES" smtClean="0"/>
              <a:t>26/08/14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6A62-D3B9-2244-8053-FADC0355E07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578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44B4-C520-3242-9C6F-796FA22C2E08}" type="datetimeFigureOut">
              <a:rPr lang="es-ES" smtClean="0"/>
              <a:t>26/08/14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6A62-D3B9-2244-8053-FADC0355E07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447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44B4-C520-3242-9C6F-796FA22C2E08}" type="datetimeFigureOut">
              <a:rPr lang="es-ES" smtClean="0"/>
              <a:t>26/08/14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6A62-D3B9-2244-8053-FADC0355E07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216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44B4-C520-3242-9C6F-796FA22C2E08}" type="datetimeFigureOut">
              <a:rPr lang="es-ES" smtClean="0"/>
              <a:t>26/08/14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6A62-D3B9-2244-8053-FADC0355E07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838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44B4-C520-3242-9C6F-796FA22C2E08}" type="datetimeFigureOut">
              <a:rPr lang="es-ES" smtClean="0"/>
              <a:t>26/08/14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86A62-D3B9-2244-8053-FADC0355E07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463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2da reunión de </a:t>
            </a:r>
            <a:r>
              <a:rPr lang="es-ES" dirty="0" smtClean="0"/>
              <a:t>revisión TT1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Roberto Zagal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923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3600" dirty="0" smtClean="0"/>
              <a:t>Planeación con </a:t>
            </a:r>
            <a:r>
              <a:rPr lang="es-ES" sz="3600" b="1" dirty="0" smtClean="0"/>
              <a:t>WBS</a:t>
            </a:r>
            <a:r>
              <a:rPr lang="es-ES" sz="3600" dirty="0" smtClean="0"/>
              <a:t> </a:t>
            </a:r>
            <a:br>
              <a:rPr lang="es-ES" sz="3600" dirty="0" smtClean="0"/>
            </a:br>
            <a:r>
              <a:rPr lang="es-ES" sz="3600" dirty="0" smtClean="0"/>
              <a:t>(</a:t>
            </a:r>
            <a:r>
              <a:rPr lang="es-ES" sz="3600" b="1" dirty="0" smtClean="0"/>
              <a:t>desglose gr</a:t>
            </a:r>
            <a:r>
              <a:rPr lang="es-ES" sz="3600" b="1" dirty="0" smtClean="0"/>
              <a:t>áfico</a:t>
            </a:r>
            <a:r>
              <a:rPr lang="es-ES" sz="3600" b="1" dirty="0" smtClean="0"/>
              <a:t> del trabajo</a:t>
            </a:r>
            <a:r>
              <a:rPr lang="es-ES" sz="3600" dirty="0" smtClean="0"/>
              <a:t>)</a:t>
            </a:r>
            <a:endParaRPr lang="es-ES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Estructura </a:t>
            </a:r>
            <a:r>
              <a:rPr lang="es-ES_tradnl" dirty="0"/>
              <a:t>de Desglose del Trabajo </a:t>
            </a:r>
            <a:endParaRPr lang="es-ES" dirty="0"/>
          </a:p>
        </p:txBody>
      </p:sp>
      <p:pic>
        <p:nvPicPr>
          <p:cNvPr id="5" name="Imagen 4" descr="Captura de pantalla 2014-08-26 a la(s) 16.54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3590"/>
            <a:ext cx="9144000" cy="519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0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del proyecto del TT1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_tradnl" dirty="0"/>
              <a:t>1.- Introducción</a:t>
            </a:r>
          </a:p>
          <a:p>
            <a:pPr marL="0" indent="0">
              <a:buNone/>
            </a:pPr>
            <a:r>
              <a:rPr lang="es-ES_tradnl" dirty="0"/>
              <a:t>	Planteamiento del problema</a:t>
            </a:r>
          </a:p>
          <a:p>
            <a:pPr marL="0" indent="0">
              <a:buNone/>
            </a:pPr>
            <a:r>
              <a:rPr lang="es-ES_tradnl" dirty="0"/>
              <a:t>	Objetivo general</a:t>
            </a:r>
          </a:p>
          <a:p>
            <a:pPr marL="0" indent="0">
              <a:buNone/>
            </a:pPr>
            <a:r>
              <a:rPr lang="es-ES_tradnl" dirty="0"/>
              <a:t>	Objetivo específico</a:t>
            </a:r>
          </a:p>
          <a:p>
            <a:pPr marL="0" indent="0">
              <a:buNone/>
            </a:pPr>
            <a:r>
              <a:rPr lang="es-ES_tradnl" dirty="0"/>
              <a:t>	Factibilidad</a:t>
            </a:r>
          </a:p>
          <a:p>
            <a:pPr marL="0" indent="0">
              <a:buNone/>
            </a:pPr>
            <a:r>
              <a:rPr lang="es-ES_tradnl" dirty="0"/>
              <a:t>		Insumos</a:t>
            </a:r>
          </a:p>
          <a:p>
            <a:pPr marL="0" indent="0">
              <a:buNone/>
            </a:pPr>
            <a:r>
              <a:rPr lang="es-ES_tradnl" dirty="0"/>
              <a:t>		Costos</a:t>
            </a:r>
          </a:p>
          <a:p>
            <a:pPr marL="0" indent="0">
              <a:buNone/>
            </a:pPr>
            <a:r>
              <a:rPr lang="es-ES_tradnl" dirty="0"/>
              <a:t>		Beneficio</a:t>
            </a:r>
          </a:p>
          <a:p>
            <a:pPr marL="0" indent="0">
              <a:buNone/>
            </a:pPr>
            <a:r>
              <a:rPr lang="es-ES_tradnl" dirty="0"/>
              <a:t>	</a:t>
            </a:r>
          </a:p>
          <a:p>
            <a:pPr marL="0" indent="0">
              <a:buNone/>
            </a:pPr>
            <a:r>
              <a:rPr lang="es-ES_tradnl" dirty="0"/>
              <a:t>2.- Marco teórico</a:t>
            </a:r>
          </a:p>
          <a:p>
            <a:pPr marL="0" indent="0">
              <a:buNone/>
            </a:pPr>
            <a:r>
              <a:rPr lang="es-ES_tradnl" dirty="0"/>
              <a:t>3.- Estado del </a:t>
            </a:r>
            <a:r>
              <a:rPr lang="es-ES_tradnl" dirty="0" smtClean="0"/>
              <a:t>Arte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64812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proyecto del TT1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_tradnl" dirty="0"/>
              <a:t>4.- Análisis del sistema</a:t>
            </a:r>
          </a:p>
          <a:p>
            <a:pPr marL="0" indent="0">
              <a:buNone/>
            </a:pPr>
            <a:r>
              <a:rPr lang="es-ES_tradnl" dirty="0"/>
              <a:t>		Modelo de Procesos </a:t>
            </a:r>
          </a:p>
          <a:p>
            <a:pPr marL="0" indent="0">
              <a:buNone/>
            </a:pPr>
            <a:r>
              <a:rPr lang="es-ES_tradnl" dirty="0"/>
              <a:t>			Modelo de proceso actual</a:t>
            </a:r>
          </a:p>
          <a:p>
            <a:pPr marL="0" indent="0">
              <a:buNone/>
            </a:pPr>
            <a:r>
              <a:rPr lang="es-ES_tradnl" dirty="0"/>
              <a:t>			Modelo de proceso propuesto</a:t>
            </a:r>
          </a:p>
          <a:p>
            <a:pPr marL="0" indent="0">
              <a:buNone/>
            </a:pPr>
            <a:r>
              <a:rPr lang="es-ES_tradnl" dirty="0"/>
              <a:t>		Requisitos de hardware y software</a:t>
            </a:r>
          </a:p>
          <a:p>
            <a:pPr marL="0" indent="0">
              <a:buNone/>
            </a:pPr>
            <a:r>
              <a:rPr lang="es-ES_tradnl" dirty="0"/>
              <a:t>		Análisis de los requisitos funcionales</a:t>
            </a:r>
          </a:p>
          <a:p>
            <a:pPr marL="0" indent="0">
              <a:buNone/>
            </a:pPr>
            <a:r>
              <a:rPr lang="es-ES_tradnl" dirty="0"/>
              <a:t>		Modelo de Casos de usos</a:t>
            </a:r>
          </a:p>
          <a:p>
            <a:pPr marL="0" indent="0">
              <a:buNone/>
            </a:pPr>
            <a:r>
              <a:rPr lang="es-ES_tradnl" dirty="0"/>
              <a:t>	    Especificación de la interfaz gráfica</a:t>
            </a:r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r>
              <a:rPr lang="es-ES_tradnl" dirty="0"/>
              <a:t>5.- Diseño del sistema</a:t>
            </a:r>
          </a:p>
          <a:p>
            <a:pPr marL="0" indent="0">
              <a:buNone/>
            </a:pPr>
            <a:r>
              <a:rPr lang="es-ES_tradnl" dirty="0"/>
              <a:t>	Arquitectura de software</a:t>
            </a:r>
          </a:p>
          <a:p>
            <a:pPr marL="0" indent="0">
              <a:buNone/>
            </a:pPr>
            <a:r>
              <a:rPr lang="es-ES_tradnl" dirty="0"/>
              <a:t>		Vista lógica</a:t>
            </a:r>
          </a:p>
          <a:p>
            <a:pPr marL="0" indent="0">
              <a:buNone/>
            </a:pPr>
            <a:r>
              <a:rPr lang="es-ES_tradnl" dirty="0"/>
              <a:t>			</a:t>
            </a:r>
            <a:r>
              <a:rPr lang="es-ES_tradnl" dirty="0" err="1"/>
              <a:t>Modulos</a:t>
            </a:r>
            <a:r>
              <a:rPr lang="es-ES_tradnl" dirty="0"/>
              <a:t> y componentes del sistema</a:t>
            </a:r>
          </a:p>
          <a:p>
            <a:pPr marL="0" indent="0">
              <a:buNone/>
            </a:pPr>
            <a:r>
              <a:rPr lang="es-ES_tradnl" dirty="0"/>
              <a:t>			Patrones de diseño usados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7220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proyecto del TT1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_tradnl" dirty="0"/>
              <a:t>		Vista de desarrollo</a:t>
            </a:r>
          </a:p>
          <a:p>
            <a:pPr marL="0" indent="0">
              <a:buNone/>
            </a:pPr>
            <a:r>
              <a:rPr lang="es-ES_tradnl" dirty="0"/>
              <a:t>			Especificación de tecnologías</a:t>
            </a:r>
          </a:p>
          <a:p>
            <a:pPr marL="0" indent="0">
              <a:buNone/>
            </a:pPr>
            <a:r>
              <a:rPr lang="es-ES_tradnl" dirty="0"/>
              <a:t>			Organización del código			</a:t>
            </a:r>
          </a:p>
          <a:p>
            <a:pPr marL="0" indent="0">
              <a:buNone/>
            </a:pPr>
            <a:r>
              <a:rPr lang="es-ES_tradnl" dirty="0"/>
              <a:t>		Vista física</a:t>
            </a:r>
          </a:p>
          <a:p>
            <a:pPr marL="0" indent="0">
              <a:buNone/>
            </a:pPr>
            <a:r>
              <a:rPr lang="es-ES_tradnl" dirty="0"/>
              <a:t>			Componentes de hardware</a:t>
            </a:r>
          </a:p>
          <a:p>
            <a:pPr marL="0" indent="0">
              <a:buNone/>
            </a:pPr>
            <a:r>
              <a:rPr lang="es-ES_tradnl" dirty="0"/>
              <a:t>			Especificación técnica del hardware</a:t>
            </a:r>
          </a:p>
          <a:p>
            <a:pPr marL="0" indent="0">
              <a:buNone/>
            </a:pPr>
            <a:r>
              <a:rPr lang="es-ES_tradnl" dirty="0"/>
              <a:t>	Diseño de algoritmos</a:t>
            </a:r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r>
              <a:rPr lang="es-ES_tradnl" dirty="0"/>
              <a:t>6.- Avances de programación</a:t>
            </a:r>
          </a:p>
          <a:p>
            <a:pPr marL="0" indent="0">
              <a:buNone/>
            </a:pPr>
            <a:r>
              <a:rPr lang="es-ES_tradnl" dirty="0"/>
              <a:t>7.- Conclusiones</a:t>
            </a:r>
          </a:p>
          <a:p>
            <a:pPr marL="0" indent="0">
              <a:buNone/>
            </a:pPr>
            <a:r>
              <a:rPr lang="es-ES_tradnl" dirty="0"/>
              <a:t>8. Referencias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8494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Criterios de aceptaci</a:t>
            </a:r>
            <a:r>
              <a:rPr lang="es-ES" dirty="0" smtClean="0"/>
              <a:t>ón para defensa de los directores de TT1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Entrega del documento a tiempo, primero a los directores y después</a:t>
            </a:r>
            <a:r>
              <a:rPr lang="es-ES" dirty="0" smtClean="0"/>
              <a:t> a sinodales</a:t>
            </a:r>
            <a:endParaRPr lang="es-ES" dirty="0" smtClean="0"/>
          </a:p>
          <a:p>
            <a:r>
              <a:rPr lang="es-ES" dirty="0" smtClean="0"/>
              <a:t>Ambos directores deben estar enterados del avance</a:t>
            </a:r>
          </a:p>
          <a:p>
            <a:r>
              <a:rPr lang="es-ES" dirty="0" smtClean="0"/>
              <a:t>Visita a sinodales de 2 hasta 3 veces</a:t>
            </a:r>
          </a:p>
          <a:p>
            <a:r>
              <a:rPr lang="es-ES" dirty="0" smtClean="0"/>
              <a:t>Visita a los profesores de seguimiento, deben conocer la presentación antes de tt1</a:t>
            </a:r>
          </a:p>
          <a:p>
            <a:r>
              <a:rPr lang="es-ES" dirty="0" smtClean="0"/>
              <a:t>5 de Noviembre ya se tiene que contar con una avance solido para presentar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2523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Planeaci</a:t>
            </a:r>
            <a:r>
              <a:rPr lang="es-ES" dirty="0" smtClean="0"/>
              <a:t>ón de revisiones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Planeación en Microsoft Project en </a:t>
            </a:r>
            <a:r>
              <a:rPr lang="es-ES" dirty="0" smtClean="0"/>
              <a:t>línea</a:t>
            </a:r>
          </a:p>
          <a:p>
            <a:r>
              <a:rPr lang="es-ES" dirty="0"/>
              <a:t>Máximo de revisiones 2 veces por mes con </a:t>
            </a:r>
            <a:r>
              <a:rPr lang="es-ES" dirty="0" smtClean="0"/>
              <a:t>directores</a:t>
            </a:r>
            <a:endParaRPr lang="es-ES" dirty="0"/>
          </a:p>
          <a:p>
            <a:r>
              <a:rPr lang="es-ES" dirty="0" smtClean="0"/>
              <a:t>Mínimo </a:t>
            </a:r>
            <a:r>
              <a:rPr lang="es-ES" dirty="0"/>
              <a:t>4 veces en el semestre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781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ES_tradnl" sz="2400" dirty="0" smtClean="0">
                <a:solidFill>
                  <a:srgbClr val="FF0000"/>
                </a:solidFill>
              </a:rPr>
              <a:t>Contenido de la presentaci</a:t>
            </a:r>
            <a:r>
              <a:rPr lang="es-ES_tradnl" sz="2400" dirty="0" smtClean="0">
                <a:solidFill>
                  <a:srgbClr val="FF0000"/>
                </a:solidFill>
              </a:rPr>
              <a:t>ón</a:t>
            </a:r>
            <a:endParaRPr lang="es-ES_tradnl" sz="2400" dirty="0" smtClean="0">
              <a:solidFill>
                <a:srgbClr val="FF0000"/>
              </a:solidFill>
            </a:endParaRPr>
          </a:p>
          <a:p>
            <a:r>
              <a:rPr lang="es-ES_tradnl" sz="2800" dirty="0" smtClean="0">
                <a:solidFill>
                  <a:srgbClr val="FF0000"/>
                </a:solidFill>
              </a:rPr>
              <a:t>1</a:t>
            </a:r>
            <a:r>
              <a:rPr lang="es-ES_tradnl" sz="2800" dirty="0">
                <a:solidFill>
                  <a:srgbClr val="FF0000"/>
                </a:solidFill>
              </a:rPr>
              <a:t>.- Planeación del proyecto de tt1 con WBS </a:t>
            </a:r>
            <a:endParaRPr lang="es-ES_tradnl" sz="2800" dirty="0" smtClean="0">
              <a:solidFill>
                <a:srgbClr val="FF0000"/>
              </a:solidFill>
            </a:endParaRPr>
          </a:p>
          <a:p>
            <a:r>
              <a:rPr lang="es-ES_tradnl" sz="2800" dirty="0" smtClean="0">
                <a:solidFill>
                  <a:srgbClr val="FF0000"/>
                </a:solidFill>
              </a:rPr>
              <a:t>2</a:t>
            </a:r>
            <a:r>
              <a:rPr lang="es-ES_tradnl" sz="2800" dirty="0">
                <a:solidFill>
                  <a:srgbClr val="FF0000"/>
                </a:solidFill>
              </a:rPr>
              <a:t>.- Especificación del alcance del </a:t>
            </a:r>
            <a:r>
              <a:rPr lang="es-ES_tradnl" sz="2800" dirty="0" smtClean="0">
                <a:solidFill>
                  <a:srgbClr val="FF0000"/>
                </a:solidFill>
              </a:rPr>
              <a:t>proyecto</a:t>
            </a:r>
            <a:endParaRPr lang="es-ES_tradnl" sz="2400" dirty="0" smtClean="0">
              <a:solidFill>
                <a:srgbClr val="FF0000"/>
              </a:solidFill>
            </a:endParaRPr>
          </a:p>
          <a:p>
            <a:r>
              <a:rPr lang="es-ES_tradnl" sz="2800" dirty="0" smtClean="0">
                <a:solidFill>
                  <a:srgbClr val="FF0000"/>
                </a:solidFill>
              </a:rPr>
              <a:t>3</a:t>
            </a:r>
            <a:r>
              <a:rPr lang="es-ES_tradnl" sz="2800" dirty="0">
                <a:solidFill>
                  <a:srgbClr val="FF0000"/>
                </a:solidFill>
              </a:rPr>
              <a:t>.- Definición de estructura del documento de TT1</a:t>
            </a:r>
          </a:p>
          <a:p>
            <a:r>
              <a:rPr lang="es-ES_tradnl" sz="2800" dirty="0">
                <a:solidFill>
                  <a:srgbClr val="FF0000"/>
                </a:solidFill>
              </a:rPr>
              <a:t>4.- Planeación de </a:t>
            </a:r>
            <a:r>
              <a:rPr lang="es-ES_tradnl" sz="2800" dirty="0" smtClean="0">
                <a:solidFill>
                  <a:srgbClr val="FF0000"/>
                </a:solidFill>
              </a:rPr>
              <a:t>revisiones</a:t>
            </a:r>
          </a:p>
          <a:p>
            <a:pPr lvl="1"/>
            <a:r>
              <a:rPr lang="es-ES_tradnl" sz="1600" dirty="0" smtClean="0">
                <a:solidFill>
                  <a:srgbClr val="FF0000"/>
                </a:solidFill>
              </a:rPr>
              <a:t>Trabajo en conjunto</a:t>
            </a:r>
            <a:endParaRPr lang="es-ES_tradnl" sz="1600" dirty="0">
              <a:solidFill>
                <a:srgbClr val="FF0000"/>
              </a:solidFill>
            </a:endParaRPr>
          </a:p>
          <a:p>
            <a:r>
              <a:rPr lang="es-ES_tradnl" sz="2800" dirty="0"/>
              <a:t>5.- Definición de la estrategia particular de cada TT1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09643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proyectos</a:t>
            </a:r>
            <a:endParaRPr lang="es-ES" dirty="0"/>
          </a:p>
        </p:txBody>
      </p:sp>
      <p:pic>
        <p:nvPicPr>
          <p:cNvPr id="7" name="Imagen 6" descr="Captura de pantalla 2014-08-26 a la(s) 12.54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80" y="1417638"/>
            <a:ext cx="7740919" cy="498212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048481" y="6277367"/>
            <a:ext cx="602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¿Qué tipo de proyecto es tu trabajo terminal?</a:t>
            </a:r>
            <a:endParaRPr lang="es-ES" sz="24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57200" y="4073428"/>
            <a:ext cx="13773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PMBOOK</a:t>
            </a:r>
          </a:p>
          <a:p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3581402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Estrategias para el de </a:t>
            </a:r>
            <a:r>
              <a:rPr lang="es-ES" dirty="0"/>
              <a:t>2</a:t>
            </a:r>
            <a:r>
              <a:rPr lang="es-ES" dirty="0" smtClean="0"/>
              <a:t> </a:t>
            </a:r>
            <a:r>
              <a:rPr lang="es-ES" dirty="0"/>
              <a:t>y</a:t>
            </a:r>
            <a:r>
              <a:rPr lang="es-ES" dirty="0" smtClean="0"/>
              <a:t> </a:t>
            </a:r>
            <a:r>
              <a:rPr lang="es-ES" dirty="0"/>
              <a:t>4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smtClean="0"/>
              <a:t>Estrategias para 2</a:t>
            </a:r>
          </a:p>
          <a:p>
            <a:r>
              <a:rPr lang="es-ES" dirty="0" smtClean="0"/>
              <a:t>Profundizar en el estado del arte</a:t>
            </a:r>
          </a:p>
          <a:p>
            <a:r>
              <a:rPr lang="es-ES" dirty="0" smtClean="0"/>
              <a:t>Profundizar si es factible implementar el marco teórico con la tecnología y el tiempo disponible</a:t>
            </a:r>
          </a:p>
          <a:p>
            <a:pPr marL="0" indent="0">
              <a:buNone/>
            </a:pPr>
            <a:r>
              <a:rPr lang="es-ES" dirty="0" smtClean="0"/>
              <a:t>Estrategias para 4</a:t>
            </a:r>
          </a:p>
          <a:p>
            <a:r>
              <a:rPr lang="es-ES" dirty="0" smtClean="0"/>
              <a:t>Las mismas que en el 2</a:t>
            </a:r>
          </a:p>
          <a:p>
            <a:r>
              <a:rPr lang="es-ES" dirty="0" smtClean="0"/>
              <a:t>Busque casos de estudio (aplicaciones directas</a:t>
            </a:r>
            <a:r>
              <a:rPr lang="es-ES" dirty="0" smtClean="0"/>
              <a:t>), pero </a:t>
            </a:r>
            <a:r>
              <a:rPr lang="es-ES" dirty="0" smtClean="0"/>
              <a:t>dominando el marco teórico (negocio) acotar</a:t>
            </a:r>
          </a:p>
          <a:p>
            <a:r>
              <a:rPr lang="es-ES" dirty="0" smtClean="0"/>
              <a:t>El alcance del sistema, conforme al tiempo. 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937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Estrategias para desarrollar el TT</a:t>
            </a:r>
            <a:endParaRPr lang="es-ES" dirty="0"/>
          </a:p>
        </p:txBody>
      </p:sp>
      <p:pic>
        <p:nvPicPr>
          <p:cNvPr id="6" name="Imagen 5" descr="Captura de pantalla 2014-08-26 a la(s) 13.11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091" y="1607315"/>
            <a:ext cx="5384800" cy="50165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35888" y="1927737"/>
            <a:ext cx="33632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Habilidades Duras (</a:t>
            </a:r>
            <a:r>
              <a:rPr lang="es-ES_tradnl" dirty="0" err="1" smtClean="0"/>
              <a:t>Hard</a:t>
            </a:r>
            <a:r>
              <a:rPr lang="es-ES_tradnl" dirty="0" smtClean="0"/>
              <a:t> </a:t>
            </a:r>
            <a:r>
              <a:rPr lang="es-ES_tradnl" dirty="0" err="1" smtClean="0"/>
              <a:t>Skills</a:t>
            </a:r>
            <a:r>
              <a:rPr lang="es-ES_tradnl" dirty="0" smtClean="0"/>
              <a:t>)</a:t>
            </a:r>
          </a:p>
          <a:p>
            <a:r>
              <a:rPr lang="es-ES_tradnl" dirty="0" smtClean="0"/>
              <a:t>–Técnicas y herramientas.</a:t>
            </a:r>
          </a:p>
          <a:p>
            <a:r>
              <a:rPr lang="es-ES_tradnl" dirty="0" smtClean="0"/>
              <a:t>–Modelos matemáticos.</a:t>
            </a:r>
          </a:p>
          <a:p>
            <a:r>
              <a:rPr lang="es-ES_tradnl" dirty="0" smtClean="0"/>
              <a:t>–</a:t>
            </a:r>
            <a:r>
              <a:rPr lang="es-ES_tradnl" dirty="0" smtClean="0"/>
              <a:t>Conocimientos</a:t>
            </a:r>
          </a:p>
          <a:p>
            <a:r>
              <a:rPr lang="es-ES_tradnl" dirty="0" smtClean="0"/>
              <a:t>- Ejecuci</a:t>
            </a:r>
            <a:r>
              <a:rPr lang="es-ES_tradnl" dirty="0" smtClean="0"/>
              <a:t>ón de planes de comunicación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•Habilidades Interpersonales (</a:t>
            </a:r>
            <a:r>
              <a:rPr lang="es-ES_tradnl" dirty="0" err="1" smtClean="0"/>
              <a:t>Soft</a:t>
            </a:r>
            <a:r>
              <a:rPr lang="es-ES_tradnl" dirty="0" smtClean="0"/>
              <a:t> </a:t>
            </a:r>
            <a:r>
              <a:rPr lang="es-ES_tradnl" dirty="0" err="1" smtClean="0"/>
              <a:t>Skills</a:t>
            </a:r>
            <a:r>
              <a:rPr lang="es-ES_tradnl" dirty="0" smtClean="0"/>
              <a:t>)</a:t>
            </a:r>
          </a:p>
          <a:p>
            <a:r>
              <a:rPr lang="es-ES_tradnl" dirty="0" smtClean="0"/>
              <a:t>–Liderazgo.</a:t>
            </a:r>
          </a:p>
          <a:p>
            <a:r>
              <a:rPr lang="es-ES_tradnl" dirty="0" smtClean="0"/>
              <a:t>–Desarrollo del espíritu de equipo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- Comunicaci</a:t>
            </a:r>
            <a:r>
              <a:rPr lang="es-ES_tradnl" dirty="0" smtClean="0"/>
              <a:t>ón</a:t>
            </a:r>
            <a:endParaRPr lang="es-ES_tradnl" dirty="0" smtClean="0"/>
          </a:p>
          <a:p>
            <a:r>
              <a:rPr lang="es-ES_tradnl" b="1" dirty="0" smtClean="0">
                <a:solidFill>
                  <a:srgbClr val="FF0000"/>
                </a:solidFill>
              </a:rPr>
              <a:t>–</a:t>
            </a:r>
            <a:r>
              <a:rPr lang="es-ES_tradnl" b="1" dirty="0" smtClean="0">
                <a:solidFill>
                  <a:srgbClr val="FF0000"/>
                </a:solidFill>
              </a:rPr>
              <a:t>Motivación </a:t>
            </a:r>
            <a:r>
              <a:rPr lang="es-ES" b="1" dirty="0" smtClean="0">
                <a:solidFill>
                  <a:srgbClr val="FF0000"/>
                </a:solidFill>
              </a:rPr>
              <a:t>…</a:t>
            </a:r>
            <a:endParaRPr lang="es-ES_tradnl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91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Elementos de un proyecto</a:t>
            </a:r>
            <a:endParaRPr lang="es-ES" dirty="0"/>
          </a:p>
        </p:txBody>
      </p:sp>
      <p:pic>
        <p:nvPicPr>
          <p:cNvPr id="5" name="Imagen 4" descr="Captura de pantalla 2014-08-26 a la(s) 13.22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504" y="1815426"/>
            <a:ext cx="4778323" cy="445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7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Algunos entregables de TT1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smtClean="0"/>
              <a:t>Protocolo: caso </a:t>
            </a:r>
            <a:r>
              <a:rPr lang="es-ES" dirty="0" smtClean="0"/>
              <a:t>de </a:t>
            </a:r>
            <a:r>
              <a:rPr lang="es-ES" dirty="0" smtClean="0"/>
              <a:t>estudio</a:t>
            </a:r>
          </a:p>
          <a:p>
            <a:r>
              <a:rPr lang="es-ES" dirty="0" smtClean="0"/>
              <a:t>Especificación </a:t>
            </a:r>
            <a:r>
              <a:rPr lang="es-ES" dirty="0" smtClean="0"/>
              <a:t>del alcance del proyecto (lo que si se hace y lo que no se hace)</a:t>
            </a:r>
          </a:p>
          <a:p>
            <a:r>
              <a:rPr lang="es-ES" dirty="0" smtClean="0"/>
              <a:t> Documento de especificación de requisitos de software (IEEE-</a:t>
            </a:r>
            <a:r>
              <a:rPr lang="es-ES" dirty="0" err="1" smtClean="0"/>
              <a:t>Moprosoft</a:t>
            </a:r>
            <a:r>
              <a:rPr lang="es-ES" dirty="0" smtClean="0"/>
              <a:t>)</a:t>
            </a:r>
          </a:p>
          <a:p>
            <a:r>
              <a:rPr lang="es-ES" dirty="0" smtClean="0"/>
              <a:t>Diseño de Interfaz Gráfica</a:t>
            </a:r>
          </a:p>
          <a:p>
            <a:r>
              <a:rPr lang="es-ES" dirty="0" smtClean="0"/>
              <a:t>Modelo de casos de uso (diagrama y descripción)</a:t>
            </a:r>
          </a:p>
          <a:p>
            <a:r>
              <a:rPr lang="es-ES" dirty="0" smtClean="0"/>
              <a:t>Arquitectura de software (lógica, física, desarrollo)</a:t>
            </a:r>
          </a:p>
          <a:p>
            <a:r>
              <a:rPr lang="es-ES" dirty="0" smtClean="0"/>
              <a:t>Avances de programación </a:t>
            </a:r>
            <a:endParaRPr lang="es-ES" dirty="0" smtClean="0"/>
          </a:p>
          <a:p>
            <a:r>
              <a:rPr lang="es-ES" dirty="0" smtClean="0"/>
              <a:t>Diseño de pruebas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814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Planeación </a:t>
            </a:r>
            <a:r>
              <a:rPr lang="es-ES" dirty="0" smtClean="0"/>
              <a:t>¿real?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Tome las siguientes consideraciones:</a:t>
            </a:r>
          </a:p>
          <a:p>
            <a:r>
              <a:rPr lang="es-ES" dirty="0" smtClean="0"/>
              <a:t>Considere el tiempo para obtener la informaci</a:t>
            </a:r>
            <a:r>
              <a:rPr lang="es-ES" dirty="0" smtClean="0"/>
              <a:t>ón específica de</a:t>
            </a:r>
            <a:r>
              <a:rPr lang="es-ES" dirty="0" smtClean="0"/>
              <a:t>l marco te</a:t>
            </a:r>
            <a:r>
              <a:rPr lang="es-ES" dirty="0" smtClean="0"/>
              <a:t>ó</a:t>
            </a:r>
            <a:r>
              <a:rPr lang="es-ES" dirty="0" smtClean="0"/>
              <a:t>rico.</a:t>
            </a:r>
          </a:p>
          <a:p>
            <a:r>
              <a:rPr lang="es-ES" dirty="0" smtClean="0"/>
              <a:t>Considere el tiempo real de la curva de aprendizaje de tecnolog</a:t>
            </a:r>
            <a:r>
              <a:rPr lang="es-ES" dirty="0" smtClean="0"/>
              <a:t>ías</a:t>
            </a:r>
          </a:p>
          <a:p>
            <a:r>
              <a:rPr lang="es-ES" b="1" dirty="0" smtClean="0">
                <a:solidFill>
                  <a:srgbClr val="FF0000"/>
                </a:solidFill>
              </a:rPr>
              <a:t>De prioridad a lo que es importante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5327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s-ES_tradnl" dirty="0"/>
              <a:t>Estructura de Desglose del </a:t>
            </a:r>
            <a:r>
              <a:rPr lang="es-ES_tradnl" dirty="0" smtClean="0"/>
              <a:t>Trabajo </a:t>
            </a:r>
            <a:r>
              <a:rPr lang="es-ES_tradnl" dirty="0"/>
              <a:t>(WBS)</a:t>
            </a:r>
            <a:br>
              <a:rPr lang="es-ES_tradnl" dirty="0"/>
            </a:br>
            <a:r>
              <a:rPr lang="es-ES_tradnl" dirty="0" smtClean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_tradnl" dirty="0" smtClean="0"/>
              <a:t>•</a:t>
            </a:r>
            <a:r>
              <a:rPr lang="es-ES_tradnl" dirty="0"/>
              <a:t>La WBS (EDT) es la descomposición jerárquica, orientada a entregables, del trabajo a ser realizado por el equipo del proyecto para cumplir con los objetivos del proyecto y crear los entregables requeridos.</a:t>
            </a:r>
          </a:p>
          <a:p>
            <a:pPr marL="0" indent="0">
              <a:buNone/>
            </a:pPr>
            <a:r>
              <a:rPr lang="es-ES_tradnl" dirty="0"/>
              <a:t>•La WBS organiza y define el alcance total del proyecto.</a:t>
            </a:r>
          </a:p>
          <a:p>
            <a:pPr marL="0" indent="0">
              <a:buNone/>
            </a:pPr>
            <a:r>
              <a:rPr lang="es-ES_tradnl" dirty="0"/>
              <a:t>•El trabajo planificado comprendido dentro de los componentes de la EDT del nivel más bajo, denominados paquetes de trabajo, puede programarse, supervisarse, controlarse y estimarse sus costos.</a:t>
            </a:r>
          </a:p>
          <a:p>
            <a:pPr marL="0" indent="0">
              <a:buNone/>
            </a:pPr>
            <a:r>
              <a:rPr lang="es-ES_tradnl" dirty="0"/>
              <a:t>•Los componentes que comprenden la EDT ayudan a los </a:t>
            </a:r>
            <a:r>
              <a:rPr lang="es-ES_tradnl" dirty="0" err="1"/>
              <a:t>stakeholders</a:t>
            </a:r>
            <a:r>
              <a:rPr lang="es-ES_tradnl" dirty="0"/>
              <a:t> a identificar los productos entregables del proyecto.</a:t>
            </a:r>
          </a:p>
          <a:p>
            <a:pPr marL="0" indent="0">
              <a:buNone/>
            </a:pPr>
            <a:r>
              <a:rPr lang="es-ES_tradnl" dirty="0" smtClean="0"/>
              <a:t>•</a:t>
            </a:r>
            <a:r>
              <a:rPr lang="es-ES_tradnl" dirty="0"/>
              <a:t>Es un elemento obligatorio en la dirección de proyectos, incluso los pequeños necesitan una EDT.</a:t>
            </a:r>
          </a:p>
          <a:p>
            <a:pPr marL="0" indent="0">
              <a:buNone/>
            </a:pPr>
            <a:r>
              <a:rPr lang="es-ES_tradnl" dirty="0" smtClean="0"/>
              <a:t>•Desglosa </a:t>
            </a:r>
            <a:r>
              <a:rPr lang="es-ES_tradnl" dirty="0"/>
              <a:t>el proyecto en piezas más pequeñas y manejables.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26229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6305</TotalTime>
  <Words>567</Words>
  <Application>Microsoft Macintosh PowerPoint</Application>
  <PresentationFormat>Presentación en pantalla (4:3)</PresentationFormat>
  <Paragraphs>116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2da reunión de revisión TT1</vt:lpstr>
      <vt:lpstr>Agenda</vt:lpstr>
      <vt:lpstr>Tipos de proyectos</vt:lpstr>
      <vt:lpstr>Estrategias para el de 2 y 4</vt:lpstr>
      <vt:lpstr>Estrategias para desarrollar el TT</vt:lpstr>
      <vt:lpstr>Elementos de un proyecto</vt:lpstr>
      <vt:lpstr>Algunos entregables de TT1</vt:lpstr>
      <vt:lpstr>Planeación ¿real?</vt:lpstr>
      <vt:lpstr>Estructura de Desglose del Trabajo (WBS)  </vt:lpstr>
      <vt:lpstr>Planeación con WBS  (desglose gráfico del trabajo)</vt:lpstr>
      <vt:lpstr>Estructura del proyecto del TT1</vt:lpstr>
      <vt:lpstr>Estructura del proyecto del TT1</vt:lpstr>
      <vt:lpstr>Estructura del proyecto del TT1</vt:lpstr>
      <vt:lpstr>Criterios de aceptación para defensa de los directores de TT1</vt:lpstr>
      <vt:lpstr>Planeación de revisiones</vt:lpstr>
    </vt:vector>
  </TitlesOfParts>
  <Company>NPI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 Zag</dc:creator>
  <cp:lastModifiedBy>Rob Zag</cp:lastModifiedBy>
  <cp:revision>15</cp:revision>
  <dcterms:created xsi:type="dcterms:W3CDTF">2014-08-26T18:02:25Z</dcterms:created>
  <dcterms:modified xsi:type="dcterms:W3CDTF">2014-08-31T03:17:54Z</dcterms:modified>
</cp:coreProperties>
</file>