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69" r:id="rId2"/>
    <p:sldId id="276" r:id="rId3"/>
    <p:sldId id="316" r:id="rId4"/>
    <p:sldId id="336" r:id="rId5"/>
    <p:sldId id="277" r:id="rId6"/>
    <p:sldId id="337" r:id="rId7"/>
    <p:sldId id="291" r:id="rId8"/>
    <p:sldId id="300" r:id="rId9"/>
    <p:sldId id="319" r:id="rId10"/>
    <p:sldId id="320" r:id="rId11"/>
    <p:sldId id="281" r:id="rId12"/>
    <p:sldId id="321" r:id="rId13"/>
    <p:sldId id="322" r:id="rId14"/>
    <p:sldId id="323" r:id="rId15"/>
    <p:sldId id="324" r:id="rId16"/>
    <p:sldId id="338" r:id="rId17"/>
    <p:sldId id="326" r:id="rId18"/>
    <p:sldId id="325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9" r:id="rId27"/>
    <p:sldId id="334" r:id="rId28"/>
    <p:sldId id="335" r:id="rId29"/>
    <p:sldId id="262" r:id="rId30"/>
    <p:sldId id="305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30" autoAdjust="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7E47-7BA5-4BDE-825F-99105A54A119}" type="datetimeFigureOut">
              <a:rPr lang="es-MX" smtClean="0"/>
              <a:t>27/05/2018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A140E-2379-476F-AF30-DCCAD20ECE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9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07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8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5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63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69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8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6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1C79-E0AD-438C-8317-192DDF6BEEF8}" type="datetime1">
              <a:rPr lang="es-MX" smtClean="0"/>
              <a:t>27/05/2018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232-B388-4B1D-9D96-79B8AB22DD6C}" type="datetime1">
              <a:rPr lang="es-MX" smtClean="0"/>
              <a:t>27/05/2018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39E-5B4F-44B4-894E-7EC7DAF44F75}" type="datetime1">
              <a:rPr lang="es-MX" smtClean="0"/>
              <a:t>27/05/2018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3477-E135-4A50-8987-24D5BB66A865}" type="datetime1">
              <a:rPr lang="es-MX" smtClean="0"/>
              <a:t>27/05/2018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E1A1-D10E-4B6D-B01E-5D00A19565DF}" type="datetime1">
              <a:rPr lang="es-MX" smtClean="0"/>
              <a:t>27/05/2018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141C-ED8C-4BC4-8C35-EE1AB9F96CAE}" type="datetime1">
              <a:rPr lang="es-MX" smtClean="0"/>
              <a:t>27/05/2018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B24-4431-4E36-AF02-228F900AB1E3}" type="datetime1">
              <a:rPr lang="es-MX" smtClean="0"/>
              <a:t>27/05/2018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263F-9078-4D26-BA85-94E3B1F2B6E8}" type="datetime1">
              <a:rPr lang="es-MX" smtClean="0"/>
              <a:t>27/05/2018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667E-AAAF-4B18-AE6C-30FE17001A58}" type="datetime1">
              <a:rPr lang="es-MX" smtClean="0"/>
              <a:t>27/05/2018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72CF-C824-452B-AA7F-ED7FBB9B4D84}" type="datetime1">
              <a:rPr lang="es-MX" smtClean="0"/>
              <a:t>27/05/2018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F286-C291-46E2-A3AC-CFFD446B5617}" type="datetime1">
              <a:rPr lang="es-MX" smtClean="0"/>
              <a:t>27/05/2018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4960AB-56A8-4290-9210-164452CD4D77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0B77E79-FABC-4EBB-A9E7-9BD2BAE7684F}" type="datetime1">
              <a:rPr lang="es-MX" smtClean="0"/>
              <a:t>27/05/2018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404664"/>
            <a:ext cx="7572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LM Roman 10" pitchFamily="50" charset="0"/>
              </a:rPr>
              <a:t>Institutito Politécnico Nacional</a:t>
            </a:r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ES" sz="2400" dirty="0">
                <a:latin typeface="LM Roman 10" pitchFamily="50" charset="0"/>
              </a:rPr>
              <a:t>Escuela Superior de Cómputo</a:t>
            </a: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MX" sz="2400" u="sng" dirty="0">
                <a:latin typeface="LM Roman 10" pitchFamily="50" charset="0"/>
              </a:rPr>
              <a:t>Prototipo de aplicación para la detección de deficiencia de nutrientes en cultivos de hidroponía</a:t>
            </a:r>
            <a:r>
              <a:rPr lang="es-ES" sz="2400" u="sng" dirty="0">
                <a:latin typeface="LM Roman 10" pitchFamily="50" charset="0"/>
              </a:rPr>
              <a:t>.</a:t>
            </a: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r>
              <a:rPr lang="es-ES" sz="2000" dirty="0">
                <a:latin typeface="LM Roman 10" pitchFamily="50" charset="0"/>
              </a:rPr>
              <a:t>Presenta:</a:t>
            </a:r>
          </a:p>
          <a:p>
            <a:pPr algn="ctr"/>
            <a:r>
              <a:rPr lang="es-ES" sz="2000" dirty="0">
                <a:latin typeface="LM Roman 10" pitchFamily="50" charset="0"/>
              </a:rPr>
              <a:t>Edgar Rodrigo Arredondo Basurto</a:t>
            </a: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r>
              <a:rPr lang="es-MX" sz="2000" dirty="0">
                <a:latin typeface="LM Roman 10" pitchFamily="50" charset="0"/>
              </a:rPr>
              <a:t>Directores</a:t>
            </a:r>
          </a:p>
          <a:p>
            <a:pPr algn="ctr"/>
            <a:r>
              <a:rPr lang="pt-BR" dirty="0">
                <a:latin typeface="LM Roman 10" pitchFamily="50" charset="0"/>
              </a:rPr>
              <a:t>Ing. Eduardo Gutiérrez Aldana</a:t>
            </a:r>
          </a:p>
          <a:p>
            <a:pPr algn="ctr"/>
            <a:r>
              <a:rPr lang="pt-BR" dirty="0">
                <a:latin typeface="LM Roman 10" pitchFamily="50" charset="0"/>
              </a:rPr>
              <a:t>Dr. José Félix Serrano Talamantes</a:t>
            </a:r>
          </a:p>
          <a:p>
            <a:pPr algn="ctr"/>
            <a:endParaRPr lang="es-ES" dirty="0">
              <a:latin typeface="LM Roman 10" pitchFamily="50" charset="0"/>
            </a:endParaRPr>
          </a:p>
        </p:txBody>
      </p:sp>
      <p:pic>
        <p:nvPicPr>
          <p:cNvPr id="5" name="4 Imagen" descr="Ipn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166"/>
            <a:ext cx="9286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1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32240" y="492786"/>
            <a:ext cx="1484587" cy="10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138099"/>
            <a:ext cx="7572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LM Roman 10" pitchFamily="50" charset="0"/>
              </a:rPr>
              <a:t>En los algoritmos tradicionales de aprendizaje automático, la ingeniería de descriptores es un proceso manual, es decir, la selección y extracción debe ser diseñada e implementada por el programador.</a:t>
            </a:r>
          </a:p>
          <a:p>
            <a:pPr algn="just"/>
            <a:endParaRPr lang="es-MX" dirty="0">
              <a:latin typeface="LM Roman 10" pitchFamily="50" charset="0"/>
            </a:endParaRPr>
          </a:p>
          <a:p>
            <a:pPr algn="just"/>
            <a:r>
              <a:rPr lang="es-MX" dirty="0">
                <a:latin typeface="LM Roman 10" pitchFamily="50" charset="0"/>
              </a:rPr>
              <a:t>La ingeniería de descriptores es costosa, consume tiempo importante y requiere de cierta experiencia. Un descriptor mal seleccionado condena al fracaso el resto del clasificador.</a:t>
            </a:r>
          </a:p>
          <a:p>
            <a:pPr algn="just"/>
            <a:endParaRPr lang="es-MX" dirty="0">
              <a:latin typeface="LM Roman 10" pitchFamily="50" charset="0"/>
            </a:endParaRPr>
          </a:p>
          <a:p>
            <a:pPr algn="just"/>
            <a:r>
              <a:rPr lang="es-MX" dirty="0">
                <a:latin typeface="LM Roman 10" pitchFamily="50" charset="0"/>
              </a:rPr>
              <a:t>En cambio, en los algoritmos de aprendizaje profundo (</a:t>
            </a:r>
            <a:r>
              <a:rPr lang="es-MX" i="1" dirty="0" err="1">
                <a:latin typeface="LM Roman 10" pitchFamily="50" charset="0"/>
              </a:rPr>
              <a:t>deep</a:t>
            </a:r>
            <a:r>
              <a:rPr lang="es-MX" i="1" dirty="0">
                <a:latin typeface="LM Roman 10" pitchFamily="50" charset="0"/>
              </a:rPr>
              <a:t> </a:t>
            </a:r>
            <a:r>
              <a:rPr lang="es-MX" i="1" dirty="0" err="1">
                <a:latin typeface="LM Roman 10" pitchFamily="50" charset="0"/>
              </a:rPr>
              <a:t>learning</a:t>
            </a:r>
            <a:r>
              <a:rPr lang="es-MX" dirty="0">
                <a:latin typeface="LM Roman 10" pitchFamily="50" charset="0"/>
              </a:rPr>
              <a:t>), la ingeniería de descriptores es un proceso automático. Es así como estos algoritmos prometen resultados más precisos comparados con los algoritmos de aprendizaje automático, con menos o incluso sin ingeniería de descriptores.</a:t>
            </a:r>
          </a:p>
          <a:p>
            <a:pPr algn="just"/>
            <a:endParaRPr lang="es-MX" dirty="0">
              <a:latin typeface="LM Roman 10" pitchFamily="50" charset="0"/>
            </a:endParaRPr>
          </a:p>
          <a:p>
            <a:pPr algn="just"/>
            <a:endParaRPr lang="es-MX" dirty="0"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10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95536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  <p:sp>
        <p:nvSpPr>
          <p:cNvPr id="8" name="4 CuadroTexto"/>
          <p:cNvSpPr txBox="1"/>
          <p:nvPr/>
        </p:nvSpPr>
        <p:spPr>
          <a:xfrm>
            <a:off x="5641914" y="5044445"/>
            <a:ext cx="2607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endParaRPr lang="es-MX" sz="1600" dirty="0">
              <a:latin typeface="LM Roman 10" pitchFamily="50" charset="0"/>
            </a:endParaRPr>
          </a:p>
          <a:p>
            <a:pPr algn="just"/>
            <a:r>
              <a:rPr lang="es-MX" sz="1600" dirty="0">
                <a:latin typeface="LM Roman 10" pitchFamily="50" charset="0"/>
              </a:rPr>
              <a:t>Figura 4.2. Diferencias entre la clasificación con modelos de aprendizaje automático y aprendizaje profundo.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F43CE6-3F35-4C82-9B54-8880B64C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12163"/>
            <a:ext cx="4814330" cy="2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408462"/>
            <a:ext cx="7572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LM Roman 10" pitchFamily="50" charset="0"/>
              </a:rPr>
              <a:t>El algoritmo clasificador de este prototipo es una red neuronal convolucional (CNN por sus siglas en inglés), que forma parte de los algoritmos de aprendizaje profundo.</a:t>
            </a:r>
          </a:p>
          <a:p>
            <a:pPr algn="just"/>
            <a:endParaRPr lang="es-MX" dirty="0">
              <a:latin typeface="LM Roman 10" pitchFamily="50" charset="0"/>
            </a:endParaRPr>
          </a:p>
          <a:p>
            <a:pPr algn="just"/>
            <a:r>
              <a:rPr lang="es-MX" dirty="0">
                <a:latin typeface="LM Roman 10" pitchFamily="50" charset="0"/>
              </a:rPr>
              <a:t>Esta red neuronal es una red unidireccional con múltiples capas ocultas y que asume que la entrada es una imagen, por lo que tienen buen desempeño en tareas de reconocimiento visual, como lo demuestran sus resultados en el  ILSVRC (</a:t>
            </a:r>
            <a:r>
              <a:rPr lang="es-MX" i="1" dirty="0" err="1">
                <a:latin typeface="LM Roman 10" pitchFamily="50" charset="0"/>
              </a:rPr>
              <a:t>ImageNet</a:t>
            </a:r>
            <a:r>
              <a:rPr lang="es-MX" i="1" dirty="0">
                <a:latin typeface="LM Roman 10" pitchFamily="50" charset="0"/>
              </a:rPr>
              <a:t> </a:t>
            </a:r>
            <a:r>
              <a:rPr lang="es-MX" i="1" dirty="0" err="1">
                <a:latin typeface="LM Roman 10" pitchFamily="50" charset="0"/>
              </a:rPr>
              <a:t>Large</a:t>
            </a:r>
            <a:r>
              <a:rPr lang="es-MX" i="1" dirty="0">
                <a:latin typeface="LM Roman 10" pitchFamily="50" charset="0"/>
              </a:rPr>
              <a:t> </a:t>
            </a:r>
            <a:r>
              <a:rPr lang="es-MX" i="1" dirty="0" err="1">
                <a:latin typeface="LM Roman 10" pitchFamily="50" charset="0"/>
              </a:rPr>
              <a:t>Scale</a:t>
            </a:r>
            <a:r>
              <a:rPr lang="es-MX" i="1" dirty="0">
                <a:latin typeface="LM Roman 10" pitchFamily="50" charset="0"/>
              </a:rPr>
              <a:t> Visual </a:t>
            </a:r>
            <a:r>
              <a:rPr lang="es-MX" i="1" dirty="0" err="1">
                <a:latin typeface="LM Roman 10" pitchFamily="50" charset="0"/>
              </a:rPr>
              <a:t>Recognition</a:t>
            </a:r>
            <a:r>
              <a:rPr lang="es-MX" i="1" dirty="0">
                <a:latin typeface="LM Roman 10" pitchFamily="50" charset="0"/>
              </a:rPr>
              <a:t> </a:t>
            </a:r>
            <a:r>
              <a:rPr lang="es-MX" i="1" dirty="0" err="1">
                <a:latin typeface="LM Roman 10" pitchFamily="50" charset="0"/>
              </a:rPr>
              <a:t>Challenge</a:t>
            </a:r>
            <a:r>
              <a:rPr lang="es-MX" dirty="0">
                <a:latin typeface="LM Roman 10" pitchFamily="50" charset="0"/>
              </a:rPr>
              <a:t>)</a:t>
            </a:r>
            <a:r>
              <a:rPr lang="es-MX" i="1" dirty="0">
                <a:latin typeface="LM Roman 10" pitchFamily="50" charset="0"/>
              </a:rPr>
              <a:t>.</a:t>
            </a:r>
          </a:p>
          <a:p>
            <a:pPr algn="just"/>
            <a:endParaRPr lang="es-MX" dirty="0">
              <a:latin typeface="LM Roman 10" pitchFamily="50" charset="0"/>
            </a:endParaRPr>
          </a:p>
          <a:p>
            <a:pPr algn="just"/>
            <a:endParaRPr lang="es-MX" dirty="0">
              <a:latin typeface="LM Roman 10" pitchFamily="50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30270" y="5841893"/>
            <a:ext cx="4852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4.3. Red neuronal unidireccional con dos capas ocultas.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11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  <p:pic>
        <p:nvPicPr>
          <p:cNvPr id="10" name="Picture 9" descr="Alt Tex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r="18685" b="17883"/>
          <a:stretch/>
        </p:blipFill>
        <p:spPr bwMode="auto">
          <a:xfrm>
            <a:off x="2305919" y="3733066"/>
            <a:ext cx="3751662" cy="2340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3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La arquitectura de una CNN está compuesta por capas tres tipos de capas: 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Capa convolucional. Extracción de descriptores.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Capa de agrupamiento. Reducir el tamaño de la representación.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Capa completamente conectada. Clasificador.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r>
              <a:rPr lang="es-MX" sz="2000" dirty="0">
                <a:latin typeface="LM Roman 10" pitchFamily="50" charset="0"/>
              </a:rPr>
              <a:t>Estas capas permiten a la red codificar determinadas propiedades de la imagen.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-141162" y="6265481"/>
            <a:ext cx="8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4.4. Capa </a:t>
            </a:r>
            <a:r>
              <a:rPr lang="es-MX" sz="1600" dirty="0" err="1">
                <a:latin typeface="LM Roman 10" pitchFamily="50" charset="0"/>
              </a:rPr>
              <a:t>convolucional</a:t>
            </a:r>
            <a:r>
              <a:rPr lang="es-MX" sz="1600" dirty="0">
                <a:latin typeface="LM Roman 10" pitchFamily="50" charset="0"/>
              </a:rPr>
              <a:t> (izquierda) y capa de agrupamiento (derecha).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12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  <p:pic>
        <p:nvPicPr>
          <p:cNvPr id="7" name="Picture 6" descr="http://cs231n.github.io/assets/cnn/depthcol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95292"/>
            <a:ext cx="2448272" cy="138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9"/>
          <a:stretch/>
        </p:blipFill>
        <p:spPr bwMode="auto">
          <a:xfrm>
            <a:off x="4256348" y="4939564"/>
            <a:ext cx="2946301" cy="1544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8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La arquitectura más sencilla de una red neuronal </a:t>
            </a:r>
            <a:r>
              <a:rPr lang="es-MX" sz="2000" dirty="0" err="1">
                <a:latin typeface="LM Roman 10" pitchFamily="50" charset="0"/>
              </a:rPr>
              <a:t>convolucional</a:t>
            </a:r>
            <a:r>
              <a:rPr lang="es-MX" sz="2000" dirty="0">
                <a:latin typeface="LM Roman 10" pitchFamily="50" charset="0"/>
              </a:rPr>
              <a:t> comienza con una capa de entrada (imágenes) seguida de una secuencia de capas </a:t>
            </a:r>
            <a:r>
              <a:rPr lang="es-MX" sz="2000" dirty="0" err="1">
                <a:latin typeface="LM Roman 10" pitchFamily="50" charset="0"/>
              </a:rPr>
              <a:t>convolucionales</a:t>
            </a:r>
            <a:r>
              <a:rPr lang="es-MX" sz="2000" dirty="0">
                <a:latin typeface="LM Roman 10" pitchFamily="50" charset="0"/>
              </a:rPr>
              <a:t> y de agrupamiento, terminando con capas completamente conectadas. Las capas </a:t>
            </a:r>
            <a:r>
              <a:rPr lang="es-MX" sz="2000" dirty="0" err="1">
                <a:latin typeface="LM Roman 10" pitchFamily="50" charset="0"/>
              </a:rPr>
              <a:t>convolucionales</a:t>
            </a:r>
            <a:r>
              <a:rPr lang="es-MX" sz="2000" dirty="0">
                <a:latin typeface="LM Roman 10" pitchFamily="50" charset="0"/>
              </a:rPr>
              <a:t> usualmente están seguidas de una capa de funciones de activación </a:t>
            </a:r>
            <a:r>
              <a:rPr lang="es-MX" sz="2000" dirty="0" err="1">
                <a:latin typeface="LM Roman 10" pitchFamily="50" charset="0"/>
              </a:rPr>
              <a:t>ReLU</a:t>
            </a:r>
            <a:r>
              <a:rPr lang="es-MX" sz="2000" dirty="0">
                <a:latin typeface="LM Roman 10" pitchFamily="50" charset="0"/>
              </a:rPr>
              <a:t>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611775" y="5356572"/>
            <a:ext cx="443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4.6. Ejemplo de arquitectura CNN.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13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  <p:pic>
        <p:nvPicPr>
          <p:cNvPr id="9" name="Picture 8" descr="Alt Tex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6"/>
          <a:stretch/>
        </p:blipFill>
        <p:spPr bwMode="auto">
          <a:xfrm>
            <a:off x="3262198" y="3717032"/>
            <a:ext cx="4982210" cy="1562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Resultado de imagen para relu function">
            <a:extLst>
              <a:ext uri="{FF2B5EF4-FFF2-40B4-BE49-F238E27FC236}">
                <a16:creationId xmlns:a16="http://schemas.microsoft.com/office/drawing/2014/main" id="{1B7F92FD-B246-4822-AE71-100296B0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0" y="3557199"/>
            <a:ext cx="2592288" cy="20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CuadroTexto">
            <a:extLst>
              <a:ext uri="{FF2B5EF4-FFF2-40B4-BE49-F238E27FC236}">
                <a16:creationId xmlns:a16="http://schemas.microsoft.com/office/drawing/2014/main" id="{51F22CF3-10D7-40B8-AA4D-D94CC5216BE1}"/>
              </a:ext>
            </a:extLst>
          </p:cNvPr>
          <p:cNvSpPr txBox="1"/>
          <p:nvPr/>
        </p:nvSpPr>
        <p:spPr>
          <a:xfrm>
            <a:off x="395536" y="5416154"/>
            <a:ext cx="32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4.5</a:t>
            </a:r>
            <a:r>
              <a:rPr lang="es-MX" sz="1600">
                <a:latin typeface="LM Roman 10" pitchFamily="50" charset="0"/>
              </a:rPr>
              <a:t>. </a:t>
            </a:r>
            <a:endParaRPr lang="es-MX" sz="1600" dirty="0"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Existen distintas arquitecturas con un nombre asignado. Las más comunes son las siguientes: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LeNet</a:t>
            </a:r>
            <a:r>
              <a:rPr lang="es-MX" sz="2000" dirty="0">
                <a:latin typeface="LM Roman 10" panose="00000500000000000000" pitchFamily="50" charset="0"/>
              </a:rPr>
              <a:t>. Desarrollada por </a:t>
            </a:r>
            <a:r>
              <a:rPr lang="es-MX" sz="2000" dirty="0" err="1">
                <a:latin typeface="LM Roman 10" panose="00000500000000000000" pitchFamily="50" charset="0"/>
              </a:rPr>
              <a:t>Yann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LeCun</a:t>
            </a:r>
            <a:r>
              <a:rPr lang="es-MX" sz="2000" dirty="0">
                <a:latin typeface="LM Roman 10" panose="00000500000000000000" pitchFamily="50" charset="0"/>
              </a:rPr>
              <a:t> en la década de 1990. Con esta arquitectura se desarrollaron las primeras aplicaciones exitosas de redes </a:t>
            </a:r>
            <a:r>
              <a:rPr lang="es-MX" sz="2000" dirty="0" err="1">
                <a:latin typeface="LM Roman 10" panose="00000500000000000000" pitchFamily="50" charset="0"/>
              </a:rPr>
              <a:t>convolucionales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. Es el primer trabajo que popularizo las redes </a:t>
            </a:r>
            <a:r>
              <a:rPr lang="es-MX" sz="2000" dirty="0" err="1">
                <a:latin typeface="LM Roman 10" panose="00000500000000000000" pitchFamily="50" charset="0"/>
              </a:rPr>
              <a:t>convolucionales</a:t>
            </a:r>
            <a:r>
              <a:rPr lang="es-MX" sz="2000" dirty="0">
                <a:latin typeface="LM Roman 10" panose="00000500000000000000" pitchFamily="50" charset="0"/>
              </a:rPr>
              <a:t> en la visión por computadora, desarrollado por Alex </a:t>
            </a:r>
            <a:r>
              <a:rPr lang="es-MX" sz="2000" dirty="0" err="1">
                <a:latin typeface="LM Roman 10" panose="00000500000000000000" pitchFamily="50" charset="0"/>
              </a:rPr>
              <a:t>Krizhevsky</a:t>
            </a:r>
            <a:r>
              <a:rPr lang="es-MX" sz="2000" dirty="0">
                <a:latin typeface="LM Roman 10" panose="00000500000000000000" pitchFamily="50" charset="0"/>
              </a:rPr>
              <a:t>, </a:t>
            </a:r>
            <a:r>
              <a:rPr lang="es-MX" sz="2000" dirty="0" err="1">
                <a:latin typeface="LM Roman 10" panose="00000500000000000000" pitchFamily="50" charset="0"/>
              </a:rPr>
              <a:t>Ilya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Sutskever</a:t>
            </a:r>
            <a:r>
              <a:rPr lang="es-MX" sz="2000" dirty="0">
                <a:latin typeface="LM Roman 10" panose="00000500000000000000" pitchFamily="50" charset="0"/>
              </a:rPr>
              <a:t> y </a:t>
            </a:r>
            <a:r>
              <a:rPr lang="es-MX" sz="2000" dirty="0" err="1">
                <a:latin typeface="LM Roman 10" panose="00000500000000000000" pitchFamily="50" charset="0"/>
              </a:rPr>
              <a:t>Geoff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Hinton</a:t>
            </a:r>
            <a:r>
              <a:rPr lang="es-MX" sz="2000" dirty="0">
                <a:latin typeface="LM Roman 10" panose="00000500000000000000" pitchFamily="50" charset="0"/>
              </a:rPr>
              <a:t>. 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fue inscrita en el reto </a:t>
            </a:r>
            <a:r>
              <a:rPr lang="es-MX" sz="2000" dirty="0" err="1">
                <a:latin typeface="LM Roman 10" panose="00000500000000000000" pitchFamily="50" charset="0"/>
              </a:rPr>
              <a:t>ImageNet</a:t>
            </a:r>
            <a:r>
              <a:rPr lang="es-MX" sz="2000" dirty="0">
                <a:latin typeface="LM Roman 10" panose="00000500000000000000" pitchFamily="50" charset="0"/>
              </a:rPr>
              <a:t> ILSVRC </a:t>
            </a:r>
            <a:r>
              <a:rPr lang="es-MX" sz="2000" dirty="0" err="1">
                <a:latin typeface="LM Roman 10" panose="00000500000000000000" pitchFamily="50" charset="0"/>
              </a:rPr>
              <a:t>challenge</a:t>
            </a:r>
            <a:r>
              <a:rPr lang="es-MX" sz="2000" dirty="0">
                <a:latin typeface="LM Roman 10" panose="00000500000000000000" pitchFamily="50" charset="0"/>
              </a:rPr>
              <a:t> en 2012 y superó de forma significativa al segundo clasificado.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ZF Net. Una mejora de 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que resultó ganadora del ILSVRC 2013, desarrollada por Matthew </a:t>
            </a:r>
            <a:r>
              <a:rPr lang="es-MX" sz="2000" dirty="0" err="1">
                <a:latin typeface="LM Roman 10" panose="00000500000000000000" pitchFamily="50" charset="0"/>
              </a:rPr>
              <a:t>Zeiler</a:t>
            </a:r>
            <a:r>
              <a:rPr lang="es-MX" sz="2000" dirty="0">
                <a:latin typeface="LM Roman 10" panose="00000500000000000000" pitchFamily="50" charset="0"/>
              </a:rPr>
              <a:t> y </a:t>
            </a:r>
            <a:r>
              <a:rPr lang="es-MX" sz="2000" dirty="0" err="1">
                <a:latin typeface="LM Roman 10" panose="00000500000000000000" pitchFamily="50" charset="0"/>
              </a:rPr>
              <a:t>Rob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Fergus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GoogLeNet</a:t>
            </a:r>
            <a:r>
              <a:rPr lang="es-MX" sz="2000" dirty="0">
                <a:latin typeface="LM Roman 10" panose="00000500000000000000" pitchFamily="50" charset="0"/>
              </a:rPr>
              <a:t>. La ganadora del ILSVRC 2014, desarrollada por </a:t>
            </a:r>
            <a:r>
              <a:rPr lang="es-MX" sz="2000" dirty="0" err="1">
                <a:latin typeface="LM Roman 10" panose="00000500000000000000" pitchFamily="50" charset="0"/>
              </a:rPr>
              <a:t>Szegedy</a:t>
            </a:r>
            <a:r>
              <a:rPr lang="es-MX" sz="2000" dirty="0">
                <a:latin typeface="LM Roman 10" panose="00000500000000000000" pitchFamily="50" charset="0"/>
              </a:rPr>
              <a:t> et al de Google.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</p:spTree>
    <p:extLst>
      <p:ext uri="{BB962C8B-B14F-4D97-AF65-F5344CB8AC3E}">
        <p14:creationId xmlns:p14="http://schemas.microsoft.com/office/powerpoint/2010/main" val="15709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El conjunto de datos para el proceso de entrenamiento y prueba consistió de 16,419, 80% para entrenamiento y el restante para pruebas. La cantidad de imágenes por cada clase se muestra en la tabla siguiente.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15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942592-F6C1-4E35-B55C-F97E04F3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1" y="2924944"/>
            <a:ext cx="7128793" cy="36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Entrenamiento del clasificador.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El entrenamiento del clasificador se realizó con el </a:t>
            </a:r>
            <a:r>
              <a:rPr lang="es-MX" sz="2000" dirty="0" err="1">
                <a:latin typeface="LM Roman 10" panose="00000500000000000000" pitchFamily="50" charset="0"/>
              </a:rPr>
              <a:t>framework</a:t>
            </a:r>
            <a:r>
              <a:rPr lang="es-MX" sz="2000" dirty="0">
                <a:latin typeface="LM Roman 10" panose="00000500000000000000" pitchFamily="50" charset="0"/>
              </a:rPr>
              <a:t> de aprendizaje profundo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máquina utilizada tiene las siguientes características: 4 GB de RAM, procesador Intel i3, sin GPU compatible con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Se seleccionó la arquitectura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. Está arquitectura tuvo un tiempo estimado de entrenamiento de 7 días. En cambio la </a:t>
            </a:r>
            <a:r>
              <a:rPr lang="es-MX" sz="2000" dirty="0" err="1">
                <a:latin typeface="LM Roman 10" panose="00000500000000000000" pitchFamily="50" charset="0"/>
              </a:rPr>
              <a:t>GoogLeNet</a:t>
            </a:r>
            <a:r>
              <a:rPr lang="es-MX" sz="2000" dirty="0">
                <a:latin typeface="LM Roman 10" panose="00000500000000000000" pitchFamily="50" charset="0"/>
              </a:rPr>
              <a:t> tuvo un tiempo estimado de entrenamiento de 91 días!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alcanzó una eficiencia superior al 98% después de 8 mil iteraciones de entrenamiento, en un periodo de una semana.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16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</p:spTree>
    <p:extLst>
      <p:ext uri="{BB962C8B-B14F-4D97-AF65-F5344CB8AC3E}">
        <p14:creationId xmlns:p14="http://schemas.microsoft.com/office/powerpoint/2010/main" val="902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Es posible realizar predicciones usando el clasificador con C++, Python o Matlab, teniendo como requisito contar con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 y las bibliotecas correspondientes para cada lenguaje instaladas.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algn="just"/>
            <a:r>
              <a:rPr lang="es-MX" sz="2000" dirty="0" err="1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 3.3.0 incluye un modulo para </a:t>
            </a:r>
            <a:r>
              <a:rPr lang="es-MX" sz="2000" dirty="0" err="1">
                <a:latin typeface="LM Roman 10" panose="00000500000000000000" pitchFamily="50" charset="0"/>
              </a:rPr>
              <a:t>deep</a:t>
            </a:r>
            <a:r>
              <a:rPr lang="es-MX" sz="2000" dirty="0">
                <a:latin typeface="LM Roman 10" panose="00000500000000000000" pitchFamily="50" charset="0"/>
              </a:rPr>
              <a:t> </a:t>
            </a:r>
            <a:r>
              <a:rPr lang="es-MX" sz="2000" dirty="0" err="1">
                <a:latin typeface="LM Roman 10" panose="00000500000000000000" pitchFamily="50" charset="0"/>
              </a:rPr>
              <a:t>learning</a:t>
            </a:r>
            <a:r>
              <a:rPr lang="es-MX" sz="2000" dirty="0">
                <a:latin typeface="LM Roman 10" panose="00000500000000000000" pitchFamily="50" charset="0"/>
              </a:rPr>
              <a:t> (</a:t>
            </a:r>
            <a:r>
              <a:rPr lang="es-MX" sz="2000" dirty="0" err="1">
                <a:latin typeface="LM Roman 10" panose="00000500000000000000" pitchFamily="50" charset="0"/>
              </a:rPr>
              <a:t>dnn</a:t>
            </a:r>
            <a:r>
              <a:rPr lang="es-MX" sz="2000" dirty="0">
                <a:latin typeface="LM Roman 10" panose="00000500000000000000" pitchFamily="50" charset="0"/>
              </a:rPr>
              <a:t>) que también permite realizar predicciones, pero sin la necesidad de tener instalado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, lo que da mayor flexibilidad al desarrollo de aplicaciones que incluyan un clasificador entrenado con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 Por está razón se decidió realizar las predicciones con el módulo </a:t>
            </a:r>
            <a:r>
              <a:rPr lang="es-MX" sz="2000" dirty="0" err="1">
                <a:latin typeface="LM Roman 10" panose="00000500000000000000" pitchFamily="50" charset="0"/>
              </a:rPr>
              <a:t>dnn</a:t>
            </a:r>
            <a:r>
              <a:rPr lang="es-MX" sz="2000" dirty="0">
                <a:latin typeface="LM Roman 10" panose="00000500000000000000" pitchFamily="50" charset="0"/>
              </a:rPr>
              <a:t> de </a:t>
            </a:r>
            <a:r>
              <a:rPr lang="es-MX" sz="2000" dirty="0" err="1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17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</p:spTree>
    <p:extLst>
      <p:ext uri="{BB962C8B-B14F-4D97-AF65-F5344CB8AC3E}">
        <p14:creationId xmlns:p14="http://schemas.microsoft.com/office/powerpoint/2010/main" val="20041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Requisitos funcionales.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RF01.</a:t>
            </a:r>
            <a:r>
              <a:rPr lang="es-MX" sz="2000" dirty="0">
                <a:latin typeface="LM Roman 10" panose="00000500000000000000" pitchFamily="50" charset="0"/>
              </a:rPr>
              <a:t> Selección de imagen.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Nivel de madurez:</a:t>
            </a:r>
            <a:r>
              <a:rPr lang="es-MX" sz="2000" dirty="0">
                <a:latin typeface="LM Roman 10" panose="00000500000000000000" pitchFamily="50" charset="0"/>
              </a:rPr>
              <a:t> Alta.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Prioridad:</a:t>
            </a:r>
            <a:r>
              <a:rPr lang="es-MX" sz="2000" dirty="0">
                <a:latin typeface="LM Roman 10" panose="00000500000000000000" pitchFamily="50" charset="0"/>
              </a:rPr>
              <a:t> Media. 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Descripción:</a:t>
            </a:r>
            <a:r>
              <a:rPr lang="es-MX" sz="2000" dirty="0">
                <a:latin typeface="LM Roman 10" panose="00000500000000000000" pitchFamily="50" charset="0"/>
              </a:rPr>
              <a:t> El sistema permitirá seleccionar una imagen del sistema de archivos local del dispositivo del usuario.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RF02. </a:t>
            </a:r>
            <a:r>
              <a:rPr lang="es-MX" sz="2000" dirty="0">
                <a:latin typeface="LM Roman 10" panose="00000500000000000000" pitchFamily="50" charset="0"/>
              </a:rPr>
              <a:t>Clasificación.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Nivel de madurez:</a:t>
            </a:r>
            <a:r>
              <a:rPr lang="es-MX" sz="2000" dirty="0">
                <a:latin typeface="LM Roman 10" panose="00000500000000000000" pitchFamily="50" charset="0"/>
              </a:rPr>
              <a:t> Alta.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Prioridad:</a:t>
            </a:r>
            <a:r>
              <a:rPr lang="es-MX" sz="2000" dirty="0">
                <a:latin typeface="LM Roman 10" panose="00000500000000000000" pitchFamily="50" charset="0"/>
              </a:rPr>
              <a:t> Alta. 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Descripción:</a:t>
            </a:r>
            <a:r>
              <a:rPr lang="es-MX" sz="2000" dirty="0">
                <a:latin typeface="LM Roman 10" panose="00000500000000000000" pitchFamily="50" charset="0"/>
              </a:rPr>
              <a:t> El sistema clasificará la imagen en alguna de las nueve enfermedades descritas en la tabla de la figura 2.9, indicando la probabilidad de que esa sea la enfermedad correcta.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18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</p:spTree>
    <p:extLst>
      <p:ext uri="{BB962C8B-B14F-4D97-AF65-F5344CB8AC3E}">
        <p14:creationId xmlns:p14="http://schemas.microsoft.com/office/powerpoint/2010/main" val="32993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Requisitos no funcionales.</a:t>
            </a: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 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RNF01</a:t>
            </a:r>
            <a:r>
              <a:rPr lang="es-MX" sz="2000" dirty="0">
                <a:latin typeface="LM Roman 10" panose="00000500000000000000" pitchFamily="50" charset="0"/>
              </a:rPr>
              <a:t>. La eficiencia de clasificación deberá ser superior al 90%.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RNF02</a:t>
            </a:r>
            <a:r>
              <a:rPr lang="es-MX" sz="2000" dirty="0">
                <a:latin typeface="LM Roman 10" panose="00000500000000000000" pitchFamily="50" charset="0"/>
              </a:rPr>
              <a:t>. El clasificador identificará la clase de la imagen de entrada en un tiempo no mayor a cinco segundos.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RNF05</a:t>
            </a:r>
            <a:r>
              <a:rPr lang="es-MX" sz="2000" dirty="0">
                <a:latin typeface="LM Roman 10" panose="00000500000000000000" pitchFamily="50" charset="0"/>
              </a:rPr>
              <a:t>. El sistema será desarrollado para un ambiente Web.</a:t>
            </a:r>
          </a:p>
          <a:p>
            <a:pPr algn="just"/>
            <a:r>
              <a:rPr lang="es-MX" sz="2000" b="1" dirty="0">
                <a:latin typeface="LM Roman 10" panose="00000500000000000000" pitchFamily="50" charset="0"/>
              </a:rPr>
              <a:t>RNF06</a:t>
            </a:r>
            <a:r>
              <a:rPr lang="es-MX" sz="2000" dirty="0">
                <a:latin typeface="LM Roman 10" panose="00000500000000000000" pitchFamily="50" charset="0"/>
              </a:rPr>
              <a:t>. El sistema seguirá los estándares CSS3, XHTML 1.0 </a:t>
            </a:r>
            <a:r>
              <a:rPr lang="es-MX" sz="2000" dirty="0" err="1">
                <a:latin typeface="LM Roman 10" panose="00000500000000000000" pitchFamily="50" charset="0"/>
              </a:rPr>
              <a:t>Transitional</a:t>
            </a:r>
            <a:r>
              <a:rPr lang="es-MX" sz="2000" dirty="0">
                <a:latin typeface="LM Roman 10" panose="00000500000000000000" pitchFamily="50" charset="0"/>
              </a:rPr>
              <a:t> y ECMAScript 5 para el desarrollo de la interfaz gráfica.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19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</p:spTree>
    <p:extLst>
      <p:ext uri="{BB962C8B-B14F-4D97-AF65-F5344CB8AC3E}">
        <p14:creationId xmlns:p14="http://schemas.microsoft.com/office/powerpoint/2010/main" val="1961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772816"/>
            <a:ext cx="77048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La hidroponía es una técnica de producción intensiva de plantas que se caracteriza por suministrar los nutrientes de forma controlada a través de una solución de nutrientes minerales.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La hidroponía permite cultivar especies para el consumo humano en regiones donde no existen tierras de cultivo o donde el clima no es favorable para el cultivo tradicional de ciertas especies [1].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Mercado valuado en 411.88 millones de dólares (USD) en 2017 y una proyección de 752.57 millones para 2022 [2].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En México el 60% de los invernaderos de hidroponía que se han instalado han fracasado ante el desconocimiento de productores, la falta de capacitación de técnicos y de mercado [3].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Uno de los principales problemas es la identificación y tratamiento de enfermedades en las plantas, derivadas de bacterias, insectos, virus, deficiencia de nutrientes, etcétera.</a:t>
            </a:r>
            <a:endParaRPr lang="es-ES" sz="20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1. Identificación del problema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20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pic>
        <p:nvPicPr>
          <p:cNvPr id="5" name="Imagen 16" descr="C:\Users\edgar\AppData\Local\Microsoft\Windows\INetCache\Content.Word\casosDeUs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67" y="1772816"/>
            <a:ext cx="4503762" cy="3495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5.1. Modelo de casos de uso de la aplicación Web.</a:t>
            </a:r>
          </a:p>
        </p:txBody>
      </p:sp>
    </p:spTree>
    <p:extLst>
      <p:ext uri="{BB962C8B-B14F-4D97-AF65-F5344CB8AC3E}">
        <p14:creationId xmlns:p14="http://schemas.microsoft.com/office/powerpoint/2010/main" val="34000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21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5.2. Diseño de la interfaz de usuario.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67927" y="1186180"/>
            <a:ext cx="4208145" cy="44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22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957869" y="6181725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5.3. Arquitectura de la aplicación Web.</a:t>
            </a:r>
          </a:p>
        </p:txBody>
      </p:sp>
      <p:pic>
        <p:nvPicPr>
          <p:cNvPr id="8" name="Picture 7" descr="C:\Users\Edgar\Documents\git\PlantDiseaseDetection\technicalReport\tt2\images\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78245"/>
            <a:ext cx="2952327" cy="5173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3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23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1077130" y="5554692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5.4. Diagrama de clases de la aplicación Web.</a:t>
            </a:r>
          </a:p>
        </p:txBody>
      </p:sp>
      <p:pic>
        <p:nvPicPr>
          <p:cNvPr id="8" name="Imagen 4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2" y="1412776"/>
            <a:ext cx="6991096" cy="4032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59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Las tecnologías de desarrollo de la aplicación fueron las siguientes: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Java. Lenguaje de desarrollo.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. Para la etapa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Maven</a:t>
            </a:r>
            <a:r>
              <a:rPr lang="es-MX" sz="2000" dirty="0">
                <a:latin typeface="LM Roman 10" panose="00000500000000000000" pitchFamily="50" charset="0"/>
              </a:rPr>
              <a:t> y Spring </a:t>
            </a:r>
            <a:r>
              <a:rPr lang="es-MX" sz="2000" dirty="0" err="1">
                <a:latin typeface="LM Roman 10" panose="00000500000000000000" pitchFamily="50" charset="0"/>
              </a:rPr>
              <a:t>boot</a:t>
            </a:r>
            <a:r>
              <a:rPr lang="es-MX" sz="2000" dirty="0">
                <a:latin typeface="LM Roman 10" panose="00000500000000000000" pitchFamily="50" charset="0"/>
              </a:rPr>
              <a:t>. Para el desarrollo y administración de dependencias del proyecto.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anose="00000500000000000000" pitchFamily="50" charset="0"/>
              </a:rPr>
              <a:t>JavaServer</a:t>
            </a:r>
            <a:r>
              <a:rPr lang="es-MX" sz="2000" dirty="0">
                <a:latin typeface="LM Roman 10" panose="00000500000000000000" pitchFamily="50" charset="0"/>
              </a:rPr>
              <a:t> Faces (JSF) y </a:t>
            </a:r>
            <a:r>
              <a:rPr lang="es-MX" sz="2000" dirty="0" err="1">
                <a:latin typeface="LM Roman 10" panose="00000500000000000000" pitchFamily="50" charset="0"/>
              </a:rPr>
              <a:t>PrimeFaces</a:t>
            </a:r>
            <a:r>
              <a:rPr lang="es-MX" sz="2000" dirty="0">
                <a:latin typeface="LM Roman 10" panose="00000500000000000000" pitchFamily="50" charset="0"/>
              </a:rPr>
              <a:t>. Para el desarrollo de las interfaces de usuario y la comunicación entre el cliente y la capa de presentación del servidor.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algn="just"/>
            <a:r>
              <a:rPr lang="es-MX" sz="2000" dirty="0">
                <a:latin typeface="LM Roman 10" panose="00000500000000000000" pitchFamily="50" charset="0"/>
              </a:rPr>
              <a:t>La versión final de la aplicación consiste en un </a:t>
            </a:r>
            <a:r>
              <a:rPr lang="es-MX" sz="2000" dirty="0" err="1">
                <a:latin typeface="LM Roman 10" panose="00000500000000000000" pitchFamily="50" charset="0"/>
              </a:rPr>
              <a:t>jar</a:t>
            </a:r>
            <a:r>
              <a:rPr lang="es-MX" sz="2000" dirty="0">
                <a:latin typeface="LM Roman 10" panose="00000500000000000000" pitchFamily="50" charset="0"/>
              </a:rPr>
              <a:t> que contiene todas las dependencias incluyendo un servidor </a:t>
            </a:r>
            <a:r>
              <a:rPr lang="es-MX" sz="2000" dirty="0" err="1">
                <a:latin typeface="LM Roman 10" panose="00000500000000000000" pitchFamily="50" charset="0"/>
              </a:rPr>
              <a:t>tomcat</a:t>
            </a:r>
            <a:r>
              <a:rPr lang="es-MX" sz="2000" dirty="0">
                <a:latin typeface="LM Roman 10" panose="00000500000000000000" pitchFamily="50" charset="0"/>
              </a:rPr>
              <a:t>, a excepción de las bibliotecas nativas (*.so, *.</a:t>
            </a:r>
            <a:r>
              <a:rPr lang="es-MX" sz="2000" dirty="0" err="1">
                <a:latin typeface="LM Roman 10" panose="00000500000000000000" pitchFamily="50" charset="0"/>
              </a:rPr>
              <a:t>dll</a:t>
            </a:r>
            <a:r>
              <a:rPr lang="es-MX" sz="2000" dirty="0">
                <a:latin typeface="LM Roman 10" panose="00000500000000000000" pitchFamily="50" charset="0"/>
              </a:rPr>
              <a:t>) de </a:t>
            </a:r>
            <a:r>
              <a:rPr lang="es-MX" sz="2000" dirty="0" err="1">
                <a:latin typeface="LM Roman 10" panose="00000500000000000000" pitchFamily="50" charset="0"/>
              </a:rPr>
              <a:t>OpenCV</a:t>
            </a:r>
            <a:r>
              <a:rPr lang="es-MX" sz="2000" dirty="0">
                <a:latin typeface="LM Roman 10" panose="00000500000000000000" pitchFamily="50" charset="0"/>
              </a:rPr>
              <a:t> para Java. La ubicación de dichas bibliotecas se indica con la bandera </a:t>
            </a:r>
            <a:r>
              <a:rPr lang="es-MX" sz="2000" dirty="0" err="1">
                <a:solidFill>
                  <a:srgbClr val="990000"/>
                </a:solidFill>
                <a:latin typeface="Consolas" panose="020B0609020204030204" pitchFamily="49" charset="0"/>
                <a:ea typeface="Noto Sans CJK SC Regular"/>
                <a:cs typeface="FreeSans"/>
              </a:rPr>
              <a:t>Djava.library.path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 del comando java al ejecutar el </a:t>
            </a:r>
            <a:r>
              <a:rPr lang="es-MX" sz="2000" dirty="0" err="1">
                <a:latin typeface="LM Roman 10" panose="00000500000000000000" pitchFamily="50" charset="0"/>
                <a:ea typeface="Noto Sans CJK SC Regular"/>
                <a:cs typeface="FreeSans"/>
              </a:rPr>
              <a:t>jar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Aplicación Web.</a:t>
            </a:r>
          </a:p>
        </p:txBody>
      </p:sp>
    </p:spTree>
    <p:extLst>
      <p:ext uri="{BB962C8B-B14F-4D97-AF65-F5344CB8AC3E}">
        <p14:creationId xmlns:p14="http://schemas.microsoft.com/office/powerpoint/2010/main" val="14019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8582" y="1358577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Pruebas.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25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Resultados.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FF3EF36-20A8-4F6C-9AF8-EED19627D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08150"/>
              </p:ext>
            </p:extLst>
          </p:nvPr>
        </p:nvGraphicFramePr>
        <p:xfrm>
          <a:off x="416768" y="2062434"/>
          <a:ext cx="7620000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48">
                  <a:extLst>
                    <a:ext uri="{9D8B030D-6E8A-4147-A177-3AD203B41FA5}">
                      <a16:colId xmlns:a16="http://schemas.microsoft.com/office/drawing/2014/main" val="854231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979651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930387321"/>
                    </a:ext>
                  </a:extLst>
                </a:gridCol>
                <a:gridCol w="3253484">
                  <a:extLst>
                    <a:ext uri="{9D8B030D-6E8A-4147-A177-3AD203B41FA5}">
                      <a16:colId xmlns:a16="http://schemas.microsoft.com/office/drawing/2014/main" val="633301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Número de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Requisito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Descripción de la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 extensión esperado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61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del sistema de archivos local del dispositivo.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Es posible seleccionar imágenes con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55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 archivo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es posible seleccionar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67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cuya clase sea previamente conocida (etiquetada) y clasificarla.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la imagen en alguna de las nueve enfermedades o en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56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que no corresponda con ninguna de las diez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debe indicar que la imagen no corresponde a ninguna de las enfermedades identificables u a una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849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RNF01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la eficiencia de clasificación con imágenes del conjunto de prueba.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eficiencia de clasificación es superior al 90%.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79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6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el tiempo de respuesta del sistema Web.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El tiempo promedio de clasificación es menor a cinco segundos, para al menos 10% de imágenes del conjunto de prueba.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44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8582" y="1358577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Resultados.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26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Resultados.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87AF3D3-F7A4-4C92-8FF7-B9FD93403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3075"/>
              </p:ext>
            </p:extLst>
          </p:nvPr>
        </p:nvGraphicFramePr>
        <p:xfrm>
          <a:off x="446348" y="1778000"/>
          <a:ext cx="76200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173771311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825181646"/>
                    </a:ext>
                  </a:extLst>
                </a:gridCol>
                <a:gridCol w="4009256">
                  <a:extLst>
                    <a:ext uri="{9D8B030D-6E8A-4147-A177-3AD203B41FA5}">
                      <a16:colId xmlns:a16="http://schemas.microsoft.com/office/drawing/2014/main" val="389919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Número de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Observaciones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2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permitió la selección de archivos extensiones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86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se permitió la selección de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06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clasificó la imagen de forma correcta y mostró los dos resultados más probables.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266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algunas de las imágenes en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debería agregar al clasificador una clase específica para aquellas imágenes no reconocidas.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11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prueba de eficiencia (98.82%) fue presentada al final de la sección 5.3.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99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6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tiempo promedio de clasificación con imágenes del subconjunto de pruebas fue de 582 ms.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Solo el proceso de clasificación tarda en promedio 115 ms. El resto consiste en la transmisión de datos entre cliente y servidor.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77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0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33330" y="1628800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LM Roman 10" panose="00000500000000000000" pitchFamily="50" charset="0"/>
              </a:rPr>
              <a:t>En comparación con otros trabajos en el área de detección de enfermedades en plantas (tabla inferior [4]), la metodología seguida en este prototipo obtuvo mejores resultados, teniendo en también en cuenta el número de enfermedades detectables (nueve).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27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7. Conclusiones.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A59C3A-7448-4F7E-8E10-1EFF4FFF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2270"/>
              </p:ext>
            </p:extLst>
          </p:nvPr>
        </p:nvGraphicFramePr>
        <p:xfrm>
          <a:off x="827584" y="2808917"/>
          <a:ext cx="6849144" cy="3828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854231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979651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3038732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33301388"/>
                    </a:ext>
                  </a:extLst>
                </a:gridCol>
                <a:gridCol w="872480">
                  <a:extLst>
                    <a:ext uri="{9D8B030D-6E8A-4147-A177-3AD203B41FA5}">
                      <a16:colId xmlns:a16="http://schemas.microsoft.com/office/drawing/2014/main" val="4260007016"/>
                    </a:ext>
                  </a:extLst>
                </a:gridCol>
              </a:tblGrid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</a:rPr>
                        <a:t>Estudio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Descriptor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Clasificador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</a:rPr>
                        <a:t>Conjunto de datos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Precisión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615671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Prasad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,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Peddoju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y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Ghosh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2016 [5]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GWT, GLCM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KNN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297 imágenes, 5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93.00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557686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</a:rPr>
                        <a:t>Mokhtar et al. 2015 [6]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GLCM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800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99.80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671499"/>
                  </a:ext>
                </a:extLst>
              </a:tr>
              <a:tr h="750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Semary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et al. 2015 [7]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Momentos de color, GLCM, descomposición wavelet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177 imágenes, 12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92.00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563754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Dandawate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y  </a:t>
                      </a:r>
                      <a:r>
                        <a:rPr lang="es-MX" sz="14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Kokare</a:t>
                      </a: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2015 [8]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SIFT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120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93.79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849925"/>
                  </a:ext>
                </a:extLst>
              </a:tr>
              <a:tr h="9467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</a:rPr>
                        <a:t>Raza et al. 2015 [9]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Estadísticas locales, globales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SVM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71 imágenes, 2 enfermedades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89.93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79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1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Probar y comparar arquitecturas distintas de CNN en busca de una mayor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Ampliar el número de plantas y enfermedades identificables.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Usar las imágenes que los usuarios proporcionan para incrementar el tamaño del conjunto de datos, con el objetivo de mejorar la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Desarrollo de una aplicación móvil.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28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8. Trabajo a futuro.</a:t>
            </a:r>
          </a:p>
        </p:txBody>
      </p:sp>
    </p:spTree>
    <p:extLst>
      <p:ext uri="{BB962C8B-B14F-4D97-AF65-F5344CB8AC3E}">
        <p14:creationId xmlns:p14="http://schemas.microsoft.com/office/powerpoint/2010/main" val="33849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412776"/>
            <a:ext cx="7920880" cy="53553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latin typeface="LM Roman 10" pitchFamily="50" charset="0"/>
              </a:rPr>
              <a:t>[1] SAGARPA. Hidroponía rústica. [En línea] Disponible en: http://www.sagarpa.gob.mx</a:t>
            </a:r>
          </a:p>
          <a:p>
            <a:r>
              <a:rPr lang="es-MX" dirty="0">
                <a:latin typeface="LM Roman 10" pitchFamily="50" charset="0"/>
              </a:rPr>
              <a:t>[2] </a:t>
            </a:r>
            <a:r>
              <a:rPr lang="en-US" dirty="0">
                <a:latin typeface="LM Roman 10" pitchFamily="50" charset="0"/>
              </a:rPr>
              <a:t>Research and Markets. Global Hydroponics Market - Forecasts from 2017 to 2022. [En </a:t>
            </a:r>
            <a:r>
              <a:rPr lang="en-US" dirty="0" err="1">
                <a:latin typeface="LM Roman 10" pitchFamily="50" charset="0"/>
              </a:rPr>
              <a:t>línea</a:t>
            </a:r>
            <a:r>
              <a:rPr lang="en-US" dirty="0">
                <a:latin typeface="LM Roman 10" pitchFamily="50" charset="0"/>
              </a:rPr>
              <a:t>] </a:t>
            </a:r>
            <a:r>
              <a:rPr lang="en-US" dirty="0" err="1">
                <a:latin typeface="LM Roman 10" pitchFamily="50" charset="0"/>
              </a:rPr>
              <a:t>Disponible</a:t>
            </a:r>
            <a:r>
              <a:rPr lang="en-US" dirty="0">
                <a:latin typeface="LM Roman 10" pitchFamily="50" charset="0"/>
              </a:rPr>
              <a:t> en: https://www.researchandmarkets.com.</a:t>
            </a:r>
            <a:endParaRPr lang="es-MX" i="1" dirty="0">
              <a:latin typeface="LM Roman 10" pitchFamily="50" charset="0"/>
            </a:endParaRPr>
          </a:p>
          <a:p>
            <a:r>
              <a:rPr lang="es-MX" dirty="0">
                <a:latin typeface="LM Roman 10" pitchFamily="50" charset="0"/>
              </a:rPr>
              <a:t>[3] Sánchez F. Entrevista con </a:t>
            </a:r>
            <a:r>
              <a:rPr lang="es-MX" dirty="0" err="1">
                <a:latin typeface="LM Roman 10" pitchFamily="50" charset="0"/>
              </a:rPr>
              <a:t>Félipe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Sanchez</a:t>
            </a:r>
            <a:r>
              <a:rPr lang="es-MX" dirty="0">
                <a:latin typeface="LM Roman 10" pitchFamily="50" charset="0"/>
              </a:rPr>
              <a:t> del Castillo, investigador de la Universidad Autónoma Chapingo. Recuperado de http://www.2000agro.com.mx.</a:t>
            </a:r>
          </a:p>
          <a:p>
            <a:r>
              <a:rPr lang="es-MX" dirty="0">
                <a:latin typeface="LM Roman 10" pitchFamily="50" charset="0"/>
              </a:rPr>
              <a:t>[4] </a:t>
            </a:r>
            <a:r>
              <a:rPr lang="es-MX" dirty="0" err="1">
                <a:latin typeface="LM Roman 10" pitchFamily="50" charset="0"/>
              </a:rPr>
              <a:t>Brahimi</a:t>
            </a:r>
            <a:r>
              <a:rPr lang="es-MX" dirty="0">
                <a:latin typeface="LM Roman 10" pitchFamily="50" charset="0"/>
              </a:rPr>
              <a:t> M. et al. Deep </a:t>
            </a:r>
            <a:r>
              <a:rPr lang="es-MX" dirty="0" err="1">
                <a:latin typeface="LM Roman 10" pitchFamily="50" charset="0"/>
              </a:rPr>
              <a:t>Learning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: </a:t>
            </a:r>
            <a:r>
              <a:rPr lang="es-MX" dirty="0" err="1">
                <a:latin typeface="LM Roman 10" pitchFamily="50" charset="0"/>
              </a:rPr>
              <a:t>Classification</a:t>
            </a:r>
            <a:r>
              <a:rPr lang="es-MX" dirty="0">
                <a:latin typeface="LM Roman 10" pitchFamily="50" charset="0"/>
              </a:rPr>
              <a:t> and </a:t>
            </a:r>
            <a:r>
              <a:rPr lang="es-MX" dirty="0" err="1">
                <a:latin typeface="LM Roman 10" pitchFamily="50" charset="0"/>
              </a:rPr>
              <a:t>Symtoms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Visualization</a:t>
            </a:r>
            <a:r>
              <a:rPr lang="es-MX" dirty="0">
                <a:latin typeface="LM Roman 10" pitchFamily="50" charset="0"/>
              </a:rPr>
              <a:t>. 2017.</a:t>
            </a:r>
          </a:p>
          <a:p>
            <a:r>
              <a:rPr lang="es-MX" dirty="0">
                <a:latin typeface="LM Roman 10" pitchFamily="50" charset="0"/>
              </a:rPr>
              <a:t>[5] </a:t>
            </a:r>
            <a:r>
              <a:rPr lang="es-MX" dirty="0" err="1">
                <a:latin typeface="LM Roman 10" pitchFamily="50" charset="0"/>
              </a:rPr>
              <a:t>Prasad</a:t>
            </a:r>
            <a:r>
              <a:rPr lang="es-MX" dirty="0">
                <a:latin typeface="LM Roman 10" pitchFamily="50" charset="0"/>
              </a:rPr>
              <a:t> S. et al. Multi-</a:t>
            </a:r>
            <a:r>
              <a:rPr lang="es-MX" dirty="0" err="1">
                <a:latin typeface="LM Roman 10" pitchFamily="50" charset="0"/>
              </a:rPr>
              <a:t>resolution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mobile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plant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 diagnosis. 2015.</a:t>
            </a:r>
          </a:p>
          <a:p>
            <a:r>
              <a:rPr lang="es-MX" dirty="0">
                <a:latin typeface="LM Roman 10" pitchFamily="50" charset="0"/>
              </a:rPr>
              <a:t>[6] Mokhtar U. et al. SVM-</a:t>
            </a:r>
            <a:r>
              <a:rPr lang="es-MX" dirty="0" err="1">
                <a:latin typeface="LM Roman 10" pitchFamily="50" charset="0"/>
              </a:rPr>
              <a:t>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detection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of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leaves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diseases</a:t>
            </a:r>
            <a:r>
              <a:rPr lang="es-MX" dirty="0">
                <a:latin typeface="LM Roman 10" pitchFamily="50" charset="0"/>
              </a:rPr>
              <a:t>. 2015.</a:t>
            </a:r>
          </a:p>
          <a:p>
            <a:r>
              <a:rPr lang="es-MX" dirty="0">
                <a:latin typeface="LM Roman 10" pitchFamily="50" charset="0"/>
              </a:rPr>
              <a:t>[7] </a:t>
            </a:r>
            <a:r>
              <a:rPr lang="es-MX" dirty="0" err="1">
                <a:latin typeface="LM Roman 10" pitchFamily="50" charset="0"/>
              </a:rPr>
              <a:t>Semary</a:t>
            </a:r>
            <a:r>
              <a:rPr lang="es-MX" dirty="0">
                <a:latin typeface="LM Roman 10" pitchFamily="50" charset="0"/>
              </a:rPr>
              <a:t> N. et al. </a:t>
            </a:r>
            <a:r>
              <a:rPr lang="es-MX" dirty="0" err="1">
                <a:latin typeface="LM Roman 10" pitchFamily="50" charset="0"/>
              </a:rPr>
              <a:t>Fruit-based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grading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using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features</a:t>
            </a:r>
            <a:r>
              <a:rPr lang="es-MX" dirty="0">
                <a:latin typeface="LM Roman 10" pitchFamily="50" charset="0"/>
              </a:rPr>
              <a:t> fusión and </a:t>
            </a:r>
            <a:r>
              <a:rPr lang="es-MX" dirty="0" err="1">
                <a:latin typeface="LM Roman 10" pitchFamily="50" charset="0"/>
              </a:rPr>
              <a:t>support</a:t>
            </a:r>
            <a:r>
              <a:rPr lang="es-MX" dirty="0">
                <a:latin typeface="LM Roman 10" pitchFamily="50" charset="0"/>
              </a:rPr>
              <a:t> vector machine. 2015.</a:t>
            </a:r>
          </a:p>
          <a:p>
            <a:r>
              <a:rPr lang="es-MX" dirty="0">
                <a:latin typeface="LM Roman 10" pitchFamily="50" charset="0"/>
              </a:rPr>
              <a:t>[8] </a:t>
            </a:r>
            <a:r>
              <a:rPr lang="es-MX" dirty="0" err="1">
                <a:latin typeface="LM Roman 10" pitchFamily="50" charset="0"/>
              </a:rPr>
              <a:t>Dandawate</a:t>
            </a:r>
            <a:r>
              <a:rPr lang="es-MX" dirty="0">
                <a:latin typeface="LM Roman 10" pitchFamily="50" charset="0"/>
              </a:rPr>
              <a:t> Y., </a:t>
            </a:r>
            <a:r>
              <a:rPr lang="es-MX" dirty="0" err="1">
                <a:latin typeface="LM Roman 10" pitchFamily="50" charset="0"/>
              </a:rPr>
              <a:t>Kokare</a:t>
            </a:r>
            <a:r>
              <a:rPr lang="es-MX" dirty="0">
                <a:latin typeface="LM Roman 10" pitchFamily="50" charset="0"/>
              </a:rPr>
              <a:t> R. </a:t>
            </a:r>
            <a:r>
              <a:rPr lang="es-MX" dirty="0" err="1">
                <a:latin typeface="LM Roman 10" pitchFamily="50" charset="0"/>
              </a:rPr>
              <a:t>An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automated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n-US" dirty="0">
                <a:latin typeface="LM Roman 10" pitchFamily="50" charset="0"/>
              </a:rPr>
              <a:t>approach for classification of plant diseases towards development of futuristic decision support system in Indian perspective 2015.</a:t>
            </a:r>
          </a:p>
          <a:p>
            <a:r>
              <a:rPr lang="es-MX" dirty="0">
                <a:latin typeface="LM Roman 10" pitchFamily="50" charset="0"/>
              </a:rPr>
              <a:t>[9] Raza S. et al. </a:t>
            </a:r>
            <a:r>
              <a:rPr lang="en-US" dirty="0">
                <a:latin typeface="LM Roman 10" pitchFamily="50" charset="0"/>
              </a:rPr>
              <a:t>Automatic detection of diseased tomato plants using thermal and stereo visible light images. 2015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9. Referencias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3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56792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 general.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r>
              <a:rPr lang="es-MX" sz="2000" dirty="0">
                <a:latin typeface="LM Roman 10" pitchFamily="50" charset="0"/>
              </a:rPr>
              <a:t>Diseñar y desarrollar el prototipo de una aplicación de visión por computadora que analiza imágenes de hojas de tomate con una anormalidad visible y realiza un diagnóstico de una posible enfermedad, bajo un subconjunto predefinido de enfermedades del tomate</a:t>
            </a:r>
            <a:endParaRPr lang="es-ES" sz="16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3</a:t>
            </a:fld>
            <a:endParaRPr lang="es-MX"/>
          </a:p>
        </p:txBody>
      </p:sp>
      <p:sp>
        <p:nvSpPr>
          <p:cNvPr id="15" name="10 CuadroTexto"/>
          <p:cNvSpPr txBox="1"/>
          <p:nvPr/>
        </p:nvSpPr>
        <p:spPr>
          <a:xfrm>
            <a:off x="427905" y="3787284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Virus del rizado amarillo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Virus del mosaico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LM Roman 10" pitchFamily="50" charset="0"/>
              </a:rPr>
              <a:t>Corynespora</a:t>
            </a:r>
            <a:r>
              <a:rPr lang="es-MX" sz="1600" dirty="0">
                <a:latin typeface="LM Roman 10" pitchFamily="50" charset="0"/>
              </a:rPr>
              <a:t> </a:t>
            </a:r>
            <a:r>
              <a:rPr lang="es-MX" sz="1600" dirty="0" err="1">
                <a:latin typeface="LM Roman 10" pitchFamily="50" charset="0"/>
              </a:rPr>
              <a:t>cassiicola</a:t>
            </a:r>
            <a:r>
              <a:rPr lang="es-MX" sz="1600" dirty="0">
                <a:latin typeface="LM Roman 10" pitchFamily="50" charset="0"/>
              </a:rPr>
              <a:t>. Mancha en forma de blanco.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Araña roja.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LM Roman 10" pitchFamily="50" charset="0"/>
              </a:rPr>
              <a:t>Septoriosis</a:t>
            </a:r>
            <a:r>
              <a:rPr lang="es-MX" sz="1600" dirty="0">
                <a:latin typeface="LM Roman 10" pitchFamily="50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LM Roman 10" pitchFamily="50" charset="0"/>
              </a:rPr>
              <a:t>Passalora</a:t>
            </a:r>
            <a:r>
              <a:rPr lang="es-MX" sz="1600" dirty="0">
                <a:latin typeface="LM Roman 10" pitchFamily="50" charset="0"/>
              </a:rPr>
              <a:t> fulva. Moho en la hoja.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Tizón tardío.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Tizón temprano.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LM Roman 10" pitchFamily="50" charset="0"/>
              </a:rPr>
              <a:t>Mancha bacteriana.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49E180-5E4F-4516-9F1F-E71C625E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62" y="3581431"/>
            <a:ext cx="1692231" cy="16886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FF046E-7151-45BE-BC2D-2905F6C6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333" y="4770524"/>
            <a:ext cx="1692232" cy="1688683"/>
          </a:xfrm>
          <a:prstGeom prst="rect">
            <a:avLst/>
          </a:prstGeom>
        </p:spPr>
      </p:pic>
      <p:sp>
        <p:nvSpPr>
          <p:cNvPr id="10" name="4 CuadroTexto">
            <a:extLst>
              <a:ext uri="{FF2B5EF4-FFF2-40B4-BE49-F238E27FC236}">
                <a16:creationId xmlns:a16="http://schemas.microsoft.com/office/drawing/2014/main" id="{68CA08EA-A533-4B44-A2F7-7A3753106E86}"/>
              </a:ext>
            </a:extLst>
          </p:cNvPr>
          <p:cNvSpPr txBox="1"/>
          <p:nvPr/>
        </p:nvSpPr>
        <p:spPr>
          <a:xfrm>
            <a:off x="3326249" y="623962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2.1. Tizón temprano.</a:t>
            </a:r>
          </a:p>
        </p:txBody>
      </p:sp>
      <p:sp>
        <p:nvSpPr>
          <p:cNvPr id="12" name="4 CuadroTexto">
            <a:extLst>
              <a:ext uri="{FF2B5EF4-FFF2-40B4-BE49-F238E27FC236}">
                <a16:creationId xmlns:a16="http://schemas.microsoft.com/office/drawing/2014/main" id="{B80CA80D-6E7B-4AEC-A350-3DC72CFD496F}"/>
              </a:ext>
            </a:extLst>
          </p:cNvPr>
          <p:cNvSpPr txBox="1"/>
          <p:nvPr/>
        </p:nvSpPr>
        <p:spPr>
          <a:xfrm>
            <a:off x="5955137" y="5060467"/>
            <a:ext cx="251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2.2. Moho en la hoja.</a:t>
            </a:r>
          </a:p>
        </p:txBody>
      </p:sp>
    </p:spTree>
    <p:extLst>
      <p:ext uri="{BB962C8B-B14F-4D97-AF65-F5344CB8AC3E}">
        <p14:creationId xmlns:p14="http://schemas.microsoft.com/office/powerpoint/2010/main" val="536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30</a:t>
            </a:fld>
            <a:endParaRPr lang="es-MX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2276872"/>
            <a:ext cx="7488832" cy="2304256"/>
          </a:xfrm>
          <a:prstGeom prst="rect">
            <a:avLst/>
          </a:prstGeom>
        </p:spPr>
        <p:txBody>
          <a:bodyPr rIns="91440" anchor="b">
            <a:normAutofit fontScale="9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16600" dirty="0">
                <a:effectLst/>
                <a:latin typeface="LM Roman 10" pitchFamily="50" charset="0"/>
              </a:rPr>
              <a:t>Gracias</a:t>
            </a:r>
            <a:r>
              <a:rPr lang="es-MX" dirty="0">
                <a:effectLst/>
                <a:latin typeface="LM Roman 1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C13C4D-240D-41B1-9677-3E31FC9E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2032230" cy="20279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5BF438-0461-4EBA-A049-125245E25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847" y="1412776"/>
            <a:ext cx="2032231" cy="20279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F8019E-0A79-4DB0-BC26-0ED677FBF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96" y="1412775"/>
            <a:ext cx="2032232" cy="20279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E15255-295E-4F34-991E-0944D392A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1" y="4149080"/>
            <a:ext cx="2032230" cy="20279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0498B1-BF33-48E8-92F5-9E4217FAD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847" y="4149078"/>
            <a:ext cx="2032231" cy="20279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641421-BA84-4F3E-8AE8-456DCF594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1344" y="4149078"/>
            <a:ext cx="2053177" cy="2048872"/>
          </a:xfrm>
          <a:prstGeom prst="rect">
            <a:avLst/>
          </a:prstGeom>
        </p:spPr>
      </p:pic>
      <p:sp>
        <p:nvSpPr>
          <p:cNvPr id="14" name="4 CuadroTexto">
            <a:extLst>
              <a:ext uri="{FF2B5EF4-FFF2-40B4-BE49-F238E27FC236}">
                <a16:creationId xmlns:a16="http://schemas.microsoft.com/office/drawing/2014/main" id="{B7070821-DB70-4B5D-8D91-B36DE645B087}"/>
              </a:ext>
            </a:extLst>
          </p:cNvPr>
          <p:cNvSpPr txBox="1"/>
          <p:nvPr/>
        </p:nvSpPr>
        <p:spPr>
          <a:xfrm>
            <a:off x="202948" y="3140968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2.3. Virus del rizado amarillo.</a:t>
            </a:r>
          </a:p>
        </p:txBody>
      </p:sp>
      <p:sp>
        <p:nvSpPr>
          <p:cNvPr id="17" name="4 CuadroTexto">
            <a:extLst>
              <a:ext uri="{FF2B5EF4-FFF2-40B4-BE49-F238E27FC236}">
                <a16:creationId xmlns:a16="http://schemas.microsoft.com/office/drawing/2014/main" id="{DCD13950-4D2C-475B-A5A2-BC50389D819B}"/>
              </a:ext>
            </a:extLst>
          </p:cNvPr>
          <p:cNvSpPr txBox="1"/>
          <p:nvPr/>
        </p:nvSpPr>
        <p:spPr>
          <a:xfrm>
            <a:off x="2823235" y="3140968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2.4. Virus del mosaico.</a:t>
            </a:r>
          </a:p>
        </p:txBody>
      </p:sp>
      <p:sp>
        <p:nvSpPr>
          <p:cNvPr id="18" name="4 CuadroTexto">
            <a:extLst>
              <a:ext uri="{FF2B5EF4-FFF2-40B4-BE49-F238E27FC236}">
                <a16:creationId xmlns:a16="http://schemas.microsoft.com/office/drawing/2014/main" id="{41A20F55-03CA-4257-925B-FC02938622C4}"/>
              </a:ext>
            </a:extLst>
          </p:cNvPr>
          <p:cNvSpPr txBox="1"/>
          <p:nvPr/>
        </p:nvSpPr>
        <p:spPr>
          <a:xfrm>
            <a:off x="5401047" y="3140967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2.5. Mancha en forma de blanco.</a:t>
            </a:r>
          </a:p>
        </p:txBody>
      </p:sp>
      <p:sp>
        <p:nvSpPr>
          <p:cNvPr id="19" name="4 CuadroTexto">
            <a:extLst>
              <a:ext uri="{FF2B5EF4-FFF2-40B4-BE49-F238E27FC236}">
                <a16:creationId xmlns:a16="http://schemas.microsoft.com/office/drawing/2014/main" id="{A39C254D-509F-49A9-B8AE-5DF5A33F3119}"/>
              </a:ext>
            </a:extLst>
          </p:cNvPr>
          <p:cNvSpPr txBox="1"/>
          <p:nvPr/>
        </p:nvSpPr>
        <p:spPr>
          <a:xfrm>
            <a:off x="255403" y="5938664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2.6. Araña roja.</a:t>
            </a:r>
          </a:p>
        </p:txBody>
      </p:sp>
      <p:sp>
        <p:nvSpPr>
          <p:cNvPr id="20" name="4 CuadroTexto">
            <a:extLst>
              <a:ext uri="{FF2B5EF4-FFF2-40B4-BE49-F238E27FC236}">
                <a16:creationId xmlns:a16="http://schemas.microsoft.com/office/drawing/2014/main" id="{6E45103C-028E-402F-BCCA-EEED242C9CFC}"/>
              </a:ext>
            </a:extLst>
          </p:cNvPr>
          <p:cNvSpPr txBox="1"/>
          <p:nvPr/>
        </p:nvSpPr>
        <p:spPr>
          <a:xfrm>
            <a:off x="2823235" y="5905563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2.7. </a:t>
            </a:r>
            <a:r>
              <a:rPr lang="es-MX" sz="1600" dirty="0" err="1">
                <a:latin typeface="LM Roman 10" pitchFamily="50" charset="0"/>
              </a:rPr>
              <a:t>Septoriosis</a:t>
            </a:r>
            <a:r>
              <a:rPr lang="es-MX" sz="1600" dirty="0">
                <a:latin typeface="LM Roman 10" pitchFamily="50" charset="0"/>
              </a:rPr>
              <a:t>.</a:t>
            </a:r>
          </a:p>
        </p:txBody>
      </p:sp>
      <p:sp>
        <p:nvSpPr>
          <p:cNvPr id="21" name="4 CuadroTexto">
            <a:extLst>
              <a:ext uri="{FF2B5EF4-FFF2-40B4-BE49-F238E27FC236}">
                <a16:creationId xmlns:a16="http://schemas.microsoft.com/office/drawing/2014/main" id="{70F95B4F-9672-48EE-A6AE-5A2B9E09F9C0}"/>
              </a:ext>
            </a:extLst>
          </p:cNvPr>
          <p:cNvSpPr txBox="1"/>
          <p:nvPr/>
        </p:nvSpPr>
        <p:spPr>
          <a:xfrm>
            <a:off x="5410385" y="5932621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2.8. Tizón tardío.</a:t>
            </a:r>
          </a:p>
        </p:txBody>
      </p:sp>
    </p:spTree>
    <p:extLst>
      <p:ext uri="{BB962C8B-B14F-4D97-AF65-F5344CB8AC3E}">
        <p14:creationId xmlns:p14="http://schemas.microsoft.com/office/powerpoint/2010/main" val="26486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Objetivos particulares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endParaRPr lang="es-MX" sz="2000" dirty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Entrenar el modelo de clasificación de imágenes con el conjunto de datos predefinido.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Realizar pruebas de eficiencia del clasificador, obteniendo un resultado superior al 90%.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Implementar un sistema web en el que se aloje el clasificador y permita realizar identificaciones de enfermedades a los usuarios.</a:t>
            </a: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115AEC-B31D-4916-9803-B5813C84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635502"/>
            <a:ext cx="7560841" cy="3908048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6C59DDA4-ECB0-4916-8CD3-4B4F730CC6F0}"/>
              </a:ext>
            </a:extLst>
          </p:cNvPr>
          <p:cNvSpPr txBox="1"/>
          <p:nvPr/>
        </p:nvSpPr>
        <p:spPr>
          <a:xfrm>
            <a:off x="2192184" y="5519069"/>
            <a:ext cx="382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2.9.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17562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Resumen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7</a:t>
            </a:fld>
            <a:endParaRPr lang="es-MX"/>
          </a:p>
        </p:txBody>
      </p:sp>
      <p:pic>
        <p:nvPicPr>
          <p:cNvPr id="5" name="Picture 4" descr="C:\Users\Edgar\Documents\git\PlantDiseaseDetection\technicalReport\tt2\images\incremental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348880"/>
            <a:ext cx="4464497" cy="2566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/>
          <p:cNvSpPr txBox="1"/>
          <p:nvPr/>
        </p:nvSpPr>
        <p:spPr>
          <a:xfrm>
            <a:off x="683568" y="526230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3.1. Metodología.</a:t>
            </a:r>
          </a:p>
        </p:txBody>
      </p:sp>
      <p:sp>
        <p:nvSpPr>
          <p:cNvPr id="8" name="4 CuadroTexto"/>
          <p:cNvSpPr txBox="1"/>
          <p:nvPr/>
        </p:nvSpPr>
        <p:spPr>
          <a:xfrm>
            <a:off x="4779946" y="5243157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3.2. Algoritmo clasificador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6E6CBE-6D23-4CE1-9DE6-12CFFF634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042" y="2414260"/>
            <a:ext cx="3638464" cy="20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276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8</a:t>
            </a:fld>
            <a:endParaRPr lang="es-MX"/>
          </a:p>
        </p:txBody>
      </p:sp>
      <p:sp>
        <p:nvSpPr>
          <p:cNvPr id="6" name="4 CuadroTexto"/>
          <p:cNvSpPr txBox="1"/>
          <p:nvPr/>
        </p:nvSpPr>
        <p:spPr>
          <a:xfrm>
            <a:off x="4355976" y="604159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3.4. Interfaz de usuario.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03" y="1012724"/>
            <a:ext cx="4533835" cy="4832551"/>
          </a:xfrm>
          <a:prstGeom prst="rect">
            <a:avLst/>
          </a:prstGeom>
        </p:spPr>
      </p:pic>
      <p:pic>
        <p:nvPicPr>
          <p:cNvPr id="5" name="Picture 5" descr="C:\Users\Edgar\Documents\git\PlantDiseaseDetection\technicalReport\tt2\images\architecture.png">
            <a:extLst>
              <a:ext uri="{FF2B5EF4-FFF2-40B4-BE49-F238E27FC236}">
                <a16:creationId xmlns:a16="http://schemas.microsoft.com/office/drawing/2014/main" id="{B8BD05CB-90AF-446B-824B-70C7260E1A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94" y="536141"/>
            <a:ext cx="3228975" cy="5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>
            <a:extLst>
              <a:ext uri="{FF2B5EF4-FFF2-40B4-BE49-F238E27FC236}">
                <a16:creationId xmlns:a16="http://schemas.microsoft.com/office/drawing/2014/main" id="{A22A00FA-FB85-45B7-92DC-9F2369C64803}"/>
              </a:ext>
            </a:extLst>
          </p:cNvPr>
          <p:cNvSpPr txBox="1"/>
          <p:nvPr/>
        </p:nvSpPr>
        <p:spPr>
          <a:xfrm>
            <a:off x="180231" y="602947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3.3. Arquitectura.</a:t>
            </a:r>
          </a:p>
        </p:txBody>
      </p:sp>
    </p:spTree>
    <p:extLst>
      <p:ext uri="{BB962C8B-B14F-4D97-AF65-F5344CB8AC3E}">
        <p14:creationId xmlns:p14="http://schemas.microsoft.com/office/powerpoint/2010/main" val="32592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10928" y="1224096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La clasificación de imágenes usando algoritmos de aprendizaje automático (</a:t>
            </a:r>
            <a:r>
              <a:rPr lang="es-MX" sz="2000" i="1" dirty="0">
                <a:latin typeface="LM Roman 10" pitchFamily="50" charset="0"/>
              </a:rPr>
              <a:t>machine </a:t>
            </a:r>
            <a:r>
              <a:rPr lang="es-MX" sz="2000" i="1" dirty="0" err="1">
                <a:latin typeface="LM Roman 10" pitchFamily="50" charset="0"/>
              </a:rPr>
              <a:t>learning</a:t>
            </a:r>
            <a:r>
              <a:rPr lang="es-MX" sz="2000" dirty="0">
                <a:latin typeface="LM Roman 10" pitchFamily="50" charset="0"/>
              </a:rPr>
              <a:t>) está compuesta de dos fases: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Fase de entrenamiento. Se entrena el algoritmo usando un conjunto de datos pre-clasificados (muestras etiquetadas).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Fase de predicción. Se utiliza el algoritmo entrenado para predecir la etiqueta de imágenes fuera del conjunto de entrenamiento.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9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95536" y="-99392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Clasificador.</a:t>
            </a:r>
          </a:p>
        </p:txBody>
      </p:sp>
      <p:sp>
        <p:nvSpPr>
          <p:cNvPr id="10" name="4 CuadroTexto"/>
          <p:cNvSpPr txBox="1"/>
          <p:nvPr/>
        </p:nvSpPr>
        <p:spPr>
          <a:xfrm>
            <a:off x="473888" y="6260031"/>
            <a:ext cx="810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4.1. Fases de clasificación de imágenes en algoritmos de aprendizaje automático.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9FDFF5-C5EA-47E0-8802-B3A6FABC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19" y="3690097"/>
            <a:ext cx="4840945" cy="27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1959</TotalTime>
  <Words>2259</Words>
  <Application>Microsoft Office PowerPoint</Application>
  <PresentationFormat>Presentación en pantalla (4:3)</PresentationFormat>
  <Paragraphs>307</Paragraphs>
  <Slides>30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FreeSans</vt:lpstr>
      <vt:lpstr>Liberation Serif</vt:lpstr>
      <vt:lpstr>LM Roman 10</vt:lpstr>
      <vt:lpstr>Noto Sans CJK SC Regular</vt:lpstr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edgar</cp:lastModifiedBy>
  <cp:revision>211</cp:revision>
  <dcterms:created xsi:type="dcterms:W3CDTF">2013-10-17T00:22:42Z</dcterms:created>
  <dcterms:modified xsi:type="dcterms:W3CDTF">2018-05-27T21:09:11Z</dcterms:modified>
</cp:coreProperties>
</file>