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269" r:id="rId2"/>
    <p:sldId id="276" r:id="rId3"/>
    <p:sldId id="349" r:id="rId4"/>
    <p:sldId id="316" r:id="rId5"/>
    <p:sldId id="277" r:id="rId6"/>
    <p:sldId id="337" r:id="rId7"/>
    <p:sldId id="341" r:id="rId8"/>
    <p:sldId id="342" r:id="rId9"/>
    <p:sldId id="343" r:id="rId10"/>
    <p:sldId id="344" r:id="rId11"/>
    <p:sldId id="291" r:id="rId12"/>
    <p:sldId id="345" r:id="rId13"/>
    <p:sldId id="346" r:id="rId14"/>
    <p:sldId id="324" r:id="rId15"/>
    <p:sldId id="338" r:id="rId16"/>
    <p:sldId id="350" r:id="rId17"/>
    <p:sldId id="326" r:id="rId18"/>
    <p:sldId id="332" r:id="rId19"/>
    <p:sldId id="347" r:id="rId20"/>
    <p:sldId id="348" r:id="rId21"/>
    <p:sldId id="333" r:id="rId22"/>
    <p:sldId id="339" r:id="rId23"/>
    <p:sldId id="334" r:id="rId24"/>
    <p:sldId id="351" r:id="rId25"/>
    <p:sldId id="335" r:id="rId26"/>
    <p:sldId id="262" r:id="rId27"/>
    <p:sldId id="305" r:id="rId2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3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Total de imágenes</a:t>
            </a:r>
            <a:endParaRPr lang="es-MX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 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16419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[5]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 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[6]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 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[7]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  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177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[8]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  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[9]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  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9025024"/>
        <c:axId val="489028832"/>
      </c:barChart>
      <c:catAx>
        <c:axId val="48902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89028832"/>
        <c:crosses val="autoZero"/>
        <c:auto val="1"/>
        <c:lblAlgn val="ctr"/>
        <c:lblOffset val="100"/>
        <c:noMultiLvlLbl val="0"/>
      </c:catAx>
      <c:valAx>
        <c:axId val="48902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8902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E</a:t>
            </a:r>
            <a:r>
              <a:rPr lang="es-MX" baseline="0" dirty="0" smtClean="0"/>
              <a:t>nfermedades</a:t>
            </a:r>
            <a:endParaRPr lang="es-MX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[5]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[6]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[7]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[8]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[9]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9019040"/>
        <c:axId val="489026112"/>
      </c:barChart>
      <c:catAx>
        <c:axId val="48901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89026112"/>
        <c:crosses val="autoZero"/>
        <c:auto val="1"/>
        <c:lblAlgn val="ctr"/>
        <c:lblOffset val="100"/>
        <c:noMultiLvlLbl val="0"/>
      </c:catAx>
      <c:valAx>
        <c:axId val="48902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8901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Eficiencia</a:t>
            </a:r>
            <a:endParaRPr lang="es-MX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98.82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[5]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[6]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99.8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[7]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[8]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93.79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[9]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89.93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9022848"/>
        <c:axId val="489027744"/>
      </c:barChart>
      <c:catAx>
        <c:axId val="48902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89027744"/>
        <c:crosses val="autoZero"/>
        <c:auto val="1"/>
        <c:lblAlgn val="ctr"/>
        <c:lblOffset val="100"/>
        <c:noMultiLvlLbl val="0"/>
      </c:catAx>
      <c:valAx>
        <c:axId val="48902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8902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C7E47-7BA5-4BDE-825F-99105A54A119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A140E-2379-476F-AF30-DCCAD20ECE9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29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07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183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83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655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69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88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16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53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A140E-2379-476F-AF30-DCCAD20ECE91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69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1C79-E0AD-438C-8317-192DDF6BEEF8}" type="datetime1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232-B388-4B1D-9D96-79B8AB22DD6C}" type="datetime1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D39E-5B4F-44B4-894E-7EC7DAF44F75}" type="datetime1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3477-E135-4A50-8987-24D5BB66A865}" type="datetime1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E1A1-D10E-4B6D-B01E-5D00A19565DF}" type="datetime1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141C-ED8C-4BC4-8C35-EE1AB9F96CAE}" type="datetime1">
              <a:rPr lang="es-MX" smtClean="0"/>
              <a:t>01/06/2018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4B24-4431-4E36-AF02-228F900AB1E3}" type="datetime1">
              <a:rPr lang="es-MX" smtClean="0"/>
              <a:t>01/06/2018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263F-9078-4D26-BA85-94E3B1F2B6E8}" type="datetime1">
              <a:rPr lang="es-MX" smtClean="0"/>
              <a:t>01/06/2018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667E-AAAF-4B18-AE6C-30FE17001A58}" type="datetime1">
              <a:rPr lang="es-MX" smtClean="0"/>
              <a:t>01/06/2018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72CF-C824-452B-AA7F-ED7FBB9B4D84}" type="datetime1">
              <a:rPr lang="es-MX" smtClean="0"/>
              <a:t>01/06/2018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F286-C291-46E2-A3AC-CFFD446B5617}" type="datetime1">
              <a:rPr lang="es-MX" smtClean="0"/>
              <a:t>01/06/2018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84960AB-56A8-4290-9210-164452CD4D77}" type="slidenum">
              <a:rPr lang="es-MX" smtClean="0"/>
              <a:t>‹#›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0B77E79-FABC-4EBB-A9E7-9BD2BAE7684F}" type="datetime1">
              <a:rPr lang="es-MX" smtClean="0"/>
              <a:t>01/06/2018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95536" y="404664"/>
            <a:ext cx="75724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LM Roman 10" pitchFamily="50" charset="0"/>
              </a:rPr>
              <a:t>Institutito Politécnico Nacional</a:t>
            </a:r>
            <a:endParaRPr lang="es-ES" sz="2400" dirty="0">
              <a:latin typeface="LM Roman 10" pitchFamily="50" charset="0"/>
            </a:endParaRPr>
          </a:p>
          <a:p>
            <a:pPr algn="ctr"/>
            <a:endParaRPr lang="es-ES" sz="2400" dirty="0">
              <a:latin typeface="LM Roman 10" pitchFamily="50" charset="0"/>
            </a:endParaRPr>
          </a:p>
          <a:p>
            <a:pPr algn="ctr"/>
            <a:r>
              <a:rPr lang="es-ES" sz="2400" dirty="0">
                <a:latin typeface="LM Roman 10" pitchFamily="50" charset="0"/>
              </a:rPr>
              <a:t>Escuela Superior de Cómputo</a:t>
            </a:r>
          </a:p>
          <a:p>
            <a:pPr algn="ctr"/>
            <a:endParaRPr lang="es-ES" sz="2400" dirty="0">
              <a:latin typeface="LM Roman 10" pitchFamily="50" charset="0"/>
            </a:endParaRPr>
          </a:p>
          <a:p>
            <a:pPr algn="ctr"/>
            <a:endParaRPr lang="es-ES" sz="2400" dirty="0">
              <a:latin typeface="LM Roman 10" pitchFamily="50" charset="0"/>
            </a:endParaRPr>
          </a:p>
          <a:p>
            <a:pPr algn="ctr"/>
            <a:r>
              <a:rPr lang="es-MX" sz="2400" u="sng" dirty="0">
                <a:latin typeface="LM Roman 10" pitchFamily="50" charset="0"/>
              </a:rPr>
              <a:t>Prototipo de aplicación para la detección de deficiencia de nutrientes en cultivos de hidroponía</a:t>
            </a:r>
            <a:r>
              <a:rPr lang="es-ES" sz="2400" u="sng" dirty="0">
                <a:latin typeface="LM Roman 10" pitchFamily="50" charset="0"/>
              </a:rPr>
              <a:t>.</a:t>
            </a:r>
          </a:p>
          <a:p>
            <a:pPr algn="ctr"/>
            <a:endParaRPr lang="es-ES" sz="2400" u="sng" dirty="0">
              <a:latin typeface="LM Roman 10" pitchFamily="50" charset="0"/>
            </a:endParaRPr>
          </a:p>
          <a:p>
            <a:pPr algn="ctr"/>
            <a:endParaRPr lang="es-ES" sz="2400" u="sng" dirty="0">
              <a:latin typeface="LM Roman 10" pitchFamily="50" charset="0"/>
            </a:endParaRPr>
          </a:p>
          <a:p>
            <a:pPr algn="ctr"/>
            <a:r>
              <a:rPr lang="es-ES" sz="2000" dirty="0">
                <a:latin typeface="LM Roman 10" pitchFamily="50" charset="0"/>
              </a:rPr>
              <a:t>Presenta:</a:t>
            </a:r>
          </a:p>
          <a:p>
            <a:pPr algn="ctr"/>
            <a:r>
              <a:rPr lang="es-ES" sz="2000" dirty="0">
                <a:latin typeface="LM Roman 10" pitchFamily="50" charset="0"/>
              </a:rPr>
              <a:t>Edgar Rodrigo Arredondo Basurto</a:t>
            </a:r>
          </a:p>
          <a:p>
            <a:pPr algn="ctr"/>
            <a:endParaRPr lang="es-MX" sz="2400" dirty="0">
              <a:latin typeface="LM Roman 10" pitchFamily="50" charset="0"/>
            </a:endParaRPr>
          </a:p>
          <a:p>
            <a:pPr algn="ctr"/>
            <a:endParaRPr lang="es-MX" sz="2400" dirty="0">
              <a:latin typeface="LM Roman 10" pitchFamily="50" charset="0"/>
            </a:endParaRPr>
          </a:p>
          <a:p>
            <a:pPr algn="ctr"/>
            <a:r>
              <a:rPr lang="es-MX" sz="2000" dirty="0">
                <a:latin typeface="LM Roman 10" pitchFamily="50" charset="0"/>
              </a:rPr>
              <a:t>Directores</a:t>
            </a:r>
          </a:p>
          <a:p>
            <a:pPr algn="ctr"/>
            <a:r>
              <a:rPr lang="pt-BR" dirty="0">
                <a:latin typeface="LM Roman 10" pitchFamily="50" charset="0"/>
              </a:rPr>
              <a:t>Ing. Eduardo Gutiérrez Aldana</a:t>
            </a:r>
          </a:p>
          <a:p>
            <a:pPr algn="ctr"/>
            <a:r>
              <a:rPr lang="pt-BR" dirty="0">
                <a:latin typeface="LM Roman 10" pitchFamily="50" charset="0"/>
              </a:rPr>
              <a:t>Dr. José Félix Serrano Talamantes</a:t>
            </a:r>
          </a:p>
          <a:p>
            <a:pPr algn="ctr"/>
            <a:endParaRPr lang="es-ES" dirty="0">
              <a:latin typeface="LM Roman 10" pitchFamily="50" charset="0"/>
            </a:endParaRPr>
          </a:p>
        </p:txBody>
      </p:sp>
      <p:pic>
        <p:nvPicPr>
          <p:cNvPr id="5" name="4 Imagen" descr="Ipn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7166"/>
            <a:ext cx="92869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1"/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732240" y="492786"/>
            <a:ext cx="1484587" cy="108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3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10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90611" y="1184528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3.3 Requisitos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graphicFrame>
        <p:nvGraphicFramePr>
          <p:cNvPr id="6" name="Tabla 4">
            <a:extLst>
              <a:ext uri="{FF2B5EF4-FFF2-40B4-BE49-F238E27FC236}">
                <a16:creationId xmlns="" xmlns:a16="http://schemas.microsoft.com/office/drawing/2014/main" id="{35A59C3A-7448-4F7E-8E10-1EFF4FFF8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43200"/>
              </p:ext>
            </p:extLst>
          </p:nvPr>
        </p:nvGraphicFramePr>
        <p:xfrm>
          <a:off x="691952" y="2204864"/>
          <a:ext cx="7048400" cy="4024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744">
                  <a:extLst>
                    <a:ext uri="{9D8B030D-6E8A-4147-A177-3AD203B41FA5}">
                      <a16:colId xmlns="" xmlns:a16="http://schemas.microsoft.com/office/drawing/2014/main" val="854231003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6979651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930387321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633301388"/>
                    </a:ext>
                  </a:extLst>
                </a:gridCol>
              </a:tblGrid>
              <a:tr h="3787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 smtClean="0">
                          <a:effectLst/>
                          <a:latin typeface="+mn-lt"/>
                        </a:rPr>
                        <a:t>Identificador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Tipo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Nombre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kern="150" dirty="0" smtClean="0">
                          <a:effectLst/>
                          <a:latin typeface="+mn-lt"/>
                        </a:rPr>
                        <a:t>Descripción</a:t>
                      </a:r>
                      <a:endParaRPr lang="en-US" sz="14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12615671"/>
                  </a:ext>
                </a:extLst>
              </a:tr>
              <a:tr h="757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RF01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Funcional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Selección</a:t>
                      </a:r>
                      <a:r>
                        <a:rPr lang="es-MX" sz="1400" kern="15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 imagen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latin typeface="+mn-lt"/>
                        </a:rPr>
                        <a:t>El sistema permitirá seleccionar una imagen del sistema de archivos local del dispositivo del usuario.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49557686"/>
                  </a:ext>
                </a:extLst>
              </a:tr>
              <a:tr h="3787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</a:rPr>
                        <a:t>RF02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Funcional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Clasificación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latin typeface="+mn-lt"/>
                        </a:rPr>
                        <a:t>El sistema clasificará la imagen, indicando la probabilidad de que el resultado sea el correcto.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55671499"/>
                  </a:ext>
                </a:extLst>
              </a:tr>
              <a:tr h="7503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RNF01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No</a:t>
                      </a:r>
                      <a:r>
                        <a:rPr lang="es-MX" sz="1400" b="0" kern="150" baseline="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funcional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Eficiencia</a:t>
                      </a:r>
                      <a:r>
                        <a:rPr lang="es-MX" sz="1400" kern="15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 clasificación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latin typeface="+mn-lt"/>
                        </a:rPr>
                        <a:t>La eficiencia de clasificación deberá ser superior al 90%.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60563754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RNF02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No funcional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Tiempo</a:t>
                      </a:r>
                      <a:r>
                        <a:rPr lang="en-US" sz="1400" kern="150" baseline="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de </a:t>
                      </a:r>
                      <a:r>
                        <a:rPr lang="en-US" sz="1400" kern="150" baseline="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clasificación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latin typeface="+mn-lt"/>
                        </a:rPr>
                        <a:t>El clasificador identificará la clase de la imagen de entrada en un tiempo no mayor a cinco segundos.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93849925"/>
                  </a:ext>
                </a:extLst>
              </a:tr>
              <a:tr h="4311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</a:rPr>
                        <a:t>RNF03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No funcional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Ambiente</a:t>
                      </a:r>
                      <a:r>
                        <a:rPr lang="en-US" sz="140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web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 smtClean="0">
                          <a:effectLst/>
                          <a:latin typeface="+mn-lt"/>
                        </a:rPr>
                        <a:t>El sistema será desarrollado en un ambiente Web.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1791343"/>
                  </a:ext>
                </a:extLst>
              </a:tr>
              <a:tr h="4311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RNF04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No </a:t>
                      </a:r>
                      <a:r>
                        <a:rPr lang="en-US" sz="1400" b="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funcional</a:t>
                      </a:r>
                      <a:endParaRPr lang="en-US" sz="14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Estándares</a:t>
                      </a:r>
                      <a:r>
                        <a:rPr lang="en-US" sz="140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de </a:t>
                      </a:r>
                      <a:r>
                        <a:rPr lang="en-US" sz="140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diseño</a:t>
                      </a:r>
                      <a:r>
                        <a:rPr lang="en-US" sz="140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de la </a:t>
                      </a:r>
                      <a:r>
                        <a:rPr lang="en-US" sz="140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interfaz</a:t>
                      </a:r>
                      <a:r>
                        <a:rPr lang="en-US" sz="140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web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latin typeface="+mn-lt"/>
                        </a:rPr>
                        <a:t>El sistema seguirá los estándares CSS3, XHTML 1.0 </a:t>
                      </a:r>
                      <a:r>
                        <a:rPr lang="es-MX" sz="1400" dirty="0" err="1" smtClean="0">
                          <a:latin typeface="+mn-lt"/>
                        </a:rPr>
                        <a:t>Transitional</a:t>
                      </a:r>
                      <a:r>
                        <a:rPr lang="es-MX" sz="1400" dirty="0" smtClean="0">
                          <a:latin typeface="+mn-lt"/>
                        </a:rPr>
                        <a:t> y </a:t>
                      </a:r>
                      <a:r>
                        <a:rPr lang="es-MX" sz="1400" dirty="0" err="1" smtClean="0">
                          <a:latin typeface="+mn-lt"/>
                        </a:rPr>
                        <a:t>ECMAScript</a:t>
                      </a:r>
                      <a:r>
                        <a:rPr lang="es-MX" sz="1400" dirty="0" smtClean="0">
                          <a:latin typeface="+mn-lt"/>
                        </a:rPr>
                        <a:t> 5 para el desarrollo de la interfaz gráfica.</a:t>
                      </a:r>
                      <a:endParaRPr lang="en-US" sz="140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179512" y="-190759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11</a:t>
            </a:fld>
            <a:endParaRPr lang="es-MX"/>
          </a:p>
        </p:txBody>
      </p:sp>
      <p:sp>
        <p:nvSpPr>
          <p:cNvPr id="8" name="4 CuadroTexto"/>
          <p:cNvSpPr txBox="1"/>
          <p:nvPr/>
        </p:nvSpPr>
        <p:spPr>
          <a:xfrm>
            <a:off x="503548" y="4863376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3.6. Red neuronal unidireccional.</a:t>
            </a:r>
            <a:endParaRPr lang="es-MX" sz="1600" dirty="0">
              <a:latin typeface="LM Roman 10" pitchFamily="50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23528" y="1342018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3.4 Algoritmo para la clasificación de enfermedades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37" b="35228"/>
          <a:stretch/>
        </p:blipFill>
        <p:spPr bwMode="auto">
          <a:xfrm>
            <a:off x="5220072" y="3079261"/>
            <a:ext cx="2088232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4873804" y="4157367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 err="1" smtClean="0">
                <a:latin typeface="LM Roman 10" pitchFamily="50" charset="0"/>
              </a:rPr>
              <a:t>LeNet</a:t>
            </a:r>
            <a:r>
              <a:rPr lang="es-MX" sz="2000" b="1" dirty="0" smtClean="0">
                <a:latin typeface="LM Roman 10" pitchFamily="50" charset="0"/>
              </a:rPr>
              <a:t> (1990).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 err="1" smtClean="0">
                <a:latin typeface="LM Roman 10" pitchFamily="50" charset="0"/>
              </a:rPr>
              <a:t>AlexNet</a:t>
            </a:r>
            <a:r>
              <a:rPr lang="es-MX" sz="2000" b="1" dirty="0" smtClean="0">
                <a:latin typeface="LM Roman 10" pitchFamily="50" charset="0"/>
              </a:rPr>
              <a:t> (2012)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 err="1" smtClean="0">
                <a:latin typeface="LM Roman 10" pitchFamily="50" charset="0"/>
              </a:rPr>
              <a:t>ZFNet</a:t>
            </a:r>
            <a:r>
              <a:rPr lang="es-MX" sz="2000" b="1" dirty="0" smtClean="0">
                <a:latin typeface="LM Roman 10" pitchFamily="50" charset="0"/>
              </a:rPr>
              <a:t> (2013)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 err="1" smtClean="0">
                <a:latin typeface="LM Roman 10" pitchFamily="50" charset="0"/>
              </a:rPr>
              <a:t>GoogLeNet</a:t>
            </a:r>
            <a:r>
              <a:rPr lang="es-MX" sz="2000" b="1" dirty="0" smtClean="0">
                <a:latin typeface="LM Roman 10" pitchFamily="50" charset="0"/>
              </a:rPr>
              <a:t> (2014)</a:t>
            </a:r>
            <a:endParaRPr lang="es-MX" sz="2000" b="1" dirty="0">
              <a:latin typeface="LM Roman 1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20" y="3066140"/>
            <a:ext cx="2676256" cy="17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1276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12</a:t>
            </a:fld>
            <a:endParaRPr lang="es-MX"/>
          </a:p>
        </p:txBody>
      </p:sp>
      <p:sp>
        <p:nvSpPr>
          <p:cNvPr id="6" name="4 CuadroTexto"/>
          <p:cNvSpPr txBox="1"/>
          <p:nvPr/>
        </p:nvSpPr>
        <p:spPr>
          <a:xfrm>
            <a:off x="1453540" y="6111640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3.7. </a:t>
            </a:r>
            <a:r>
              <a:rPr lang="es-MX" sz="1600" dirty="0">
                <a:latin typeface="LM Roman 10" pitchFamily="50" charset="0"/>
              </a:rPr>
              <a:t>Arquitectura </a:t>
            </a:r>
            <a:r>
              <a:rPr lang="es-MX" sz="1600" dirty="0" smtClean="0">
                <a:latin typeface="LM Roman 10" pitchFamily="50" charset="0"/>
              </a:rPr>
              <a:t>del sistema </a:t>
            </a:r>
            <a:r>
              <a:rPr lang="es-MX" sz="1600" dirty="0">
                <a:latin typeface="LM Roman 10" pitchFamily="50" charset="0"/>
              </a:rPr>
              <a:t>Web.</a:t>
            </a:r>
          </a:p>
        </p:txBody>
      </p:sp>
      <p:pic>
        <p:nvPicPr>
          <p:cNvPr id="8" name="Picture 7" descr="C:\Users\Edgar\Documents\git\PlantDiseaseDetection\technicalReport\tt2\images\architec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6"/>
            <a:ext cx="2952327" cy="517320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290611" y="1184528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3.5 Sistema Web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23528" y="-99392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13</a:t>
            </a:fld>
            <a:endParaRPr lang="es-MX"/>
          </a:p>
        </p:txBody>
      </p:sp>
      <p:sp>
        <p:nvSpPr>
          <p:cNvPr id="6" name="4 CuadroTexto"/>
          <p:cNvSpPr txBox="1"/>
          <p:nvPr/>
        </p:nvSpPr>
        <p:spPr>
          <a:xfrm>
            <a:off x="1077130" y="6012577"/>
            <a:ext cx="659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3.8. </a:t>
            </a:r>
            <a:r>
              <a:rPr lang="es-MX" sz="1600" dirty="0">
                <a:latin typeface="LM Roman 10" pitchFamily="50" charset="0"/>
              </a:rPr>
              <a:t>Diagrama de clases de la aplicación Web.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290611" y="1184528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3.5 Sistema Web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23528" y="4462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1" y="1795016"/>
            <a:ext cx="7421667" cy="441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2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El conjunto de datos </a:t>
            </a:r>
            <a:r>
              <a:rPr lang="es-MX" sz="2000" dirty="0" smtClean="0">
                <a:latin typeface="LM Roman 10" panose="00000500000000000000" pitchFamily="50" charset="0"/>
              </a:rPr>
              <a:t>consiste </a:t>
            </a:r>
            <a:r>
              <a:rPr lang="es-MX" sz="2000" dirty="0">
                <a:latin typeface="LM Roman 10" panose="00000500000000000000" pitchFamily="50" charset="0"/>
              </a:rPr>
              <a:t>de </a:t>
            </a:r>
            <a:r>
              <a:rPr lang="es-MX" sz="2000" dirty="0" smtClean="0">
                <a:latin typeface="LM Roman 10" panose="00000500000000000000" pitchFamily="50" charset="0"/>
              </a:rPr>
              <a:t>16,419 imágenes divididas en las diez clases la tabla siguiente. Del conjunto total, 80</a:t>
            </a:r>
            <a:r>
              <a:rPr lang="es-MX" sz="2000" dirty="0">
                <a:latin typeface="LM Roman 10" panose="00000500000000000000" pitchFamily="50" charset="0"/>
              </a:rPr>
              <a:t>% </a:t>
            </a:r>
            <a:r>
              <a:rPr lang="es-MX" sz="2000" dirty="0" smtClean="0">
                <a:latin typeface="LM Roman 10" panose="00000500000000000000" pitchFamily="50" charset="0"/>
              </a:rPr>
              <a:t>fueron usadas para la fase de entrenamiento </a:t>
            </a:r>
            <a:r>
              <a:rPr lang="es-MX" sz="2000" dirty="0">
                <a:latin typeface="LM Roman 10" panose="00000500000000000000" pitchFamily="50" charset="0"/>
              </a:rPr>
              <a:t>y el restante para pruebas</a:t>
            </a:r>
            <a:r>
              <a:rPr lang="es-MX" sz="2000" dirty="0" smtClean="0">
                <a:latin typeface="LM Roman 10" panose="00000500000000000000" pitchFamily="50" charset="0"/>
              </a:rPr>
              <a:t>.</a:t>
            </a:r>
            <a:endParaRPr lang="es-MX" sz="2000" dirty="0">
              <a:latin typeface="LM Roman 10" panose="00000500000000000000" pitchFamily="50" charset="0"/>
            </a:endParaRP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14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322022" y="0"/>
            <a:ext cx="8200530" cy="1143000"/>
          </a:xfrm>
          <a:prstGeom prst="rect">
            <a:avLst/>
          </a:prstGeom>
        </p:spPr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Clasificación de enfermedades.</a:t>
            </a:r>
            <a:endParaRPr lang="es-MX" dirty="0">
              <a:effectLst/>
              <a:latin typeface="LM Roman 10" pitchFamily="50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A7942592-F6C1-4E35-B55C-F97E04F3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3" y="2564904"/>
            <a:ext cx="7128793" cy="3684731"/>
          </a:xfrm>
          <a:prstGeom prst="rect">
            <a:avLst/>
          </a:prstGeom>
        </p:spPr>
      </p:pic>
      <p:sp>
        <p:nvSpPr>
          <p:cNvPr id="7" name="4 CuadroTexto">
            <a:extLst>
              <a:ext uri="{FF2B5EF4-FFF2-40B4-BE49-F238E27FC236}">
                <a16:creationId xmlns="" xmlns:a16="http://schemas.microsoft.com/office/drawing/2014/main" id="{A22A00FA-FB85-45B7-92DC-9F2369C64803}"/>
              </a:ext>
            </a:extLst>
          </p:cNvPr>
          <p:cNvSpPr txBox="1"/>
          <p:nvPr/>
        </p:nvSpPr>
        <p:spPr>
          <a:xfrm>
            <a:off x="2622087" y="5957247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4.1. Conjunto de datos.</a:t>
            </a:r>
            <a:endParaRPr lang="es-MX" sz="1600" dirty="0">
              <a:latin typeface="LM Roman 10" pitchFamily="50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17216" y="980728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4.1 Conjunto de datos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467544" y="1727469"/>
            <a:ext cx="7572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El entrenamiento del clasificador se realizó con el </a:t>
            </a:r>
            <a:r>
              <a:rPr lang="es-MX" sz="2000" dirty="0" err="1">
                <a:latin typeface="LM Roman 10" panose="00000500000000000000" pitchFamily="50" charset="0"/>
              </a:rPr>
              <a:t>framework</a:t>
            </a:r>
            <a:r>
              <a:rPr lang="es-MX" sz="2000" dirty="0">
                <a:latin typeface="LM Roman 10" panose="00000500000000000000" pitchFamily="50" charset="0"/>
              </a:rPr>
              <a:t> de aprendizaje profundo </a:t>
            </a:r>
            <a:r>
              <a:rPr lang="es-MX" sz="2000" dirty="0" err="1">
                <a:latin typeface="LM Roman 10" panose="00000500000000000000" pitchFamily="50" charset="0"/>
              </a:rPr>
              <a:t>Caffe</a:t>
            </a:r>
            <a:r>
              <a:rPr lang="es-MX" sz="2000" dirty="0">
                <a:latin typeface="LM Roman 10" panose="00000500000000000000" pitchFamily="50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La máquina utilizada tiene las siguientes características: 4 GB de RAM, procesador Intel i3, sin GPU compatible con </a:t>
            </a:r>
            <a:r>
              <a:rPr lang="es-MX" sz="2000" dirty="0" err="1">
                <a:latin typeface="LM Roman 10" panose="00000500000000000000" pitchFamily="50" charset="0"/>
              </a:rPr>
              <a:t>Caffe</a:t>
            </a:r>
            <a:r>
              <a:rPr lang="es-MX" sz="2000" dirty="0">
                <a:latin typeface="LM Roman 10" panose="00000500000000000000" pitchFamily="50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Se seleccionó la arquitectura </a:t>
            </a:r>
            <a:r>
              <a:rPr lang="es-MX" sz="2000" dirty="0" err="1">
                <a:latin typeface="LM Roman 10" panose="00000500000000000000" pitchFamily="50" charset="0"/>
              </a:rPr>
              <a:t>AlexNet</a:t>
            </a:r>
            <a:r>
              <a:rPr lang="es-MX" sz="2000" dirty="0">
                <a:latin typeface="LM Roman 10" panose="00000500000000000000" pitchFamily="50" charset="0"/>
              </a:rPr>
              <a:t>. Está arquitectura tuvo un tiempo estimado de entrenamiento de 7 días. En cambio la </a:t>
            </a:r>
            <a:r>
              <a:rPr lang="es-MX" sz="2000" dirty="0" err="1">
                <a:latin typeface="LM Roman 10" panose="00000500000000000000" pitchFamily="50" charset="0"/>
              </a:rPr>
              <a:t>GoogLeNet</a:t>
            </a:r>
            <a:r>
              <a:rPr lang="es-MX" sz="2000" dirty="0">
                <a:latin typeface="LM Roman 10" panose="00000500000000000000" pitchFamily="50" charset="0"/>
              </a:rPr>
              <a:t> tuvo un tiempo estimado de entrenamiento de 91 días!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La </a:t>
            </a:r>
            <a:r>
              <a:rPr lang="es-MX" sz="2000" dirty="0" err="1">
                <a:latin typeface="LM Roman 10" panose="00000500000000000000" pitchFamily="50" charset="0"/>
              </a:rPr>
              <a:t>AlexNet</a:t>
            </a:r>
            <a:r>
              <a:rPr lang="es-MX" sz="2000" dirty="0">
                <a:latin typeface="LM Roman 10" panose="00000500000000000000" pitchFamily="50" charset="0"/>
              </a:rPr>
              <a:t> alcanzó una </a:t>
            </a:r>
            <a:r>
              <a:rPr lang="es-MX" sz="2000" dirty="0" smtClean="0">
                <a:latin typeface="LM Roman 10" panose="00000500000000000000" pitchFamily="50" charset="0"/>
              </a:rPr>
              <a:t>eficiencia del 98.82% </a:t>
            </a:r>
            <a:r>
              <a:rPr lang="es-MX" sz="2000" dirty="0">
                <a:latin typeface="LM Roman 10" panose="00000500000000000000" pitchFamily="50" charset="0"/>
              </a:rPr>
              <a:t>después de 8 mil iteraciones de entrenamiento, en un periodo de una semana.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15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2022" y="1111632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4.2 Entrenamiento del clasificador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22022" y="0"/>
            <a:ext cx="8200530" cy="1143000"/>
          </a:xfrm>
          <a:prstGeom prst="rect">
            <a:avLst/>
          </a:prstGeom>
        </p:spPr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Clasificación de enfermedades.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16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2022" y="1111632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4.2 Entrenamiento del clasificador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22022" y="0"/>
            <a:ext cx="8200530" cy="1143000"/>
          </a:xfrm>
          <a:prstGeom prst="rect">
            <a:avLst/>
          </a:prstGeom>
        </p:spPr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Clasificación de enfermedades.</a:t>
            </a:r>
            <a:endParaRPr lang="es-MX" dirty="0">
              <a:effectLst/>
              <a:latin typeface="LM Roman 10" pitchFamily="50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50164"/>
              </p:ext>
            </p:extLst>
          </p:nvPr>
        </p:nvGraphicFramePr>
        <p:xfrm>
          <a:off x="310837" y="2336800"/>
          <a:ext cx="5557310" cy="4226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5210"/>
                <a:gridCol w="505210"/>
                <a:gridCol w="505210"/>
                <a:gridCol w="505210"/>
                <a:gridCol w="505210"/>
                <a:gridCol w="505210"/>
                <a:gridCol w="505210"/>
                <a:gridCol w="505210"/>
                <a:gridCol w="505210"/>
                <a:gridCol w="505210"/>
                <a:gridCol w="505210"/>
              </a:tblGrid>
              <a:tr h="370840">
                <a:tc>
                  <a:txBody>
                    <a:bodyPr/>
                    <a:lstStyle/>
                    <a:p>
                      <a:endParaRPr lang="es-MX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0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1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2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3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4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5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6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7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8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9</a:t>
                      </a:r>
                      <a:endParaRPr lang="es-MX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0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336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1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1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350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4</a:t>
                      </a:r>
                      <a:endParaRPr lang="es-MX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2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425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1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3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1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1071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4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1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314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1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3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5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75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6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18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1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1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257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3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1</a:t>
                      </a:r>
                      <a:endParaRPr lang="es-MX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7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1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1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196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2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8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379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3</a:t>
                      </a:r>
                      <a:endParaRPr lang="es-MX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b="1" dirty="0" smtClean="0"/>
                        <a:t>9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0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/>
                        <a:t>191</a:t>
                      </a:r>
                      <a:endParaRPr lang="es-MX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0 CuadroTexto"/>
          <p:cNvSpPr txBox="1"/>
          <p:nvPr/>
        </p:nvSpPr>
        <p:spPr>
          <a:xfrm>
            <a:off x="5868144" y="3186747"/>
            <a:ext cx="25202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>
                <a:latin typeface="LM Roman 10" panose="00000500000000000000" pitchFamily="50" charset="0"/>
              </a:rPr>
              <a:t>0 Araña roja</a:t>
            </a:r>
          </a:p>
          <a:p>
            <a:pPr algn="just"/>
            <a:r>
              <a:rPr lang="es-MX" sz="1400" dirty="0">
                <a:latin typeface="LM Roman 10" panose="00000500000000000000" pitchFamily="50" charset="0"/>
              </a:rPr>
              <a:t>1 </a:t>
            </a:r>
            <a:r>
              <a:rPr lang="es-MX" sz="1400" dirty="0" err="1">
                <a:latin typeface="LM Roman 10" panose="00000500000000000000" pitchFamily="50" charset="0"/>
              </a:rPr>
              <a:t>Septoriosis</a:t>
            </a:r>
            <a:endParaRPr lang="es-MX" sz="1400" dirty="0">
              <a:latin typeface="LM Roman 10" panose="00000500000000000000" pitchFamily="50" charset="0"/>
            </a:endParaRPr>
          </a:p>
          <a:p>
            <a:pPr algn="just"/>
            <a:r>
              <a:rPr lang="es-MX" sz="1400" dirty="0">
                <a:latin typeface="LM Roman 10" panose="00000500000000000000" pitchFamily="50" charset="0"/>
              </a:rPr>
              <a:t>2 Mancha bacteriana</a:t>
            </a:r>
          </a:p>
          <a:p>
            <a:pPr algn="just"/>
            <a:r>
              <a:rPr lang="es-MX" sz="1400" dirty="0">
                <a:latin typeface="LM Roman 10" panose="00000500000000000000" pitchFamily="50" charset="0"/>
              </a:rPr>
              <a:t>3 Virus del rizado amarillo</a:t>
            </a:r>
          </a:p>
          <a:p>
            <a:pPr algn="just"/>
            <a:r>
              <a:rPr lang="es-MX" sz="1400" dirty="0">
                <a:latin typeface="LM Roman 10" panose="00000500000000000000" pitchFamily="50" charset="0"/>
              </a:rPr>
              <a:t>4 Planta sana</a:t>
            </a:r>
          </a:p>
          <a:p>
            <a:pPr algn="just"/>
            <a:r>
              <a:rPr lang="es-MX" sz="1400" dirty="0">
                <a:latin typeface="LM Roman 10" panose="00000500000000000000" pitchFamily="50" charset="0"/>
              </a:rPr>
              <a:t>5 Virus del mosaico</a:t>
            </a:r>
          </a:p>
          <a:p>
            <a:pPr algn="just"/>
            <a:r>
              <a:rPr lang="es-MX" sz="1400" dirty="0">
                <a:latin typeface="LM Roman 10" panose="00000500000000000000" pitchFamily="50" charset="0"/>
              </a:rPr>
              <a:t>6 Mancha en forma de blanco</a:t>
            </a:r>
          </a:p>
          <a:p>
            <a:pPr algn="just"/>
            <a:r>
              <a:rPr lang="es-MX" sz="1400" dirty="0">
                <a:latin typeface="LM Roman 10" panose="00000500000000000000" pitchFamily="50" charset="0"/>
              </a:rPr>
              <a:t>7 Tizón temprano</a:t>
            </a:r>
          </a:p>
          <a:p>
            <a:pPr algn="just"/>
            <a:r>
              <a:rPr lang="es-MX" sz="1400" dirty="0">
                <a:latin typeface="LM Roman 10" panose="00000500000000000000" pitchFamily="50" charset="0"/>
              </a:rPr>
              <a:t>8 Tizón tardío</a:t>
            </a:r>
          </a:p>
          <a:p>
            <a:pPr algn="just"/>
            <a:r>
              <a:rPr lang="es-MX" sz="1400" dirty="0">
                <a:latin typeface="LM Roman 10" panose="00000500000000000000" pitchFamily="50" charset="0"/>
              </a:rPr>
              <a:t>9 </a:t>
            </a:r>
            <a:r>
              <a:rPr lang="es-MX" sz="1400" dirty="0" err="1">
                <a:latin typeface="LM Roman 10" panose="00000500000000000000" pitchFamily="50" charset="0"/>
              </a:rPr>
              <a:t>Passalora</a:t>
            </a:r>
            <a:r>
              <a:rPr lang="es-MX" sz="1400" dirty="0">
                <a:latin typeface="LM Roman 10" panose="00000500000000000000" pitchFamily="50" charset="0"/>
              </a:rPr>
              <a:t> fulva (Moho en la hoja</a:t>
            </a:r>
            <a:r>
              <a:rPr lang="es-MX" sz="1400" dirty="0" smtClean="0">
                <a:latin typeface="LM Roman 10" panose="00000500000000000000" pitchFamily="50" charset="0"/>
              </a:rPr>
              <a:t>)</a:t>
            </a:r>
            <a:endParaRPr lang="es-MX" sz="1400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467544" y="2111711"/>
            <a:ext cx="757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Es posible realizar </a:t>
            </a:r>
            <a:r>
              <a:rPr lang="es-MX" sz="2000" dirty="0" smtClean="0">
                <a:latin typeface="LM Roman 10" panose="00000500000000000000" pitchFamily="50" charset="0"/>
              </a:rPr>
              <a:t>identificaciones de enfermedades </a:t>
            </a:r>
            <a:r>
              <a:rPr lang="es-MX" sz="2000" dirty="0">
                <a:latin typeface="LM Roman 10" panose="00000500000000000000" pitchFamily="50" charset="0"/>
              </a:rPr>
              <a:t>usando el clasificador </a:t>
            </a:r>
            <a:r>
              <a:rPr lang="es-MX" sz="2000" dirty="0" smtClean="0">
                <a:latin typeface="LM Roman 10" panose="00000500000000000000" pitchFamily="50" charset="0"/>
              </a:rPr>
              <a:t>entrenado de la siguiente forma: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17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90611" y="1184528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4.3 Identificación de enfermedades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22022" y="0"/>
            <a:ext cx="8200530" cy="1143000"/>
          </a:xfrm>
          <a:prstGeom prst="rect">
            <a:avLst/>
          </a:prstGeom>
        </p:spPr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4. </a:t>
            </a:r>
            <a:r>
              <a:rPr lang="es-MX" dirty="0" smtClean="0">
                <a:effectLst/>
                <a:latin typeface="LM Roman 10" pitchFamily="50" charset="0"/>
              </a:rPr>
              <a:t>Clasificación de enfermedades.</a:t>
            </a:r>
            <a:endParaRPr lang="es-MX" dirty="0">
              <a:effectLst/>
              <a:latin typeface="LM Roman 10" pitchFamily="50" charset="0"/>
            </a:endParaRPr>
          </a:p>
        </p:txBody>
      </p:sp>
      <p:pic>
        <p:nvPicPr>
          <p:cNvPr id="4098" name="Picture 2" descr="Resultado de imagen para caffe frame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39983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2"/>
          <p:cNvSpPr/>
          <p:nvPr/>
        </p:nvSpPr>
        <p:spPr>
          <a:xfrm>
            <a:off x="1907704" y="3883999"/>
            <a:ext cx="792088" cy="7920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00" name="Picture 4" descr="Resultado de imagen para c++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77" y="3113308"/>
            <a:ext cx="627159" cy="70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624" y="3984117"/>
            <a:ext cx="722523" cy="72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para matla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36" y="4871895"/>
            <a:ext cx="894169" cy="80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para openc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48" y="3866904"/>
            <a:ext cx="1207189" cy="106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lus 12"/>
          <p:cNvSpPr/>
          <p:nvPr/>
        </p:nvSpPr>
        <p:spPr>
          <a:xfrm>
            <a:off x="5751379" y="3957741"/>
            <a:ext cx="792088" cy="7920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Picture 4" descr="Resultado de imagen para c++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311" y="3161350"/>
            <a:ext cx="627159" cy="70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n para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058" y="4032159"/>
            <a:ext cx="722523" cy="72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para jav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67" y="4749829"/>
            <a:ext cx="1419503" cy="141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17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450896" y="2276872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anose="00000500000000000000" pitchFamily="50" charset="0"/>
              </a:rPr>
              <a:t>Las tecnologías de desarrollo de la aplicación fueron las siguientes</a:t>
            </a:r>
            <a:r>
              <a:rPr lang="es-MX" sz="2000" dirty="0" smtClean="0">
                <a:latin typeface="LM Roman 10" panose="00000500000000000000" pitchFamily="50" charset="0"/>
              </a:rPr>
              <a:t>: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18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</a:t>
            </a:r>
            <a:r>
              <a:rPr lang="es-MX" dirty="0" smtClean="0">
                <a:effectLst/>
                <a:latin typeface="LM Roman 10" pitchFamily="50" charset="0"/>
              </a:rPr>
              <a:t>Sistema </a:t>
            </a:r>
            <a:r>
              <a:rPr lang="es-MX" dirty="0">
                <a:effectLst/>
                <a:latin typeface="LM Roman 10" pitchFamily="50" charset="0"/>
              </a:rPr>
              <a:t>Web.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3241" y="1124744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5.1 Implementación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pic>
        <p:nvPicPr>
          <p:cNvPr id="2052" name="Picture 4" descr="Resultado de imagen para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1008"/>
            <a:ext cx="1517529" cy="15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n para openc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27" y="3725075"/>
            <a:ext cx="1207189" cy="106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lus 9"/>
          <p:cNvSpPr/>
          <p:nvPr/>
        </p:nvSpPr>
        <p:spPr>
          <a:xfrm>
            <a:off x="1305844" y="3907033"/>
            <a:ext cx="792088" cy="7920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Plus 12"/>
          <p:cNvSpPr/>
          <p:nvPr/>
        </p:nvSpPr>
        <p:spPr>
          <a:xfrm>
            <a:off x="3114688" y="3907033"/>
            <a:ext cx="792088" cy="7920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4" name="Picture 6" descr="Resultado de imagen para mave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6"/>
          <a:stretch/>
        </p:blipFill>
        <p:spPr bwMode="auto">
          <a:xfrm>
            <a:off x="3996291" y="3564401"/>
            <a:ext cx="1248073" cy="59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spring boo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228" y="4329013"/>
            <a:ext cx="1068135" cy="49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us 13"/>
          <p:cNvSpPr/>
          <p:nvPr/>
        </p:nvSpPr>
        <p:spPr>
          <a:xfrm>
            <a:off x="5270051" y="3937430"/>
            <a:ext cx="792088" cy="7920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8" name="Picture 10" descr="Resultado de imagen para primefac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75" y="4391851"/>
            <a:ext cx="1772494" cy="53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javaserver fa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31" y="3575087"/>
            <a:ext cx="1532248" cy="76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9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826815"/>
            <a:ext cx="75724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LM Roman 10" panose="00000500000000000000" pitchFamily="50" charset="0"/>
              </a:rPr>
              <a:t>El software del servidor, incluido un servidor web </a:t>
            </a:r>
            <a:r>
              <a:rPr lang="es-MX" sz="2000" dirty="0" err="1" smtClean="0">
                <a:latin typeface="LM Roman 10" panose="00000500000000000000" pitchFamily="50" charset="0"/>
              </a:rPr>
              <a:t>tomcat</a:t>
            </a:r>
            <a:r>
              <a:rPr lang="es-MX" sz="2000" dirty="0" smtClean="0">
                <a:latin typeface="LM Roman 10" panose="00000500000000000000" pitchFamily="50" charset="0"/>
              </a:rPr>
              <a:t> y las dependencias necesarias se comprimieron en un archivo </a:t>
            </a:r>
            <a:r>
              <a:rPr lang="es-MX" sz="2000" dirty="0" err="1" smtClean="0">
                <a:latin typeface="LM Roman 10" panose="00000500000000000000" pitchFamily="50" charset="0"/>
              </a:rPr>
              <a:t>jar</a:t>
            </a:r>
            <a:r>
              <a:rPr lang="es-MX" sz="2000" dirty="0" smtClean="0">
                <a:latin typeface="LM Roman 10" panose="00000500000000000000" pitchFamily="50" charset="0"/>
              </a:rPr>
              <a:t>, con excepción de las bibliotecas nativas de </a:t>
            </a:r>
            <a:r>
              <a:rPr lang="es-MX" sz="2000" dirty="0" err="1" smtClean="0">
                <a:latin typeface="LM Roman 10" panose="00000500000000000000" pitchFamily="50" charset="0"/>
              </a:rPr>
              <a:t>OpenCV</a:t>
            </a:r>
            <a:r>
              <a:rPr lang="es-MX" sz="2000" dirty="0" smtClean="0">
                <a:latin typeface="LM Roman 10" panose="00000500000000000000" pitchFamily="50" charset="0"/>
              </a:rPr>
              <a:t> </a:t>
            </a:r>
            <a:r>
              <a:rPr lang="es-MX" sz="2000" dirty="0">
                <a:latin typeface="LM Roman 10" panose="00000500000000000000" pitchFamily="50" charset="0"/>
              </a:rPr>
              <a:t>(*.so, *.</a:t>
            </a:r>
            <a:r>
              <a:rPr lang="es-MX" sz="2000" dirty="0" err="1">
                <a:latin typeface="LM Roman 10" panose="00000500000000000000" pitchFamily="50" charset="0"/>
              </a:rPr>
              <a:t>dll</a:t>
            </a:r>
            <a:r>
              <a:rPr lang="es-MX" sz="2000" dirty="0" smtClean="0">
                <a:latin typeface="LM Roman 10" panose="00000500000000000000" pitchFamily="50" charset="0"/>
              </a:rPr>
              <a:t>) para Java.</a:t>
            </a:r>
            <a:endParaRPr lang="es-MX" sz="2000" dirty="0">
              <a:latin typeface="LM Roman 10" panose="00000500000000000000" pitchFamily="50" charset="0"/>
            </a:endParaRP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  <a:p>
            <a:pPr algn="just"/>
            <a:r>
              <a:rPr lang="es-MX" sz="2000" dirty="0" smtClean="0">
                <a:latin typeface="LM Roman 10" panose="00000500000000000000" pitchFamily="50" charset="0"/>
              </a:rPr>
              <a:t>La </a:t>
            </a:r>
            <a:r>
              <a:rPr lang="es-MX" sz="2000" dirty="0">
                <a:latin typeface="LM Roman 10" panose="00000500000000000000" pitchFamily="50" charset="0"/>
              </a:rPr>
              <a:t>ubicación de dichas bibliotecas </a:t>
            </a:r>
            <a:r>
              <a:rPr lang="es-MX" sz="2000" dirty="0" smtClean="0">
                <a:latin typeface="LM Roman 10" panose="00000500000000000000" pitchFamily="50" charset="0"/>
              </a:rPr>
              <a:t>deben indicarse </a:t>
            </a:r>
            <a:r>
              <a:rPr lang="es-MX" sz="2000" dirty="0">
                <a:latin typeface="LM Roman 10" panose="00000500000000000000" pitchFamily="50" charset="0"/>
              </a:rPr>
              <a:t>con la bandera </a:t>
            </a:r>
            <a:r>
              <a:rPr lang="es-MX" sz="2000" dirty="0" err="1">
                <a:solidFill>
                  <a:srgbClr val="990000"/>
                </a:solidFill>
                <a:latin typeface="Consolas" panose="020B0609020204030204" pitchFamily="49" charset="0"/>
                <a:ea typeface="Noto Sans CJK SC Regular"/>
                <a:cs typeface="FreeSans"/>
              </a:rPr>
              <a:t>Djava.library.path</a:t>
            </a:r>
            <a:r>
              <a:rPr lang="es-MX" sz="2000" dirty="0">
                <a:latin typeface="LM Roman 10" panose="00000500000000000000" pitchFamily="50" charset="0"/>
                <a:ea typeface="Noto Sans CJK SC Regular"/>
                <a:cs typeface="FreeSans"/>
              </a:rPr>
              <a:t> del comando java al ejecutar el </a:t>
            </a:r>
            <a:r>
              <a:rPr lang="es-MX" sz="2000" dirty="0" err="1">
                <a:latin typeface="LM Roman 10" panose="00000500000000000000" pitchFamily="50" charset="0"/>
                <a:ea typeface="Noto Sans CJK SC Regular"/>
                <a:cs typeface="FreeSans"/>
              </a:rPr>
              <a:t>jar</a:t>
            </a:r>
            <a:r>
              <a:rPr lang="es-MX" sz="2000" dirty="0">
                <a:latin typeface="LM Roman 10" panose="00000500000000000000" pitchFamily="50" charset="0"/>
                <a:ea typeface="Noto Sans CJK SC Regular"/>
                <a:cs typeface="FreeSans"/>
              </a:rPr>
              <a:t>.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19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</a:t>
            </a:r>
            <a:r>
              <a:rPr lang="es-MX" dirty="0" smtClean="0">
                <a:effectLst/>
                <a:latin typeface="LM Roman 10" pitchFamily="50" charset="0"/>
              </a:rPr>
              <a:t>Sistema </a:t>
            </a:r>
            <a:r>
              <a:rPr lang="es-MX" dirty="0">
                <a:effectLst/>
                <a:latin typeface="LM Roman 10" pitchFamily="50" charset="0"/>
              </a:rPr>
              <a:t>Web.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3241" y="1124744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5.2 Implantación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59632" y="4123951"/>
            <a:ext cx="3384376" cy="22357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ounded Rectangle 6"/>
          <p:cNvSpPr/>
          <p:nvPr/>
        </p:nvSpPr>
        <p:spPr>
          <a:xfrm>
            <a:off x="1475656" y="4721654"/>
            <a:ext cx="2952328" cy="396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Código fuente</a:t>
            </a:r>
            <a:endParaRPr lang="es-MX" dirty="0"/>
          </a:p>
        </p:txBody>
      </p:sp>
      <p:sp>
        <p:nvSpPr>
          <p:cNvPr id="9" name="Rounded Rectangle 8"/>
          <p:cNvSpPr/>
          <p:nvPr/>
        </p:nvSpPr>
        <p:spPr>
          <a:xfrm>
            <a:off x="1475656" y="5239082"/>
            <a:ext cx="1584176" cy="856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Dependencias</a:t>
            </a:r>
            <a:endParaRPr lang="es-MX" dirty="0"/>
          </a:p>
        </p:txBody>
      </p:sp>
      <p:sp>
        <p:nvSpPr>
          <p:cNvPr id="10" name="Rounded Rectangle 9"/>
          <p:cNvSpPr/>
          <p:nvPr/>
        </p:nvSpPr>
        <p:spPr>
          <a:xfrm>
            <a:off x="3275856" y="5254390"/>
            <a:ext cx="1152128" cy="8411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Servidor </a:t>
            </a:r>
            <a:r>
              <a:rPr lang="es-MX" dirty="0" err="1" smtClean="0"/>
              <a:t>Tomcat</a:t>
            </a:r>
            <a:endParaRPr lang="es-MX" dirty="0"/>
          </a:p>
        </p:txBody>
      </p:sp>
      <p:sp>
        <p:nvSpPr>
          <p:cNvPr id="12" name="TextBox 11"/>
          <p:cNvSpPr txBox="1"/>
          <p:nvPr/>
        </p:nvSpPr>
        <p:spPr>
          <a:xfrm>
            <a:off x="1475656" y="42714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jar</a:t>
            </a:r>
            <a:endParaRPr lang="es-MX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5971108" y="4775419"/>
            <a:ext cx="1584176" cy="856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Bibliotecas nativas de </a:t>
            </a:r>
            <a:r>
              <a:rPr lang="es-MX" dirty="0" err="1" smtClean="0"/>
              <a:t>OpenCV</a:t>
            </a:r>
            <a:endParaRPr lang="es-MX" dirty="0"/>
          </a:p>
        </p:txBody>
      </p:sp>
      <p:sp>
        <p:nvSpPr>
          <p:cNvPr id="14" name="Left Arrow 13"/>
          <p:cNvSpPr/>
          <p:nvPr/>
        </p:nvSpPr>
        <p:spPr>
          <a:xfrm rot="10800000">
            <a:off x="4932040" y="4847663"/>
            <a:ext cx="648072" cy="6695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I</a:t>
            </a:r>
            <a:r>
              <a:rPr lang="es-MX" dirty="0" smtClean="0">
                <a:effectLst/>
                <a:latin typeface="LM Roman 10" pitchFamily="50" charset="0"/>
              </a:rPr>
              <a:t>. Contenido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</a:t>
            </a:fld>
            <a:endParaRPr lang="es-MX"/>
          </a:p>
        </p:txBody>
      </p:sp>
      <p:sp>
        <p:nvSpPr>
          <p:cNvPr id="14" name="10 CuadroTexto"/>
          <p:cNvSpPr txBox="1"/>
          <p:nvPr/>
        </p:nvSpPr>
        <p:spPr>
          <a:xfrm>
            <a:off x="611560" y="198884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Identificación del problema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Objetivos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Introducción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Clasificación de enfermedades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Sistema Web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Pruebas del sistema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Conclusiones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Trabajo a futuro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LM Roman 10" pitchFamily="50" charset="0"/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1506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464340" y="2132856"/>
            <a:ext cx="7572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LM Roman 10" panose="00000500000000000000" pitchFamily="50" charset="0"/>
              </a:rPr>
              <a:t>También se modifico una imagen </a:t>
            </a:r>
            <a:r>
              <a:rPr lang="es-MX" sz="2000" dirty="0" err="1" smtClean="0">
                <a:latin typeface="LM Roman 10" panose="00000500000000000000" pitchFamily="50" charset="0"/>
              </a:rPr>
              <a:t>iso</a:t>
            </a:r>
            <a:r>
              <a:rPr lang="es-MX" sz="2000" dirty="0" smtClean="0">
                <a:latin typeface="LM Roman 10" panose="00000500000000000000" pitchFamily="50" charset="0"/>
              </a:rPr>
              <a:t> de </a:t>
            </a:r>
            <a:r>
              <a:rPr lang="es-MX" sz="2000" dirty="0" err="1" smtClean="0">
                <a:latin typeface="LM Roman 10" panose="00000500000000000000" pitchFamily="50" charset="0"/>
              </a:rPr>
              <a:t>Uubntu</a:t>
            </a:r>
            <a:r>
              <a:rPr lang="es-MX" sz="2000" dirty="0" smtClean="0">
                <a:latin typeface="LM Roman 10" panose="00000500000000000000" pitchFamily="50" charset="0"/>
              </a:rPr>
              <a:t> 16.04 en la que se incluye el </a:t>
            </a:r>
            <a:r>
              <a:rPr lang="es-MX" sz="2000" dirty="0" err="1" smtClean="0">
                <a:latin typeface="LM Roman 10" panose="00000500000000000000" pitchFamily="50" charset="0"/>
              </a:rPr>
              <a:t>jar</a:t>
            </a:r>
            <a:r>
              <a:rPr lang="es-MX" sz="2000" dirty="0" smtClean="0">
                <a:latin typeface="LM Roman 10" panose="00000500000000000000" pitchFamily="50" charset="0"/>
              </a:rPr>
              <a:t> y scripts para la instalación de </a:t>
            </a:r>
            <a:r>
              <a:rPr lang="es-MX" sz="2000" dirty="0" err="1" smtClean="0">
                <a:latin typeface="LM Roman 10" panose="00000500000000000000" pitchFamily="50" charset="0"/>
              </a:rPr>
              <a:t>OpenCV</a:t>
            </a:r>
            <a:r>
              <a:rPr lang="es-MX" sz="2000" dirty="0" smtClean="0">
                <a:latin typeface="LM Roman 10" panose="00000500000000000000" pitchFamily="50" charset="0"/>
              </a:rPr>
              <a:t> y la ejecución del </a:t>
            </a:r>
            <a:r>
              <a:rPr lang="es-MX" sz="2000" dirty="0" err="1">
                <a:latin typeface="LM Roman 10" panose="00000500000000000000" pitchFamily="50" charset="0"/>
              </a:rPr>
              <a:t>j</a:t>
            </a:r>
            <a:r>
              <a:rPr lang="es-MX" sz="2000" dirty="0" err="1" smtClean="0">
                <a:latin typeface="LM Roman 10" panose="00000500000000000000" pitchFamily="50" charset="0"/>
              </a:rPr>
              <a:t>ar</a:t>
            </a:r>
            <a:r>
              <a:rPr lang="es-MX" sz="2000" dirty="0" smtClean="0">
                <a:latin typeface="LM Roman 10" panose="00000500000000000000" pitchFamily="50" charset="0"/>
              </a:rPr>
              <a:t>.</a:t>
            </a:r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20</a:t>
            </a:fld>
            <a:endParaRPr lang="es-MX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5. </a:t>
            </a:r>
            <a:r>
              <a:rPr lang="es-MX" dirty="0" smtClean="0">
                <a:effectLst/>
                <a:latin typeface="LM Roman 10" pitchFamily="50" charset="0"/>
              </a:rPr>
              <a:t>Sistema </a:t>
            </a:r>
            <a:r>
              <a:rPr lang="es-MX" dirty="0">
                <a:effectLst/>
                <a:latin typeface="LM Roman 10" pitchFamily="50" charset="0"/>
              </a:rPr>
              <a:t>Web.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3241" y="1124744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5.2 Implantación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67"/>
          <a:stretch/>
        </p:blipFill>
        <p:spPr>
          <a:xfrm>
            <a:off x="564948" y="3356992"/>
            <a:ext cx="7608575" cy="29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21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6. </a:t>
            </a:r>
            <a:r>
              <a:rPr lang="es-MX" dirty="0" smtClean="0">
                <a:effectLst/>
                <a:latin typeface="LM Roman 10" pitchFamily="50" charset="0"/>
              </a:rPr>
              <a:t>Pruebas del sistema.</a:t>
            </a:r>
            <a:endParaRPr lang="es-MX" dirty="0">
              <a:effectLst/>
              <a:latin typeface="LM Roman 10" pitchFamily="50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="" xmlns:a16="http://schemas.microsoft.com/office/drawing/2014/main" id="{4FF3EF36-20A8-4F6C-9AF8-EED19627D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08150"/>
              </p:ext>
            </p:extLst>
          </p:nvPr>
        </p:nvGraphicFramePr>
        <p:xfrm>
          <a:off x="416768" y="2062434"/>
          <a:ext cx="7620000" cy="448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148">
                  <a:extLst>
                    <a:ext uri="{9D8B030D-6E8A-4147-A177-3AD203B41FA5}">
                      <a16:colId xmlns="" xmlns:a16="http://schemas.microsoft.com/office/drawing/2014/main" val="854231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697965101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930387321"/>
                    </a:ext>
                  </a:extLst>
                </a:gridCol>
                <a:gridCol w="3253484">
                  <a:extLst>
                    <a:ext uri="{9D8B030D-6E8A-4147-A177-3AD203B41FA5}">
                      <a16:colId xmlns="" xmlns:a16="http://schemas.microsoft.com/office/drawing/2014/main" val="633301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Número de prueba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Requisito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Descripción de la prueba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Resultado extensión esperado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12615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una imagen del sistema de archivos local del dispositivo.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Es posible seleccionar imágenes con *.jpg, *.png y *.bmp.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49557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 archivo con extensión distinta a las permitidas.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No es posible seleccionar archivos con extensión distinta a las permitidas.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55671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3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una imagen cuya clase sea previamente conocida (etiquetada) y clasificarla.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clasifica la imagen en alguna de las nueve enfermedades o en hoja sana.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60563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4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Seleccionar una imagen que no corresponda con ninguna de las diez clases válidas.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debe indicar que la imagen no corresponde a ninguna de las enfermedades identificables u a una hoja sana.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93849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5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RNF01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Medir la eficiencia de clasificación con imágenes del conjunto de prueba.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La eficiencia de clasificación es superior al 90%.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179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6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RF02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Medir el tiempo de respuesta del sistema Web.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El tiempo promedio de clasificación es menor a cinco segundos, para al menos 10% de imágenes del conjunto de prueba.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63446930"/>
                  </a:ext>
                </a:extLst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533241" y="1124744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6.1 Pruebas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22</a:t>
            </a:fld>
            <a:endParaRPr lang="es-MX"/>
          </a:p>
        </p:txBody>
      </p:sp>
      <p:graphicFrame>
        <p:nvGraphicFramePr>
          <p:cNvPr id="4" name="Tabla 3">
            <a:extLst>
              <a:ext uri="{FF2B5EF4-FFF2-40B4-BE49-F238E27FC236}">
                <a16:creationId xmlns="" xmlns:a16="http://schemas.microsoft.com/office/drawing/2014/main" id="{B87AF3D3-F7A4-4C92-8FF7-B9FD93403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3075"/>
              </p:ext>
            </p:extLst>
          </p:nvPr>
        </p:nvGraphicFramePr>
        <p:xfrm>
          <a:off x="446348" y="1778000"/>
          <a:ext cx="7620000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0464">
                  <a:extLst>
                    <a:ext uri="{9D8B030D-6E8A-4147-A177-3AD203B41FA5}">
                      <a16:colId xmlns="" xmlns:a16="http://schemas.microsoft.com/office/drawing/2014/main" val="1737713118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1825181646"/>
                    </a:ext>
                  </a:extLst>
                </a:gridCol>
                <a:gridCol w="4009256">
                  <a:extLst>
                    <a:ext uri="{9D8B030D-6E8A-4147-A177-3AD203B41FA5}">
                      <a16:colId xmlns="" xmlns:a16="http://schemas.microsoft.com/office/drawing/2014/main" val="3899199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Número de prueba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Resultado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Observaciones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632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1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 permitió la selección de archivos extensiones *.jpg, *.png y *.bmp.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 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37861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2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No se permitió la selección de archivos con extensión distinta a las permitidas.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 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81063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3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clasificó la imagen de forma correcta y mostró los dos resultados más probables.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 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38266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4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sistema clasifica algunas de las imágenes en clases válidas.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Se debería agregar al clasificador una clase específica para aquellas imágenes no reconocidas.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76110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5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La prueba de eficiencia (98.82%) fue presentada al final de la sección 5.3.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 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1299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6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>
                          <a:effectLst/>
                        </a:rPr>
                        <a:t>El tiempo promedio de clasificación con imágenes del subconjunto de pruebas fue de 582 ms.</a:t>
                      </a:r>
                      <a:endParaRPr lang="en-US" sz="14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kern="150" dirty="0">
                          <a:effectLst/>
                        </a:rPr>
                        <a:t>Solo el proceso de clasificación tarda en promedio 115 ms. El resto consiste en la transmisión de datos entre cliente y servidor.</a:t>
                      </a:r>
                      <a:endParaRPr lang="en-US" sz="14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05775177"/>
                  </a:ext>
                </a:extLst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533241" y="1124744"/>
            <a:ext cx="6991087" cy="610488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>
                <a:effectLst/>
                <a:latin typeface="LM Roman 10" pitchFamily="50" charset="0"/>
              </a:rPr>
              <a:t>6</a:t>
            </a:r>
            <a:r>
              <a:rPr lang="es-MX" sz="2800" dirty="0" smtClean="0">
                <a:effectLst/>
                <a:latin typeface="LM Roman 10" pitchFamily="50" charset="0"/>
              </a:rPr>
              <a:t>.2 Resultados</a:t>
            </a:r>
            <a:endParaRPr lang="es-MX" sz="2800" dirty="0">
              <a:effectLst/>
              <a:latin typeface="LM Roman 10" pitchFamily="50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6. </a:t>
            </a:r>
            <a:r>
              <a:rPr lang="es-MX" dirty="0" smtClean="0">
                <a:effectLst/>
                <a:latin typeface="LM Roman 10" pitchFamily="50" charset="0"/>
              </a:rPr>
              <a:t>Pruebas del sistema.</a:t>
            </a:r>
            <a:endParaRPr lang="es-MX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1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23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7. Conclusiones.</a:t>
            </a:r>
          </a:p>
        </p:txBody>
      </p:sp>
      <p:sp>
        <p:nvSpPr>
          <p:cNvPr id="8" name="10 CuadroTexto"/>
          <p:cNvSpPr txBox="1"/>
          <p:nvPr/>
        </p:nvSpPr>
        <p:spPr>
          <a:xfrm>
            <a:off x="464340" y="1556792"/>
            <a:ext cx="7572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LM Roman 10" panose="00000500000000000000" pitchFamily="50" charset="0"/>
              </a:rPr>
              <a:t>Se desarrolló un sistema de reconocimiento de imágenes a partir de una red neuronal </a:t>
            </a:r>
            <a:r>
              <a:rPr lang="es-MX" sz="2000" dirty="0" err="1" smtClean="0">
                <a:latin typeface="LM Roman 10" panose="00000500000000000000" pitchFamily="50" charset="0"/>
              </a:rPr>
              <a:t>convolucional</a:t>
            </a:r>
            <a:r>
              <a:rPr lang="es-MX" sz="2000" dirty="0" smtClean="0">
                <a:latin typeface="LM Roman 10" panose="00000500000000000000" pitchFamily="50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 smtClean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LM Roman 10" panose="00000500000000000000" pitchFamily="50" charset="0"/>
              </a:rPr>
              <a:t>Se entrenó la red neuronal sobre un conjunto de datos formado por 16,419 imágenes.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 smtClean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LM Roman 10" panose="00000500000000000000" pitchFamily="50" charset="0"/>
              </a:rPr>
              <a:t>Se logró identificar nueve enfermedades del tomate con una eficiencia de clasificación del 98.82%.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LM Roman 10" panose="00000500000000000000" pitchFamily="50" charset="0"/>
              </a:rPr>
              <a:t>Se implantó la red neuronal en un ambiente web a través del cual usuarios pueden realizar identificaciones de enfermedades del tomate.</a:t>
            </a:r>
          </a:p>
        </p:txBody>
      </p:sp>
    </p:spTree>
    <p:extLst>
      <p:ext uri="{BB962C8B-B14F-4D97-AF65-F5344CB8AC3E}">
        <p14:creationId xmlns:p14="http://schemas.microsoft.com/office/powerpoint/2010/main" val="172018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24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7. Conclusiones.</a:t>
            </a:r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323528" y="1326952"/>
          <a:ext cx="3384376" cy="265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/>
          <p:cNvGraphicFramePr/>
          <p:nvPr>
            <p:extLst/>
          </p:nvPr>
        </p:nvGraphicFramePr>
        <p:xfrm>
          <a:off x="4804792" y="1209040"/>
          <a:ext cx="3231976" cy="265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>
            <p:extLst/>
          </p:nvPr>
        </p:nvGraphicFramePr>
        <p:xfrm>
          <a:off x="475928" y="3861048"/>
          <a:ext cx="3231976" cy="265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Tabla 4">
            <a:extLst>
              <a:ext uri="{FF2B5EF4-FFF2-40B4-BE49-F238E27FC236}">
                <a16:creationId xmlns="" xmlns:a16="http://schemas.microsoft.com/office/drawing/2014/main" id="{35A59C3A-7448-4F7E-8E10-1EFF4FFF82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60" y="4000198"/>
          <a:ext cx="4214284" cy="2373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019">
                  <a:extLst>
                    <a:ext uri="{9D8B030D-6E8A-4147-A177-3AD203B41FA5}">
                      <a16:colId xmlns="" xmlns:a16="http://schemas.microsoft.com/office/drawing/2014/main" val="854231003"/>
                    </a:ext>
                  </a:extLst>
                </a:gridCol>
                <a:gridCol w="2224985">
                  <a:extLst>
                    <a:ext uri="{9D8B030D-6E8A-4147-A177-3AD203B41FA5}">
                      <a16:colId xmlns="" xmlns:a16="http://schemas.microsoft.com/office/drawing/2014/main" val="697965101"/>
                    </a:ext>
                  </a:extLst>
                </a:gridCol>
                <a:gridCol w="903280">
                  <a:extLst>
                    <a:ext uri="{9D8B030D-6E8A-4147-A177-3AD203B41FA5}">
                      <a16:colId xmlns="" xmlns:a16="http://schemas.microsoft.com/office/drawing/2014/main" val="930387321"/>
                    </a:ext>
                  </a:extLst>
                </a:gridCol>
              </a:tblGrid>
              <a:tr h="21506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kern="150" dirty="0">
                          <a:effectLst/>
                          <a:latin typeface="+mn-lt"/>
                        </a:rPr>
                        <a:t>Estudio</a:t>
                      </a:r>
                      <a:endParaRPr lang="en-US" sz="12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Descriptor</a:t>
                      </a:r>
                      <a:endParaRPr lang="en-US" sz="12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Clasificador</a:t>
                      </a:r>
                      <a:endParaRPr lang="en-US" sz="1200" b="1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12615671"/>
                  </a:ext>
                </a:extLst>
              </a:tr>
              <a:tr h="4301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Prasad</a:t>
                      </a:r>
                      <a:r>
                        <a:rPr lang="es-MX" sz="12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, 2016 </a:t>
                      </a: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[5]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GWT, GLCM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kern="150" dirty="0">
                          <a:effectLst/>
                        </a:rPr>
                        <a:t>KNN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49557686"/>
                  </a:ext>
                </a:extLst>
              </a:tr>
              <a:tr h="3062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 err="1" smtClean="0">
                          <a:effectLst/>
                          <a:latin typeface="+mn-lt"/>
                        </a:rPr>
                        <a:t>Mokhtar</a:t>
                      </a:r>
                      <a:r>
                        <a:rPr lang="es-MX" sz="1200" b="0" kern="150" dirty="0" smtClean="0">
                          <a:effectLst/>
                          <a:latin typeface="+mn-lt"/>
                        </a:rPr>
                        <a:t> et al. 2015 </a:t>
                      </a:r>
                      <a:r>
                        <a:rPr lang="es-MX" sz="1200" b="0" kern="150" dirty="0">
                          <a:effectLst/>
                          <a:latin typeface="+mn-lt"/>
                        </a:rPr>
                        <a:t>[6]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GLCM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kern="150" dirty="0">
                          <a:effectLst/>
                        </a:rPr>
                        <a:t>SVM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55671499"/>
                  </a:ext>
                </a:extLst>
              </a:tr>
              <a:tr h="4593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 err="1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Semary</a:t>
                      </a:r>
                      <a:r>
                        <a:rPr lang="es-MX" sz="12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et al. 2015 </a:t>
                      </a: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[7]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Momentos de color, GLCM, descomposición wavelet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kern="150" dirty="0">
                          <a:effectLst/>
                        </a:rPr>
                        <a:t>SVM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60563754"/>
                  </a:ext>
                </a:extLst>
              </a:tr>
              <a:tr h="32260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 err="1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Dandawate</a:t>
                      </a: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 </a:t>
                      </a:r>
                      <a:r>
                        <a:rPr lang="es-MX" sz="1200" b="0" kern="150" dirty="0" smtClean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2015 </a:t>
                      </a: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[8]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SIFT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kern="150" dirty="0">
                          <a:effectLst/>
                        </a:rPr>
                        <a:t>SVM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93849925"/>
                  </a:ext>
                </a:extLst>
              </a:tr>
              <a:tr h="5376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>
                          <a:effectLst/>
                          <a:latin typeface="+mn-lt"/>
                        </a:rPr>
                        <a:t>Raza et al. 2015 [9]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kern="150" dirty="0">
                          <a:effectLst/>
                          <a:latin typeface="+mn-lt"/>
                          <a:ea typeface="Noto Sans CJK SC Regular"/>
                          <a:cs typeface="FreeSans"/>
                        </a:rPr>
                        <a:t>Estadísticas locales, globales</a:t>
                      </a:r>
                      <a:endParaRPr lang="en-US" sz="1200" b="0" kern="150" dirty="0">
                        <a:effectLst/>
                        <a:latin typeface="+mn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kern="150" dirty="0">
                          <a:effectLst/>
                        </a:rPr>
                        <a:t>SVM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6179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4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916832"/>
            <a:ext cx="7572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Probar y comparar arquitecturas distintas de CNN en busca de una mayor eficiencia de clasificación.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Ampliar el número de plantas y enfermedades identificables.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Usar las imágenes que los usuarios proporcionan para incrementar el tamaño del conjunto de datos, con el objetivo de mejorar la eficiencia de clasificación.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latin typeface="LM Roman 10" panose="000005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anose="00000500000000000000" pitchFamily="50" charset="0"/>
              </a:rPr>
              <a:t>Desarrollo de una aplicación móvil.</a:t>
            </a:r>
          </a:p>
          <a:p>
            <a:pPr algn="just"/>
            <a:endParaRPr lang="es-MX" sz="2000" dirty="0">
              <a:latin typeface="LM Roman 10" panose="0000050000000000000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25</a:t>
            </a:fld>
            <a:endParaRPr lang="es-MX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75928" y="-90264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8. Trabajo a futuro.</a:t>
            </a:r>
          </a:p>
        </p:txBody>
      </p:sp>
    </p:spTree>
    <p:extLst>
      <p:ext uri="{BB962C8B-B14F-4D97-AF65-F5344CB8AC3E}">
        <p14:creationId xmlns:p14="http://schemas.microsoft.com/office/powerpoint/2010/main" val="33849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1412776"/>
            <a:ext cx="7920880" cy="535531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latin typeface="LM Roman 10" pitchFamily="50" charset="0"/>
              </a:rPr>
              <a:t>[1] SAGARPA. Hidroponía rústica. [En línea] Disponible en: http://www.sagarpa.gob.mx</a:t>
            </a:r>
          </a:p>
          <a:p>
            <a:r>
              <a:rPr lang="es-MX" dirty="0">
                <a:latin typeface="LM Roman 10" pitchFamily="50" charset="0"/>
              </a:rPr>
              <a:t>[2] </a:t>
            </a:r>
            <a:r>
              <a:rPr lang="en-US" dirty="0">
                <a:latin typeface="LM Roman 10" pitchFamily="50" charset="0"/>
              </a:rPr>
              <a:t>Research and Markets. Global Hydroponics Market - Forecasts from 2017 to 2022. [En </a:t>
            </a:r>
            <a:r>
              <a:rPr lang="en-US" dirty="0" err="1">
                <a:latin typeface="LM Roman 10" pitchFamily="50" charset="0"/>
              </a:rPr>
              <a:t>línea</a:t>
            </a:r>
            <a:r>
              <a:rPr lang="en-US" dirty="0">
                <a:latin typeface="LM Roman 10" pitchFamily="50" charset="0"/>
              </a:rPr>
              <a:t>] </a:t>
            </a:r>
            <a:r>
              <a:rPr lang="en-US" dirty="0" err="1">
                <a:latin typeface="LM Roman 10" pitchFamily="50" charset="0"/>
              </a:rPr>
              <a:t>Disponible</a:t>
            </a:r>
            <a:r>
              <a:rPr lang="en-US" dirty="0">
                <a:latin typeface="LM Roman 10" pitchFamily="50" charset="0"/>
              </a:rPr>
              <a:t> en: https://www.researchandmarkets.com.</a:t>
            </a:r>
            <a:endParaRPr lang="es-MX" i="1" dirty="0">
              <a:latin typeface="LM Roman 10" pitchFamily="50" charset="0"/>
            </a:endParaRPr>
          </a:p>
          <a:p>
            <a:r>
              <a:rPr lang="es-MX" dirty="0">
                <a:latin typeface="LM Roman 10" pitchFamily="50" charset="0"/>
              </a:rPr>
              <a:t>[3] Sánchez F. Entrevista con </a:t>
            </a:r>
            <a:r>
              <a:rPr lang="es-MX" dirty="0" err="1">
                <a:latin typeface="LM Roman 10" pitchFamily="50" charset="0"/>
              </a:rPr>
              <a:t>Félipe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Sanchez</a:t>
            </a:r>
            <a:r>
              <a:rPr lang="es-MX" dirty="0">
                <a:latin typeface="LM Roman 10" pitchFamily="50" charset="0"/>
              </a:rPr>
              <a:t> del Castillo, investigador de la Universidad Autónoma Chapingo. Recuperado de http://www.2000agro.com.mx.</a:t>
            </a:r>
          </a:p>
          <a:p>
            <a:r>
              <a:rPr lang="es-MX" dirty="0">
                <a:latin typeface="LM Roman 10" pitchFamily="50" charset="0"/>
              </a:rPr>
              <a:t>[4] </a:t>
            </a:r>
            <a:r>
              <a:rPr lang="es-MX" dirty="0" err="1">
                <a:latin typeface="LM Roman 10" pitchFamily="50" charset="0"/>
              </a:rPr>
              <a:t>Brahimi</a:t>
            </a:r>
            <a:r>
              <a:rPr lang="es-MX" dirty="0">
                <a:latin typeface="LM Roman 10" pitchFamily="50" charset="0"/>
              </a:rPr>
              <a:t> M. et al. Deep </a:t>
            </a:r>
            <a:r>
              <a:rPr lang="es-MX" dirty="0" err="1">
                <a:latin typeface="LM Roman 10" pitchFamily="50" charset="0"/>
              </a:rPr>
              <a:t>Learning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for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Tomato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Disease</a:t>
            </a:r>
            <a:r>
              <a:rPr lang="es-MX" dirty="0">
                <a:latin typeface="LM Roman 10" pitchFamily="50" charset="0"/>
              </a:rPr>
              <a:t>: </a:t>
            </a:r>
            <a:r>
              <a:rPr lang="es-MX" dirty="0" err="1">
                <a:latin typeface="LM Roman 10" pitchFamily="50" charset="0"/>
              </a:rPr>
              <a:t>Classification</a:t>
            </a:r>
            <a:r>
              <a:rPr lang="es-MX" dirty="0">
                <a:latin typeface="LM Roman 10" pitchFamily="50" charset="0"/>
              </a:rPr>
              <a:t> and </a:t>
            </a:r>
            <a:r>
              <a:rPr lang="es-MX" dirty="0" err="1">
                <a:latin typeface="LM Roman 10" pitchFamily="50" charset="0"/>
              </a:rPr>
              <a:t>Symtoms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Visualization</a:t>
            </a:r>
            <a:r>
              <a:rPr lang="es-MX" dirty="0">
                <a:latin typeface="LM Roman 10" pitchFamily="50" charset="0"/>
              </a:rPr>
              <a:t>. 2017.</a:t>
            </a:r>
          </a:p>
          <a:p>
            <a:r>
              <a:rPr lang="es-MX" dirty="0">
                <a:latin typeface="LM Roman 10" pitchFamily="50" charset="0"/>
              </a:rPr>
              <a:t>[5] </a:t>
            </a:r>
            <a:r>
              <a:rPr lang="es-MX" dirty="0" err="1">
                <a:latin typeface="LM Roman 10" pitchFamily="50" charset="0"/>
              </a:rPr>
              <a:t>Prasad</a:t>
            </a:r>
            <a:r>
              <a:rPr lang="es-MX" dirty="0">
                <a:latin typeface="LM Roman 10" pitchFamily="50" charset="0"/>
              </a:rPr>
              <a:t> S. et al. Multi-</a:t>
            </a:r>
            <a:r>
              <a:rPr lang="es-MX" dirty="0" err="1">
                <a:latin typeface="LM Roman 10" pitchFamily="50" charset="0"/>
              </a:rPr>
              <a:t>resolution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mobile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vision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system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for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plant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leaf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disease</a:t>
            </a:r>
            <a:r>
              <a:rPr lang="es-MX" dirty="0">
                <a:latin typeface="LM Roman 10" pitchFamily="50" charset="0"/>
              </a:rPr>
              <a:t> diagnosis. 2015.</a:t>
            </a:r>
          </a:p>
          <a:p>
            <a:r>
              <a:rPr lang="es-MX" dirty="0">
                <a:latin typeface="LM Roman 10" pitchFamily="50" charset="0"/>
              </a:rPr>
              <a:t>[6] Mokhtar U. et al. SVM-</a:t>
            </a:r>
            <a:r>
              <a:rPr lang="es-MX" dirty="0" err="1">
                <a:latin typeface="LM Roman 10" pitchFamily="50" charset="0"/>
              </a:rPr>
              <a:t>Based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detection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of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tomato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leaves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diseases</a:t>
            </a:r>
            <a:r>
              <a:rPr lang="es-MX" dirty="0">
                <a:latin typeface="LM Roman 10" pitchFamily="50" charset="0"/>
              </a:rPr>
              <a:t>. 2015.</a:t>
            </a:r>
          </a:p>
          <a:p>
            <a:r>
              <a:rPr lang="es-MX" dirty="0">
                <a:latin typeface="LM Roman 10" pitchFamily="50" charset="0"/>
              </a:rPr>
              <a:t>[7] </a:t>
            </a:r>
            <a:r>
              <a:rPr lang="es-MX" dirty="0" err="1">
                <a:latin typeface="LM Roman 10" pitchFamily="50" charset="0"/>
              </a:rPr>
              <a:t>Semary</a:t>
            </a:r>
            <a:r>
              <a:rPr lang="es-MX" dirty="0">
                <a:latin typeface="LM Roman 10" pitchFamily="50" charset="0"/>
              </a:rPr>
              <a:t> N. et al. </a:t>
            </a:r>
            <a:r>
              <a:rPr lang="es-MX" dirty="0" err="1">
                <a:latin typeface="LM Roman 10" pitchFamily="50" charset="0"/>
              </a:rPr>
              <a:t>Fruit-based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tomato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grading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system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using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features</a:t>
            </a:r>
            <a:r>
              <a:rPr lang="es-MX" dirty="0">
                <a:latin typeface="LM Roman 10" pitchFamily="50" charset="0"/>
              </a:rPr>
              <a:t> fusión and </a:t>
            </a:r>
            <a:r>
              <a:rPr lang="es-MX" dirty="0" err="1">
                <a:latin typeface="LM Roman 10" pitchFamily="50" charset="0"/>
              </a:rPr>
              <a:t>support</a:t>
            </a:r>
            <a:r>
              <a:rPr lang="es-MX" dirty="0">
                <a:latin typeface="LM Roman 10" pitchFamily="50" charset="0"/>
              </a:rPr>
              <a:t> vector machine. 2015.</a:t>
            </a:r>
          </a:p>
          <a:p>
            <a:r>
              <a:rPr lang="es-MX" dirty="0">
                <a:latin typeface="LM Roman 10" pitchFamily="50" charset="0"/>
              </a:rPr>
              <a:t>[8] </a:t>
            </a:r>
            <a:r>
              <a:rPr lang="es-MX" dirty="0" err="1">
                <a:latin typeface="LM Roman 10" pitchFamily="50" charset="0"/>
              </a:rPr>
              <a:t>Dandawate</a:t>
            </a:r>
            <a:r>
              <a:rPr lang="es-MX" dirty="0">
                <a:latin typeface="LM Roman 10" pitchFamily="50" charset="0"/>
              </a:rPr>
              <a:t> Y., </a:t>
            </a:r>
            <a:r>
              <a:rPr lang="es-MX" dirty="0" err="1">
                <a:latin typeface="LM Roman 10" pitchFamily="50" charset="0"/>
              </a:rPr>
              <a:t>Kokare</a:t>
            </a:r>
            <a:r>
              <a:rPr lang="es-MX" dirty="0">
                <a:latin typeface="LM Roman 10" pitchFamily="50" charset="0"/>
              </a:rPr>
              <a:t> R. </a:t>
            </a:r>
            <a:r>
              <a:rPr lang="es-MX" dirty="0" err="1">
                <a:latin typeface="LM Roman 10" pitchFamily="50" charset="0"/>
              </a:rPr>
              <a:t>An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s-MX" dirty="0" err="1">
                <a:latin typeface="LM Roman 10" pitchFamily="50" charset="0"/>
              </a:rPr>
              <a:t>automated</a:t>
            </a:r>
            <a:r>
              <a:rPr lang="es-MX" dirty="0">
                <a:latin typeface="LM Roman 10" pitchFamily="50" charset="0"/>
              </a:rPr>
              <a:t> </a:t>
            </a:r>
            <a:r>
              <a:rPr lang="en-US" dirty="0">
                <a:latin typeface="LM Roman 10" pitchFamily="50" charset="0"/>
              </a:rPr>
              <a:t>approach for classification of plant diseases towards development of futuristic decision support system in Indian perspective 2015.</a:t>
            </a:r>
          </a:p>
          <a:p>
            <a:r>
              <a:rPr lang="es-MX" dirty="0">
                <a:latin typeface="LM Roman 10" pitchFamily="50" charset="0"/>
              </a:rPr>
              <a:t>[9] Raza S. et al. </a:t>
            </a:r>
            <a:r>
              <a:rPr lang="en-US" dirty="0">
                <a:latin typeface="LM Roman 10" pitchFamily="50" charset="0"/>
              </a:rPr>
              <a:t>Automatic detection of diseased tomato plants using thermal and stereo visible light images. 2015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9. Referencias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3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27</a:t>
            </a:fld>
            <a:endParaRPr lang="es-MX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2276872"/>
            <a:ext cx="7488832" cy="2304256"/>
          </a:xfrm>
          <a:prstGeom prst="rect">
            <a:avLst/>
          </a:prstGeom>
        </p:spPr>
        <p:txBody>
          <a:bodyPr rIns="91440" anchor="b">
            <a:normAutofit fontScale="92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MX" sz="16600" dirty="0">
                <a:effectLst/>
                <a:latin typeface="LM Roman 10" pitchFamily="50" charset="0"/>
              </a:rPr>
              <a:t>Gracias</a:t>
            </a:r>
            <a:r>
              <a:rPr lang="es-MX" dirty="0">
                <a:effectLst/>
                <a:latin typeface="LM Roman 1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4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1. Identificación del problema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3</a:t>
            </a:fld>
            <a:endParaRPr lang="es-MX"/>
          </a:p>
        </p:txBody>
      </p:sp>
      <p:pic>
        <p:nvPicPr>
          <p:cNvPr id="1026" name="Picture 2" descr="http://2.bp.blogspot.com/-KbQkCmO7zCY/T_WifoiACKI/AAAAAAAAAIo/PD5tUHcIwZY/s320/Sistema+mecha_rg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1178"/>
            <a:ext cx="2563913" cy="190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3247481" y="3729667"/>
            <a:ext cx="2520280" cy="1117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Hidroponía</a:t>
            </a:r>
            <a:endParaRPr lang="es-MX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2195736" y="3356993"/>
            <a:ext cx="1420831" cy="536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Resultado de imagen para mercado crecimien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21" y="1632522"/>
            <a:ext cx="1405540" cy="133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3" idx="0"/>
          </p:cNvCxnSpPr>
          <p:nvPr/>
        </p:nvCxnSpPr>
        <p:spPr>
          <a:xfrm flipV="1">
            <a:off x="4507621" y="2996952"/>
            <a:ext cx="496427" cy="732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Resultado de imagen para mex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61" y="3175199"/>
            <a:ext cx="2598457" cy="212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tach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00" y="3045532"/>
            <a:ext cx="622921" cy="62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030" idx="1"/>
          </p:cNvCxnSpPr>
          <p:nvPr/>
        </p:nvCxnSpPr>
        <p:spPr>
          <a:xfrm>
            <a:off x="5767761" y="4238204"/>
            <a:ext cx="8924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Resultado de imagen para plantas enfermedad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85184"/>
            <a:ext cx="1392551" cy="137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3" idx="3"/>
          </p:cNvCxnSpPr>
          <p:nvPr/>
        </p:nvCxnSpPr>
        <p:spPr>
          <a:xfrm flipH="1">
            <a:off x="2555776" y="4683449"/>
            <a:ext cx="1060791" cy="896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99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56792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itchFamily="50" charset="0"/>
              </a:rPr>
              <a:t>Objetivo general</a:t>
            </a:r>
            <a:r>
              <a:rPr lang="es-MX" sz="2000" dirty="0" smtClean="0">
                <a:latin typeface="LM Roman 10" pitchFamily="50" charset="0"/>
              </a:rPr>
              <a:t>.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indent="457200" algn="just"/>
            <a:r>
              <a:rPr lang="es-MX" sz="2000" dirty="0">
                <a:latin typeface="LM Roman 10" pitchFamily="50" charset="0"/>
              </a:rPr>
              <a:t>Diseñar y desarrollar el prototipo de una aplicación de visión por computadora que analiza imágenes de hojas de tomate con una anormalidad visible y realiza un diagnóstico de una posible enfermedad, bajo un subconjunto predefinido de enfermedades del tomate</a:t>
            </a:r>
            <a:endParaRPr lang="es-ES" sz="1600" dirty="0">
              <a:latin typeface="LM Roman 10" pitchFamily="50" charset="0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2. Objetivos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2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95536" y="1543432"/>
            <a:ext cx="7572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LM Roman 10" pitchFamily="50" charset="0"/>
              </a:rPr>
              <a:t>Objetivos particulares</a:t>
            </a:r>
          </a:p>
          <a:p>
            <a:pPr algn="just"/>
            <a:endParaRPr lang="es-MX" sz="2000" dirty="0">
              <a:latin typeface="LM Roman 10" pitchFamily="50" charset="0"/>
            </a:endParaRPr>
          </a:p>
          <a:p>
            <a:pPr indent="457200" algn="just"/>
            <a:endParaRPr lang="es-MX" sz="2000" dirty="0">
              <a:latin typeface="LM Roman 1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Entrenar el modelo de clasificación de imágenes con el conjunto de datos predefinido.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Realizar pruebas de eficiencia del clasificador, obteniendo un resultado superior al 90%.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Implementar un sistema web en el que se aloje el clasificador y permita </a:t>
            </a:r>
            <a:r>
              <a:rPr lang="es-MX" sz="2000" dirty="0" smtClean="0">
                <a:latin typeface="LM Roman 10" pitchFamily="50" charset="0"/>
              </a:rPr>
              <a:t>a los usuarios realizar </a:t>
            </a:r>
            <a:r>
              <a:rPr lang="es-MX" sz="2000" dirty="0">
                <a:latin typeface="LM Roman 10" pitchFamily="50" charset="0"/>
              </a:rPr>
              <a:t>identificaciones de </a:t>
            </a:r>
            <a:r>
              <a:rPr lang="es-MX" sz="2000" dirty="0" smtClean="0">
                <a:latin typeface="LM Roman 10" pitchFamily="50" charset="0"/>
              </a:rPr>
              <a:t>enfermedades.</a:t>
            </a:r>
            <a:endParaRPr lang="es-MX" sz="2000" dirty="0">
              <a:latin typeface="LM Roman 10" pitchFamily="50" charset="0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2. Objetivos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2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2. Objetivos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6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0D115AEC-B31D-4916-9803-B5813C84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635502"/>
            <a:ext cx="7560841" cy="3908048"/>
          </a:xfrm>
          <a:prstGeom prst="rect">
            <a:avLst/>
          </a:prstGeom>
        </p:spPr>
      </p:pic>
      <p:sp>
        <p:nvSpPr>
          <p:cNvPr id="6" name="4 CuadroTexto">
            <a:extLst>
              <a:ext uri="{FF2B5EF4-FFF2-40B4-BE49-F238E27FC236}">
                <a16:creationId xmlns="" xmlns:a16="http://schemas.microsoft.com/office/drawing/2014/main" id="{6C59DDA4-ECB0-4916-8CD3-4B4F730CC6F0}"/>
              </a:ext>
            </a:extLst>
          </p:cNvPr>
          <p:cNvSpPr txBox="1"/>
          <p:nvPr/>
        </p:nvSpPr>
        <p:spPr>
          <a:xfrm>
            <a:off x="2192184" y="5519069"/>
            <a:ext cx="382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2.9. Conjunto de datos.</a:t>
            </a:r>
          </a:p>
        </p:txBody>
      </p:sp>
    </p:spTree>
    <p:extLst>
      <p:ext uri="{BB962C8B-B14F-4D97-AF65-F5344CB8AC3E}">
        <p14:creationId xmlns:p14="http://schemas.microsoft.com/office/powerpoint/2010/main" val="17562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323528" y="269776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7</a:t>
            </a:fld>
            <a:endParaRPr lang="es-MX"/>
          </a:p>
        </p:txBody>
      </p:sp>
      <p:pic>
        <p:nvPicPr>
          <p:cNvPr id="5" name="Picture 4" descr="C:\Users\Edgar\Documents\git\PlantDiseaseDetection\technicalReport\tt2\images\incrementalMode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19008"/>
            <a:ext cx="4968552" cy="28414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4 CuadroTexto"/>
          <p:cNvSpPr txBox="1"/>
          <p:nvPr/>
        </p:nvSpPr>
        <p:spPr>
          <a:xfrm>
            <a:off x="2303748" y="5460425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3.1. Metodología.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23528" y="1012713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3.1 Metodología de desarrollo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6203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8</a:t>
            </a:fld>
            <a:endParaRPr lang="es-MX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23528" y="32405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9" name="10 CuadroTexto"/>
          <p:cNvSpPr txBox="1"/>
          <p:nvPr/>
        </p:nvSpPr>
        <p:spPr>
          <a:xfrm>
            <a:off x="1187624" y="2695404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Virus del rizado amarillo del tomate.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Virus del mosaico del tomate.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itchFamily="50" charset="0"/>
              </a:rPr>
              <a:t>Corynespora</a:t>
            </a:r>
            <a:r>
              <a:rPr lang="es-MX" sz="2000" dirty="0">
                <a:latin typeface="LM Roman 10" pitchFamily="50" charset="0"/>
              </a:rPr>
              <a:t> </a:t>
            </a:r>
            <a:r>
              <a:rPr lang="es-MX" sz="2000" dirty="0" err="1">
                <a:latin typeface="LM Roman 10" pitchFamily="50" charset="0"/>
              </a:rPr>
              <a:t>cassiicola</a:t>
            </a:r>
            <a:r>
              <a:rPr lang="es-MX" sz="2000" dirty="0">
                <a:latin typeface="LM Roman 10" pitchFamily="50" charset="0"/>
              </a:rPr>
              <a:t>. Mancha en forma de blanco.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Araña roja.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itchFamily="50" charset="0"/>
              </a:rPr>
              <a:t>Septoriosis</a:t>
            </a:r>
            <a:r>
              <a:rPr lang="es-MX" sz="2000" dirty="0">
                <a:latin typeface="LM Roman 10" pitchFamily="50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 err="1">
                <a:latin typeface="LM Roman 10" pitchFamily="50" charset="0"/>
              </a:rPr>
              <a:t>Passalora</a:t>
            </a:r>
            <a:r>
              <a:rPr lang="es-MX" sz="2000" dirty="0">
                <a:latin typeface="LM Roman 10" pitchFamily="50" charset="0"/>
              </a:rPr>
              <a:t> fulva. Moho en la hoja.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Tizón tardío.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Tizón temprano.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LM Roman 10" pitchFamily="50" charset="0"/>
              </a:rPr>
              <a:t>Mancha bacteriana.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62872" y="801685"/>
            <a:ext cx="53172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3.2 Enfermedades identificables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9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60AB-56A8-4290-9210-164452CD4D77}" type="slidenum">
              <a:rPr lang="es-MX" smtClean="0"/>
              <a:t>9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FBC13C4D-240D-41B1-9677-3E31FC9EC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3" y="2121110"/>
            <a:ext cx="2032230" cy="202796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BF8019E-0A79-4DB0-BC26-0ED677FBF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18" y="2036613"/>
            <a:ext cx="2032232" cy="202797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0C0498B1-BF33-48E8-92F5-9E4217FAD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836" y="4533924"/>
            <a:ext cx="2032231" cy="202796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09641421-BA84-4F3E-8AE8-456DCF594F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620" y="4394270"/>
            <a:ext cx="2053177" cy="204887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4" name="4 CuadroTexto">
            <a:extLst>
              <a:ext uri="{FF2B5EF4-FFF2-40B4-BE49-F238E27FC236}">
                <a16:creationId xmlns="" xmlns:a16="http://schemas.microsoft.com/office/drawing/2014/main" id="{B7070821-DB70-4B5D-8D91-B36DE645B087}"/>
              </a:ext>
            </a:extLst>
          </p:cNvPr>
          <p:cNvSpPr txBox="1"/>
          <p:nvPr/>
        </p:nvSpPr>
        <p:spPr>
          <a:xfrm>
            <a:off x="-21829" y="3849302"/>
            <a:ext cx="284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3.2. </a:t>
            </a:r>
            <a:r>
              <a:rPr lang="es-MX" sz="1600" dirty="0">
                <a:latin typeface="LM Roman 10" pitchFamily="50" charset="0"/>
              </a:rPr>
              <a:t>Virus del rizado amarillo.</a:t>
            </a:r>
          </a:p>
        </p:txBody>
      </p:sp>
      <p:sp>
        <p:nvSpPr>
          <p:cNvPr id="18" name="4 CuadroTexto">
            <a:extLst>
              <a:ext uri="{FF2B5EF4-FFF2-40B4-BE49-F238E27FC236}">
                <a16:creationId xmlns="" xmlns:a16="http://schemas.microsoft.com/office/drawing/2014/main" id="{41A20F55-03CA-4257-925B-FC02938622C4}"/>
              </a:ext>
            </a:extLst>
          </p:cNvPr>
          <p:cNvSpPr txBox="1"/>
          <p:nvPr/>
        </p:nvSpPr>
        <p:spPr>
          <a:xfrm>
            <a:off x="3883069" y="3764805"/>
            <a:ext cx="284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3.3. </a:t>
            </a:r>
            <a:r>
              <a:rPr lang="es-MX" sz="1600" dirty="0">
                <a:latin typeface="LM Roman 10" pitchFamily="50" charset="0"/>
              </a:rPr>
              <a:t>Mancha en forma de blanco.</a:t>
            </a:r>
          </a:p>
        </p:txBody>
      </p:sp>
      <p:sp>
        <p:nvSpPr>
          <p:cNvPr id="20" name="4 CuadroTexto">
            <a:extLst>
              <a:ext uri="{FF2B5EF4-FFF2-40B4-BE49-F238E27FC236}">
                <a16:creationId xmlns="" xmlns:a16="http://schemas.microsoft.com/office/drawing/2014/main" id="{6E45103C-028E-402F-BCCA-EEED242C9CFC}"/>
              </a:ext>
            </a:extLst>
          </p:cNvPr>
          <p:cNvSpPr txBox="1"/>
          <p:nvPr/>
        </p:nvSpPr>
        <p:spPr>
          <a:xfrm>
            <a:off x="2099224" y="6290409"/>
            <a:ext cx="284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3.4. </a:t>
            </a:r>
            <a:r>
              <a:rPr lang="es-MX" sz="1600" dirty="0" err="1">
                <a:latin typeface="LM Roman 10" pitchFamily="50" charset="0"/>
              </a:rPr>
              <a:t>Septoriosis</a:t>
            </a:r>
            <a:r>
              <a:rPr lang="es-MX" sz="1600" dirty="0">
                <a:latin typeface="LM Roman 10" pitchFamily="50" charset="0"/>
              </a:rPr>
              <a:t>.</a:t>
            </a:r>
          </a:p>
        </p:txBody>
      </p:sp>
      <p:sp>
        <p:nvSpPr>
          <p:cNvPr id="21" name="4 CuadroTexto">
            <a:extLst>
              <a:ext uri="{FF2B5EF4-FFF2-40B4-BE49-F238E27FC236}">
                <a16:creationId xmlns="" xmlns:a16="http://schemas.microsoft.com/office/drawing/2014/main" id="{70F95B4F-9672-48EE-A6AE-5A2B9E09F9C0}"/>
              </a:ext>
            </a:extLst>
          </p:cNvPr>
          <p:cNvSpPr txBox="1"/>
          <p:nvPr/>
        </p:nvSpPr>
        <p:spPr>
          <a:xfrm>
            <a:off x="5426661" y="6177813"/>
            <a:ext cx="284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/>
            <a:endParaRPr lang="es-MX" sz="1600" dirty="0">
              <a:latin typeface="LM Roman 10" pitchFamily="50" charset="0"/>
            </a:endParaRPr>
          </a:p>
          <a:p>
            <a:pPr algn="ctr"/>
            <a:r>
              <a:rPr lang="es-MX" sz="1600" dirty="0">
                <a:latin typeface="LM Roman 10" pitchFamily="50" charset="0"/>
              </a:rPr>
              <a:t>Figura </a:t>
            </a:r>
            <a:r>
              <a:rPr lang="es-MX" sz="1600" dirty="0" smtClean="0">
                <a:latin typeface="LM Roman 10" pitchFamily="50" charset="0"/>
              </a:rPr>
              <a:t>3.5. </a:t>
            </a:r>
            <a:r>
              <a:rPr lang="es-MX" sz="1600" dirty="0">
                <a:latin typeface="LM Roman 10" pitchFamily="50" charset="0"/>
              </a:rPr>
              <a:t>Tizón tardío.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23528" y="32405"/>
            <a:ext cx="75608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dirty="0">
                <a:effectLst/>
                <a:latin typeface="LM Roman 10" pitchFamily="50" charset="0"/>
              </a:rPr>
              <a:t>3. </a:t>
            </a:r>
            <a:r>
              <a:rPr lang="es-MX" dirty="0" smtClean="0">
                <a:effectLst/>
                <a:latin typeface="LM Roman 10" pitchFamily="50" charset="0"/>
              </a:rPr>
              <a:t>Introducción</a:t>
            </a:r>
            <a:endParaRPr lang="es-MX" dirty="0">
              <a:effectLst/>
              <a:latin typeface="LM Roman 10" pitchFamily="50" charset="0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872" y="801685"/>
            <a:ext cx="531724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s-MX" sz="2800" dirty="0" smtClean="0">
                <a:effectLst/>
                <a:latin typeface="LM Roman 10" pitchFamily="50" charset="0"/>
              </a:rPr>
              <a:t>3.2 Enfermedades identificables</a:t>
            </a:r>
            <a:endParaRPr lang="es-MX" sz="2800" dirty="0">
              <a:effectLst/>
              <a:latin typeface="LM Roman 1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2198</TotalTime>
  <Words>1746</Words>
  <Application>Microsoft Office PowerPoint</Application>
  <PresentationFormat>On-screen Show (4:3)</PresentationFormat>
  <Paragraphs>414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</vt:lpstr>
      <vt:lpstr>Consolas</vt:lpstr>
      <vt:lpstr>FreeSans</vt:lpstr>
      <vt:lpstr>Liberation Serif</vt:lpstr>
      <vt:lpstr>LM Roman 10</vt:lpstr>
      <vt:lpstr>Noto Sans CJK SC Regular</vt:lpstr>
      <vt:lpstr>Adyacencia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Edgar</cp:lastModifiedBy>
  <cp:revision>246</cp:revision>
  <dcterms:created xsi:type="dcterms:W3CDTF">2013-10-17T00:22:42Z</dcterms:created>
  <dcterms:modified xsi:type="dcterms:W3CDTF">2018-06-01T09:17:36Z</dcterms:modified>
</cp:coreProperties>
</file>