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69" r:id="rId2"/>
    <p:sldId id="276" r:id="rId3"/>
    <p:sldId id="349" r:id="rId4"/>
    <p:sldId id="316" r:id="rId5"/>
    <p:sldId id="277" r:id="rId6"/>
    <p:sldId id="337" r:id="rId7"/>
    <p:sldId id="341" r:id="rId8"/>
    <p:sldId id="342" r:id="rId9"/>
    <p:sldId id="343" r:id="rId10"/>
    <p:sldId id="344" r:id="rId11"/>
    <p:sldId id="291" r:id="rId12"/>
    <p:sldId id="345" r:id="rId13"/>
    <p:sldId id="346" r:id="rId14"/>
    <p:sldId id="324" r:id="rId15"/>
    <p:sldId id="338" r:id="rId16"/>
    <p:sldId id="326" r:id="rId17"/>
    <p:sldId id="332" r:id="rId18"/>
    <p:sldId id="347" r:id="rId19"/>
    <p:sldId id="348" r:id="rId20"/>
    <p:sldId id="333" r:id="rId21"/>
    <p:sldId id="339" r:id="rId22"/>
    <p:sldId id="334" r:id="rId23"/>
    <p:sldId id="335" r:id="rId24"/>
    <p:sldId id="262" r:id="rId25"/>
    <p:sldId id="305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30" autoAdjust="0"/>
  </p:normalViewPr>
  <p:slideViewPr>
    <p:cSldViewPr>
      <p:cViewPr>
        <p:scale>
          <a:sx n="75" d="100"/>
          <a:sy n="75" d="100"/>
        </p:scale>
        <p:origin x="123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Total de imágenes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16419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177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3389328"/>
        <c:axId val="573384976"/>
      </c:barChart>
      <c:catAx>
        <c:axId val="5733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3384976"/>
        <c:crosses val="autoZero"/>
        <c:auto val="1"/>
        <c:lblAlgn val="ctr"/>
        <c:lblOffset val="100"/>
        <c:noMultiLvlLbl val="0"/>
      </c:catAx>
      <c:valAx>
        <c:axId val="57338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33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E</a:t>
            </a:r>
            <a:r>
              <a:rPr lang="es-MX" baseline="0" dirty="0" smtClean="0"/>
              <a:t>nfermedades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3382800"/>
        <c:axId val="573387152"/>
      </c:barChart>
      <c:catAx>
        <c:axId val="57338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3387152"/>
        <c:crosses val="autoZero"/>
        <c:auto val="1"/>
        <c:lblAlgn val="ctr"/>
        <c:lblOffset val="100"/>
        <c:noMultiLvlLbl val="0"/>
      </c:catAx>
      <c:valAx>
        <c:axId val="57338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338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Eficiencia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98.82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93.79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89.93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810608"/>
        <c:axId val="423807888"/>
      </c:barChart>
      <c:catAx>
        <c:axId val="42381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23807888"/>
        <c:crosses val="autoZero"/>
        <c:auto val="1"/>
        <c:lblAlgn val="ctr"/>
        <c:lblOffset val="100"/>
        <c:noMultiLvlLbl val="0"/>
      </c:catAx>
      <c:valAx>
        <c:axId val="4238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2381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7E47-7BA5-4BDE-825F-99105A54A119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140E-2379-476F-AF30-DCCAD20ECE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7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8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83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5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9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3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1C79-E0AD-438C-8317-192DDF6BEEF8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232-B388-4B1D-9D96-79B8AB22DD6C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39E-5B4F-44B4-894E-7EC7DAF44F75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477-E135-4A50-8987-24D5BB66A865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1A1-D10E-4B6D-B01E-5D00A19565DF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41C-ED8C-4BC4-8C35-EE1AB9F96CAE}" type="datetime1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24-4431-4E36-AF02-228F900AB1E3}" type="datetime1">
              <a:rPr lang="es-MX" smtClean="0"/>
              <a:t>31/05/2018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263F-9078-4D26-BA85-94E3B1F2B6E8}" type="datetime1">
              <a:rPr lang="es-MX" smtClean="0"/>
              <a:t>31/05/2018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67E-AAAF-4B18-AE6C-30FE17001A58}" type="datetime1">
              <a:rPr lang="es-MX" smtClean="0"/>
              <a:t>31/05/2018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72CF-C824-452B-AA7F-ED7FBB9B4D84}" type="datetime1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F286-C291-46E2-A3AC-CFFD446B5617}" type="datetime1">
              <a:rPr lang="es-MX" smtClean="0"/>
              <a:t>31/05/2018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B77E79-FABC-4EBB-A9E7-9BD2BAE7684F}" type="datetime1">
              <a:rPr lang="es-MX" smtClean="0"/>
              <a:t>31/05/2018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4"/>
            <a:ext cx="757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LM Roman 10" pitchFamily="50" charset="0"/>
              </a:rPr>
              <a:t>Institutito Politécnico Nacional</a:t>
            </a:r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ES" sz="2400" dirty="0">
                <a:latin typeface="LM Roman 10" pitchFamily="50" charset="0"/>
              </a:rPr>
              <a:t>Escuela Superior de Cómputo</a:t>
            </a: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MX" sz="2400" u="sng" dirty="0">
                <a:latin typeface="LM Roman 10" pitchFamily="50" charset="0"/>
              </a:rPr>
              <a:t>Prototipo de aplicación para la detección de deficiencia de nutrientes en cultivos de hidroponía</a:t>
            </a:r>
            <a:r>
              <a:rPr lang="es-ES" sz="2400" u="sng" dirty="0">
                <a:latin typeface="LM Roman 10" pitchFamily="50" charset="0"/>
              </a:rPr>
              <a:t>.</a:t>
            </a: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r>
              <a:rPr lang="es-ES" sz="2000" dirty="0">
                <a:latin typeface="LM Roman 10" pitchFamily="50" charset="0"/>
              </a:rPr>
              <a:t>Presenta:</a:t>
            </a:r>
          </a:p>
          <a:p>
            <a:pPr algn="ctr"/>
            <a:r>
              <a:rPr lang="es-ES" sz="2000" dirty="0">
                <a:latin typeface="LM Roman 10" pitchFamily="50" charset="0"/>
              </a:rPr>
              <a:t>Edgar Rodrigo Arredondo Basurto</a:t>
            </a: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r>
              <a:rPr lang="es-MX" sz="2000" dirty="0">
                <a:latin typeface="LM Roman 10" pitchFamily="50" charset="0"/>
              </a:rPr>
              <a:t>Directores</a:t>
            </a:r>
          </a:p>
          <a:p>
            <a:pPr algn="ctr"/>
            <a:r>
              <a:rPr lang="pt-BR" dirty="0">
                <a:latin typeface="LM Roman 10" pitchFamily="50" charset="0"/>
              </a:rPr>
              <a:t>Ing. Eduardo Gutiérrez Aldana</a:t>
            </a:r>
          </a:p>
          <a:p>
            <a:pPr algn="ctr"/>
            <a:r>
              <a:rPr lang="pt-BR" dirty="0">
                <a:latin typeface="LM Roman 10" pitchFamily="50" charset="0"/>
              </a:rPr>
              <a:t>Dr. José Félix Serrano Talamantes</a:t>
            </a:r>
          </a:p>
          <a:p>
            <a:pPr algn="ctr"/>
            <a:endParaRPr lang="es-ES" dirty="0">
              <a:latin typeface="LM Roman 10" pitchFamily="50" charset="0"/>
            </a:endParaRPr>
          </a:p>
        </p:txBody>
      </p:sp>
      <p:pic>
        <p:nvPicPr>
          <p:cNvPr id="5" name="4 Imagen" descr="Ipn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166"/>
            <a:ext cx="928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1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32240" y="492786"/>
            <a:ext cx="1484587" cy="1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10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</a:t>
            </a:r>
            <a:r>
              <a:rPr lang="es-MX" sz="2800" dirty="0" smtClean="0">
                <a:effectLst/>
                <a:latin typeface="LM Roman 10" pitchFamily="50" charset="0"/>
              </a:rPr>
              <a:t>.3 Requisitos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graphicFrame>
        <p:nvGraphicFramePr>
          <p:cNvPr id="6" name="Tabla 4">
            <a:extLst>
              <a:ext uri="{FF2B5EF4-FFF2-40B4-BE49-F238E27FC236}">
                <a16:creationId xmlns="" xmlns:a16="http://schemas.microsoft.com/office/drawing/2014/main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3200"/>
              </p:ext>
            </p:extLst>
          </p:nvPr>
        </p:nvGraphicFramePr>
        <p:xfrm>
          <a:off x="691952" y="2204864"/>
          <a:ext cx="7048400" cy="402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744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633301388"/>
                    </a:ext>
                  </a:extLst>
                </a:gridCol>
              </a:tblGrid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</a:rPr>
                        <a:t>Identificador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Tipo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Nombre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</a:rPr>
                        <a:t>Descripción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RF01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Selección</a:t>
                      </a:r>
                      <a:r>
                        <a:rPr lang="es-MX" sz="14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imagen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permitirá seleccionar una imagen del sistema de archivos local del dispositivo del usuario.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</a:rPr>
                        <a:t>RF02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clasificará la imagen, indicando la probabilidad de que el resultado sea el correcto.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750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RNF01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</a:t>
                      </a:r>
                      <a:r>
                        <a:rPr lang="es-MX" sz="1400" b="0" kern="150" baseline="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Eficiencia</a:t>
                      </a:r>
                      <a:r>
                        <a:rPr lang="es-MX" sz="14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La eficiencia de clasificación deberá ser superior al 90%.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RNF02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Tiempo</a:t>
                      </a:r>
                      <a:r>
                        <a:rPr lang="en-US" sz="1400" kern="150" baseline="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</a:t>
                      </a:r>
                      <a:r>
                        <a:rPr lang="en-US" sz="1400" kern="150" baseline="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clasificador identificará la clase de la imagen de entrada en un tiempo no mayor a cinco segundos.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4311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</a:rPr>
                        <a:t>RNF03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Ambiente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web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</a:rPr>
                        <a:t>El sistema será desarrollado en un ambiente Web.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  <a:tr h="4311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RNF04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</a:t>
                      </a:r>
                      <a:r>
                        <a:rPr lang="en-US" sz="14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Estándares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</a:t>
                      </a: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diseño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la </a:t>
                      </a: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interfaz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web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seguirá los estándares CSS3, XHTML 1.0 </a:t>
                      </a:r>
                      <a:r>
                        <a:rPr lang="es-MX" sz="1400" dirty="0" err="1" smtClean="0">
                          <a:latin typeface="+mn-lt"/>
                        </a:rPr>
                        <a:t>Transitional</a:t>
                      </a:r>
                      <a:r>
                        <a:rPr lang="es-MX" sz="1400" dirty="0" smtClean="0">
                          <a:latin typeface="+mn-lt"/>
                        </a:rPr>
                        <a:t> y </a:t>
                      </a:r>
                      <a:r>
                        <a:rPr lang="es-MX" sz="1400" dirty="0" err="1" smtClean="0">
                          <a:latin typeface="+mn-lt"/>
                        </a:rPr>
                        <a:t>ECMAScript</a:t>
                      </a:r>
                      <a:r>
                        <a:rPr lang="es-MX" sz="1400" dirty="0" smtClean="0">
                          <a:latin typeface="+mn-lt"/>
                        </a:rPr>
                        <a:t> 5 para el desarrollo de la interfaz gráfica.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79512" y="-190759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11</a:t>
            </a:fld>
            <a:endParaRPr lang="es-MX"/>
          </a:p>
        </p:txBody>
      </p:sp>
      <p:sp>
        <p:nvSpPr>
          <p:cNvPr id="8" name="4 CuadroTexto"/>
          <p:cNvSpPr txBox="1"/>
          <p:nvPr/>
        </p:nvSpPr>
        <p:spPr>
          <a:xfrm>
            <a:off x="503548" y="486337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3.6. </a:t>
            </a:r>
            <a:r>
              <a:rPr lang="es-MX" sz="1600" dirty="0" smtClean="0">
                <a:latin typeface="LM Roman 10" pitchFamily="50" charset="0"/>
              </a:rPr>
              <a:t>Red neuronal unidireccional.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1342018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3.4 </a:t>
            </a:r>
            <a:r>
              <a:rPr lang="es-MX" sz="2800" dirty="0" smtClean="0">
                <a:effectLst/>
                <a:latin typeface="LM Roman 10" pitchFamily="50" charset="0"/>
              </a:rPr>
              <a:t>Algoritmo para la clasificación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7" b="35228"/>
          <a:stretch/>
        </p:blipFill>
        <p:spPr bwMode="auto">
          <a:xfrm>
            <a:off x="5220072" y="3079261"/>
            <a:ext cx="2088232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873804" y="4157367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LeNet</a:t>
            </a:r>
            <a:r>
              <a:rPr lang="es-MX" sz="2000" b="1" dirty="0" smtClean="0">
                <a:latin typeface="LM Roman 10" pitchFamily="50" charset="0"/>
              </a:rPr>
              <a:t> (1990).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AlexNet</a:t>
            </a:r>
            <a:r>
              <a:rPr lang="es-MX" sz="2000" b="1" dirty="0" smtClean="0">
                <a:latin typeface="LM Roman 10" pitchFamily="50" charset="0"/>
              </a:rPr>
              <a:t> (2012)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ZFNet</a:t>
            </a:r>
            <a:r>
              <a:rPr lang="es-MX" sz="2000" b="1" dirty="0" smtClean="0">
                <a:latin typeface="LM Roman 10" pitchFamily="50" charset="0"/>
              </a:rPr>
              <a:t> (2013)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GoogLeNet</a:t>
            </a:r>
            <a:r>
              <a:rPr lang="es-MX" sz="2000" b="1" dirty="0" smtClean="0">
                <a:latin typeface="LM Roman 10" pitchFamily="50" charset="0"/>
              </a:rPr>
              <a:t> (2014)</a:t>
            </a:r>
            <a:endParaRPr lang="es-MX" sz="2000" b="1" dirty="0">
              <a:latin typeface="LM Roman 1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20" y="3066140"/>
            <a:ext cx="2676256" cy="17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276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12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1453540" y="6111640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3.7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>
                <a:latin typeface="LM Roman 10" pitchFamily="50" charset="0"/>
              </a:rPr>
              <a:t>Arquitectura </a:t>
            </a:r>
            <a:r>
              <a:rPr lang="es-MX" sz="1600" dirty="0" smtClean="0">
                <a:latin typeface="LM Roman 10" pitchFamily="50" charset="0"/>
              </a:rPr>
              <a:t>del sistema </a:t>
            </a:r>
            <a:r>
              <a:rPr lang="es-MX" sz="1600" dirty="0">
                <a:latin typeface="LM Roman 10" pitchFamily="50" charset="0"/>
              </a:rPr>
              <a:t>Web.</a:t>
            </a:r>
          </a:p>
        </p:txBody>
      </p:sp>
      <p:pic>
        <p:nvPicPr>
          <p:cNvPr id="8" name="Picture 7" descr="C:\Users\Edgar\Documents\git\PlantDiseaseDetection\technicalReport\tt2\images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2952327" cy="51732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</a:t>
            </a:r>
            <a:r>
              <a:rPr lang="es-MX" sz="2800" dirty="0" smtClean="0">
                <a:effectLst/>
                <a:latin typeface="LM Roman 10" pitchFamily="50" charset="0"/>
              </a:rPr>
              <a:t>.5 Sistema Web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-99392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13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1077130" y="6012577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3.8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>
                <a:latin typeface="LM Roman 10" pitchFamily="50" charset="0"/>
              </a:rPr>
              <a:t>Diagrama de clases de la aplicación Web.</a:t>
            </a:r>
          </a:p>
        </p:txBody>
      </p:sp>
      <p:pic>
        <p:nvPicPr>
          <p:cNvPr id="8" name="Imagen 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" y="1870661"/>
            <a:ext cx="6991096" cy="4032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</a:t>
            </a:r>
            <a:r>
              <a:rPr lang="es-MX" sz="2800" dirty="0" smtClean="0">
                <a:effectLst/>
                <a:latin typeface="LM Roman 10" pitchFamily="50" charset="0"/>
              </a:rPr>
              <a:t>.5 Sistema Web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4462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El conjunto de datos </a:t>
            </a:r>
            <a:r>
              <a:rPr lang="es-MX" sz="2000" dirty="0" smtClean="0">
                <a:latin typeface="LM Roman 10" panose="00000500000000000000" pitchFamily="50" charset="0"/>
              </a:rPr>
              <a:t>consiste </a:t>
            </a:r>
            <a:r>
              <a:rPr lang="es-MX" sz="2000" dirty="0">
                <a:latin typeface="LM Roman 10" panose="00000500000000000000" pitchFamily="50" charset="0"/>
              </a:rPr>
              <a:t>de </a:t>
            </a:r>
            <a:r>
              <a:rPr lang="es-MX" sz="2000" dirty="0" smtClean="0">
                <a:latin typeface="LM Roman 10" panose="00000500000000000000" pitchFamily="50" charset="0"/>
              </a:rPr>
              <a:t>16,419 imágenes divididas en las diez clases la tabla siguiente. Del conjunto total, 80</a:t>
            </a:r>
            <a:r>
              <a:rPr lang="es-MX" sz="2000" dirty="0">
                <a:latin typeface="LM Roman 10" panose="00000500000000000000" pitchFamily="50" charset="0"/>
              </a:rPr>
              <a:t>% </a:t>
            </a:r>
            <a:r>
              <a:rPr lang="es-MX" sz="2000" dirty="0" smtClean="0">
                <a:latin typeface="LM Roman 10" panose="00000500000000000000" pitchFamily="50" charset="0"/>
              </a:rPr>
              <a:t>fueron usadas para la fase de entrenamiento </a:t>
            </a:r>
            <a:r>
              <a:rPr lang="es-MX" sz="2000" dirty="0">
                <a:latin typeface="LM Roman 10" panose="00000500000000000000" pitchFamily="50" charset="0"/>
              </a:rPr>
              <a:t>y el restante para pruebas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7942592-F6C1-4E35-B55C-F97E04F3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3" y="2564904"/>
            <a:ext cx="7128793" cy="3684731"/>
          </a:xfrm>
          <a:prstGeom prst="rect">
            <a:avLst/>
          </a:prstGeom>
        </p:spPr>
      </p:pic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A22A00FA-FB85-45B7-92DC-9F2369C64803}"/>
              </a:ext>
            </a:extLst>
          </p:cNvPr>
          <p:cNvSpPr txBox="1"/>
          <p:nvPr/>
        </p:nvSpPr>
        <p:spPr>
          <a:xfrm>
            <a:off x="2622087" y="595724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4.1. Conjunto de datos.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17216" y="9807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4.1 Conjunto de datos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1727469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El entrenamiento del clasificador se realizó con el </a:t>
            </a:r>
            <a:r>
              <a:rPr lang="es-MX" sz="2000" dirty="0" err="1">
                <a:latin typeface="LM Roman 10" panose="00000500000000000000" pitchFamily="50" charset="0"/>
              </a:rPr>
              <a:t>framework</a:t>
            </a:r>
            <a:r>
              <a:rPr lang="es-MX" sz="2000" dirty="0">
                <a:latin typeface="LM Roman 10" panose="00000500000000000000" pitchFamily="50" charset="0"/>
              </a:rPr>
              <a:t> de aprendizaje profundo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máquina utilizada tiene las siguientes características: 4 GB de RAM, procesador Intel i3, sin GPU compatible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Se seleccionó la arquitectura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Está arquitectura tuvo un tiempo estimado de entrenamiento de 7 días. En cambio la </a:t>
            </a:r>
            <a:r>
              <a:rPr lang="es-MX" sz="2000" dirty="0" err="1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 tuvo un tiempo estimado de entrenamiento de 91 días!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alcanzó una </a:t>
            </a:r>
            <a:r>
              <a:rPr lang="es-MX" sz="2000" dirty="0" smtClean="0">
                <a:latin typeface="LM Roman 10" panose="00000500000000000000" pitchFamily="50" charset="0"/>
              </a:rPr>
              <a:t>eficiencia del 98.82% </a:t>
            </a:r>
            <a:r>
              <a:rPr lang="es-MX" sz="2000" dirty="0">
                <a:latin typeface="LM Roman 10" panose="00000500000000000000" pitchFamily="50" charset="0"/>
              </a:rPr>
              <a:t>después de 8 mil iteraciones de entrenamiento, en un periodo de una semana.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15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2022" y="1111632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4.2 Entrenamiento del clasificador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2111711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Es posible realizar </a:t>
            </a:r>
            <a:r>
              <a:rPr lang="es-MX" sz="2000" dirty="0" smtClean="0">
                <a:latin typeface="LM Roman 10" panose="00000500000000000000" pitchFamily="50" charset="0"/>
              </a:rPr>
              <a:t>identificaciones de enfermedades </a:t>
            </a:r>
            <a:r>
              <a:rPr lang="es-MX" sz="2000" dirty="0">
                <a:latin typeface="LM Roman 10" panose="00000500000000000000" pitchFamily="50" charset="0"/>
              </a:rPr>
              <a:t>usando el clasificador </a:t>
            </a:r>
            <a:r>
              <a:rPr lang="es-MX" sz="2000" dirty="0" smtClean="0">
                <a:latin typeface="LM Roman 10" panose="00000500000000000000" pitchFamily="50" charset="0"/>
              </a:rPr>
              <a:t>entrenado de la siguiente forma: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16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4.3 Identificación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4098" name="Picture 2" descr="Resultado de imagen para caffe 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998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1907704" y="3883999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0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77" y="3113308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24" y="3984117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at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36" y="4871895"/>
            <a:ext cx="894169" cy="8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openc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48" y="3866904"/>
            <a:ext cx="1207189" cy="10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us 12"/>
          <p:cNvSpPr/>
          <p:nvPr/>
        </p:nvSpPr>
        <p:spPr>
          <a:xfrm>
            <a:off x="5751379" y="3957741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11" y="3161350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58" y="4032159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jav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7" y="4749829"/>
            <a:ext cx="1419503" cy="14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50896" y="2276872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Las tecnologías de desarrollo de la aplicación fueron las siguientes</a:t>
            </a:r>
            <a:r>
              <a:rPr lang="es-MX" sz="2000" dirty="0" smtClean="0">
                <a:latin typeface="LM Roman 10" panose="00000500000000000000" pitchFamily="50" charset="0"/>
              </a:rPr>
              <a:t>: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17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</a:t>
            </a:r>
            <a:r>
              <a:rPr lang="es-MX" dirty="0" smtClean="0">
                <a:effectLst/>
                <a:latin typeface="LM Roman 10" pitchFamily="50" charset="0"/>
              </a:rPr>
              <a:t>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5.1</a:t>
            </a:r>
            <a:r>
              <a:rPr lang="es-MX" sz="2800" dirty="0" smtClean="0">
                <a:effectLst/>
                <a:latin typeface="LM Roman 10" pitchFamily="50" charset="0"/>
              </a:rPr>
              <a:t> Implementación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2052" name="Picture 4" descr="Resultado de imagen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1517529" cy="15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openc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7" y="3725075"/>
            <a:ext cx="1207189" cy="10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us 9"/>
          <p:cNvSpPr/>
          <p:nvPr/>
        </p:nvSpPr>
        <p:spPr>
          <a:xfrm>
            <a:off x="1305844" y="3907033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lus 12"/>
          <p:cNvSpPr/>
          <p:nvPr/>
        </p:nvSpPr>
        <p:spPr>
          <a:xfrm>
            <a:off x="3114688" y="3907033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Resultado de imagen para mave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6"/>
          <a:stretch/>
        </p:blipFill>
        <p:spPr bwMode="auto">
          <a:xfrm>
            <a:off x="3996291" y="3564401"/>
            <a:ext cx="1248073" cy="59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pring b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28" y="4329013"/>
            <a:ext cx="1068135" cy="49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us 13"/>
          <p:cNvSpPr/>
          <p:nvPr/>
        </p:nvSpPr>
        <p:spPr>
          <a:xfrm>
            <a:off x="5270051" y="3937430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8" name="Picture 10" descr="Resultado de imagen para primefac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75" y="4391851"/>
            <a:ext cx="1772494" cy="5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javaserver fa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31" y="3575087"/>
            <a:ext cx="1532248" cy="7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826815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El software del servidor, incluido un servidor web </a:t>
            </a:r>
            <a:r>
              <a:rPr lang="es-MX" sz="2000" dirty="0" err="1" smtClean="0">
                <a:latin typeface="LM Roman 10" panose="00000500000000000000" pitchFamily="50" charset="0"/>
              </a:rPr>
              <a:t>tomcat</a:t>
            </a:r>
            <a:r>
              <a:rPr lang="es-MX" sz="2000" dirty="0" smtClean="0">
                <a:latin typeface="LM Roman 10" panose="00000500000000000000" pitchFamily="50" charset="0"/>
              </a:rPr>
              <a:t> y las dependencias necesarias se comprimieron en un archivo </a:t>
            </a:r>
            <a:r>
              <a:rPr lang="es-MX" sz="2000" dirty="0" err="1" smtClean="0">
                <a:latin typeface="LM Roman 10" panose="00000500000000000000" pitchFamily="50" charset="0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</a:rPr>
              <a:t>, con excepción de las bibliotecas nativas de </a:t>
            </a: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 smtClean="0">
                <a:latin typeface="LM Roman 10" panose="00000500000000000000" pitchFamily="50" charset="0"/>
              </a:rPr>
              <a:t> </a:t>
            </a:r>
            <a:r>
              <a:rPr lang="es-MX" sz="2000" dirty="0">
                <a:latin typeface="LM Roman 10" panose="00000500000000000000" pitchFamily="50" charset="0"/>
              </a:rPr>
              <a:t>(*.so, *.</a:t>
            </a:r>
            <a:r>
              <a:rPr lang="es-MX" sz="2000" dirty="0" err="1">
                <a:latin typeface="LM Roman 10" panose="00000500000000000000" pitchFamily="50" charset="0"/>
              </a:rPr>
              <a:t>dll</a:t>
            </a:r>
            <a:r>
              <a:rPr lang="es-MX" sz="2000" dirty="0" smtClean="0">
                <a:latin typeface="LM Roman 10" panose="00000500000000000000" pitchFamily="50" charset="0"/>
              </a:rPr>
              <a:t>) para Java.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La </a:t>
            </a:r>
            <a:r>
              <a:rPr lang="es-MX" sz="2000" dirty="0">
                <a:latin typeface="LM Roman 10" panose="00000500000000000000" pitchFamily="50" charset="0"/>
              </a:rPr>
              <a:t>ubicación de dichas bibliotecas </a:t>
            </a:r>
            <a:r>
              <a:rPr lang="es-MX" sz="2000" dirty="0" smtClean="0">
                <a:latin typeface="LM Roman 10" panose="00000500000000000000" pitchFamily="50" charset="0"/>
              </a:rPr>
              <a:t>deben indicarse </a:t>
            </a:r>
            <a:r>
              <a:rPr lang="es-MX" sz="2000" dirty="0">
                <a:latin typeface="LM Roman 10" panose="00000500000000000000" pitchFamily="50" charset="0"/>
              </a:rPr>
              <a:t>con la bandera </a:t>
            </a:r>
            <a:r>
              <a:rPr lang="es-MX" sz="2000" dirty="0" err="1">
                <a:solidFill>
                  <a:srgbClr val="990000"/>
                </a:solidFill>
                <a:latin typeface="Consolas" panose="020B0609020204030204" pitchFamily="49" charset="0"/>
                <a:ea typeface="Noto Sans CJK SC Regular"/>
                <a:cs typeface="FreeSans"/>
              </a:rPr>
              <a:t>Djava.library.path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 del comando java al ejecutar el </a:t>
            </a:r>
            <a:r>
              <a:rPr lang="es-MX" sz="2000" dirty="0" err="1">
                <a:latin typeface="LM Roman 10" panose="00000500000000000000" pitchFamily="50" charset="0"/>
                <a:ea typeface="Noto Sans CJK SC Regular"/>
                <a:cs typeface="FreeSans"/>
              </a:rPr>
              <a:t>jar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18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</a:t>
            </a:r>
            <a:r>
              <a:rPr lang="es-MX" dirty="0" smtClean="0">
                <a:effectLst/>
                <a:latin typeface="LM Roman 10" pitchFamily="50" charset="0"/>
              </a:rPr>
              <a:t>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5.2</a:t>
            </a:r>
            <a:r>
              <a:rPr lang="es-MX" sz="2800" dirty="0" smtClean="0">
                <a:effectLst/>
                <a:latin typeface="LM Roman 10" pitchFamily="50" charset="0"/>
              </a:rPr>
              <a:t> Implantación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4123951"/>
            <a:ext cx="3384376" cy="2235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ounded Rectangle 6"/>
          <p:cNvSpPr/>
          <p:nvPr/>
        </p:nvSpPr>
        <p:spPr>
          <a:xfrm>
            <a:off x="1475656" y="4721654"/>
            <a:ext cx="2952328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fuente</a:t>
            </a:r>
            <a:endParaRPr lang="es-MX" dirty="0"/>
          </a:p>
        </p:txBody>
      </p:sp>
      <p:sp>
        <p:nvSpPr>
          <p:cNvPr id="9" name="Rounded Rectangle 8"/>
          <p:cNvSpPr/>
          <p:nvPr/>
        </p:nvSpPr>
        <p:spPr>
          <a:xfrm>
            <a:off x="1475656" y="5239082"/>
            <a:ext cx="1584176" cy="856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5254390"/>
            <a:ext cx="1152128" cy="841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Servidor </a:t>
            </a:r>
            <a:r>
              <a:rPr lang="es-MX" dirty="0" err="1" smtClean="0"/>
              <a:t>Tomcat</a:t>
            </a:r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42714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jar</a:t>
            </a:r>
            <a:endParaRPr lang="es-MX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971108" y="4775419"/>
            <a:ext cx="1584176" cy="856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Bibliotecas nativas de </a:t>
            </a:r>
            <a:r>
              <a:rPr lang="es-MX" dirty="0" err="1" smtClean="0"/>
              <a:t>OpenCV</a:t>
            </a:r>
            <a:endParaRPr lang="es-MX" dirty="0"/>
          </a:p>
        </p:txBody>
      </p:sp>
      <p:sp>
        <p:nvSpPr>
          <p:cNvPr id="14" name="Left Arrow 13"/>
          <p:cNvSpPr/>
          <p:nvPr/>
        </p:nvSpPr>
        <p:spPr>
          <a:xfrm rot="10800000">
            <a:off x="4932040" y="4847663"/>
            <a:ext cx="648072" cy="6695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4340" y="2132856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También se modifico una imagen </a:t>
            </a:r>
            <a:r>
              <a:rPr lang="es-MX" sz="2000" dirty="0" err="1" smtClean="0">
                <a:latin typeface="LM Roman 10" panose="00000500000000000000" pitchFamily="50" charset="0"/>
              </a:rPr>
              <a:t>iso</a:t>
            </a:r>
            <a:r>
              <a:rPr lang="es-MX" sz="2000" dirty="0" smtClean="0">
                <a:latin typeface="LM Roman 10" panose="00000500000000000000" pitchFamily="50" charset="0"/>
              </a:rPr>
              <a:t> de </a:t>
            </a:r>
            <a:r>
              <a:rPr lang="es-MX" sz="2000" dirty="0" err="1" smtClean="0">
                <a:latin typeface="LM Roman 10" panose="00000500000000000000" pitchFamily="50" charset="0"/>
              </a:rPr>
              <a:t>Uubntu</a:t>
            </a:r>
            <a:r>
              <a:rPr lang="es-MX" sz="2000" dirty="0" smtClean="0">
                <a:latin typeface="LM Roman 10" panose="00000500000000000000" pitchFamily="50" charset="0"/>
              </a:rPr>
              <a:t> 16.04 en la que se incluye el </a:t>
            </a:r>
            <a:r>
              <a:rPr lang="es-MX" sz="2000" dirty="0" err="1" smtClean="0">
                <a:latin typeface="LM Roman 10" panose="00000500000000000000" pitchFamily="50" charset="0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</a:rPr>
              <a:t> y scripts para la instalación de </a:t>
            </a: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 smtClean="0">
                <a:latin typeface="LM Roman 10" panose="00000500000000000000" pitchFamily="50" charset="0"/>
              </a:rPr>
              <a:t> y la ejecución del </a:t>
            </a:r>
            <a:r>
              <a:rPr lang="es-MX" sz="2000" dirty="0" err="1">
                <a:latin typeface="LM Roman 10" panose="00000500000000000000" pitchFamily="50" charset="0"/>
              </a:rPr>
              <a:t>j</a:t>
            </a:r>
            <a:r>
              <a:rPr lang="es-MX" sz="2000" dirty="0" err="1" smtClean="0">
                <a:latin typeface="LM Roman 10" panose="00000500000000000000" pitchFamily="50" charset="0"/>
              </a:rPr>
              <a:t>ar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19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</a:t>
            </a:r>
            <a:r>
              <a:rPr lang="es-MX" dirty="0" smtClean="0">
                <a:effectLst/>
                <a:latin typeface="LM Roman 10" pitchFamily="50" charset="0"/>
              </a:rPr>
              <a:t>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5.2</a:t>
            </a:r>
            <a:r>
              <a:rPr lang="es-MX" sz="2800" dirty="0" smtClean="0">
                <a:effectLst/>
                <a:latin typeface="LM Roman 10" pitchFamily="50" charset="0"/>
              </a:rPr>
              <a:t> Implantación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I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Contenido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</a:t>
            </a:fld>
            <a:endParaRPr lang="es-MX"/>
          </a:p>
        </p:txBody>
      </p:sp>
      <p:sp>
        <p:nvSpPr>
          <p:cNvPr id="14" name="10 CuadroTexto"/>
          <p:cNvSpPr txBox="1"/>
          <p:nvPr/>
        </p:nvSpPr>
        <p:spPr>
          <a:xfrm>
            <a:off x="611560" y="198884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Identificación del problema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Objetivos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Introducción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Clasificación de enfermedades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Sistema Web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Pruebas del sistema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Conclusiones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Trabajo a futuro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506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</a:t>
            </a:r>
            <a:r>
              <a:rPr lang="es-MX" dirty="0" smtClean="0">
                <a:effectLst/>
                <a:latin typeface="LM Roman 10" pitchFamily="50" charset="0"/>
              </a:rPr>
              <a:t>Pruebas del sistema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4FF3EF36-20A8-4F6C-9AF8-EED19627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08150"/>
              </p:ext>
            </p:extLst>
          </p:nvPr>
        </p:nvGraphicFramePr>
        <p:xfrm>
          <a:off x="416768" y="2062434"/>
          <a:ext cx="7620000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48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  <a:gridCol w="3253484">
                  <a:extLst>
                    <a:ext uri="{9D8B030D-6E8A-4147-A177-3AD203B41FA5}">
                      <a16:colId xmlns="" xmlns:a16="http://schemas.microsoft.com/office/drawing/2014/main" val="633301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Requisito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Descripción de la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 extensión esperado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del sistema de archivos local del dispositivo.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Es posible seleccionar imágenes con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 archivo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es posible seleccionar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cuya clase sea previamente conocida (etiquetada) y clasificarla.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la imagen en alguna de las nueve enfermedades o en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que no corresponda con ninguna de las diez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debe indicar que la imagen no corresponde a ninguna de las enfermedades identificables u a una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RNF01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la eficiencia de clasificación con imágenes del conjunto de prueba.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eficiencia de clasificación es superior al 90%.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el tiempo de respuesta del sistema Web.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El tiempo promedio de clasificación es menor a cinco segundos, para al menos 10% de imágenes del conjunto de prueba.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63446930"/>
                  </a:ext>
                </a:extLst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6.1</a:t>
            </a:r>
            <a:r>
              <a:rPr lang="es-MX" sz="2800" dirty="0" smtClean="0">
                <a:effectLst/>
                <a:latin typeface="LM Roman 10" pitchFamily="50" charset="0"/>
              </a:rPr>
              <a:t> Pruebas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B87AF3D3-F7A4-4C92-8FF7-B9FD93403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075"/>
              </p:ext>
            </p:extLst>
          </p:nvPr>
        </p:nvGraphicFramePr>
        <p:xfrm>
          <a:off x="446348" y="1778000"/>
          <a:ext cx="76200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="" xmlns:a16="http://schemas.microsoft.com/office/drawing/2014/main" val="1737713118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1825181646"/>
                    </a:ext>
                  </a:extLst>
                </a:gridCol>
                <a:gridCol w="4009256">
                  <a:extLst>
                    <a:ext uri="{9D8B030D-6E8A-4147-A177-3AD203B41FA5}">
                      <a16:colId xmlns="" xmlns:a16="http://schemas.microsoft.com/office/drawing/2014/main" val="389919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Número de prueba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Observaciones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63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permitió la selección de archivos extensiones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 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786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se permitió la selección de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8106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clasificó la imagen de forma correcta y mostró los dos resultados más probables.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3826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algunas de las imágenes en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debería agregar al clasificador una clase específica para aquellas imágenes no reconocidas.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7611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prueba de eficiencia (98.82%) fue presentada al final de la sección 5.3.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1299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tiempo promedio de clasificación con imágenes del subconjunto de pruebas fue de 582 ms.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Solo el proceso de clasificación tarda en promedio 115 ms. El resto consiste en la transmisión de datos entre cliente y servidor.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05775177"/>
                  </a:ext>
                </a:extLst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>
                <a:effectLst/>
                <a:latin typeface="LM Roman 10" pitchFamily="50" charset="0"/>
              </a:rPr>
              <a:t>6</a:t>
            </a:r>
            <a:r>
              <a:rPr lang="es-MX" sz="2800" dirty="0" smtClean="0">
                <a:effectLst/>
                <a:latin typeface="LM Roman 10" pitchFamily="50" charset="0"/>
              </a:rPr>
              <a:t>.2</a:t>
            </a:r>
            <a:r>
              <a:rPr lang="es-MX" sz="2800" dirty="0" smtClean="0">
                <a:effectLst/>
                <a:latin typeface="LM Roman 10" pitchFamily="50" charset="0"/>
              </a:rPr>
              <a:t> Resultados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</a:t>
            </a:r>
            <a:r>
              <a:rPr lang="es-MX" dirty="0" smtClean="0">
                <a:effectLst/>
                <a:latin typeface="LM Roman 10" pitchFamily="50" charset="0"/>
              </a:rPr>
              <a:t>Pruebas del sistema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7. Conclusiones.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76780109"/>
              </p:ext>
            </p:extLst>
          </p:nvPr>
        </p:nvGraphicFramePr>
        <p:xfrm>
          <a:off x="323528" y="1326952"/>
          <a:ext cx="33843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63980899"/>
              </p:ext>
            </p:extLst>
          </p:nvPr>
        </p:nvGraphicFramePr>
        <p:xfrm>
          <a:off x="4804792" y="1209040"/>
          <a:ext cx="32319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80454659"/>
              </p:ext>
            </p:extLst>
          </p:nvPr>
        </p:nvGraphicFramePr>
        <p:xfrm>
          <a:off x="475928" y="3861048"/>
          <a:ext cx="32319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Tabla 4">
            <a:extLst>
              <a:ext uri="{FF2B5EF4-FFF2-40B4-BE49-F238E27FC236}">
                <a16:creationId xmlns="" xmlns:a16="http://schemas.microsoft.com/office/drawing/2014/main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57720"/>
              </p:ext>
            </p:extLst>
          </p:nvPr>
        </p:nvGraphicFramePr>
        <p:xfrm>
          <a:off x="4059560" y="4000198"/>
          <a:ext cx="4214284" cy="2373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019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2224985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903280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</a:tblGrid>
              <a:tr h="2150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</a:rPr>
                        <a:t>Estudio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Descriptor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Clasificador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4301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Prasad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, 2016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[5]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GWT, GLCM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KNN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3062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</a:rPr>
                        <a:t>Mokhtar</a:t>
                      </a:r>
                      <a:r>
                        <a:rPr lang="es-MX" sz="1200" b="0" kern="150" dirty="0" smtClean="0">
                          <a:effectLst/>
                          <a:latin typeface="+mn-lt"/>
                        </a:rPr>
                        <a:t> et al. 2015 </a:t>
                      </a:r>
                      <a:r>
                        <a:rPr lang="es-MX" sz="1200" b="0" kern="150" dirty="0">
                          <a:effectLst/>
                          <a:latin typeface="+mn-lt"/>
                        </a:rPr>
                        <a:t>[6]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GLCM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Semary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et al. 2015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[7]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Momentos de color, GLCM, descomposición wavelet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Dandawate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2015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[8]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SIFT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</a:rPr>
                        <a:t>Raza et al. 2015 [9]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Estadísticas locales, globales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1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Probar y comparar arquitecturas distintas de CNN en busca de una mayor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Ampliar el número de plantas y enfermedades identificables.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Usar las imágenes que los usuarios proporcionan para incrementar el tamaño del conjunto de datos, con el objetivo de mejorar la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Desarrollo de una aplicación móvil.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8. Trabajo a futuro.</a:t>
            </a:r>
          </a:p>
        </p:txBody>
      </p:sp>
    </p:spTree>
    <p:extLst>
      <p:ext uri="{BB962C8B-B14F-4D97-AF65-F5344CB8AC3E}">
        <p14:creationId xmlns:p14="http://schemas.microsoft.com/office/powerpoint/2010/main" val="33849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412776"/>
            <a:ext cx="7920880" cy="5355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LM Roman 10" pitchFamily="50" charset="0"/>
              </a:rPr>
              <a:t>[1] SAGARPA. Hidroponía rústica. [En línea] Disponible en: http://www.sagarpa.gob.mx</a:t>
            </a:r>
          </a:p>
          <a:p>
            <a:r>
              <a:rPr lang="es-MX" dirty="0">
                <a:latin typeface="LM Roman 10" pitchFamily="50" charset="0"/>
              </a:rPr>
              <a:t>[2] </a:t>
            </a:r>
            <a:r>
              <a:rPr lang="en-US" dirty="0">
                <a:latin typeface="LM Roman 10" pitchFamily="50" charset="0"/>
              </a:rPr>
              <a:t>Research and Markets. Global Hydroponics Market - Forecasts from 2017 to 2022. [En </a:t>
            </a:r>
            <a:r>
              <a:rPr lang="en-US" dirty="0" err="1">
                <a:latin typeface="LM Roman 10" pitchFamily="50" charset="0"/>
              </a:rPr>
              <a:t>línea</a:t>
            </a:r>
            <a:r>
              <a:rPr lang="en-US" dirty="0">
                <a:latin typeface="LM Roman 10" pitchFamily="50" charset="0"/>
              </a:rPr>
              <a:t>] </a:t>
            </a:r>
            <a:r>
              <a:rPr lang="en-US" dirty="0" err="1">
                <a:latin typeface="LM Roman 10" pitchFamily="50" charset="0"/>
              </a:rPr>
              <a:t>Disponible</a:t>
            </a:r>
            <a:r>
              <a:rPr lang="en-US" dirty="0">
                <a:latin typeface="LM Roman 10" pitchFamily="50" charset="0"/>
              </a:rPr>
              <a:t> en: https://www.researchandmarkets.com.</a:t>
            </a:r>
            <a:endParaRPr lang="es-MX" i="1" dirty="0">
              <a:latin typeface="LM Roman 10" pitchFamily="50" charset="0"/>
            </a:endParaRPr>
          </a:p>
          <a:p>
            <a:r>
              <a:rPr lang="es-MX" dirty="0">
                <a:latin typeface="LM Roman 10" pitchFamily="50" charset="0"/>
              </a:rPr>
              <a:t>[3] Sánchez F. Entrevista con </a:t>
            </a:r>
            <a:r>
              <a:rPr lang="es-MX" dirty="0" err="1">
                <a:latin typeface="LM Roman 10" pitchFamily="50" charset="0"/>
              </a:rPr>
              <a:t>Félipe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Sanchez</a:t>
            </a:r>
            <a:r>
              <a:rPr lang="es-MX" dirty="0">
                <a:latin typeface="LM Roman 10" pitchFamily="50" charset="0"/>
              </a:rPr>
              <a:t> del Castillo, investigador de la Universidad Autónoma Chapingo. Recuperado de http://www.2000agro.com.mx.</a:t>
            </a:r>
          </a:p>
          <a:p>
            <a:r>
              <a:rPr lang="es-MX" dirty="0">
                <a:latin typeface="LM Roman 10" pitchFamily="50" charset="0"/>
              </a:rPr>
              <a:t>[4] </a:t>
            </a:r>
            <a:r>
              <a:rPr lang="es-MX" dirty="0" err="1">
                <a:latin typeface="LM Roman 10" pitchFamily="50" charset="0"/>
              </a:rPr>
              <a:t>Brahimi</a:t>
            </a:r>
            <a:r>
              <a:rPr lang="es-MX" dirty="0">
                <a:latin typeface="LM Roman 10" pitchFamily="50" charset="0"/>
              </a:rPr>
              <a:t> M. et al. Deep </a:t>
            </a:r>
            <a:r>
              <a:rPr lang="es-MX" dirty="0" err="1">
                <a:latin typeface="LM Roman 10" pitchFamily="50" charset="0"/>
              </a:rPr>
              <a:t>Learning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: </a:t>
            </a:r>
            <a:r>
              <a:rPr lang="es-MX" dirty="0" err="1">
                <a:latin typeface="LM Roman 10" pitchFamily="50" charset="0"/>
              </a:rPr>
              <a:t>Classification</a:t>
            </a:r>
            <a:r>
              <a:rPr lang="es-MX" dirty="0">
                <a:latin typeface="LM Roman 10" pitchFamily="50" charset="0"/>
              </a:rPr>
              <a:t> and </a:t>
            </a:r>
            <a:r>
              <a:rPr lang="es-MX" dirty="0" err="1">
                <a:latin typeface="LM Roman 10" pitchFamily="50" charset="0"/>
              </a:rPr>
              <a:t>Symtoms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Visualization</a:t>
            </a:r>
            <a:r>
              <a:rPr lang="es-MX" dirty="0">
                <a:latin typeface="LM Roman 10" pitchFamily="50" charset="0"/>
              </a:rPr>
              <a:t>. 2017.</a:t>
            </a:r>
          </a:p>
          <a:p>
            <a:r>
              <a:rPr lang="es-MX" dirty="0">
                <a:latin typeface="LM Roman 10" pitchFamily="50" charset="0"/>
              </a:rPr>
              <a:t>[5] </a:t>
            </a:r>
            <a:r>
              <a:rPr lang="es-MX" dirty="0" err="1">
                <a:latin typeface="LM Roman 10" pitchFamily="50" charset="0"/>
              </a:rPr>
              <a:t>Prasad</a:t>
            </a:r>
            <a:r>
              <a:rPr lang="es-MX" dirty="0">
                <a:latin typeface="LM Roman 10" pitchFamily="50" charset="0"/>
              </a:rPr>
              <a:t> S. et al. Multi-</a:t>
            </a:r>
            <a:r>
              <a:rPr lang="es-MX" dirty="0" err="1">
                <a:latin typeface="LM Roman 10" pitchFamily="50" charset="0"/>
              </a:rPr>
              <a:t>resolution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mobile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plant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 diagnosis. 2015.</a:t>
            </a:r>
          </a:p>
          <a:p>
            <a:r>
              <a:rPr lang="es-MX" dirty="0">
                <a:latin typeface="LM Roman 10" pitchFamily="50" charset="0"/>
              </a:rPr>
              <a:t>[6] Mokhtar U. et al. SVM-</a:t>
            </a:r>
            <a:r>
              <a:rPr lang="es-MX" dirty="0" err="1">
                <a:latin typeface="LM Roman 10" pitchFamily="50" charset="0"/>
              </a:rPr>
              <a:t>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detection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of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leaves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diseases</a:t>
            </a:r>
            <a:r>
              <a:rPr lang="es-MX" dirty="0">
                <a:latin typeface="LM Roman 10" pitchFamily="50" charset="0"/>
              </a:rPr>
              <a:t>. 2015.</a:t>
            </a:r>
          </a:p>
          <a:p>
            <a:r>
              <a:rPr lang="es-MX" dirty="0">
                <a:latin typeface="LM Roman 10" pitchFamily="50" charset="0"/>
              </a:rPr>
              <a:t>[7] </a:t>
            </a:r>
            <a:r>
              <a:rPr lang="es-MX" dirty="0" err="1">
                <a:latin typeface="LM Roman 10" pitchFamily="50" charset="0"/>
              </a:rPr>
              <a:t>Semary</a:t>
            </a:r>
            <a:r>
              <a:rPr lang="es-MX" dirty="0">
                <a:latin typeface="LM Roman 10" pitchFamily="50" charset="0"/>
              </a:rPr>
              <a:t> N. et al. </a:t>
            </a:r>
            <a:r>
              <a:rPr lang="es-MX" dirty="0" err="1">
                <a:latin typeface="LM Roman 10" pitchFamily="50" charset="0"/>
              </a:rPr>
              <a:t>Fruit-based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grading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using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features</a:t>
            </a:r>
            <a:r>
              <a:rPr lang="es-MX" dirty="0">
                <a:latin typeface="LM Roman 10" pitchFamily="50" charset="0"/>
              </a:rPr>
              <a:t> fusión and </a:t>
            </a:r>
            <a:r>
              <a:rPr lang="es-MX" dirty="0" err="1">
                <a:latin typeface="LM Roman 10" pitchFamily="50" charset="0"/>
              </a:rPr>
              <a:t>support</a:t>
            </a:r>
            <a:r>
              <a:rPr lang="es-MX" dirty="0">
                <a:latin typeface="LM Roman 10" pitchFamily="50" charset="0"/>
              </a:rPr>
              <a:t> vector machine. 2015.</a:t>
            </a:r>
          </a:p>
          <a:p>
            <a:r>
              <a:rPr lang="es-MX" dirty="0">
                <a:latin typeface="LM Roman 10" pitchFamily="50" charset="0"/>
              </a:rPr>
              <a:t>[8] </a:t>
            </a:r>
            <a:r>
              <a:rPr lang="es-MX" dirty="0" err="1">
                <a:latin typeface="LM Roman 10" pitchFamily="50" charset="0"/>
              </a:rPr>
              <a:t>Dandawate</a:t>
            </a:r>
            <a:r>
              <a:rPr lang="es-MX" dirty="0">
                <a:latin typeface="LM Roman 10" pitchFamily="50" charset="0"/>
              </a:rPr>
              <a:t> Y., </a:t>
            </a:r>
            <a:r>
              <a:rPr lang="es-MX" dirty="0" err="1">
                <a:latin typeface="LM Roman 10" pitchFamily="50" charset="0"/>
              </a:rPr>
              <a:t>Kokare</a:t>
            </a:r>
            <a:r>
              <a:rPr lang="es-MX" dirty="0">
                <a:latin typeface="LM Roman 10" pitchFamily="50" charset="0"/>
              </a:rPr>
              <a:t> R. </a:t>
            </a:r>
            <a:r>
              <a:rPr lang="es-MX" dirty="0" err="1">
                <a:latin typeface="LM Roman 10" pitchFamily="50" charset="0"/>
              </a:rPr>
              <a:t>An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automated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n-US" dirty="0">
                <a:latin typeface="LM Roman 10" pitchFamily="50" charset="0"/>
              </a:rPr>
              <a:t>approach for classification of plant diseases towards development of futuristic decision support system in Indian perspective 2015.</a:t>
            </a:r>
          </a:p>
          <a:p>
            <a:r>
              <a:rPr lang="es-MX" dirty="0">
                <a:latin typeface="LM Roman 10" pitchFamily="50" charset="0"/>
              </a:rPr>
              <a:t>[9] Raza S. et al. </a:t>
            </a:r>
            <a:r>
              <a:rPr lang="en-US" dirty="0">
                <a:latin typeface="LM Roman 10" pitchFamily="50" charset="0"/>
              </a:rPr>
              <a:t>Automatic detection of diseased tomato plants using thermal and stereo visible light images. 2015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9. Referencias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25</a:t>
            </a:fld>
            <a:endParaRPr lang="es-MX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276872"/>
            <a:ext cx="7488832" cy="2304256"/>
          </a:xfrm>
          <a:prstGeom prst="rect">
            <a:avLst/>
          </a:prstGeom>
        </p:spPr>
        <p:txBody>
          <a:bodyPr rIns="91440" anchor="b">
            <a:normAutofit fontScale="9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16600" dirty="0">
                <a:effectLst/>
                <a:latin typeface="LM Roman 10" pitchFamily="50" charset="0"/>
              </a:rPr>
              <a:t>Gracias</a:t>
            </a:r>
            <a:r>
              <a:rPr lang="es-MX" dirty="0">
                <a:effectLst/>
                <a:latin typeface="LM Roman 1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1. Identificación del problema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</a:t>
            </a:fld>
            <a:endParaRPr lang="es-MX"/>
          </a:p>
        </p:txBody>
      </p:sp>
      <p:pic>
        <p:nvPicPr>
          <p:cNvPr id="1026" name="Picture 2" descr="http://2.bp.blogspot.com/-KbQkCmO7zCY/T_WifoiACKI/AAAAAAAAAIo/PD5tUHcIwZY/s320/Sistema+mecha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1178"/>
            <a:ext cx="2563913" cy="19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247481" y="3729667"/>
            <a:ext cx="2520280" cy="1117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Hidroponía</a:t>
            </a:r>
            <a:endParaRPr lang="es-MX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195736" y="3356993"/>
            <a:ext cx="1420831" cy="536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esultado de imagen para mercado crecimien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1" y="1632522"/>
            <a:ext cx="1405540" cy="13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507621" y="2996952"/>
            <a:ext cx="496427" cy="73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esultado de imagen para mex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61" y="3175199"/>
            <a:ext cx="2598457" cy="21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tach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0" y="3045532"/>
            <a:ext cx="622921" cy="6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30" idx="1"/>
          </p:cNvCxnSpPr>
          <p:nvPr/>
        </p:nvCxnSpPr>
        <p:spPr>
          <a:xfrm>
            <a:off x="5767761" y="4238204"/>
            <a:ext cx="892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Resultado de imagen para plantas enfermedad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1392551" cy="13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3" idx="3"/>
          </p:cNvCxnSpPr>
          <p:nvPr/>
        </p:nvCxnSpPr>
        <p:spPr>
          <a:xfrm flipH="1">
            <a:off x="2555776" y="4683449"/>
            <a:ext cx="1060791" cy="89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5679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 general</a:t>
            </a:r>
            <a:r>
              <a:rPr lang="es-MX" sz="2000" dirty="0" smtClean="0">
                <a:latin typeface="LM Roman 10" pitchFamily="50" charset="0"/>
              </a:rPr>
              <a:t>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r>
              <a:rPr lang="es-MX" sz="2000" dirty="0">
                <a:latin typeface="LM Roman 10" pitchFamily="50" charset="0"/>
              </a:rPr>
              <a:t>Diseñar y desarrollar el prototipo de una aplicación de visión por computadora que analiza imágenes de hojas de tomate con una anormalidad visible y realiza un diagnóstico de una posible enfermedad, bajo un subconjunto predefinido de enfermedades del tomate</a:t>
            </a:r>
            <a:endParaRPr lang="es-ES" sz="16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Objetivos particulares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Entrenar el modelo de clasificación de imágenes con el conjunto de datos predefinido.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Realizar pruebas de eficiencia del clasificador, obteniendo un resultado superior al 90%.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Implementar un sistema web en el que se aloje el clasificador y permita realizar identificaciones de enfermedades a los usuarios.</a:t>
            </a: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D115AEC-B31D-4916-9803-B5813C84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635502"/>
            <a:ext cx="7560841" cy="390804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="" xmlns:a16="http://schemas.microsoft.com/office/drawing/2014/main" id="{6C59DDA4-ECB0-4916-8CD3-4B4F730CC6F0}"/>
              </a:ext>
            </a:extLst>
          </p:cNvPr>
          <p:cNvSpPr txBox="1"/>
          <p:nvPr/>
        </p:nvSpPr>
        <p:spPr>
          <a:xfrm>
            <a:off x="2192184" y="5519069"/>
            <a:ext cx="38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2.9.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7562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7</a:t>
            </a:fld>
            <a:endParaRPr lang="es-MX"/>
          </a:p>
        </p:txBody>
      </p:sp>
      <p:pic>
        <p:nvPicPr>
          <p:cNvPr id="5" name="Picture 4" descr="C:\Users\Edgar\Documents\git\PlantDiseaseDetection\technicalReport\tt2\images\incremental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19008"/>
            <a:ext cx="4968552" cy="28414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/>
          <p:nvPr/>
        </p:nvSpPr>
        <p:spPr>
          <a:xfrm>
            <a:off x="2303748" y="546042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3.1. Metodología.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1012713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3.1 Metodología de desarrollo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203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8</a:t>
            </a:fld>
            <a:endParaRPr lang="es-MX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9" name="10 CuadroTexto"/>
          <p:cNvSpPr txBox="1"/>
          <p:nvPr/>
        </p:nvSpPr>
        <p:spPr>
          <a:xfrm>
            <a:off x="1187624" y="2695404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rizado amarillo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mosaico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Corynespora</a:t>
            </a:r>
            <a:r>
              <a:rPr lang="es-MX" sz="2000" dirty="0">
                <a:latin typeface="LM Roman 10" pitchFamily="50" charset="0"/>
              </a:rPr>
              <a:t> </a:t>
            </a:r>
            <a:r>
              <a:rPr lang="es-MX" sz="2000" dirty="0" err="1">
                <a:latin typeface="LM Roman 10" pitchFamily="50" charset="0"/>
              </a:rPr>
              <a:t>cassiicola</a:t>
            </a:r>
            <a:r>
              <a:rPr lang="es-MX" sz="2000" dirty="0">
                <a:latin typeface="LM Roman 10" pitchFamily="50" charset="0"/>
              </a:rPr>
              <a:t>. Mancha en forma de blanco.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Araña roja.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Septoriosis</a:t>
            </a:r>
            <a:r>
              <a:rPr lang="es-MX" sz="2000" dirty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Passalora</a:t>
            </a:r>
            <a:r>
              <a:rPr lang="es-MX" sz="2000" dirty="0">
                <a:latin typeface="LM Roman 10" pitchFamily="50" charset="0"/>
              </a:rPr>
              <a:t> fulva. Moho en la hoja.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tardío.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temprano.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Mancha bacteriana.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FBC13C4D-240D-41B1-9677-3E31FC9E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3" y="2121110"/>
            <a:ext cx="2032230" cy="202796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BF8019E-0A79-4DB0-BC26-0ED677FB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18" y="2036613"/>
            <a:ext cx="2032232" cy="20279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C0498B1-BF33-48E8-92F5-9E4217FAD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836" y="4533924"/>
            <a:ext cx="2032231" cy="202796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09641421-BA84-4F3E-8AE8-456DCF594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620" y="4394270"/>
            <a:ext cx="2053177" cy="20488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4 CuadroTexto">
            <a:extLst>
              <a:ext uri="{FF2B5EF4-FFF2-40B4-BE49-F238E27FC236}">
                <a16:creationId xmlns="" xmlns:a16="http://schemas.microsoft.com/office/drawing/2014/main" id="{B7070821-DB70-4B5D-8D91-B36DE645B087}"/>
              </a:ext>
            </a:extLst>
          </p:cNvPr>
          <p:cNvSpPr txBox="1"/>
          <p:nvPr/>
        </p:nvSpPr>
        <p:spPr>
          <a:xfrm>
            <a:off x="-21829" y="3849302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3.2. </a:t>
            </a:r>
            <a:r>
              <a:rPr lang="es-MX" sz="1600" dirty="0">
                <a:latin typeface="LM Roman 10" pitchFamily="50" charset="0"/>
              </a:rPr>
              <a:t>Virus del rizado amarillo.</a:t>
            </a:r>
          </a:p>
        </p:txBody>
      </p:sp>
      <p:sp>
        <p:nvSpPr>
          <p:cNvPr id="18" name="4 CuadroTexto">
            <a:extLst>
              <a:ext uri="{FF2B5EF4-FFF2-40B4-BE49-F238E27FC236}">
                <a16:creationId xmlns="" xmlns:a16="http://schemas.microsoft.com/office/drawing/2014/main" id="{41A20F55-03CA-4257-925B-FC02938622C4}"/>
              </a:ext>
            </a:extLst>
          </p:cNvPr>
          <p:cNvSpPr txBox="1"/>
          <p:nvPr/>
        </p:nvSpPr>
        <p:spPr>
          <a:xfrm>
            <a:off x="3883069" y="3764805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3.3. </a:t>
            </a:r>
            <a:r>
              <a:rPr lang="es-MX" sz="1600" dirty="0">
                <a:latin typeface="LM Roman 10" pitchFamily="50" charset="0"/>
              </a:rPr>
              <a:t>Mancha en forma de blanco.</a:t>
            </a:r>
          </a:p>
        </p:txBody>
      </p:sp>
      <p:sp>
        <p:nvSpPr>
          <p:cNvPr id="20" name="4 CuadroTexto">
            <a:extLst>
              <a:ext uri="{FF2B5EF4-FFF2-40B4-BE49-F238E27FC236}">
                <a16:creationId xmlns="" xmlns:a16="http://schemas.microsoft.com/office/drawing/2014/main" id="{6E45103C-028E-402F-BCCA-EEED242C9CFC}"/>
              </a:ext>
            </a:extLst>
          </p:cNvPr>
          <p:cNvSpPr txBox="1"/>
          <p:nvPr/>
        </p:nvSpPr>
        <p:spPr>
          <a:xfrm>
            <a:off x="2099224" y="6290409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3.4. </a:t>
            </a:r>
            <a:r>
              <a:rPr lang="es-MX" sz="1600" dirty="0" err="1">
                <a:latin typeface="LM Roman 10" pitchFamily="50" charset="0"/>
              </a:rPr>
              <a:t>Septoriosis</a:t>
            </a:r>
            <a:r>
              <a:rPr lang="es-MX" sz="1600" dirty="0">
                <a:latin typeface="LM Roman 10" pitchFamily="50" charset="0"/>
              </a:rPr>
              <a:t>.</a:t>
            </a:r>
          </a:p>
        </p:txBody>
      </p:sp>
      <p:sp>
        <p:nvSpPr>
          <p:cNvPr id="21" name="4 CuadroTexto">
            <a:extLst>
              <a:ext uri="{FF2B5EF4-FFF2-40B4-BE49-F238E27FC236}">
                <a16:creationId xmlns="" xmlns:a16="http://schemas.microsoft.com/office/drawing/2014/main" id="{70F95B4F-9672-48EE-A6AE-5A2B9E09F9C0}"/>
              </a:ext>
            </a:extLst>
          </p:cNvPr>
          <p:cNvSpPr txBox="1"/>
          <p:nvPr/>
        </p:nvSpPr>
        <p:spPr>
          <a:xfrm>
            <a:off x="5426661" y="6177813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3.5. </a:t>
            </a:r>
            <a:r>
              <a:rPr lang="es-MX" sz="1600" dirty="0">
                <a:latin typeface="LM Roman 10" pitchFamily="50" charset="0"/>
              </a:rPr>
              <a:t>Tizón tardío.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2170</TotalTime>
  <Words>1501</Words>
  <Application>Microsoft Office PowerPoint</Application>
  <PresentationFormat>On-screen Show (4:3)</PresentationFormat>
  <Paragraphs>272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FreeSans</vt:lpstr>
      <vt:lpstr>Liberation Serif</vt:lpstr>
      <vt:lpstr>LM Roman 10</vt:lpstr>
      <vt:lpstr>Noto Sans CJK SC Regular</vt:lpstr>
      <vt:lpstr>Adyacencia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Bitware</cp:lastModifiedBy>
  <cp:revision>240</cp:revision>
  <dcterms:created xsi:type="dcterms:W3CDTF">2013-10-17T00:22:42Z</dcterms:created>
  <dcterms:modified xsi:type="dcterms:W3CDTF">2018-05-31T22:16:23Z</dcterms:modified>
</cp:coreProperties>
</file>