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69" r:id="rId2"/>
    <p:sldId id="276" r:id="rId3"/>
    <p:sldId id="316" r:id="rId4"/>
    <p:sldId id="277" r:id="rId5"/>
    <p:sldId id="337" r:id="rId6"/>
    <p:sldId id="341" r:id="rId7"/>
    <p:sldId id="342" r:id="rId8"/>
    <p:sldId id="343" r:id="rId9"/>
    <p:sldId id="291" r:id="rId10"/>
    <p:sldId id="300" r:id="rId11"/>
    <p:sldId id="324" r:id="rId12"/>
    <p:sldId id="338" r:id="rId13"/>
    <p:sldId id="326" r:id="rId14"/>
    <p:sldId id="325" r:id="rId15"/>
    <p:sldId id="344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9" r:id="rId24"/>
    <p:sldId id="334" r:id="rId25"/>
    <p:sldId id="335" r:id="rId26"/>
    <p:sldId id="262" r:id="rId27"/>
    <p:sldId id="305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30" autoAdjust="0"/>
  </p:normalViewPr>
  <p:slideViewPr>
    <p:cSldViewPr>
      <p:cViewPr varScale="1">
        <p:scale>
          <a:sx n="56" d="100"/>
          <a:sy n="56" d="100"/>
        </p:scale>
        <p:origin x="42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7E47-7BA5-4BDE-825F-99105A54A119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140E-2379-476F-AF30-DCCAD20ECE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7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8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9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6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3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1C79-E0AD-438C-8317-192DDF6BEEF8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232-B388-4B1D-9D96-79B8AB22DD6C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39E-5B4F-44B4-894E-7EC7DAF44F75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477-E135-4A50-8987-24D5BB66A865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1A1-D10E-4B6D-B01E-5D00A19565DF}" type="datetime1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41C-ED8C-4BC4-8C35-EE1AB9F96CAE}" type="datetime1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24-4431-4E36-AF02-228F900AB1E3}" type="datetime1">
              <a:rPr lang="es-MX" smtClean="0"/>
              <a:t>31/05/2018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263F-9078-4D26-BA85-94E3B1F2B6E8}" type="datetime1">
              <a:rPr lang="es-MX" smtClean="0"/>
              <a:t>31/05/2018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67E-AAAF-4B18-AE6C-30FE17001A58}" type="datetime1">
              <a:rPr lang="es-MX" smtClean="0"/>
              <a:t>31/05/2018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72CF-C824-452B-AA7F-ED7FBB9B4D84}" type="datetime1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F286-C291-46E2-A3AC-CFFD446B5617}" type="datetime1">
              <a:rPr lang="es-MX" smtClean="0"/>
              <a:t>31/05/2018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B77E79-FABC-4EBB-A9E7-9BD2BAE7684F}" type="datetime1">
              <a:rPr lang="es-MX" smtClean="0"/>
              <a:t>31/05/2018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4"/>
            <a:ext cx="757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LM Roman 10" pitchFamily="50" charset="0"/>
              </a:rPr>
              <a:t>Institutito Politécnico Nacional</a:t>
            </a:r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ES" sz="2400" dirty="0">
                <a:latin typeface="LM Roman 10" pitchFamily="50" charset="0"/>
              </a:rPr>
              <a:t>Escuela Superior de Cómputo</a:t>
            </a: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MX" sz="2400" u="sng" dirty="0">
                <a:latin typeface="LM Roman 10" pitchFamily="50" charset="0"/>
              </a:rPr>
              <a:t>Prototipo de aplicación para la detección de deficiencia de nutrientes en cultivos de hidroponía</a:t>
            </a:r>
            <a:r>
              <a:rPr lang="es-ES" sz="2400" u="sng" dirty="0">
                <a:latin typeface="LM Roman 10" pitchFamily="50" charset="0"/>
              </a:rPr>
              <a:t>.</a:t>
            </a: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r>
              <a:rPr lang="es-ES" sz="2000" dirty="0">
                <a:latin typeface="LM Roman 10" pitchFamily="50" charset="0"/>
              </a:rPr>
              <a:t>Presenta:</a:t>
            </a:r>
          </a:p>
          <a:p>
            <a:pPr algn="ctr"/>
            <a:r>
              <a:rPr lang="es-ES" sz="2000" dirty="0">
                <a:latin typeface="LM Roman 10" pitchFamily="50" charset="0"/>
              </a:rPr>
              <a:t>Edgar Rodrigo Arredondo Basurto</a:t>
            </a: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r>
              <a:rPr lang="es-MX" sz="2000" dirty="0">
                <a:latin typeface="LM Roman 10" pitchFamily="50" charset="0"/>
              </a:rPr>
              <a:t>Directores</a:t>
            </a:r>
          </a:p>
          <a:p>
            <a:pPr algn="ctr"/>
            <a:r>
              <a:rPr lang="pt-BR" dirty="0">
                <a:latin typeface="LM Roman 10" pitchFamily="50" charset="0"/>
              </a:rPr>
              <a:t>Ing. Eduardo Gutiérrez Aldana</a:t>
            </a:r>
          </a:p>
          <a:p>
            <a:pPr algn="ctr"/>
            <a:r>
              <a:rPr lang="pt-BR" dirty="0">
                <a:latin typeface="LM Roman 10" pitchFamily="50" charset="0"/>
              </a:rPr>
              <a:t>Dr. José Félix Serrano Talamantes</a:t>
            </a:r>
          </a:p>
          <a:p>
            <a:pPr algn="ctr"/>
            <a:endParaRPr lang="es-ES" dirty="0">
              <a:latin typeface="LM Roman 10" pitchFamily="50" charset="0"/>
            </a:endParaRPr>
          </a:p>
        </p:txBody>
      </p:sp>
      <p:pic>
        <p:nvPicPr>
          <p:cNvPr id="5" name="4 Imagen" descr="Ipn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166"/>
            <a:ext cx="928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1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32240" y="492786"/>
            <a:ext cx="1484587" cy="1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10</a:t>
            </a:fld>
            <a:endParaRPr lang="es-MX"/>
          </a:p>
        </p:txBody>
      </p:sp>
      <p:pic>
        <p:nvPicPr>
          <p:cNvPr id="5" name="Picture 5" descr="C:\Users\Edgar\Documents\git\PlantDiseaseDetection\technicalReport\tt2\images\architecture.png">
            <a:extLst>
              <a:ext uri="{FF2B5EF4-FFF2-40B4-BE49-F238E27FC236}">
                <a16:creationId xmlns:a16="http://schemas.microsoft.com/office/drawing/2014/main" xmlns="" id="{B8BD05CB-90AF-446B-824B-70C7260E1A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17" y="952241"/>
            <a:ext cx="3228975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>
            <a:extLst>
              <a:ext uri="{FF2B5EF4-FFF2-40B4-BE49-F238E27FC236}">
                <a16:creationId xmlns:a16="http://schemas.microsoft.com/office/drawing/2014/main" xmlns="" id="{A22A00FA-FB85-45B7-92DC-9F2369C64803}"/>
              </a:ext>
            </a:extLst>
          </p:cNvPr>
          <p:cNvSpPr txBox="1"/>
          <p:nvPr/>
        </p:nvSpPr>
        <p:spPr>
          <a:xfrm>
            <a:off x="4139952" y="625895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3.3. Arquitectura.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79512" y="-190759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77172" y="620688"/>
            <a:ext cx="324036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3.4 Sistema Web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El conjunto de datos </a:t>
            </a:r>
            <a:r>
              <a:rPr lang="es-MX" sz="2000" dirty="0" smtClean="0">
                <a:latin typeface="LM Roman 10" panose="00000500000000000000" pitchFamily="50" charset="0"/>
              </a:rPr>
              <a:t>consiste </a:t>
            </a:r>
            <a:r>
              <a:rPr lang="es-MX" sz="2000" dirty="0">
                <a:latin typeface="LM Roman 10" panose="00000500000000000000" pitchFamily="50" charset="0"/>
              </a:rPr>
              <a:t>de </a:t>
            </a:r>
            <a:r>
              <a:rPr lang="es-MX" sz="2000" dirty="0" smtClean="0">
                <a:latin typeface="LM Roman 10" panose="00000500000000000000" pitchFamily="50" charset="0"/>
              </a:rPr>
              <a:t>16,419 imágenes divididas en las diez clases la tabla siguiente. Del conjunto total, 80</a:t>
            </a:r>
            <a:r>
              <a:rPr lang="es-MX" sz="2000" dirty="0">
                <a:latin typeface="LM Roman 10" panose="00000500000000000000" pitchFamily="50" charset="0"/>
              </a:rPr>
              <a:t>% </a:t>
            </a:r>
            <a:r>
              <a:rPr lang="es-MX" sz="2000" dirty="0" smtClean="0">
                <a:latin typeface="LM Roman 10" panose="00000500000000000000" pitchFamily="50" charset="0"/>
              </a:rPr>
              <a:t>fueron usadas para la fase de entrenamiento </a:t>
            </a:r>
            <a:r>
              <a:rPr lang="es-MX" sz="2000" dirty="0">
                <a:latin typeface="LM Roman 10" panose="00000500000000000000" pitchFamily="50" charset="0"/>
              </a:rPr>
              <a:t>y el restante para pruebas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7942592-F6C1-4E35-B55C-F97E04F3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3" y="2564904"/>
            <a:ext cx="7128793" cy="3684731"/>
          </a:xfrm>
          <a:prstGeom prst="rect">
            <a:avLst/>
          </a:prstGeom>
        </p:spPr>
      </p:pic>
      <p:sp>
        <p:nvSpPr>
          <p:cNvPr id="7" name="4 CuadroTexto">
            <a:extLst>
              <a:ext uri="{FF2B5EF4-FFF2-40B4-BE49-F238E27FC236}">
                <a16:creationId xmlns:a16="http://schemas.microsoft.com/office/drawing/2014/main" xmlns="" id="{A22A00FA-FB85-45B7-92DC-9F2369C64803}"/>
              </a:ext>
            </a:extLst>
          </p:cNvPr>
          <p:cNvSpPr txBox="1"/>
          <p:nvPr/>
        </p:nvSpPr>
        <p:spPr>
          <a:xfrm>
            <a:off x="2622087" y="595724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4.1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 smtClean="0">
                <a:latin typeface="LM Roman 10" pitchFamily="50" charset="0"/>
              </a:rPr>
              <a:t>Conjunto de datos</a:t>
            </a:r>
            <a:r>
              <a:rPr lang="es-MX" sz="1600" dirty="0" smtClean="0">
                <a:latin typeface="LM Roman 10" pitchFamily="50" charset="0"/>
              </a:rPr>
              <a:t>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17216" y="9807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4.1</a:t>
            </a:r>
            <a:r>
              <a:rPr lang="es-MX" sz="2800" dirty="0" smtClean="0">
                <a:effectLst/>
                <a:latin typeface="LM Roman 10" pitchFamily="50" charset="0"/>
              </a:rPr>
              <a:t> Conjunto de datos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1727469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El entrenamiento del clasificador se realizó con el </a:t>
            </a:r>
            <a:r>
              <a:rPr lang="es-MX" sz="2000" dirty="0" err="1">
                <a:latin typeface="LM Roman 10" panose="00000500000000000000" pitchFamily="50" charset="0"/>
              </a:rPr>
              <a:t>framework</a:t>
            </a:r>
            <a:r>
              <a:rPr lang="es-MX" sz="2000" dirty="0">
                <a:latin typeface="LM Roman 10" panose="00000500000000000000" pitchFamily="50" charset="0"/>
              </a:rPr>
              <a:t> de aprendizaje profundo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máquina utilizada tiene las siguientes características: 4 GB de RAM, procesador Intel i3, sin GPU compatible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Se seleccionó la arquitectura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Está arquitectura tuvo un tiempo estimado de entrenamiento de 7 días. En cambio la </a:t>
            </a:r>
            <a:r>
              <a:rPr lang="es-MX" sz="2000" dirty="0" err="1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 tuvo un tiempo estimado de entrenamiento de 91 días!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alcanzó una </a:t>
            </a:r>
            <a:r>
              <a:rPr lang="es-MX" sz="2000" dirty="0" smtClean="0">
                <a:latin typeface="LM Roman 10" panose="00000500000000000000" pitchFamily="50" charset="0"/>
              </a:rPr>
              <a:t>eficiencia del 98.82% </a:t>
            </a:r>
            <a:r>
              <a:rPr lang="es-MX" sz="2000" dirty="0">
                <a:latin typeface="LM Roman 10" panose="00000500000000000000" pitchFamily="50" charset="0"/>
              </a:rPr>
              <a:t>después de 8 mil iteraciones de entrenamiento, en un periodo de una semana.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12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2022" y="1111632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4.2</a:t>
            </a:r>
            <a:r>
              <a:rPr lang="es-MX" sz="2800" dirty="0" smtClean="0">
                <a:effectLst/>
                <a:latin typeface="LM Roman 10" pitchFamily="50" charset="0"/>
              </a:rPr>
              <a:t> Entrenamiento del clasificador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2111711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Es posible realizar </a:t>
            </a:r>
            <a:r>
              <a:rPr lang="es-MX" sz="2000" dirty="0" smtClean="0">
                <a:latin typeface="LM Roman 10" panose="00000500000000000000" pitchFamily="50" charset="0"/>
              </a:rPr>
              <a:t>identificaciones de enfermedades</a:t>
            </a:r>
            <a:r>
              <a:rPr lang="es-MX" sz="2000" dirty="0" smtClean="0">
                <a:latin typeface="LM Roman 10" panose="00000500000000000000" pitchFamily="50" charset="0"/>
              </a:rPr>
              <a:t> </a:t>
            </a:r>
            <a:r>
              <a:rPr lang="es-MX" sz="2000" dirty="0">
                <a:latin typeface="LM Roman 10" panose="00000500000000000000" pitchFamily="50" charset="0"/>
              </a:rPr>
              <a:t>usando el clasificador </a:t>
            </a:r>
            <a:r>
              <a:rPr lang="es-MX" sz="2000" dirty="0" smtClean="0">
                <a:latin typeface="LM Roman 10" panose="00000500000000000000" pitchFamily="50" charset="0"/>
              </a:rPr>
              <a:t>entrenado de la siguiente forma: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13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4.3 Identificación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4098" name="Picture 2" descr="Resultado de imagen para caffe 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998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1907704" y="3883999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0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77" y="3113308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24" y="3984117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at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36" y="4871895"/>
            <a:ext cx="894169" cy="8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openc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48" y="3866904"/>
            <a:ext cx="1207189" cy="10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us 12"/>
          <p:cNvSpPr/>
          <p:nvPr/>
        </p:nvSpPr>
        <p:spPr>
          <a:xfrm>
            <a:off x="5751379" y="3957741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11" y="3161350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58" y="4032159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jav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7" y="4749829"/>
            <a:ext cx="1419503" cy="14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5.1 Requisitos funcionales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xmlns="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32797"/>
              </p:ext>
            </p:extLst>
          </p:nvPr>
        </p:nvGraphicFramePr>
        <p:xfrm>
          <a:off x="611560" y="2060848"/>
          <a:ext cx="6912768" cy="3828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155">
                  <a:extLst>
                    <a:ext uri="{9D8B030D-6E8A-4147-A177-3AD203B41FA5}">
                      <a16:colId xmlns:a16="http://schemas.microsoft.com/office/drawing/2014/main" xmlns="" val="854231003"/>
                    </a:ext>
                  </a:extLst>
                </a:gridCol>
                <a:gridCol w="2415304">
                  <a:extLst>
                    <a:ext uri="{9D8B030D-6E8A-4147-A177-3AD203B41FA5}">
                      <a16:colId xmlns:a16="http://schemas.microsoft.com/office/drawing/2014/main" xmlns="" val="697965101"/>
                    </a:ext>
                  </a:extLst>
                </a:gridCol>
                <a:gridCol w="1166009">
                  <a:extLst>
                    <a:ext uri="{9D8B030D-6E8A-4147-A177-3AD203B41FA5}">
                      <a16:colId xmlns:a16="http://schemas.microsoft.com/office/drawing/2014/main" xmlns="" val="930387321"/>
                    </a:ext>
                  </a:extLst>
                </a:gridCol>
                <a:gridCol w="1832300">
                  <a:extLst>
                    <a:ext uri="{9D8B030D-6E8A-4147-A177-3AD203B41FA5}">
                      <a16:colId xmlns:a16="http://schemas.microsoft.com/office/drawing/2014/main" xmlns="" val="633301388"/>
                    </a:ext>
                  </a:extLst>
                </a:gridCol>
              </a:tblGrid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</a:rPr>
                        <a:t>Identificador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Tipo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Nombre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err="1" smtClean="0">
                          <a:effectLst/>
                          <a:latin typeface="+mn-lt"/>
                        </a:rPr>
                        <a:t>Descripcipón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2615671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Prasad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,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Peddoju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Ghosh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2016 [5]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GWT, 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KNN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297 imágenes, 5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49557686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Mokhtar et al. 2015 [6]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800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5671499"/>
                  </a:ext>
                </a:extLst>
              </a:tr>
              <a:tr h="750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Semary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et al. 2015 [7]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Momentos de color, GLCM, descomposición wavelet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177 imágenes, 12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563754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Dandawate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Kokare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2015 [8]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SIFT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120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3849925"/>
                  </a:ext>
                </a:extLst>
              </a:tr>
              <a:tr h="9467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Raza et al. 2015 [9]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Estadísticas locales, globales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71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617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RF01.</a:t>
            </a:r>
            <a:r>
              <a:rPr lang="es-MX" sz="2000" dirty="0">
                <a:latin typeface="LM Roman 10" panose="00000500000000000000" pitchFamily="50" charset="0"/>
              </a:rPr>
              <a:t> Selección de imagen.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Media.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permitirá seleccionar una imagen del sistema de archivos local del dispositivo del usuario.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RF02. </a:t>
            </a:r>
            <a:r>
              <a:rPr lang="es-MX" sz="2000" dirty="0">
                <a:latin typeface="LM Roman 10" panose="00000500000000000000" pitchFamily="50" charset="0"/>
              </a:rPr>
              <a:t>Clasificación.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Alta.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clasificará la imagen en alguna de las nueve enfermedades descritas en la tabla de la figura 2.9, indicando la probabilidad de que esa sea la enfermedad correcta.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5.1 Requisitos funcionales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Requisitos no funcionales.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RNF01</a:t>
            </a:r>
            <a:r>
              <a:rPr lang="es-MX" sz="2000" dirty="0">
                <a:latin typeface="LM Roman 10" panose="00000500000000000000" pitchFamily="50" charset="0"/>
              </a:rPr>
              <a:t>. La eficiencia de clasificación deberá ser superior al 90%.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RNF02</a:t>
            </a:r>
            <a:r>
              <a:rPr lang="es-MX" sz="2000" dirty="0">
                <a:latin typeface="LM Roman 10" panose="00000500000000000000" pitchFamily="50" charset="0"/>
              </a:rPr>
              <a:t>. El clasificador identificará la clase de la imagen de entrada en un tiempo no mayor a cinco segundos.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RNF05</a:t>
            </a:r>
            <a:r>
              <a:rPr lang="es-MX" sz="2000" dirty="0">
                <a:latin typeface="LM Roman 10" panose="00000500000000000000" pitchFamily="50" charset="0"/>
              </a:rPr>
              <a:t>. El sistema será desarrollado para un ambiente Web.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RNF06</a:t>
            </a:r>
            <a:r>
              <a:rPr lang="es-MX" sz="2000" dirty="0">
                <a:latin typeface="LM Roman 10" panose="00000500000000000000" pitchFamily="50" charset="0"/>
              </a:rPr>
              <a:t>. El sistema seguirá los estándares CSS3, XHTML 1.0 </a:t>
            </a:r>
            <a:r>
              <a:rPr lang="es-MX" sz="2000" dirty="0" err="1">
                <a:latin typeface="LM Roman 10" panose="00000500000000000000" pitchFamily="50" charset="0"/>
              </a:rPr>
              <a:t>Transitional</a:t>
            </a:r>
            <a:r>
              <a:rPr lang="es-MX" sz="2000" dirty="0">
                <a:latin typeface="LM Roman 10" panose="00000500000000000000" pitchFamily="50" charset="0"/>
              </a:rPr>
              <a:t> y ECMAScript 5 para el desarrollo de la interfaz gráfica.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16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1961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17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pic>
        <p:nvPicPr>
          <p:cNvPr id="5" name="Imagen 16" descr="C:\Users\edgar\AppData\Local\Microsoft\Windows\INetCache\Content.Word\casosDeU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67" y="1772816"/>
            <a:ext cx="4503762" cy="3495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5.1. Modelo de casos de uso de la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34000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18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5.2. Diseño de la interfaz de usuario.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67927" y="1186180"/>
            <a:ext cx="4208145" cy="44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19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957869" y="6181725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5.3. Arquitectura de la aplicación Web.</a:t>
            </a:r>
          </a:p>
        </p:txBody>
      </p:sp>
      <p:pic>
        <p:nvPicPr>
          <p:cNvPr id="8" name="Picture 7" descr="C:\Users\Edgar\Documents\git\PlantDiseaseDetection\technicalReport\tt2\images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78245"/>
            <a:ext cx="2952327" cy="5173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1. Identificación del problema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</a:t>
            </a:fld>
            <a:endParaRPr lang="es-MX"/>
          </a:p>
        </p:txBody>
      </p:sp>
      <p:pic>
        <p:nvPicPr>
          <p:cNvPr id="1026" name="Picture 2" descr="http://2.bp.blogspot.com/-KbQkCmO7zCY/T_WifoiACKI/AAAAAAAAAIo/PD5tUHcIwZY/s320/Sistema+mecha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1178"/>
            <a:ext cx="2563913" cy="19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247481" y="3729667"/>
            <a:ext cx="2520280" cy="1117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Hidroponía</a:t>
            </a:r>
            <a:endParaRPr lang="es-MX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195736" y="3356993"/>
            <a:ext cx="1420831" cy="536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esultado de imagen para mercado crecimien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1" y="1632522"/>
            <a:ext cx="1405540" cy="13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507621" y="2996952"/>
            <a:ext cx="496427" cy="73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esultado de imagen para mex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61" y="3175199"/>
            <a:ext cx="2598457" cy="21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tach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0" y="3045532"/>
            <a:ext cx="622921" cy="6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30" idx="1"/>
          </p:cNvCxnSpPr>
          <p:nvPr/>
        </p:nvCxnSpPr>
        <p:spPr>
          <a:xfrm>
            <a:off x="5767761" y="4238204"/>
            <a:ext cx="892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Resultado de imagen para plantas enfermedad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1392551" cy="13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3" idx="3"/>
          </p:cNvCxnSpPr>
          <p:nvPr/>
        </p:nvCxnSpPr>
        <p:spPr>
          <a:xfrm flipH="1">
            <a:off x="2555776" y="4683449"/>
            <a:ext cx="1060791" cy="89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5.4. Diagrama de clases de la aplicación Web.</a:t>
            </a:r>
          </a:p>
        </p:txBody>
      </p:sp>
      <p:pic>
        <p:nvPicPr>
          <p:cNvPr id="8" name="Imagen 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" y="1412776"/>
            <a:ext cx="6991096" cy="4032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59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Las tecnologías de desarrollo de la aplicación fueron las siguientes: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Java. Lenguaje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. Para la etapa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Maven</a:t>
            </a:r>
            <a:r>
              <a:rPr lang="es-MX" sz="2000" dirty="0">
                <a:latin typeface="LM Roman 10" panose="00000500000000000000" pitchFamily="50" charset="0"/>
              </a:rPr>
              <a:t> y Spring </a:t>
            </a:r>
            <a:r>
              <a:rPr lang="es-MX" sz="2000" dirty="0" err="1">
                <a:latin typeface="LM Roman 10" panose="00000500000000000000" pitchFamily="50" charset="0"/>
              </a:rPr>
              <a:t>boot</a:t>
            </a:r>
            <a:r>
              <a:rPr lang="es-MX" sz="2000" dirty="0">
                <a:latin typeface="LM Roman 10" panose="00000500000000000000" pitchFamily="50" charset="0"/>
              </a:rPr>
              <a:t>. Para el desarrollo y administración de dependencias del proyecto.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JavaServer</a:t>
            </a:r>
            <a:r>
              <a:rPr lang="es-MX" sz="2000" dirty="0">
                <a:latin typeface="LM Roman 10" panose="00000500000000000000" pitchFamily="50" charset="0"/>
              </a:rPr>
              <a:t> Faces (JSF) y </a:t>
            </a:r>
            <a:r>
              <a:rPr lang="es-MX" sz="2000" dirty="0" err="1">
                <a:latin typeface="LM Roman 10" panose="00000500000000000000" pitchFamily="50" charset="0"/>
              </a:rPr>
              <a:t>PrimeFaces</a:t>
            </a:r>
            <a:r>
              <a:rPr lang="es-MX" sz="2000" dirty="0">
                <a:latin typeface="LM Roman 10" panose="00000500000000000000" pitchFamily="50" charset="0"/>
              </a:rPr>
              <a:t>. Para el desarrollo de las interfaces de usuario y la comunicación entre el cliente y la capa de presentación del servidor.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La versión final de la aplicación consiste en un </a:t>
            </a:r>
            <a:r>
              <a:rPr lang="es-MX" sz="2000" dirty="0" err="1">
                <a:latin typeface="LM Roman 10" panose="00000500000000000000" pitchFamily="50" charset="0"/>
              </a:rPr>
              <a:t>jar</a:t>
            </a:r>
            <a:r>
              <a:rPr lang="es-MX" sz="2000" dirty="0">
                <a:latin typeface="LM Roman 10" panose="00000500000000000000" pitchFamily="50" charset="0"/>
              </a:rPr>
              <a:t> que contiene todas las dependencias incluyendo un servidor </a:t>
            </a:r>
            <a:r>
              <a:rPr lang="es-MX" sz="2000" dirty="0" err="1">
                <a:latin typeface="LM Roman 10" panose="00000500000000000000" pitchFamily="50" charset="0"/>
              </a:rPr>
              <a:t>tomcat</a:t>
            </a:r>
            <a:r>
              <a:rPr lang="es-MX" sz="2000" dirty="0">
                <a:latin typeface="LM Roman 10" panose="00000500000000000000" pitchFamily="50" charset="0"/>
              </a:rPr>
              <a:t>, a excepción de las bibliotecas nativas (*.so, *.</a:t>
            </a:r>
            <a:r>
              <a:rPr lang="es-MX" sz="2000" dirty="0" err="1">
                <a:latin typeface="LM Roman 10" panose="00000500000000000000" pitchFamily="50" charset="0"/>
              </a:rPr>
              <a:t>dll</a:t>
            </a:r>
            <a:r>
              <a:rPr lang="es-MX" sz="2000" dirty="0">
                <a:latin typeface="LM Roman 10" panose="00000500000000000000" pitchFamily="50" charset="0"/>
              </a:rPr>
              <a:t>) de </a:t>
            </a:r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 para Java. La ubicación de dichas bibliotecas se indica con la bandera </a:t>
            </a:r>
            <a:r>
              <a:rPr lang="es-MX" sz="2000" dirty="0" err="1">
                <a:solidFill>
                  <a:srgbClr val="990000"/>
                </a:solidFill>
                <a:latin typeface="Consolas" panose="020B0609020204030204" pitchFamily="49" charset="0"/>
                <a:ea typeface="Noto Sans CJK SC Regular"/>
                <a:cs typeface="FreeSans"/>
              </a:rPr>
              <a:t>Djava.library.path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 del comando java al ejecutar el </a:t>
            </a:r>
            <a:r>
              <a:rPr lang="es-MX" sz="2000" dirty="0" err="1">
                <a:latin typeface="LM Roman 10" panose="00000500000000000000" pitchFamily="50" charset="0"/>
                <a:ea typeface="Noto Sans CJK SC Regular"/>
                <a:cs typeface="FreeSans"/>
              </a:rPr>
              <a:t>jar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1401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8582" y="1358577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Pruebas.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Resultados.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4FF3EF36-20A8-4F6C-9AF8-EED19627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08150"/>
              </p:ext>
            </p:extLst>
          </p:nvPr>
        </p:nvGraphicFramePr>
        <p:xfrm>
          <a:off x="416768" y="2062434"/>
          <a:ext cx="7620000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48">
                  <a:extLst>
                    <a:ext uri="{9D8B030D-6E8A-4147-A177-3AD203B41FA5}">
                      <a16:colId xmlns:a16="http://schemas.microsoft.com/office/drawing/2014/main" xmlns="" val="854231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6979651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930387321"/>
                    </a:ext>
                  </a:extLst>
                </a:gridCol>
                <a:gridCol w="3253484">
                  <a:extLst>
                    <a:ext uri="{9D8B030D-6E8A-4147-A177-3AD203B41FA5}">
                      <a16:colId xmlns:a16="http://schemas.microsoft.com/office/drawing/2014/main" xmlns="" val="633301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Requisito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Descripción de la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 extensión esperado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261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del sistema de archivos local del dispositivo.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Es posible seleccionar imágenes con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4955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 archivo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es posible seleccionar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56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cuya clase sea previamente conocida (etiquetada) y clasificarla.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la imagen en alguna de las nueve enfermedades o en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56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que no corresponda con ninguna de las diez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debe indicar que la imagen no corresponde a ninguna de las enfermedades identificables u a una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384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RNF01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la eficiencia de clasificación con imágenes del conjunto de prueba.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eficiencia de clasificación es superior al 90%.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6179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el tiempo de respuesta del sistema Web.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El tiempo promedio de clasificación es menor a cinco segundos, para al menos 10% de imágenes del conjunto de prueba.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344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8582" y="1358577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Resultados.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Resultados.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B87AF3D3-F7A4-4C92-8FF7-B9FD93403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075"/>
              </p:ext>
            </p:extLst>
          </p:nvPr>
        </p:nvGraphicFramePr>
        <p:xfrm>
          <a:off x="446348" y="1778000"/>
          <a:ext cx="76200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xmlns="" val="173771311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1825181646"/>
                    </a:ext>
                  </a:extLst>
                </a:gridCol>
                <a:gridCol w="4009256">
                  <a:extLst>
                    <a:ext uri="{9D8B030D-6E8A-4147-A177-3AD203B41FA5}">
                      <a16:colId xmlns:a16="http://schemas.microsoft.com/office/drawing/2014/main" xmlns="" val="389919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Observaciones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3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permitió la selección de archivos extensiones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786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se permitió la selección de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8106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clasificó la imagen de forma correcta y mostró los dos resultados más probables.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3826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algunas de las imágenes en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debería agregar al clasificador una clase específica para aquellas imágenes no reconocidas.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611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prueba de eficiencia (98.82%) fue presentada al final de la sección 5.3.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299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6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tiempo promedio de clasificación con imágenes del subconjunto de pruebas fue de 582 ms.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Solo el proceso de clasificación tarda en promedio 115 ms. El resto consiste en la transmisión de datos entre cliente y servidor.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577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33330" y="1628800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LM Roman 10" panose="00000500000000000000" pitchFamily="50" charset="0"/>
              </a:rPr>
              <a:t>En comparación con otros trabajos en el área de detección de enfermedades en plantas (tabla inferior [4]), la metodología seguida en este prototipo obtuvo mejores resultados, teniendo en también en cuenta el número de enfermedades detectables (nueve).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7. Conclusiones.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2270"/>
              </p:ext>
            </p:extLst>
          </p:nvPr>
        </p:nvGraphicFramePr>
        <p:xfrm>
          <a:off x="827584" y="2808917"/>
          <a:ext cx="6849144" cy="3828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854231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6979651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3038732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633301388"/>
                    </a:ext>
                  </a:extLst>
                </a:gridCol>
                <a:gridCol w="872480">
                  <a:extLst>
                    <a:ext uri="{9D8B030D-6E8A-4147-A177-3AD203B41FA5}">
                      <a16:colId xmlns:a16="http://schemas.microsoft.com/office/drawing/2014/main" xmlns="" val="4260007016"/>
                    </a:ext>
                  </a:extLst>
                </a:gridCol>
              </a:tblGrid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</a:rPr>
                        <a:t>Estudio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Descriptor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Clasificador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</a:rPr>
                        <a:t>Conjunto de datos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Precisión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2615671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Prasad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,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Peddoju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Ghosh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2016 [5]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GWT, 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KNN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297 imágenes, 5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93.00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49557686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Mokhtar et al. 2015 [6]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800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99.80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5671499"/>
                  </a:ext>
                </a:extLst>
              </a:tr>
              <a:tr h="750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Semary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et al. 2015 [7]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Momentos de color, GLCM, descomposición wavelet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177 imágenes, 12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92.00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563754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Dandawate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Kokare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2015 [8]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SIFT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120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93.79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3849925"/>
                  </a:ext>
                </a:extLst>
              </a:tr>
              <a:tr h="9467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Raza et al. 2015 [9]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Estadísticas locales, globales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71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89.93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617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1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Probar y comparar arquitecturas distintas de CNN en busca de una mayor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Ampliar el número de plantas y enfermedades identificables.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Usar las imágenes que los usuarios proporcionan para incrementar el tamaño del conjunto de datos, con el objetivo de mejorar la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Desarrollo de una aplicación móvil.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8. Trabajo a futuro.</a:t>
            </a:r>
          </a:p>
        </p:txBody>
      </p:sp>
    </p:spTree>
    <p:extLst>
      <p:ext uri="{BB962C8B-B14F-4D97-AF65-F5344CB8AC3E}">
        <p14:creationId xmlns:p14="http://schemas.microsoft.com/office/powerpoint/2010/main" val="33849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412776"/>
            <a:ext cx="7920880" cy="5355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LM Roman 10" pitchFamily="50" charset="0"/>
              </a:rPr>
              <a:t>[1] SAGARPA. Hidroponía rústica. [En línea] Disponible en: http://www.sagarpa.gob.mx</a:t>
            </a:r>
          </a:p>
          <a:p>
            <a:r>
              <a:rPr lang="es-MX" dirty="0">
                <a:latin typeface="LM Roman 10" pitchFamily="50" charset="0"/>
              </a:rPr>
              <a:t>[2] </a:t>
            </a:r>
            <a:r>
              <a:rPr lang="en-US" dirty="0">
                <a:latin typeface="LM Roman 10" pitchFamily="50" charset="0"/>
              </a:rPr>
              <a:t>Research and Markets. Global Hydroponics Market - Forecasts from 2017 to 2022. [En </a:t>
            </a:r>
            <a:r>
              <a:rPr lang="en-US" dirty="0" err="1">
                <a:latin typeface="LM Roman 10" pitchFamily="50" charset="0"/>
              </a:rPr>
              <a:t>línea</a:t>
            </a:r>
            <a:r>
              <a:rPr lang="en-US" dirty="0">
                <a:latin typeface="LM Roman 10" pitchFamily="50" charset="0"/>
              </a:rPr>
              <a:t>] </a:t>
            </a:r>
            <a:r>
              <a:rPr lang="en-US" dirty="0" err="1">
                <a:latin typeface="LM Roman 10" pitchFamily="50" charset="0"/>
              </a:rPr>
              <a:t>Disponible</a:t>
            </a:r>
            <a:r>
              <a:rPr lang="en-US" dirty="0">
                <a:latin typeface="LM Roman 10" pitchFamily="50" charset="0"/>
              </a:rPr>
              <a:t> en: https://www.researchandmarkets.com.</a:t>
            </a:r>
            <a:endParaRPr lang="es-MX" i="1" dirty="0">
              <a:latin typeface="LM Roman 10" pitchFamily="50" charset="0"/>
            </a:endParaRPr>
          </a:p>
          <a:p>
            <a:r>
              <a:rPr lang="es-MX" dirty="0">
                <a:latin typeface="LM Roman 10" pitchFamily="50" charset="0"/>
              </a:rPr>
              <a:t>[3] Sánchez F. Entrevista con </a:t>
            </a:r>
            <a:r>
              <a:rPr lang="es-MX" dirty="0" err="1">
                <a:latin typeface="LM Roman 10" pitchFamily="50" charset="0"/>
              </a:rPr>
              <a:t>Félipe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Sanchez</a:t>
            </a:r>
            <a:r>
              <a:rPr lang="es-MX" dirty="0">
                <a:latin typeface="LM Roman 10" pitchFamily="50" charset="0"/>
              </a:rPr>
              <a:t> del Castillo, investigador de la Universidad Autónoma Chapingo. Recuperado de http://www.2000agro.com.mx.</a:t>
            </a:r>
          </a:p>
          <a:p>
            <a:r>
              <a:rPr lang="es-MX" dirty="0">
                <a:latin typeface="LM Roman 10" pitchFamily="50" charset="0"/>
              </a:rPr>
              <a:t>[4] </a:t>
            </a:r>
            <a:r>
              <a:rPr lang="es-MX" dirty="0" err="1">
                <a:latin typeface="LM Roman 10" pitchFamily="50" charset="0"/>
              </a:rPr>
              <a:t>Brahimi</a:t>
            </a:r>
            <a:r>
              <a:rPr lang="es-MX" dirty="0">
                <a:latin typeface="LM Roman 10" pitchFamily="50" charset="0"/>
              </a:rPr>
              <a:t> M. et al. Deep </a:t>
            </a:r>
            <a:r>
              <a:rPr lang="es-MX" dirty="0" err="1">
                <a:latin typeface="LM Roman 10" pitchFamily="50" charset="0"/>
              </a:rPr>
              <a:t>Learning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: </a:t>
            </a:r>
            <a:r>
              <a:rPr lang="es-MX" dirty="0" err="1">
                <a:latin typeface="LM Roman 10" pitchFamily="50" charset="0"/>
              </a:rPr>
              <a:t>Classification</a:t>
            </a:r>
            <a:r>
              <a:rPr lang="es-MX" dirty="0">
                <a:latin typeface="LM Roman 10" pitchFamily="50" charset="0"/>
              </a:rPr>
              <a:t> and </a:t>
            </a:r>
            <a:r>
              <a:rPr lang="es-MX" dirty="0" err="1">
                <a:latin typeface="LM Roman 10" pitchFamily="50" charset="0"/>
              </a:rPr>
              <a:t>Symtoms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Visualization</a:t>
            </a:r>
            <a:r>
              <a:rPr lang="es-MX" dirty="0">
                <a:latin typeface="LM Roman 10" pitchFamily="50" charset="0"/>
              </a:rPr>
              <a:t>. 2017.</a:t>
            </a:r>
          </a:p>
          <a:p>
            <a:r>
              <a:rPr lang="es-MX" dirty="0">
                <a:latin typeface="LM Roman 10" pitchFamily="50" charset="0"/>
              </a:rPr>
              <a:t>[5] </a:t>
            </a:r>
            <a:r>
              <a:rPr lang="es-MX" dirty="0" err="1">
                <a:latin typeface="LM Roman 10" pitchFamily="50" charset="0"/>
              </a:rPr>
              <a:t>Prasad</a:t>
            </a:r>
            <a:r>
              <a:rPr lang="es-MX" dirty="0">
                <a:latin typeface="LM Roman 10" pitchFamily="50" charset="0"/>
              </a:rPr>
              <a:t> S. et al. Multi-</a:t>
            </a:r>
            <a:r>
              <a:rPr lang="es-MX" dirty="0" err="1">
                <a:latin typeface="LM Roman 10" pitchFamily="50" charset="0"/>
              </a:rPr>
              <a:t>resolution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mobile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plant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 diagnosis. 2015.</a:t>
            </a:r>
          </a:p>
          <a:p>
            <a:r>
              <a:rPr lang="es-MX" dirty="0">
                <a:latin typeface="LM Roman 10" pitchFamily="50" charset="0"/>
              </a:rPr>
              <a:t>[6] Mokhtar U. et al. SVM-</a:t>
            </a:r>
            <a:r>
              <a:rPr lang="es-MX" dirty="0" err="1">
                <a:latin typeface="LM Roman 10" pitchFamily="50" charset="0"/>
              </a:rPr>
              <a:t>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detection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of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leaves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diseases</a:t>
            </a:r>
            <a:r>
              <a:rPr lang="es-MX" dirty="0">
                <a:latin typeface="LM Roman 10" pitchFamily="50" charset="0"/>
              </a:rPr>
              <a:t>. 2015.</a:t>
            </a:r>
          </a:p>
          <a:p>
            <a:r>
              <a:rPr lang="es-MX" dirty="0">
                <a:latin typeface="LM Roman 10" pitchFamily="50" charset="0"/>
              </a:rPr>
              <a:t>[7] </a:t>
            </a:r>
            <a:r>
              <a:rPr lang="es-MX" dirty="0" err="1">
                <a:latin typeface="LM Roman 10" pitchFamily="50" charset="0"/>
              </a:rPr>
              <a:t>Semary</a:t>
            </a:r>
            <a:r>
              <a:rPr lang="es-MX" dirty="0">
                <a:latin typeface="LM Roman 10" pitchFamily="50" charset="0"/>
              </a:rPr>
              <a:t> N. et al. </a:t>
            </a:r>
            <a:r>
              <a:rPr lang="es-MX" dirty="0" err="1">
                <a:latin typeface="LM Roman 10" pitchFamily="50" charset="0"/>
              </a:rPr>
              <a:t>Fruit-based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grading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using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features</a:t>
            </a:r>
            <a:r>
              <a:rPr lang="es-MX" dirty="0">
                <a:latin typeface="LM Roman 10" pitchFamily="50" charset="0"/>
              </a:rPr>
              <a:t> fusión and </a:t>
            </a:r>
            <a:r>
              <a:rPr lang="es-MX" dirty="0" err="1">
                <a:latin typeface="LM Roman 10" pitchFamily="50" charset="0"/>
              </a:rPr>
              <a:t>support</a:t>
            </a:r>
            <a:r>
              <a:rPr lang="es-MX" dirty="0">
                <a:latin typeface="LM Roman 10" pitchFamily="50" charset="0"/>
              </a:rPr>
              <a:t> vector machine. 2015.</a:t>
            </a:r>
          </a:p>
          <a:p>
            <a:r>
              <a:rPr lang="es-MX" dirty="0">
                <a:latin typeface="LM Roman 10" pitchFamily="50" charset="0"/>
              </a:rPr>
              <a:t>[8] </a:t>
            </a:r>
            <a:r>
              <a:rPr lang="es-MX" dirty="0" err="1">
                <a:latin typeface="LM Roman 10" pitchFamily="50" charset="0"/>
              </a:rPr>
              <a:t>Dandawate</a:t>
            </a:r>
            <a:r>
              <a:rPr lang="es-MX" dirty="0">
                <a:latin typeface="LM Roman 10" pitchFamily="50" charset="0"/>
              </a:rPr>
              <a:t> Y., </a:t>
            </a:r>
            <a:r>
              <a:rPr lang="es-MX" dirty="0" err="1">
                <a:latin typeface="LM Roman 10" pitchFamily="50" charset="0"/>
              </a:rPr>
              <a:t>Kokare</a:t>
            </a:r>
            <a:r>
              <a:rPr lang="es-MX" dirty="0">
                <a:latin typeface="LM Roman 10" pitchFamily="50" charset="0"/>
              </a:rPr>
              <a:t> R. </a:t>
            </a:r>
            <a:r>
              <a:rPr lang="es-MX" dirty="0" err="1">
                <a:latin typeface="LM Roman 10" pitchFamily="50" charset="0"/>
              </a:rPr>
              <a:t>An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automated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n-US" dirty="0">
                <a:latin typeface="LM Roman 10" pitchFamily="50" charset="0"/>
              </a:rPr>
              <a:t>approach for classification of plant diseases towards development of futuristic decision support system in Indian perspective 2015.</a:t>
            </a:r>
          </a:p>
          <a:p>
            <a:r>
              <a:rPr lang="es-MX" dirty="0">
                <a:latin typeface="LM Roman 10" pitchFamily="50" charset="0"/>
              </a:rPr>
              <a:t>[9] Raza S. et al. </a:t>
            </a:r>
            <a:r>
              <a:rPr lang="en-US" dirty="0">
                <a:latin typeface="LM Roman 10" pitchFamily="50" charset="0"/>
              </a:rPr>
              <a:t>Automatic detection of diseased tomato plants using thermal and stereo visible light images. 2015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9. Referencias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27</a:t>
            </a:fld>
            <a:endParaRPr lang="es-MX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276872"/>
            <a:ext cx="7488832" cy="2304256"/>
          </a:xfrm>
          <a:prstGeom prst="rect">
            <a:avLst/>
          </a:prstGeom>
        </p:spPr>
        <p:txBody>
          <a:bodyPr rIns="91440" anchor="b">
            <a:normAutofit fontScale="9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16600" dirty="0">
                <a:effectLst/>
                <a:latin typeface="LM Roman 10" pitchFamily="50" charset="0"/>
              </a:rPr>
              <a:t>Gracias</a:t>
            </a:r>
            <a:r>
              <a:rPr lang="es-MX" dirty="0">
                <a:effectLst/>
                <a:latin typeface="LM Roman 1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56792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 general.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r>
              <a:rPr lang="es-MX" sz="2000" dirty="0">
                <a:latin typeface="LM Roman 10" pitchFamily="50" charset="0"/>
              </a:rPr>
              <a:t>Diseñar y desarrollar el prototipo de una aplicación de visión por computadora que analiza imágenes de hojas de tomate con una anormalidad visible y realiza un diagnóstico de una posible enfermedad, bajo un subconjunto predefinido de enfermedades del tomate</a:t>
            </a:r>
            <a:endParaRPr lang="es-ES" sz="16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C49E180-5E4F-4516-9F1F-E71C625E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62" y="3581431"/>
            <a:ext cx="1692231" cy="16886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5FF046E-7151-45BE-BC2D-2905F6C6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33" y="4770524"/>
            <a:ext cx="1692232" cy="1688683"/>
          </a:xfrm>
          <a:prstGeom prst="rect">
            <a:avLst/>
          </a:prstGeom>
        </p:spPr>
      </p:pic>
      <p:sp>
        <p:nvSpPr>
          <p:cNvPr id="10" name="4 CuadroTexto">
            <a:extLst>
              <a:ext uri="{FF2B5EF4-FFF2-40B4-BE49-F238E27FC236}">
                <a16:creationId xmlns:a16="http://schemas.microsoft.com/office/drawing/2014/main" xmlns="" id="{68CA08EA-A533-4B44-A2F7-7A3753106E86}"/>
              </a:ext>
            </a:extLst>
          </p:cNvPr>
          <p:cNvSpPr txBox="1"/>
          <p:nvPr/>
        </p:nvSpPr>
        <p:spPr>
          <a:xfrm>
            <a:off x="3326249" y="623962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2.1. Tizón temprano.</a:t>
            </a:r>
          </a:p>
        </p:txBody>
      </p:sp>
      <p:sp>
        <p:nvSpPr>
          <p:cNvPr id="12" name="4 CuadroTexto">
            <a:extLst>
              <a:ext uri="{FF2B5EF4-FFF2-40B4-BE49-F238E27FC236}">
                <a16:creationId xmlns:a16="http://schemas.microsoft.com/office/drawing/2014/main" xmlns="" id="{B80CA80D-6E7B-4AEC-A350-3DC72CFD496F}"/>
              </a:ext>
            </a:extLst>
          </p:cNvPr>
          <p:cNvSpPr txBox="1"/>
          <p:nvPr/>
        </p:nvSpPr>
        <p:spPr>
          <a:xfrm>
            <a:off x="5955137" y="5060467"/>
            <a:ext cx="251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2.2. Moho en la hoja.</a:t>
            </a:r>
          </a:p>
        </p:txBody>
      </p:sp>
    </p:spTree>
    <p:extLst>
      <p:ext uri="{BB962C8B-B14F-4D97-AF65-F5344CB8AC3E}">
        <p14:creationId xmlns:p14="http://schemas.microsoft.com/office/powerpoint/2010/main" val="536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Objetivos particulares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Entrenar el modelo de clasificación de imágenes con el conjunto de datos predefinido.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Realizar pruebas de eficiencia del clasificador, obteniendo un resultado superior al 90%.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Implementar un sistema web en el que se aloje el clasificador y permita realizar identificaciones de enfermedades a los usuarios.</a:t>
            </a: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D115AEC-B31D-4916-9803-B5813C84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635502"/>
            <a:ext cx="7560841" cy="390804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xmlns="" id="{6C59DDA4-ECB0-4916-8CD3-4B4F730CC6F0}"/>
              </a:ext>
            </a:extLst>
          </p:cNvPr>
          <p:cNvSpPr txBox="1"/>
          <p:nvPr/>
        </p:nvSpPr>
        <p:spPr>
          <a:xfrm>
            <a:off x="2192184" y="5519069"/>
            <a:ext cx="38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2.9.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7562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6</a:t>
            </a:fld>
            <a:endParaRPr lang="es-MX"/>
          </a:p>
        </p:txBody>
      </p:sp>
      <p:pic>
        <p:nvPicPr>
          <p:cNvPr id="5" name="Picture 4" descr="C:\Users\Edgar\Documents\git\PlantDiseaseDetection\technicalReport\tt2\images\incremental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19008"/>
            <a:ext cx="4968552" cy="28414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/>
          <p:nvPr/>
        </p:nvSpPr>
        <p:spPr>
          <a:xfrm>
            <a:off x="2303748" y="546042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3.1. Metodología.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1012713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3.1 Metodología de desarrollo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203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7</a:t>
            </a:fld>
            <a:endParaRPr lang="es-MX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9" name="10 CuadroTexto"/>
          <p:cNvSpPr txBox="1"/>
          <p:nvPr/>
        </p:nvSpPr>
        <p:spPr>
          <a:xfrm>
            <a:off x="1187624" y="2695404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rizado amarillo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mosaico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Corynespora</a:t>
            </a:r>
            <a:r>
              <a:rPr lang="es-MX" sz="2000" dirty="0">
                <a:latin typeface="LM Roman 10" pitchFamily="50" charset="0"/>
              </a:rPr>
              <a:t> </a:t>
            </a:r>
            <a:r>
              <a:rPr lang="es-MX" sz="2000" dirty="0" err="1">
                <a:latin typeface="LM Roman 10" pitchFamily="50" charset="0"/>
              </a:rPr>
              <a:t>cassiicola</a:t>
            </a:r>
            <a:r>
              <a:rPr lang="es-MX" sz="2000" dirty="0">
                <a:latin typeface="LM Roman 10" pitchFamily="50" charset="0"/>
              </a:rPr>
              <a:t>. Mancha en forma de blanco.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Araña roja.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Septoriosis</a:t>
            </a:r>
            <a:r>
              <a:rPr lang="es-MX" sz="2000" dirty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Passalora</a:t>
            </a:r>
            <a:r>
              <a:rPr lang="es-MX" sz="2000" dirty="0">
                <a:latin typeface="LM Roman 10" pitchFamily="50" charset="0"/>
              </a:rPr>
              <a:t> fulva. Moho en la hoja.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tardío.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temprano.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Mancha bacteriana.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BC13C4D-240D-41B1-9677-3E31FC9E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3" y="2121110"/>
            <a:ext cx="2032230" cy="202796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BF8019E-0A79-4DB0-BC26-0ED677FB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18" y="2036613"/>
            <a:ext cx="2032232" cy="20279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C0498B1-BF33-48E8-92F5-9E4217FAD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836" y="4533924"/>
            <a:ext cx="2032231" cy="202796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09641421-BA84-4F3E-8AE8-456DCF594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620" y="4394270"/>
            <a:ext cx="2053177" cy="20488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4 CuadroTexto">
            <a:extLst>
              <a:ext uri="{FF2B5EF4-FFF2-40B4-BE49-F238E27FC236}">
                <a16:creationId xmlns:a16="http://schemas.microsoft.com/office/drawing/2014/main" xmlns="" id="{B7070821-DB70-4B5D-8D91-B36DE645B087}"/>
              </a:ext>
            </a:extLst>
          </p:cNvPr>
          <p:cNvSpPr txBox="1"/>
          <p:nvPr/>
        </p:nvSpPr>
        <p:spPr>
          <a:xfrm>
            <a:off x="-21829" y="3849302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3.2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>
                <a:latin typeface="LM Roman 10" pitchFamily="50" charset="0"/>
              </a:rPr>
              <a:t>Virus del rizado amarillo.</a:t>
            </a:r>
          </a:p>
        </p:txBody>
      </p:sp>
      <p:sp>
        <p:nvSpPr>
          <p:cNvPr id="18" name="4 CuadroTexto">
            <a:extLst>
              <a:ext uri="{FF2B5EF4-FFF2-40B4-BE49-F238E27FC236}">
                <a16:creationId xmlns:a16="http://schemas.microsoft.com/office/drawing/2014/main" xmlns="" id="{41A20F55-03CA-4257-925B-FC02938622C4}"/>
              </a:ext>
            </a:extLst>
          </p:cNvPr>
          <p:cNvSpPr txBox="1"/>
          <p:nvPr/>
        </p:nvSpPr>
        <p:spPr>
          <a:xfrm>
            <a:off x="3883069" y="3764805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3.3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>
                <a:latin typeface="LM Roman 10" pitchFamily="50" charset="0"/>
              </a:rPr>
              <a:t>Mancha en forma de blanco.</a:t>
            </a:r>
          </a:p>
        </p:txBody>
      </p:sp>
      <p:sp>
        <p:nvSpPr>
          <p:cNvPr id="20" name="4 CuadroTexto">
            <a:extLst>
              <a:ext uri="{FF2B5EF4-FFF2-40B4-BE49-F238E27FC236}">
                <a16:creationId xmlns:a16="http://schemas.microsoft.com/office/drawing/2014/main" xmlns="" id="{6E45103C-028E-402F-BCCA-EEED242C9CFC}"/>
              </a:ext>
            </a:extLst>
          </p:cNvPr>
          <p:cNvSpPr txBox="1"/>
          <p:nvPr/>
        </p:nvSpPr>
        <p:spPr>
          <a:xfrm>
            <a:off x="2099224" y="6290409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3.4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 err="1">
                <a:latin typeface="LM Roman 10" pitchFamily="50" charset="0"/>
              </a:rPr>
              <a:t>Septoriosis</a:t>
            </a:r>
            <a:r>
              <a:rPr lang="es-MX" sz="1600" dirty="0">
                <a:latin typeface="LM Roman 10" pitchFamily="50" charset="0"/>
              </a:rPr>
              <a:t>.</a:t>
            </a:r>
          </a:p>
        </p:txBody>
      </p:sp>
      <p:sp>
        <p:nvSpPr>
          <p:cNvPr id="21" name="4 CuadroTexto">
            <a:extLst>
              <a:ext uri="{FF2B5EF4-FFF2-40B4-BE49-F238E27FC236}">
                <a16:creationId xmlns:a16="http://schemas.microsoft.com/office/drawing/2014/main" xmlns="" id="{70F95B4F-9672-48EE-A6AE-5A2B9E09F9C0}"/>
              </a:ext>
            </a:extLst>
          </p:cNvPr>
          <p:cNvSpPr txBox="1"/>
          <p:nvPr/>
        </p:nvSpPr>
        <p:spPr>
          <a:xfrm>
            <a:off x="5426661" y="6177813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3.5</a:t>
            </a:r>
            <a:r>
              <a:rPr lang="es-MX" sz="1600" dirty="0" smtClean="0">
                <a:latin typeface="LM Roman 10" pitchFamily="50" charset="0"/>
              </a:rPr>
              <a:t>. </a:t>
            </a:r>
            <a:r>
              <a:rPr lang="es-MX" sz="1600" dirty="0">
                <a:latin typeface="LM Roman 10" pitchFamily="50" charset="0"/>
              </a:rPr>
              <a:t>Tizón tardío.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9</a:t>
            </a:fld>
            <a:endParaRPr lang="es-MX"/>
          </a:p>
        </p:txBody>
      </p:sp>
      <p:sp>
        <p:nvSpPr>
          <p:cNvPr id="8" name="4 CuadroTexto"/>
          <p:cNvSpPr txBox="1"/>
          <p:nvPr/>
        </p:nvSpPr>
        <p:spPr>
          <a:xfrm>
            <a:off x="503548" y="486337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3.2. </a:t>
            </a:r>
            <a:r>
              <a:rPr lang="es-MX" sz="1600" dirty="0" smtClean="0">
                <a:latin typeface="LM Roman 10" pitchFamily="50" charset="0"/>
              </a:rPr>
              <a:t>Red neuronal unidireccional.</a:t>
            </a:r>
            <a:endParaRPr lang="es-MX" sz="1600" dirty="0">
              <a:latin typeface="LM Roman 10" pitchFamily="50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F6E6CBE-6D23-4CE1-9DE6-12CFFF63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16477"/>
            <a:ext cx="3960440" cy="2246899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323528" y="1342018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3.3 Algoritmo para la clasificación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7" b="35228"/>
          <a:stretch/>
        </p:blipFill>
        <p:spPr bwMode="auto">
          <a:xfrm>
            <a:off x="5220072" y="3079261"/>
            <a:ext cx="2088232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873804" y="4157367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LeNet</a:t>
            </a:r>
            <a:r>
              <a:rPr lang="es-MX" sz="2000" b="1" dirty="0" smtClean="0">
                <a:latin typeface="LM Roman 10" pitchFamily="50" charset="0"/>
              </a:rPr>
              <a:t> (1990).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AlexNet</a:t>
            </a:r>
            <a:r>
              <a:rPr lang="es-MX" sz="2000" b="1" dirty="0" smtClean="0">
                <a:latin typeface="LM Roman 10" pitchFamily="50" charset="0"/>
              </a:rPr>
              <a:t> (2012)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ZFNet</a:t>
            </a:r>
            <a:r>
              <a:rPr lang="es-MX" sz="2000" b="1" dirty="0" smtClean="0">
                <a:latin typeface="LM Roman 10" pitchFamily="50" charset="0"/>
              </a:rPr>
              <a:t> (2013)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GoogLeNet</a:t>
            </a:r>
            <a:r>
              <a:rPr lang="es-MX" sz="2000" b="1" dirty="0" smtClean="0">
                <a:latin typeface="LM Roman 10" pitchFamily="50" charset="0"/>
              </a:rPr>
              <a:t> (2014)</a:t>
            </a:r>
            <a:endParaRPr lang="es-MX" sz="2000" b="1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12765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2032</TotalTime>
  <Words>1594</Words>
  <Application>Microsoft Office PowerPoint</Application>
  <PresentationFormat>On-screen Show (4:3)</PresentationFormat>
  <Paragraphs>291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FreeSans</vt:lpstr>
      <vt:lpstr>Liberation Serif</vt:lpstr>
      <vt:lpstr>LM Roman 10</vt:lpstr>
      <vt:lpstr>Noto Sans CJK SC Regular</vt:lpstr>
      <vt:lpstr>Adyacencia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Edgar</cp:lastModifiedBy>
  <cp:revision>222</cp:revision>
  <dcterms:created xsi:type="dcterms:W3CDTF">2013-10-17T00:22:42Z</dcterms:created>
  <dcterms:modified xsi:type="dcterms:W3CDTF">2018-05-31T09:34:30Z</dcterms:modified>
</cp:coreProperties>
</file>