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incident.io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gar Arroyo/Module 7/February 15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Edgar Arroyo/Module 7/February 15, 2024</a:t>
            </a:r>
          </a:p>
        </p:txBody>
      </p:sp>
      <p:sp>
        <p:nvSpPr>
          <p:cNvPr id="172" name="Pager Rotation Duties in DevOps"/>
          <p:cNvSpPr txBox="1"/>
          <p:nvPr>
            <p:ph type="ctrTitle"/>
          </p:nvPr>
        </p:nvSpPr>
        <p:spPr>
          <a:xfrm>
            <a:off x="1206498" y="2574991"/>
            <a:ext cx="21971004" cy="4648201"/>
          </a:xfrm>
          <a:prstGeom prst="rect">
            <a:avLst/>
          </a:prstGeom>
        </p:spPr>
        <p:txBody>
          <a:bodyPr/>
          <a:lstStyle>
            <a:lvl1pPr algn="ctr">
              <a:defRPr spc="-208" sz="10400"/>
            </a:lvl1pPr>
          </a:lstStyle>
          <a:p>
            <a:pPr/>
            <a:r>
              <a:t>Pager Rotation Duties in DevOps</a:t>
            </a:r>
          </a:p>
        </p:txBody>
      </p:sp>
      <p:sp>
        <p:nvSpPr>
          <p:cNvPr id="173" name="Best Practices"/>
          <p:cNvSpPr txBox="1"/>
          <p:nvPr>
            <p:ph type="subTitle" sz="quarter" idx="1"/>
          </p:nvPr>
        </p:nvSpPr>
        <p:spPr>
          <a:xfrm>
            <a:off x="3861204" y="7386902"/>
            <a:ext cx="16661592" cy="193225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Best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Pager Rotat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Pager Rotation?</a:t>
            </a:r>
          </a:p>
        </p:txBody>
      </p:sp>
      <p:sp>
        <p:nvSpPr>
          <p:cNvPr id="176" name="A system where dedicated personnel are on-call and responsible for “being available to respond to emergencies on short notice.” (Astaneh)…"/>
          <p:cNvSpPr txBox="1"/>
          <p:nvPr>
            <p:ph type="body" idx="1"/>
          </p:nvPr>
        </p:nvSpPr>
        <p:spPr>
          <a:xfrm>
            <a:off x="1206500" y="4089030"/>
            <a:ext cx="21971001" cy="6158777"/>
          </a:xfrm>
          <a:prstGeom prst="rect">
            <a:avLst/>
          </a:prstGeom>
        </p:spPr>
        <p:txBody>
          <a:bodyPr/>
          <a:lstStyle/>
          <a:p>
            <a:pPr/>
            <a:r>
              <a:t>A system where dedicated personnel are on-call and responsible for “being available to respond to emergencies on short notice.” (Astaneh)</a:t>
            </a:r>
          </a:p>
          <a:p>
            <a:pPr/>
            <a:r>
              <a:t>Typically done in rotating shifts to distribute responsibility fairly.</a:t>
            </a:r>
          </a:p>
          <a:p>
            <a:pPr/>
            <a:r>
              <a:t>Ensures 24/7 availability to quickly recover from downtimes and minimize impacts.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Benefits of Pager R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 of Pager Rotation</a:t>
            </a:r>
          </a:p>
        </p:txBody>
      </p:sp>
      <p:sp>
        <p:nvSpPr>
          <p:cNvPr id="179" name="Faster Incident Response: Clear escalation guidelines ensure incidents are promptly addressed by the right personnel.…"/>
          <p:cNvSpPr txBox="1"/>
          <p:nvPr>
            <p:ph type="body" idx="1"/>
          </p:nvPr>
        </p:nvSpPr>
        <p:spPr>
          <a:xfrm>
            <a:off x="1206500" y="3788273"/>
            <a:ext cx="21971001" cy="9176473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Faster Incident Response:</a:t>
            </a:r>
            <a:r>
              <a:t> Clear escalation guidelines ensure incidents are promptly addressed by the right personnel.</a:t>
            </a:r>
          </a:p>
          <a:p>
            <a:pPr/>
            <a:r>
              <a:rPr b="1"/>
              <a:t>Continuous Support:</a:t>
            </a:r>
            <a:r>
              <a:t> Ensures 24/7 availability, so critical incidents are addressed quickly, minimizing impact on users and customers.</a:t>
            </a:r>
          </a:p>
          <a:p>
            <a:pPr/>
            <a:r>
              <a:rPr b="1"/>
              <a:t>Work-Life Balance:</a:t>
            </a:r>
            <a:r>
              <a:t> Rotating the responsibility helps prevent burnout and ensures no single person is overwhelmed.</a:t>
            </a:r>
          </a:p>
          <a:p>
            <a:pPr/>
            <a:r>
              <a:rPr b="1"/>
              <a:t>Skill Development:</a:t>
            </a:r>
            <a:r>
              <a:t> Provides valuable troubleshooting opportunities under pressure, enhancing problem solving skills.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Key Elements of Pager R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Elements of Pager Rotation</a:t>
            </a:r>
          </a:p>
        </p:txBody>
      </p:sp>
      <p:sp>
        <p:nvSpPr>
          <p:cNvPr id="182" name="Have A Rotating Schedule…"/>
          <p:cNvSpPr txBox="1"/>
          <p:nvPr>
            <p:ph type="body" idx="1"/>
          </p:nvPr>
        </p:nvSpPr>
        <p:spPr>
          <a:xfrm>
            <a:off x="1206500" y="2915142"/>
            <a:ext cx="21971000" cy="10016148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  <a:defRPr sz="2800"/>
            </a:pPr>
            <a:r>
              <a:t>Have A Rotating Schedule</a:t>
            </a:r>
          </a:p>
          <a:p>
            <a:pPr lvl="1" marL="1219199" indent="-609599">
              <a:defRPr sz="2800"/>
            </a:pPr>
            <a:r>
              <a:t>Have one team on duty for one week, then rotate to the next team.</a:t>
            </a:r>
          </a:p>
          <a:p>
            <a:pPr marL="889000" indent="-889000">
              <a:buSzPct val="100000"/>
              <a:buAutoNum type="arabicPeriod" startAt="1"/>
              <a:defRPr sz="2800"/>
            </a:pPr>
            <a:r>
              <a:t>Coverage Hours</a:t>
            </a:r>
          </a:p>
          <a:p>
            <a:pPr lvl="1" marL="1219199" indent="-609599">
              <a:defRPr sz="2800"/>
            </a:pPr>
            <a:r>
              <a:t>Clearly define when responders are expected to be available, often during evenings, weekends, and holidays.</a:t>
            </a:r>
          </a:p>
          <a:p>
            <a:pPr marL="889000" indent="-889000">
              <a:buSzPct val="100000"/>
              <a:buAutoNum type="arabicPeriod" startAt="1"/>
              <a:defRPr sz="2800"/>
            </a:pPr>
            <a:r>
              <a:t>Escalation Procedures</a:t>
            </a:r>
          </a:p>
          <a:p>
            <a:pPr lvl="1" marL="1219199" indent="-609599">
              <a:defRPr sz="2800"/>
            </a:pPr>
            <a:r>
              <a:t>Establish a chain of command and clear escalation guidelines for cases where the primary responder is unable to resolve the issue.</a:t>
            </a:r>
          </a:p>
          <a:p>
            <a:pPr marL="889000" indent="-889000">
              <a:buSzPct val="100000"/>
              <a:buAutoNum type="arabicPeriod" startAt="1"/>
              <a:defRPr sz="2800"/>
            </a:pPr>
            <a:r>
              <a:t>Tools and Resources</a:t>
            </a:r>
          </a:p>
          <a:p>
            <a:pPr lvl="1" marL="1219199" indent="-609599">
              <a:defRPr sz="28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Ensure responders have access to </a:t>
            </a:r>
            <a:r>
              <a:t>necessary tools, permissions, and documentation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to quickly address issues remotely.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889000" indent="-889000">
              <a:buSzPct val="100000"/>
              <a:buAutoNum type="arabicPeriod" startAt="1"/>
              <a:defRPr sz="28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Effective Alerting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1219199" indent="-609599">
              <a:defRPr sz="28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Set up a reliable alert system that prioritizes critical incidents and reduces unnecessary noise.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ager Rotation - Best Pract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Pager Rotation - Best Practices</a:t>
            </a:r>
          </a:p>
        </p:txBody>
      </p:sp>
      <p:sp>
        <p:nvSpPr>
          <p:cNvPr id="185" name="Establish transparent communication channels and expectations regarding on-call responsibilities, escalation paths, and availability.…"/>
          <p:cNvSpPr txBox="1"/>
          <p:nvPr>
            <p:ph type="body" idx="1"/>
          </p:nvPr>
        </p:nvSpPr>
        <p:spPr>
          <a:xfrm>
            <a:off x="1206500" y="3156130"/>
            <a:ext cx="21971000" cy="825601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Establish transparent communication channels and expectations regarding on-call responsibilities, escalation paths, and availability.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Implement a fair rotation schedule that takes into account team members’ preferences and availability.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Leverage automation tools for monitoring and alerting to improve response times.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Conduct post-incident reviews to identify areas of improvement.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Track and document the number of alerts and support requests per shift and investigate causes for any increase in these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ools for Efficient Pager R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for Efficient Pager Rotation</a:t>
            </a:r>
          </a:p>
        </p:txBody>
      </p:sp>
      <p:sp>
        <p:nvSpPr>
          <p:cNvPr id="188" name="Several SaaS products are available for the creation of rotations, performing schedule changes and overrides, routing notifications from monitoring systems, and establishing communication channels. Here are a couple.…"/>
          <p:cNvSpPr txBox="1"/>
          <p:nvPr>
            <p:ph type="body" idx="1"/>
          </p:nvPr>
        </p:nvSpPr>
        <p:spPr>
          <a:xfrm>
            <a:off x="1206500" y="3211675"/>
            <a:ext cx="21971000" cy="825601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Several SaaS products are available for the creation of rotations, performing schedule changes and overrides, routing notifications from monitoring systems, and establishing communication channels. Here are a couple.</a:t>
            </a:r>
          </a:p>
          <a:p>
            <a:pPr lvl="4"/>
            <a:r>
              <a:t>Pagerduty</a:t>
            </a:r>
          </a:p>
          <a:p>
            <a:pPr lvl="4"/>
            <a:r>
              <a:rPr u="sng">
                <a:hlinkClick r:id="rId2" invalidUrl="" action="" tgtFrame="" tooltip="" history="1" highlightClick="0" endSnd="0"/>
              </a:rPr>
              <a:t>incident.io</a:t>
            </a:r>
          </a:p>
          <a:p>
            <a:pPr lvl="4"/>
            <a:r>
              <a:t>FireHydrant</a:t>
            </a:r>
          </a:p>
          <a:p>
            <a:pPr lvl="4"/>
            <a:r>
              <a:t>Blameless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losing though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Closing thoughts…</a:t>
            </a:r>
          </a:p>
        </p:txBody>
      </p:sp>
      <p:sp>
        <p:nvSpPr>
          <p:cNvPr id="191" name="Pager Rotation ensures 24/7 coverage for handling critical incidents.…"/>
          <p:cNvSpPr txBox="1"/>
          <p:nvPr>
            <p:ph type="body" idx="1"/>
          </p:nvPr>
        </p:nvSpPr>
        <p:spPr>
          <a:xfrm>
            <a:off x="1206499" y="3452367"/>
            <a:ext cx="21971001" cy="6811266"/>
          </a:xfrm>
          <a:prstGeom prst="rect">
            <a:avLst/>
          </a:prstGeom>
        </p:spPr>
        <p:txBody>
          <a:bodyPr/>
          <a:lstStyle/>
          <a:p>
            <a:pPr algn="just"/>
            <a:r>
              <a:t>Pager Rotation ensures 24/7 coverage for handling critical incidents.</a:t>
            </a:r>
          </a:p>
          <a:p>
            <a:pPr algn="just"/>
            <a:r>
              <a:t>Equipping the response team with the right knowledge ensures timely and effective incident resolution.</a:t>
            </a:r>
          </a:p>
          <a:p>
            <a:pPr algn="just"/>
            <a:r>
              <a:t>Leveraging automation tools improves incident response times and efficiency.</a:t>
            </a:r>
          </a:p>
          <a:p>
            <a:pPr/>
            <a:r>
              <a:t>Fair scheduling and best practices help reduce burnout and creates a sustainable response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Sources</a:t>
            </a:r>
          </a:p>
        </p:txBody>
      </p:sp>
      <p:sp>
        <p:nvSpPr>
          <p:cNvPr id="194" name="Astaneh, Amin. “Incident Management: On-Call.” Certo Modo, 28 Apr. 2023, certomodo.io/best-practices/incident-management-oncall.html.…"/>
          <p:cNvSpPr txBox="1"/>
          <p:nvPr>
            <p:ph type="body" idx="1"/>
          </p:nvPr>
        </p:nvSpPr>
        <p:spPr>
          <a:xfrm>
            <a:off x="1206500" y="297098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Astaneh, Amin. “Incident Management: On-Call.” </a:t>
            </a:r>
            <a:r>
              <a:rPr i="1"/>
              <a:t>Certo Modo</a:t>
            </a:r>
            <a:r>
              <a:t>, 28 Apr. 2023, certomodo.io/best-practices/incident-management-oncall.html. </a:t>
            </a:r>
          </a:p>
          <a:p>
            <a:pPr/>
            <a:r>
              <a:t>“Understanding On-Call Rotations.” </a:t>
            </a:r>
            <a:r>
              <a:rPr i="1"/>
              <a:t>Pager Hero</a:t>
            </a:r>
            <a:r>
              <a:t>, pagerhero.io/blog/understand-on-call-rotations. Accessed 16 Feb. 2025. </a:t>
            </a:r>
          </a:p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