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dgar Arroyo/Module 9/ February 22, 20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Edgar Arroyo/Module 9/ February 22, 2025</a:t>
            </a:r>
          </a:p>
        </p:txBody>
      </p:sp>
      <p:sp>
        <p:nvSpPr>
          <p:cNvPr id="172" name="Barriers in Implementation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Barriers in Implementation</a:t>
            </a:r>
          </a:p>
        </p:txBody>
      </p:sp>
      <p:sp>
        <p:nvSpPr>
          <p:cNvPr id="173" name="Just Culture in DevOp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Just Culture in DevOps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Sources</a:t>
            </a:r>
          </a:p>
        </p:txBody>
      </p:sp>
      <p:sp>
        <p:nvSpPr>
          <p:cNvPr id="199" name="“Benefits of Embracing the Devops Culture.” CTO.Ai Blog | Cloud Native DevOps Workflows for Development Teams in Slack, 13 Sept. 2023, cto.ai/blog/benefits-of-embracing-the-devops-culture/.…"/>
          <p:cNvSpPr txBox="1"/>
          <p:nvPr>
            <p:ph type="body" idx="1"/>
          </p:nvPr>
        </p:nvSpPr>
        <p:spPr>
          <a:xfrm>
            <a:off x="1206500" y="2965935"/>
            <a:ext cx="21971001" cy="8256012"/>
          </a:xfrm>
          <a:prstGeom prst="rect">
            <a:avLst/>
          </a:prstGeom>
        </p:spPr>
        <p:txBody>
          <a:bodyPr/>
          <a:lstStyle/>
          <a:p>
            <a:pPr marL="365302" indent="-365302" defTabSz="1146019">
              <a:spcBef>
                <a:spcPts val="2200"/>
              </a:spcBef>
              <a:defRPr sz="3196"/>
            </a:pPr>
            <a:r>
              <a:t>“Benefits of Embracing the Devops Culture.” CTO.Ai Blog | Cloud Native DevOps Workflows for Development Teams in Slack, 13 Sept. 2023, cto.ai/blog/benefits-of-embracing-the-devops-culture/. </a:t>
            </a:r>
          </a:p>
          <a:p>
            <a:pPr marL="365302" indent="-365302" defTabSz="1146019">
              <a:spcBef>
                <a:spcPts val="2200"/>
              </a:spcBef>
              <a:defRPr sz="3196"/>
            </a:pPr>
            <a:r>
              <a:t>Bhuyan, Aditya. “Bridging the Silos: Overcoming Challenges in Building a Devops Culture.” DEV Community, 29 Apr. 2024, dev.to/adityapratapbh1/bridging-the-silos-overcoming-challenges-in-building-a-devops-culture-5eg4. </a:t>
            </a:r>
          </a:p>
          <a:p>
            <a:pPr marL="365302" indent="-365302" defTabSz="1146019">
              <a:spcBef>
                <a:spcPts val="2200"/>
              </a:spcBef>
              <a:defRPr sz="3196"/>
            </a:pPr>
            <a:r>
              <a:t>Hall, Tom. “Devops Culture.” Atlassian, www.atlassian.com/devops/what-is-devops/devops-culture. Accessed 23 Feb. 2025. </a:t>
            </a:r>
          </a:p>
          <a:p>
            <a:pPr marL="365302" indent="-365302" defTabSz="1146019">
              <a:spcBef>
                <a:spcPts val="2200"/>
              </a:spcBef>
              <a:defRPr sz="3196"/>
            </a:pPr>
            <a:r>
              <a:t>Shembekar, Aditi. “DevOps Culture - the Complete Details [Top 5 Benefits].” Openxcell, 1 Aug. 2024, www.openxcell.com/blog/devops-culture/. </a:t>
            </a:r>
          </a:p>
          <a:p>
            <a:pPr marL="365302" indent="-365302" defTabSz="1146019">
              <a:spcBef>
                <a:spcPts val="2200"/>
              </a:spcBef>
              <a:defRPr sz="3196"/>
            </a:pPr>
            <a:r>
              <a:t>Vakkuri, Katariina. “The Power of Psychological Safety in Building Devops Culture.” Polar Squad, 3 Oct. 2024, polarsquad.com/blog/power-of-psychological-safety. </a:t>
            </a:r>
          </a:p>
          <a:p>
            <a:pPr marL="0" indent="0" defTabSz="1146019">
              <a:spcBef>
                <a:spcPts val="2200"/>
              </a:spcBef>
              <a:buSzTx/>
              <a:buNone/>
              <a:defRPr sz="3196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What is “Just Culture”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What is “Just Culture”?</a:t>
            </a:r>
          </a:p>
        </p:txBody>
      </p:sp>
      <p:sp>
        <p:nvSpPr>
          <p:cNvPr id="176" name="When accidents occur, the response should be “just” — focusing on learning and improvement rather than punishment.…"/>
          <p:cNvSpPr txBox="1"/>
          <p:nvPr>
            <p:ph type="body" idx="1"/>
          </p:nvPr>
        </p:nvSpPr>
        <p:spPr>
          <a:xfrm>
            <a:off x="1206500" y="2653212"/>
            <a:ext cx="21971000" cy="9761666"/>
          </a:xfrm>
          <a:prstGeom prst="rect">
            <a:avLst/>
          </a:prstGeom>
        </p:spPr>
        <p:txBody>
          <a:bodyPr/>
          <a:lstStyle/>
          <a:p>
            <a:pPr/>
            <a:r>
              <a:t>When accidents occur, the response should be “just” — focusing on learning and improvement rather than punishment.</a:t>
            </a:r>
          </a:p>
          <a:p>
            <a:pPr/>
            <a:r>
              <a:t>Key Principles</a:t>
            </a:r>
          </a:p>
          <a:p>
            <a:pPr lvl="2"/>
            <a:r>
              <a:rPr b="1">
                <a:latin typeface="Graphik"/>
                <a:ea typeface="Graphik"/>
                <a:cs typeface="Graphik"/>
                <a:sym typeface="Graphik"/>
              </a:rPr>
              <a:t>Shared accountability -</a:t>
            </a:r>
            <a:r>
              <a:t> Responsibility for software is shared across teams.</a:t>
            </a:r>
          </a:p>
          <a:p>
            <a:pPr lvl="2"/>
            <a:r>
              <a:rPr b="1">
                <a:latin typeface="Graphik"/>
                <a:ea typeface="Graphik"/>
                <a:cs typeface="Graphik"/>
                <a:sym typeface="Graphik"/>
              </a:rPr>
              <a:t>Psychological safety -</a:t>
            </a:r>
            <a:r>
              <a:t> Encourages open communication and learning from failures, instead of placing blame.</a:t>
            </a:r>
          </a:p>
          <a:p>
            <a:pPr lvl="2"/>
            <a:r>
              <a:rPr b="1">
                <a:latin typeface="Graphik"/>
                <a:ea typeface="Graphik"/>
                <a:cs typeface="Graphik"/>
                <a:sym typeface="Graphik"/>
              </a:rPr>
              <a:t>Transparency -</a:t>
            </a:r>
            <a:r>
              <a:t> Promotes clear and honest communication between developers, operations, and leadership.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What-is-DevOps-culture.jpeg" descr="What-is-DevOps-cultur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6452" y="384053"/>
            <a:ext cx="16631096" cy="1248095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DevOps Culture, Aditi Shembekar"/>
          <p:cNvSpPr txBox="1"/>
          <p:nvPr/>
        </p:nvSpPr>
        <p:spPr>
          <a:xfrm>
            <a:off x="8279892" y="12861824"/>
            <a:ext cx="7824217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DevOps Culture, Aditi Shembekar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Benefits of a “Just Culture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Benefits of a “Just Culture”</a:t>
            </a:r>
          </a:p>
        </p:txBody>
      </p:sp>
      <p:sp>
        <p:nvSpPr>
          <p:cNvPr id="182" name="Encourages Innovation - Teams feel empowered to share ideas without fear, driving creativity.…"/>
          <p:cNvSpPr txBox="1"/>
          <p:nvPr>
            <p:ph type="body" idx="1"/>
          </p:nvPr>
        </p:nvSpPr>
        <p:spPr>
          <a:xfrm>
            <a:off x="1206499" y="2951015"/>
            <a:ext cx="21971001" cy="8256012"/>
          </a:xfrm>
          <a:prstGeom prst="rect">
            <a:avLst/>
          </a:prstGeom>
        </p:spPr>
        <p:txBody>
          <a:bodyPr/>
          <a:lstStyle/>
          <a:p>
            <a:pPr marL="425195" indent="-425195" defTabSz="2267655">
              <a:spcBef>
                <a:spcPts val="4300"/>
              </a:spcBef>
              <a:defRPr sz="5952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Encourages Innovation - </a:t>
            </a:r>
            <a:r>
              <a:t>Teams feel empowered to share ideas without fear, driving creativity.</a:t>
            </a:r>
          </a:p>
          <a:p>
            <a:pPr marL="425195" indent="-425195" defTabSz="2267655">
              <a:spcBef>
                <a:spcPts val="4300"/>
              </a:spcBef>
              <a:defRPr sz="5952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Strengthens Trust &amp; Collaboration - </a:t>
            </a:r>
            <a:r>
              <a:t>Open communication leads to better teamwork and higher quality products.</a:t>
            </a:r>
          </a:p>
          <a:p>
            <a:pPr marL="425195" indent="-425195" defTabSz="2267655">
              <a:spcBef>
                <a:spcPts val="4300"/>
              </a:spcBef>
              <a:defRPr sz="5952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Promotes Continuous Learning - </a:t>
            </a:r>
            <a:r>
              <a:t>Accidents become learning opportunities, fostering growth and continuous improvement.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everal barriers can hinder the development of a “Just Culture”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98" sz="9900"/>
            </a:lvl1pPr>
          </a:lstStyle>
          <a:p>
            <a:pPr/>
            <a:r>
              <a:t>Several barriers can hinder the development of a “Just Culture”…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arrier: Fear of Punish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Barrier: Fear of Punishment</a:t>
            </a:r>
          </a:p>
        </p:txBody>
      </p:sp>
      <p:sp>
        <p:nvSpPr>
          <p:cNvPr id="187" name="Team members may feel hesitant to report errors if they fear disciplinary action.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>
              <a:defRPr sz="4700"/>
            </a:pPr>
            <a:r>
              <a:t>Team members may feel hesitant to report errors if they fear disciplinary action.</a:t>
            </a:r>
          </a:p>
          <a:p>
            <a:pPr>
              <a:defRPr sz="4700"/>
            </a:pPr>
            <a:r>
              <a:t>This can lead to undetected issues and decreased team morale.</a:t>
            </a:r>
          </a:p>
          <a:p>
            <a:pPr>
              <a:defRPr sz="4700"/>
            </a:pPr>
            <a:r>
              <a:t>How to overcome it:</a:t>
            </a:r>
          </a:p>
          <a:p>
            <a:pPr lvl="2">
              <a:defRPr sz="4700"/>
            </a:pPr>
            <a:r>
              <a:t>Foster an environment where mistakes are seen as learning opportunities.</a:t>
            </a:r>
          </a:p>
          <a:p>
            <a:pPr lvl="2">
              <a:defRPr sz="4700"/>
            </a:pPr>
            <a:r>
              <a:t>Shift the focus from punishment for mistakes, to improvements from them.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arrier: Resistance to Chan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Barrier: Resistance to Change</a:t>
            </a:r>
          </a:p>
        </p:txBody>
      </p:sp>
      <p:sp>
        <p:nvSpPr>
          <p:cNvPr id="190" name="“If the benefits of change aren’t clearly articulated and understood, it can be difficult to drive acceptance and willingness to put in the work” (Hall)…"/>
          <p:cNvSpPr txBox="1"/>
          <p:nvPr>
            <p:ph type="body" idx="1"/>
          </p:nvPr>
        </p:nvSpPr>
        <p:spPr>
          <a:xfrm>
            <a:off x="1206500" y="3009467"/>
            <a:ext cx="21971001" cy="8256012"/>
          </a:xfrm>
          <a:prstGeom prst="rect">
            <a:avLst/>
          </a:prstGeom>
        </p:spPr>
        <p:txBody>
          <a:bodyPr/>
          <a:lstStyle/>
          <a:p>
            <a:pPr marL="438911" indent="-438911" defTabSz="2340805">
              <a:spcBef>
                <a:spcPts val="4500"/>
              </a:spcBef>
              <a:defRPr sz="3839"/>
            </a:pPr>
            <a:r>
              <a:t>“If the benefits of change aren’t clearly articulated and understood, it can be difficult to drive acceptance and willingness to put in the work” (Hall)</a:t>
            </a:r>
          </a:p>
          <a:p>
            <a:pPr marL="438911" indent="-438911" defTabSz="2340805">
              <a:spcBef>
                <a:spcPts val="4500"/>
              </a:spcBef>
              <a:defRPr sz="3839"/>
            </a:pPr>
            <a:r>
              <a:t>Teams may resist change if the benefits are not clearly communicated.</a:t>
            </a:r>
          </a:p>
          <a:p>
            <a:pPr marL="438911" indent="-438911" defTabSz="2340805">
              <a:spcBef>
                <a:spcPts val="4500"/>
              </a:spcBef>
              <a:defRPr sz="3839"/>
            </a:pPr>
            <a:r>
              <a:t>Established blame cultures make shifting to a “Just Culture” difficult.</a:t>
            </a:r>
          </a:p>
          <a:p>
            <a:pPr marL="438911" indent="-438911" defTabSz="2340805">
              <a:spcBef>
                <a:spcPts val="4500"/>
              </a:spcBef>
              <a:defRPr sz="3839"/>
            </a:pPr>
            <a:r>
              <a:t>How to overcome it:</a:t>
            </a:r>
          </a:p>
          <a:p>
            <a:pPr lvl="2" marL="1316736" indent="-438911" defTabSz="2340805">
              <a:spcBef>
                <a:spcPts val="4500"/>
              </a:spcBef>
              <a:defRPr sz="3839"/>
            </a:pPr>
            <a:r>
              <a:t>Demonstrate complete transparency and emphasize the benefit.</a:t>
            </a:r>
          </a:p>
          <a:p>
            <a:pPr lvl="2" marL="1316736" indent="-438911" defTabSz="2340805">
              <a:spcBef>
                <a:spcPts val="4500"/>
              </a:spcBef>
              <a:defRPr sz="3839"/>
            </a:pPr>
            <a:r>
              <a:t>Managers and senior staff should lead by example by embracing the “Just Culture” key principles.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Barrier: Gaps in Commun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Barrier: Gaps in Communication</a:t>
            </a:r>
          </a:p>
        </p:txBody>
      </p:sp>
      <p:sp>
        <p:nvSpPr>
          <p:cNvPr id="193" name="Lack of transparency from leadership creates uncertainty and mistrust.…"/>
          <p:cNvSpPr txBox="1"/>
          <p:nvPr>
            <p:ph type="body" idx="1"/>
          </p:nvPr>
        </p:nvSpPr>
        <p:spPr>
          <a:xfrm>
            <a:off x="1206499" y="2965700"/>
            <a:ext cx="21971001" cy="8256012"/>
          </a:xfrm>
          <a:prstGeom prst="rect">
            <a:avLst/>
          </a:prstGeom>
        </p:spPr>
        <p:txBody>
          <a:bodyPr/>
          <a:lstStyle/>
          <a:p>
            <a:pPr marL="429768" indent="-429768" defTabSz="2292038">
              <a:spcBef>
                <a:spcPts val="4400"/>
              </a:spcBef>
              <a:defRPr sz="3759"/>
            </a:pPr>
            <a:r>
              <a:t>Lack of transparency from leadership creates uncertainty and mistrust.</a:t>
            </a:r>
          </a:p>
          <a:p>
            <a:pPr marL="429768" indent="-429768" defTabSz="2292038">
              <a:spcBef>
                <a:spcPts val="4400"/>
              </a:spcBef>
              <a:defRPr sz="3759"/>
            </a:pPr>
            <a:r>
              <a:t>Without trust, teams may feel unable to have open discussion, leaving potential issues undetected.</a:t>
            </a:r>
          </a:p>
          <a:p>
            <a:pPr marL="429768" indent="-429768" defTabSz="2292038">
              <a:spcBef>
                <a:spcPts val="4400"/>
              </a:spcBef>
              <a:defRPr sz="3759"/>
            </a:pPr>
            <a:r>
              <a:t>How to overcome it:</a:t>
            </a:r>
          </a:p>
          <a:p>
            <a:pPr lvl="2" marL="1289303" indent="-429768" defTabSz="2292038">
              <a:spcBef>
                <a:spcPts val="4400"/>
              </a:spcBef>
              <a:defRPr sz="3759"/>
            </a:pPr>
            <a:r>
              <a:t>Leaders should share updates on all aspects of the business.</a:t>
            </a:r>
          </a:p>
          <a:p>
            <a:pPr lvl="2" marL="1289303" indent="-429768" defTabSz="2292038">
              <a:spcBef>
                <a:spcPts val="4400"/>
              </a:spcBef>
              <a:defRPr sz="3759"/>
            </a:pPr>
            <a:r>
              <a:t>Leaders should use effective communication tools, such as regular meetings and collaboration tools (Slack, Teams, etc.)</a:t>
            </a:r>
          </a:p>
          <a:p>
            <a:pPr lvl="2" marL="1289303" indent="-429768" defTabSz="2292038">
              <a:spcBef>
                <a:spcPts val="4400"/>
              </a:spcBef>
              <a:defRPr sz="3759"/>
            </a:pPr>
            <a:r>
              <a:t>Expectations should be clearly set and explained, ensuring responsibilities and goals are well-defined.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losing Though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Closing Thoughts…</a:t>
            </a:r>
          </a:p>
        </p:txBody>
      </p:sp>
      <p:sp>
        <p:nvSpPr>
          <p:cNvPr id="196" name="“Just Culture” encourages innovation, strengthens trust and collaboration, and promotes continuous learning.…"/>
          <p:cNvSpPr txBox="1"/>
          <p:nvPr>
            <p:ph type="body" idx="1"/>
          </p:nvPr>
        </p:nvSpPr>
        <p:spPr>
          <a:xfrm>
            <a:off x="1206500" y="3260612"/>
            <a:ext cx="21971001" cy="8256011"/>
          </a:xfrm>
          <a:prstGeom prst="rect">
            <a:avLst/>
          </a:prstGeom>
        </p:spPr>
        <p:txBody>
          <a:bodyPr/>
          <a:lstStyle/>
          <a:p>
            <a:pPr marL="429768" indent="-429768" defTabSz="2292038">
              <a:spcBef>
                <a:spcPts val="4400"/>
              </a:spcBef>
              <a:defRPr sz="6016"/>
            </a:pPr>
            <a:r>
              <a:t>“Just Culture” encourages innovation, strengthens trust and collaboration, and promotes continuous learning.</a:t>
            </a:r>
          </a:p>
          <a:p>
            <a:pPr marL="429768" indent="-429768" defTabSz="2292038">
              <a:spcBef>
                <a:spcPts val="4400"/>
              </a:spcBef>
              <a:defRPr sz="6016"/>
            </a:pPr>
            <a:r>
              <a:t>Barriers must be overcome to fully implement a “Just Culture”.</a:t>
            </a:r>
          </a:p>
          <a:p>
            <a:pPr marL="429768" indent="-429768" defTabSz="2292038">
              <a:spcBef>
                <a:spcPts val="4400"/>
              </a:spcBef>
              <a:defRPr sz="6016"/>
            </a:pPr>
            <a:r>
              <a:t>Barriers can be overcome with leadership support, clear and transparent communication, and shifting from blame cultures to one of continuous learning.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