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8" autoAdjust="0"/>
    <p:restoredTop sz="94624" autoAdjust="0"/>
  </p:normalViewPr>
  <p:slideViewPr>
    <p:cSldViewPr>
      <p:cViewPr>
        <p:scale>
          <a:sx n="75" d="100"/>
          <a:sy n="75" d="100"/>
        </p:scale>
        <p:origin x="-1188" y="2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0"/>
            <a:ext cx="9143999" cy="513543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3355848"/>
            <a:ext cx="8077200" cy="1673352"/>
          </a:xfrm>
        </p:spPr>
        <p:txBody>
          <a:bodyPr vert="horz" lIns="91440" tIns="0" rIns="45720" bIns="0" rtlCol="0" anchor="t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1828800"/>
            <a:ext cx="8077200" cy="1499616"/>
          </a:xfrm>
        </p:spPr>
        <p:txBody>
          <a:bodyPr lIns="118872" tIns="0" rIns="45720" bIns="0" anchor="b"/>
          <a:lstStyle>
            <a:lvl1pPr marL="0" indent="0" algn="l">
              <a:buNone/>
              <a:defRPr sz="2000">
                <a:solidFill>
                  <a:srgbClr val="FFFFFF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 bwMode="invGray">
          <a:xfrm>
            <a:off x="0" y="5128334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invGray">
          <a:xfrm>
            <a:off x="6598920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108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8" name="Rectangle 7"/>
          <p:cNvSpPr/>
          <p:nvPr/>
        </p:nvSpPr>
        <p:spPr bwMode="ltGray">
          <a:xfrm>
            <a:off x="6647687" y="0"/>
            <a:ext cx="2514601" cy="685800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0" y="274640"/>
            <a:ext cx="1905000" cy="5851525"/>
          </a:xfrm>
        </p:spPr>
        <p:txBody>
          <a:bodyPr vert="eaVert"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304800"/>
            <a:ext cx="6019800" cy="5851525"/>
          </a:xfrm>
        </p:spPr>
        <p:txBody>
          <a:bodyPr vert="eaVert"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640597" y="6377459"/>
            <a:ext cx="383640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5448"/>
            <a:ext cx="8229600" cy="1252728"/>
          </a:xfrm>
        </p:spPr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 bwMode="ltGray">
          <a:xfrm>
            <a:off x="0" y="1"/>
            <a:ext cx="9144000" cy="2602520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0" y="2602520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9808" y="118872"/>
            <a:ext cx="8013192" cy="1636776"/>
          </a:xfrm>
        </p:spPr>
        <p:txBody>
          <a:bodyPr vert="horz" lIns="91440" tIns="0" rIns="91440" bIns="0" rtlCol="0" anchor="b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lvl1pPr algn="l">
              <a:defRPr sz="4700" b="1" cap="none" baseline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40664" y="1828800"/>
            <a:ext cx="8022336" cy="685800"/>
          </a:xfrm>
        </p:spPr>
        <p:txBody>
          <a:bodyPr lIns="146304" tIns="0" rIns="45720" bIns="0" anchor="t"/>
          <a:lstStyle>
            <a:lvl1pPr marL="0" indent="0">
              <a:buNone/>
              <a:defRPr sz="2000">
                <a:solidFill>
                  <a:srgbClr val="FFFFFF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773936"/>
            <a:ext cx="4038600" cy="4623816"/>
          </a:xfrm>
        </p:spPr>
        <p:txBody>
          <a:bodyPr lIns="9144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773936"/>
            <a:ext cx="4038600" cy="462381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98987"/>
            <a:ext cx="4040188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449512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698987"/>
            <a:ext cx="4041775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449512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838" y="152400"/>
            <a:ext cx="2523744" cy="978408"/>
          </a:xfrm>
        </p:spPr>
        <p:txBody>
          <a:bodyPr vert="horz" lIns="73152" rIns="45720" bIns="0" rtlCol="0" anchor="b">
            <a:normAutofit/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19377" y="1743133"/>
            <a:ext cx="5920641" cy="455888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  <a:extLst/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7838" y="1730018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1453896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4592" y="155448"/>
            <a:ext cx="2525150" cy="978408"/>
          </a:xfrm>
        </p:spPr>
        <p:txBody>
          <a:bodyPr lIns="73152" bIns="0" anchor="b">
            <a:sp3d prstMaterial="matte"/>
          </a:bodyPr>
          <a:lstStyle>
            <a:lvl1pPr algn="l">
              <a:defRPr sz="2000" b="0"/>
            </a:lvl1pPr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903805" y="1484808"/>
            <a:ext cx="6247397" cy="5373192"/>
          </a:xfrm>
          <a:solidFill>
            <a:schemeClr val="bg2">
              <a:shade val="75000"/>
            </a:schemeClr>
          </a:solidFill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  <a:extLst/>
          </a:lstStyle>
          <a:p>
            <a:r>
              <a:rPr kumimoji="0" lang="en-US" dirty="0" smtClean="0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64592" y="1728216"/>
            <a:ext cx="2468880" cy="4572000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64592" y="1170432"/>
            <a:ext cx="2523744" cy="201168"/>
          </a:xfrm>
        </p:spPr>
        <p:txBody>
          <a:bodyPr/>
          <a:lstStyle/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9" name="Rectangle 8"/>
          <p:cNvSpPr/>
          <p:nvPr/>
        </p:nvSpPr>
        <p:spPr bwMode="invGray">
          <a:xfrm>
            <a:off x="2855737" y="0"/>
            <a:ext cx="45720" cy="685800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035808" y="1170432"/>
            <a:ext cx="5193792" cy="201168"/>
          </a:xfrm>
        </p:spPr>
        <p:txBody>
          <a:bodyPr/>
          <a:lstStyle>
            <a:lvl1pPr>
              <a:defRPr>
                <a:solidFill>
                  <a:schemeClr val="bg1">
                    <a:shade val="5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339328" y="1170432"/>
            <a:ext cx="733864" cy="201168"/>
          </a:xfrm>
        </p:spPr>
        <p:txBody>
          <a:bodyPr/>
          <a:lstStyle/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 bwMode="invGray">
          <a:xfrm>
            <a:off x="0" y="1435895"/>
            <a:ext cx="9144000" cy="45720"/>
          </a:xfrm>
          <a:prstGeom prst="rect">
            <a:avLst/>
          </a:prstGeom>
          <a:solidFill>
            <a:srgbClr val="FFFFFF"/>
          </a:solidFill>
          <a:ln w="48000" cap="flat" cmpd="thickThin" algn="ctr">
            <a:noFill/>
            <a:prstDash val="solid"/>
          </a:ln>
          <a:effectLst>
            <a:outerShdw blurRad="31750" dist="10160" dir="5400000" algn="tl" rotWithShape="0">
              <a:srgbClr val="000000">
                <a:alpha val="60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7" name="Rectangle 6"/>
          <p:cNvSpPr/>
          <p:nvPr/>
        </p:nvSpPr>
        <p:spPr bwMode="ltGray">
          <a:xfrm>
            <a:off x="0" y="0"/>
            <a:ext cx="9143999" cy="1433733"/>
          </a:xfrm>
          <a:prstGeom prst="rect">
            <a:avLst/>
          </a:prstGeom>
          <a:solidFill>
            <a:srgbClr val="000000"/>
          </a:solidFill>
          <a:ln w="48000" cap="flat" cmpd="thickThin" algn="ctr">
            <a:noFill/>
            <a:prstDash val="solid"/>
          </a:ln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extLst/>
          </a:lstStyle>
          <a:p>
            <a:pPr algn="ctr" eaLnBrk="1" latinLnBrk="0" hangingPunct="1"/>
            <a:endParaRPr kumimoji="0"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51062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>
            <a:extLst/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775191"/>
            <a:ext cx="8229600" cy="4625609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>
            <a:extLst/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476999"/>
            <a:ext cx="2133600" cy="274320"/>
          </a:xfrm>
          <a:prstGeom prst="rect">
            <a:avLst/>
          </a:prstGeom>
        </p:spPr>
        <p:txBody>
          <a:bodyPr vert="horz" lIns="109728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A5B9FE85-0BE3-45AB-ADFC-288CF719AC21}" type="datetimeFigureOut">
              <a:rPr lang="en-US" smtClean="0"/>
              <a:t>3/12/2018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640596" y="6476999"/>
            <a:ext cx="5507719" cy="274320"/>
          </a:xfrm>
          <a:prstGeom prst="rect">
            <a:avLst/>
          </a:prstGeom>
        </p:spPr>
        <p:txBody>
          <a:bodyPr vert="horz" lIns="45720" rIns="45720" bIns="0" rtlCol="0" anchor="b"/>
          <a:lstStyle>
            <a:lvl1pPr algn="l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04396" y="6476999"/>
            <a:ext cx="733864" cy="274320"/>
          </a:xfrm>
          <a:prstGeom prst="rect">
            <a:avLst/>
          </a:prstGeom>
        </p:spPr>
        <p:txBody>
          <a:bodyPr vert="horz" bIns="0" rtlCol="0" anchor="b"/>
          <a:lstStyle>
            <a:lvl1pPr algn="r" eaLnBrk="1" latinLnBrk="0" hangingPunct="1">
              <a:defRPr kumimoji="0" sz="1200">
                <a:solidFill>
                  <a:schemeClr val="tx1">
                    <a:tint val="95000"/>
                  </a:schemeClr>
                </a:solidFill>
              </a:defRPr>
            </a:lvl1pPr>
            <a:extLst/>
          </a:lstStyle>
          <a:p>
            <a:fld id="{2597F248-C64C-4A91-BDC2-06B387697F19}" type="slidenum">
              <a:rPr lang="en-US" smtClean="0"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txStyles>
    <p:titleStyle>
      <a:lvl1pPr algn="l" rtl="0" eaLnBrk="1" latinLnBrk="0" hangingPunct="1">
        <a:spcBef>
          <a:spcPct val="0"/>
        </a:spcBef>
        <a:buNone/>
        <a:defRPr kumimoji="0" sz="4500" b="1" kern="1200">
          <a:solidFill>
            <a:schemeClr val="accent1">
              <a:satMod val="150000"/>
            </a:schemeClr>
          </a:solidFill>
          <a:effectLst/>
          <a:latin typeface="+mj-lt"/>
          <a:ea typeface="+mj-ea"/>
          <a:cs typeface="+mj-cs"/>
        </a:defRPr>
      </a:lvl1pPr>
      <a:extLst/>
    </p:titleStyle>
    <p:bodyStyle>
      <a:lvl1pPr marL="438912" indent="-320040" algn="l" rtl="0" eaLnBrk="1" latinLnBrk="0" hangingPunct="1">
        <a:spcBef>
          <a:spcPts val="0"/>
        </a:spcBef>
        <a:buClr>
          <a:schemeClr val="accent1"/>
        </a:buClr>
        <a:buSzPct val="80000"/>
        <a:buFont typeface="Wingdings 2"/>
        <a:buChar char="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indent="-274320" algn="l" rtl="0" eaLnBrk="1" latinLnBrk="0" hangingPunct="1">
        <a:spcBef>
          <a:spcPct val="20000"/>
        </a:spcBef>
        <a:buClr>
          <a:schemeClr val="accent2"/>
        </a:buClr>
        <a:buSzPct val="90000"/>
        <a:buFont typeface="Wingdings"/>
        <a:buChar char="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996696" indent="-228600" algn="l" rtl="0" eaLnBrk="1" latinLnBrk="0" hangingPunct="1">
        <a:spcBef>
          <a:spcPct val="20000"/>
        </a:spcBef>
        <a:buClr>
          <a:schemeClr val="accent3"/>
        </a:buClr>
        <a:buFont typeface="Arial"/>
        <a:buChar char="▪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216152" indent="-182880" algn="l" rtl="0" eaLnBrk="1" latinLnBrk="0" hangingPunct="1">
        <a:spcBef>
          <a:spcPct val="20000"/>
        </a:spcBef>
        <a:buClr>
          <a:schemeClr val="accent4"/>
        </a:buClr>
        <a:buFont typeface="Arial"/>
        <a:buChar char="▪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182880" algn="l" rtl="0" eaLnBrk="1" latinLnBrk="0" hangingPunct="1">
        <a:spcBef>
          <a:spcPct val="20000"/>
        </a:spcBef>
        <a:buClr>
          <a:schemeClr val="accent5"/>
        </a:buClr>
        <a:buFont typeface="Wingdings 3"/>
        <a:buChar char=""/>
        <a:defRPr kumimoji="0" lang="en-US" sz="2000" kern="1200" smtClean="0">
          <a:solidFill>
            <a:schemeClr val="tx1"/>
          </a:solidFill>
          <a:latin typeface="+mn-lt"/>
          <a:ea typeface="+mn-ea"/>
          <a:cs typeface="+mn-cs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Communication and the </a:t>
            </a:r>
            <a:r>
              <a:rPr lang="en-US" dirty="0" smtClean="0"/>
              <a:t>Workflow </a:t>
            </a:r>
            <a:r>
              <a:rPr lang="en-US" dirty="0" smtClean="0"/>
              <a:t>in an Organization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March 2018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 the Term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Define Communication</a:t>
            </a:r>
          </a:p>
          <a:p>
            <a:pPr lvl="1"/>
            <a:r>
              <a:rPr lang="en-US" sz="2400" dirty="0" smtClean="0"/>
              <a:t>Noun: </a:t>
            </a:r>
            <a:r>
              <a:rPr lang="en-US" sz="2400" i="1" dirty="0" smtClean="0"/>
              <a:t>the </a:t>
            </a:r>
            <a:r>
              <a:rPr lang="en-US" sz="2400" i="1" dirty="0" smtClean="0"/>
              <a:t>imparting or interchange of thoughts, opinions, or information by speech, writing, or </a:t>
            </a:r>
            <a:r>
              <a:rPr lang="en-US" sz="2400" i="1" dirty="0" smtClean="0"/>
              <a:t>signs… </a:t>
            </a:r>
          </a:p>
          <a:p>
            <a:r>
              <a:rPr lang="en-US" dirty="0" smtClean="0"/>
              <a:t>Test and apply it</a:t>
            </a:r>
          </a:p>
          <a:p>
            <a:pPr lvl="1"/>
            <a:r>
              <a:rPr lang="en-US" dirty="0" smtClean="0"/>
              <a:t>Scenarios</a:t>
            </a:r>
          </a:p>
          <a:p>
            <a:r>
              <a:rPr lang="en-US" dirty="0" smtClean="0"/>
              <a:t>Observe feedback</a:t>
            </a:r>
          </a:p>
          <a:p>
            <a:pPr lvl="1"/>
            <a:r>
              <a:rPr lang="en-US" dirty="0" smtClean="0"/>
              <a:t>Collaboration for group communication</a:t>
            </a:r>
          </a:p>
        </p:txBody>
      </p:sp>
      <p:pic>
        <p:nvPicPr>
          <p:cNvPr id="15364" name="Picture 4" descr="C:\Users\michelef1\Documents\Uriah\index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000875" y="4495800"/>
            <a:ext cx="2143125" cy="21431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Key Elements </a:t>
            </a:r>
            <a:r>
              <a:rPr lang="en-US" dirty="0" smtClean="0"/>
              <a:t>of </a:t>
            </a:r>
            <a:r>
              <a:rPr lang="en-US" dirty="0" smtClean="0"/>
              <a:t>Workplace Communication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3000" dirty="0" smtClean="0"/>
              <a:t>Planning</a:t>
            </a:r>
          </a:p>
          <a:p>
            <a:pPr lvl="1"/>
            <a:r>
              <a:rPr lang="en-US" sz="2000" dirty="0" smtClean="0"/>
              <a:t>Plans keep the workflow structured.</a:t>
            </a:r>
          </a:p>
          <a:p>
            <a:r>
              <a:rPr lang="en-US" sz="3000" dirty="0" smtClean="0"/>
              <a:t>Organizing</a:t>
            </a:r>
          </a:p>
          <a:p>
            <a:pPr lvl="1"/>
            <a:r>
              <a:rPr lang="en-US" sz="2000" dirty="0" smtClean="0"/>
              <a:t>Effective organization keeps you informed.</a:t>
            </a:r>
          </a:p>
          <a:p>
            <a:r>
              <a:rPr lang="en-US" sz="3000" dirty="0" smtClean="0"/>
              <a:t>Leading</a:t>
            </a:r>
          </a:p>
          <a:p>
            <a:pPr lvl="1"/>
            <a:r>
              <a:rPr lang="en-US" sz="2000" dirty="0" smtClean="0"/>
              <a:t>Great leadership stays ahead.</a:t>
            </a:r>
          </a:p>
          <a:p>
            <a:r>
              <a:rPr lang="en-US" sz="3000" dirty="0" smtClean="0"/>
              <a:t>Controlling</a:t>
            </a:r>
          </a:p>
          <a:p>
            <a:pPr lvl="1"/>
            <a:r>
              <a:rPr lang="en-US" sz="2000" dirty="0" smtClean="0"/>
              <a:t>Supervisors and managers must maintain the power.</a:t>
            </a:r>
            <a:endParaRPr lang="en-US" sz="2000" dirty="0"/>
          </a:p>
        </p:txBody>
      </p:sp>
      <p:pic>
        <p:nvPicPr>
          <p:cNvPr id="14337" name="Picture 1" descr="C:\Users\michelef1\Documents\Uriah\treeicon-300x310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341807" y="1981200"/>
            <a:ext cx="2802193" cy="2895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Cultivate the Culture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Organizational </a:t>
            </a:r>
            <a:r>
              <a:rPr lang="en-US" sz="2800" dirty="0" smtClean="0"/>
              <a:t>culture supports a positive, productive, environment</a:t>
            </a:r>
            <a:r>
              <a:rPr lang="en-US" sz="2800" dirty="0" smtClean="0"/>
              <a:t>.</a:t>
            </a:r>
          </a:p>
          <a:p>
            <a:pPr lvl="1"/>
            <a:r>
              <a:rPr lang="en-US" sz="2000" dirty="0" smtClean="0"/>
              <a:t>It is important to find aspects of the culture that will support each of these qualities for your employees.</a:t>
            </a:r>
            <a:endParaRPr lang="en-US" sz="2000" dirty="0" smtClean="0"/>
          </a:p>
          <a:p>
            <a:r>
              <a:rPr lang="en-US" sz="2800" dirty="0" smtClean="0"/>
              <a:t>People Shape the </a:t>
            </a:r>
            <a:r>
              <a:rPr lang="en-US" sz="2800" dirty="0" smtClean="0"/>
              <a:t>Culture</a:t>
            </a:r>
          </a:p>
          <a:p>
            <a:pPr lvl="1"/>
            <a:r>
              <a:rPr lang="en-US" sz="2000" dirty="0" smtClean="0"/>
              <a:t>If many artifacts depicting the company’s history and values are in evidence throughout the company, people value their history and culture.</a:t>
            </a:r>
            <a:endParaRPr lang="en-US" sz="2000" dirty="0" smtClean="0"/>
          </a:p>
          <a:p>
            <a:r>
              <a:rPr lang="en-US" sz="2800" dirty="0" smtClean="0"/>
              <a:t>Culture is Learned Through </a:t>
            </a:r>
            <a:r>
              <a:rPr lang="en-US" sz="2800" dirty="0" smtClean="0"/>
              <a:t>Interaction</a:t>
            </a:r>
          </a:p>
          <a:p>
            <a:pPr lvl="1"/>
            <a:r>
              <a:rPr lang="en-US" sz="2000" dirty="0" smtClean="0"/>
              <a:t>An applicant experiences a sense of your culture, and his or her fit within your culture,</a:t>
            </a:r>
            <a:endParaRPr lang="en-US" sz="2000" dirty="0"/>
          </a:p>
        </p:txBody>
      </p:sp>
      <p:pic>
        <p:nvPicPr>
          <p:cNvPr id="13313" name="Picture 1" descr="C:\Users\michelef1\Documents\Uriah\IMC-Global-Cultures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848600" y="1447800"/>
            <a:ext cx="1295400" cy="1295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Resources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800" b="1" dirty="0" smtClean="0"/>
              <a:t>Dictionary.com </a:t>
            </a:r>
            <a:r>
              <a:rPr lang="en-US" sz="2400" dirty="0" smtClean="0"/>
              <a:t>http://www.dictionary.com/browse/communication?s=t </a:t>
            </a:r>
            <a:endParaRPr lang="en-US" sz="2400" dirty="0" smtClean="0"/>
          </a:p>
          <a:p>
            <a:r>
              <a:rPr lang="en-US" sz="2800" b="1" dirty="0" smtClean="0"/>
              <a:t>Importance of Communication in an Organization </a:t>
            </a:r>
            <a:r>
              <a:rPr lang="en-US" sz="2800" b="1" dirty="0" smtClean="0"/>
              <a:t> </a:t>
            </a:r>
            <a:r>
              <a:rPr lang="en-US" sz="2400" dirty="0" smtClean="0"/>
              <a:t>https://www.managementstudyguide.com/importance-of-communication.htm </a:t>
            </a:r>
            <a:endParaRPr lang="en-US" sz="2400" dirty="0" smtClean="0"/>
          </a:p>
          <a:p>
            <a:r>
              <a:rPr lang="en-US" sz="2800" b="1" dirty="0" smtClean="0"/>
              <a:t>Creating the Best Workplace on </a:t>
            </a:r>
            <a:r>
              <a:rPr lang="en-US" sz="2800" b="1" dirty="0" smtClean="0"/>
              <a:t>Earth </a:t>
            </a:r>
            <a:r>
              <a:rPr lang="en-US" sz="2400" dirty="0" smtClean="0"/>
              <a:t>https://hbr.org/2013/05/creating-the-best-workplace-on-earth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609600" y="2209800"/>
            <a:ext cx="8229600" cy="1251062"/>
          </a:xfrm>
        </p:spPr>
        <p:txBody>
          <a:bodyPr/>
          <a:lstStyle/>
          <a:p>
            <a:pPr algn="ctr"/>
            <a:r>
              <a:rPr lang="en-US" dirty="0" smtClean="0"/>
              <a:t>Thank You!</a:t>
            </a:r>
            <a:endParaRPr lang="en-US" dirty="0"/>
          </a:p>
        </p:txBody>
      </p:sp>
      <p:pic>
        <p:nvPicPr>
          <p:cNvPr id="17410" name="Picture 2" descr="C:\Users\michelef1\Documents\Uriah\PAULAWAFFLE134thank you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14600" y="3200400"/>
            <a:ext cx="4188835" cy="32766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Module">
      <a:maj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Module</Template>
  <TotalTime>98</TotalTime>
  <Words>189</Words>
  <Application>Microsoft Office PowerPoint</Application>
  <PresentationFormat>On-screen Show (4:3)</PresentationFormat>
  <Paragraphs>30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Module</vt:lpstr>
      <vt:lpstr>Communication and the Workflow in an Organization </vt:lpstr>
      <vt:lpstr>Understand the Term</vt:lpstr>
      <vt:lpstr>Key Elements of Workplace Communication </vt:lpstr>
      <vt:lpstr>Cultivate the Culture</vt:lpstr>
      <vt:lpstr>Resources</vt:lpstr>
      <vt:lpstr>Thank You!</vt:lpstr>
    </vt:vector>
  </TitlesOfParts>
  <Company>Hewlett-Packard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Communication and the Workflow in an Organization </dc:title>
  <dc:creator>michelef1</dc:creator>
  <cp:lastModifiedBy>michelef1</cp:lastModifiedBy>
  <cp:revision>33</cp:revision>
  <dcterms:created xsi:type="dcterms:W3CDTF">2018-03-12T22:09:23Z</dcterms:created>
  <dcterms:modified xsi:type="dcterms:W3CDTF">2018-03-12T23:48:10Z</dcterms:modified>
</cp:coreProperties>
</file>