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92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767" userDrawn="1">
          <p15:clr>
            <a:srgbClr val="A4A3A4"/>
          </p15:clr>
        </p15:guide>
        <p15:guide id="10" pos="6913" userDrawn="1">
          <p15:clr>
            <a:srgbClr val="A4A3A4"/>
          </p15:clr>
        </p15:guide>
        <p15:guide id="11" pos="5712" userDrawn="1">
          <p15:clr>
            <a:srgbClr val="A4A3A4"/>
          </p15:clr>
        </p15:guide>
        <p15:guide id="12" pos="7249" userDrawn="1">
          <p15:clr>
            <a:srgbClr val="A4A3A4"/>
          </p15:clr>
        </p15:guide>
        <p15:guide id="13" pos="3696" userDrawn="1">
          <p15:clr>
            <a:srgbClr val="A4A3A4"/>
          </p15:clr>
        </p15:guide>
        <p15:guide id="14" pos="431" userDrawn="1">
          <p15:clr>
            <a:srgbClr val="A4A3A4"/>
          </p15:clr>
        </p15:guide>
        <p15:guide id="1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2C2"/>
    <a:srgbClr val="1F4E79"/>
    <a:srgbClr val="0087E2"/>
    <a:srgbClr val="EDECEC"/>
    <a:srgbClr val="EEEEEE"/>
    <a:srgbClr val="B2C2D1"/>
    <a:srgbClr val="0072C0"/>
    <a:srgbClr val="DBF9FB"/>
    <a:srgbClr val="B0C4E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0" autoAdjust="0"/>
    <p:restoredTop sz="94660"/>
  </p:normalViewPr>
  <p:slideViewPr>
    <p:cSldViewPr>
      <p:cViewPr varScale="1">
        <p:scale>
          <a:sx n="116" d="100"/>
          <a:sy n="116" d="100"/>
        </p:scale>
        <p:origin x="30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40"/>
        <p:guide pos="767"/>
        <p:guide pos="6913"/>
        <p:guide pos="5712"/>
        <p:guide pos="7249"/>
        <p:guide pos="3696"/>
        <p:guide pos="43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3ED68-5B7D-4CBF-AEEB-D86EF35E84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E6D2A1-5A0A-48D2-8682-CC43999BDA94}">
      <dgm:prSet phldrT="[Text]"/>
      <dgm:spPr/>
      <dgm:t>
        <a:bodyPr/>
        <a:lstStyle/>
        <a:p>
          <a:r>
            <a:rPr lang="en-US" dirty="0" smtClean="0"/>
            <a:t>Calculate </a:t>
          </a:r>
          <a:r>
            <a:rPr lang="en-US" dirty="0" err="1" smtClean="0"/>
            <a:t>TVD</a:t>
          </a:r>
          <a:endParaRPr lang="en-US" dirty="0"/>
        </a:p>
      </dgm:t>
    </dgm:pt>
    <dgm:pt modelId="{D840B834-63B4-4D46-8F4E-EFCA11095DAC}" type="parTrans" cxnId="{56F2D3CC-EF38-4754-A9BF-53635D993746}">
      <dgm:prSet/>
      <dgm:spPr/>
      <dgm:t>
        <a:bodyPr/>
        <a:lstStyle/>
        <a:p>
          <a:endParaRPr lang="en-US"/>
        </a:p>
      </dgm:t>
    </dgm:pt>
    <dgm:pt modelId="{BAEC4ABF-617E-42E5-BC90-558FE85144CA}" type="sibTrans" cxnId="{56F2D3CC-EF38-4754-A9BF-53635D993746}">
      <dgm:prSet/>
      <dgm:spPr/>
      <dgm:t>
        <a:bodyPr/>
        <a:lstStyle/>
        <a:p>
          <a:endParaRPr lang="en-US"/>
        </a:p>
      </dgm:t>
    </dgm:pt>
    <dgm:pt modelId="{A3920910-200F-49A4-91DF-ADD923A4754B}">
      <dgm:prSet phldrT="[Text]"/>
      <dgm:spPr/>
      <dgm:t>
        <a:bodyPr/>
        <a:lstStyle/>
        <a:p>
          <a:r>
            <a:rPr lang="en-US" dirty="0" smtClean="0"/>
            <a:t>Calculate </a:t>
          </a:r>
          <a:r>
            <a:rPr lang="en-US" dirty="0" err="1" smtClean="0"/>
            <a:t>VCL</a:t>
          </a:r>
          <a:endParaRPr lang="en-US" dirty="0"/>
        </a:p>
      </dgm:t>
    </dgm:pt>
    <dgm:pt modelId="{D52A6432-E53A-43AD-9D06-86A7A34A096B}" type="parTrans" cxnId="{B179FFAB-BA61-409E-9BC9-23B2EB33A1F1}">
      <dgm:prSet/>
      <dgm:spPr/>
      <dgm:t>
        <a:bodyPr/>
        <a:lstStyle/>
        <a:p>
          <a:endParaRPr lang="en-US"/>
        </a:p>
      </dgm:t>
    </dgm:pt>
    <dgm:pt modelId="{76CE352E-8B4F-4BFC-87F0-210F1FA5E71C}" type="sibTrans" cxnId="{B179FFAB-BA61-409E-9BC9-23B2EB33A1F1}">
      <dgm:prSet/>
      <dgm:spPr/>
      <dgm:t>
        <a:bodyPr/>
        <a:lstStyle/>
        <a:p>
          <a:endParaRPr lang="en-US"/>
        </a:p>
      </dgm:t>
    </dgm:pt>
    <dgm:pt modelId="{B1264DCA-3BF0-4FB2-8A9F-D84B2A33FED7}">
      <dgm:prSet phldrT="[Text]"/>
      <dgm:spPr/>
      <dgm:t>
        <a:bodyPr/>
        <a:lstStyle/>
        <a:p>
          <a:r>
            <a:rPr lang="en-US" dirty="0" smtClean="0"/>
            <a:t>Isolate mudstone (by </a:t>
          </a:r>
          <a:r>
            <a:rPr lang="en-US" dirty="0" err="1" smtClean="0"/>
            <a:t>Vcl</a:t>
          </a:r>
          <a:r>
            <a:rPr lang="en-US" dirty="0" smtClean="0"/>
            <a:t> cut-off) and </a:t>
          </a:r>
          <a:r>
            <a:rPr lang="en-US" b="1" dirty="0" smtClean="0"/>
            <a:t>cemented layer </a:t>
          </a:r>
          <a:r>
            <a:rPr lang="en-US" dirty="0" smtClean="0"/>
            <a:t>(by a machine leaning model – 0 or 1)</a:t>
          </a:r>
          <a:endParaRPr lang="en-US" dirty="0"/>
        </a:p>
      </dgm:t>
    </dgm:pt>
    <dgm:pt modelId="{9D7F6336-A14F-4DE1-A225-53DBF0EEC836}" type="parTrans" cxnId="{A6C4D4C1-F0AF-434A-818F-8515C58150E4}">
      <dgm:prSet/>
      <dgm:spPr/>
      <dgm:t>
        <a:bodyPr/>
        <a:lstStyle/>
        <a:p>
          <a:endParaRPr lang="en-US"/>
        </a:p>
      </dgm:t>
    </dgm:pt>
    <dgm:pt modelId="{6D418661-7FC2-40A0-9BB7-5FD1938C0BC9}" type="sibTrans" cxnId="{A6C4D4C1-F0AF-434A-818F-8515C58150E4}">
      <dgm:prSet/>
      <dgm:spPr/>
      <dgm:t>
        <a:bodyPr/>
        <a:lstStyle/>
        <a:p>
          <a:endParaRPr lang="en-US"/>
        </a:p>
      </dgm:t>
    </dgm:pt>
    <dgm:pt modelId="{AAFD7EDC-8AB3-4362-A29F-8C4B3E76404C}">
      <dgm:prSet phldrT="[Text]"/>
      <dgm:spPr/>
      <dgm:t>
        <a:bodyPr/>
        <a:lstStyle/>
        <a:p>
          <a:r>
            <a:rPr lang="en-US" dirty="0" smtClean="0"/>
            <a:t>Unit breakdown/ detect GR shapes</a:t>
          </a:r>
          <a:endParaRPr lang="en-US" dirty="0"/>
        </a:p>
      </dgm:t>
    </dgm:pt>
    <dgm:pt modelId="{F5A096D1-2F32-48A7-84D3-675C7158EBF9}" type="parTrans" cxnId="{633EEA60-C866-4664-9B8C-19F8519A4A17}">
      <dgm:prSet/>
      <dgm:spPr/>
      <dgm:t>
        <a:bodyPr/>
        <a:lstStyle/>
        <a:p>
          <a:endParaRPr lang="en-US"/>
        </a:p>
      </dgm:t>
    </dgm:pt>
    <dgm:pt modelId="{573FBB1A-BCDE-4FEF-877E-1DCD85399345}" type="sibTrans" cxnId="{633EEA60-C866-4664-9B8C-19F8519A4A17}">
      <dgm:prSet/>
      <dgm:spPr/>
      <dgm:t>
        <a:bodyPr/>
        <a:lstStyle/>
        <a:p>
          <a:endParaRPr lang="en-US"/>
        </a:p>
      </dgm:t>
    </dgm:pt>
    <dgm:pt modelId="{C867AD89-1036-4550-A806-D312492C6C21}">
      <dgm:prSet phldrT="[Text]"/>
      <dgm:spPr/>
      <dgm:t>
        <a:bodyPr/>
        <a:lstStyle/>
        <a:p>
          <a:r>
            <a:rPr lang="en-US" b="1" dirty="0" smtClean="0"/>
            <a:t>Label </a:t>
          </a:r>
          <a:r>
            <a:rPr lang="en-US" b="1" dirty="0" err="1" smtClean="0"/>
            <a:t>depofacies</a:t>
          </a:r>
          <a:r>
            <a:rPr lang="en-US" b="1" dirty="0" smtClean="0"/>
            <a:t> in key wells</a:t>
          </a:r>
          <a:endParaRPr lang="en-US" b="1" dirty="0"/>
        </a:p>
      </dgm:t>
    </dgm:pt>
    <dgm:pt modelId="{60C88838-64DC-41A0-B592-B8B0E37B0257}" type="parTrans" cxnId="{A1FBFF5E-3130-47BA-8334-198CB7DE2FE2}">
      <dgm:prSet/>
      <dgm:spPr/>
      <dgm:t>
        <a:bodyPr/>
        <a:lstStyle/>
        <a:p>
          <a:endParaRPr lang="en-US"/>
        </a:p>
      </dgm:t>
    </dgm:pt>
    <dgm:pt modelId="{203D77EF-2833-45AD-B7C5-21FB1B68CF84}" type="sibTrans" cxnId="{A1FBFF5E-3130-47BA-8334-198CB7DE2FE2}">
      <dgm:prSet/>
      <dgm:spPr/>
      <dgm:t>
        <a:bodyPr/>
        <a:lstStyle/>
        <a:p>
          <a:endParaRPr lang="en-US"/>
        </a:p>
      </dgm:t>
    </dgm:pt>
    <dgm:pt modelId="{E01F88EC-6974-4667-9496-DBA83C337632}">
      <dgm:prSet phldrT="[Text]"/>
      <dgm:spPr/>
      <dgm:t>
        <a:bodyPr/>
        <a:lstStyle/>
        <a:p>
          <a:r>
            <a:rPr lang="en-US" dirty="0" smtClean="0"/>
            <a:t>Build machine learning model using </a:t>
          </a:r>
          <a:r>
            <a:rPr lang="en-US" dirty="0" smtClean="0"/>
            <a:t>GR shape + </a:t>
          </a:r>
          <a:r>
            <a:rPr lang="en-US" b="1" dirty="0" smtClean="0"/>
            <a:t>conventional logs </a:t>
          </a:r>
          <a:r>
            <a:rPr lang="en-US" dirty="0" smtClean="0"/>
            <a:t>+ “some rules” as inputs</a:t>
          </a:r>
          <a:endParaRPr lang="en-US" dirty="0"/>
        </a:p>
      </dgm:t>
    </dgm:pt>
    <dgm:pt modelId="{491E010F-A19C-4606-BDFE-2F10A04A7E23}" type="parTrans" cxnId="{D3DB2547-D1A4-482D-BD33-C2959E778078}">
      <dgm:prSet/>
      <dgm:spPr/>
      <dgm:t>
        <a:bodyPr/>
        <a:lstStyle/>
        <a:p>
          <a:endParaRPr lang="en-US"/>
        </a:p>
      </dgm:t>
    </dgm:pt>
    <dgm:pt modelId="{FD976932-279B-4E84-8507-700D6E9B506C}" type="sibTrans" cxnId="{D3DB2547-D1A4-482D-BD33-C2959E778078}">
      <dgm:prSet/>
      <dgm:spPr/>
      <dgm:t>
        <a:bodyPr/>
        <a:lstStyle/>
        <a:p>
          <a:endParaRPr lang="en-US"/>
        </a:p>
      </dgm:t>
    </dgm:pt>
    <dgm:pt modelId="{94C859B6-FF08-4783-8358-49E0D43B6291}">
      <dgm:prSet phldrT="[Text]"/>
      <dgm:spPr/>
      <dgm:t>
        <a:bodyPr/>
        <a:lstStyle/>
        <a:p>
          <a:r>
            <a:rPr lang="en-US" dirty="0" smtClean="0"/>
            <a:t>Apply to all other wells</a:t>
          </a:r>
          <a:endParaRPr lang="en-US" dirty="0"/>
        </a:p>
      </dgm:t>
    </dgm:pt>
    <dgm:pt modelId="{254CF03C-0517-4F76-B5AE-A3778399C6CE}" type="parTrans" cxnId="{CD8F7CDD-D13B-436C-829C-C114BAA6B166}">
      <dgm:prSet/>
      <dgm:spPr/>
      <dgm:t>
        <a:bodyPr/>
        <a:lstStyle/>
        <a:p>
          <a:endParaRPr lang="en-US"/>
        </a:p>
      </dgm:t>
    </dgm:pt>
    <dgm:pt modelId="{4F2E3B9D-EF35-4030-9009-D01401A409D8}" type="sibTrans" cxnId="{CD8F7CDD-D13B-436C-829C-C114BAA6B166}">
      <dgm:prSet/>
      <dgm:spPr/>
      <dgm:t>
        <a:bodyPr/>
        <a:lstStyle/>
        <a:p>
          <a:endParaRPr lang="en-US"/>
        </a:p>
      </dgm:t>
    </dgm:pt>
    <dgm:pt modelId="{DE2FD62B-4046-4A96-A8C6-9655B53F440B}">
      <dgm:prSet phldrT="[Text]"/>
      <dgm:spPr/>
      <dgm:t>
        <a:bodyPr/>
        <a:lstStyle/>
        <a:p>
          <a:r>
            <a:rPr lang="en-US" dirty="0" smtClean="0"/>
            <a:t>Locate bad hole intervals</a:t>
          </a:r>
          <a:endParaRPr lang="en-US" dirty="0"/>
        </a:p>
      </dgm:t>
    </dgm:pt>
    <dgm:pt modelId="{04CA3A07-15E5-4025-B8B4-EAC948E14F5D}" type="parTrans" cxnId="{61B7C7D1-73AC-4F7A-9585-ECA79DCA1491}">
      <dgm:prSet/>
      <dgm:spPr/>
      <dgm:t>
        <a:bodyPr/>
        <a:lstStyle/>
        <a:p>
          <a:endParaRPr lang="en-US"/>
        </a:p>
      </dgm:t>
    </dgm:pt>
    <dgm:pt modelId="{7C7BDDA2-D80D-4D35-B5BF-A107320C9CC8}" type="sibTrans" cxnId="{61B7C7D1-73AC-4F7A-9585-ECA79DCA1491}">
      <dgm:prSet/>
      <dgm:spPr/>
      <dgm:t>
        <a:bodyPr/>
        <a:lstStyle/>
        <a:p>
          <a:endParaRPr lang="en-US"/>
        </a:p>
      </dgm:t>
    </dgm:pt>
    <dgm:pt modelId="{8A203A4C-13F0-4C12-A042-059341627938}" type="pres">
      <dgm:prSet presAssocID="{64D3ED68-5B7D-4CBF-AEEB-D86EF35E8458}" presName="diagram" presStyleCnt="0">
        <dgm:presLayoutVars>
          <dgm:dir/>
          <dgm:resizeHandles val="exact"/>
        </dgm:presLayoutVars>
      </dgm:prSet>
      <dgm:spPr/>
    </dgm:pt>
    <dgm:pt modelId="{ACA5DC1B-2895-4A0C-8F29-E14B54569142}" type="pres">
      <dgm:prSet presAssocID="{DE2FD62B-4046-4A96-A8C6-9655B53F440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F304-FA76-44C1-A2C4-2A6235204F8C}" type="pres">
      <dgm:prSet presAssocID="{7C7BDDA2-D80D-4D35-B5BF-A107320C9CC8}" presName="sibTrans" presStyleLbl="sibTrans2D1" presStyleIdx="0" presStyleCnt="7"/>
      <dgm:spPr/>
    </dgm:pt>
    <dgm:pt modelId="{D94D704D-C357-4553-9ADF-9A9AC9A13294}" type="pres">
      <dgm:prSet presAssocID="{7C7BDDA2-D80D-4D35-B5BF-A107320C9CC8}" presName="connectorText" presStyleLbl="sibTrans2D1" presStyleIdx="0" presStyleCnt="7"/>
      <dgm:spPr/>
    </dgm:pt>
    <dgm:pt modelId="{53E22080-6F91-4273-85C1-813564FD32C7}" type="pres">
      <dgm:prSet presAssocID="{C2E6D2A1-5A0A-48D2-8682-CC43999BDA94}" presName="node" presStyleLbl="node1" presStyleIdx="1" presStyleCnt="8">
        <dgm:presLayoutVars>
          <dgm:bulletEnabled val="1"/>
        </dgm:presLayoutVars>
      </dgm:prSet>
      <dgm:spPr/>
    </dgm:pt>
    <dgm:pt modelId="{A98ECE67-0C34-4278-A0B1-3288ECFCB6D6}" type="pres">
      <dgm:prSet presAssocID="{BAEC4ABF-617E-42E5-BC90-558FE85144CA}" presName="sibTrans" presStyleLbl="sibTrans2D1" presStyleIdx="1" presStyleCnt="7"/>
      <dgm:spPr/>
    </dgm:pt>
    <dgm:pt modelId="{DF599C4B-3169-4ADC-82A0-8B544EC182C3}" type="pres">
      <dgm:prSet presAssocID="{BAEC4ABF-617E-42E5-BC90-558FE85144CA}" presName="connectorText" presStyleLbl="sibTrans2D1" presStyleIdx="1" presStyleCnt="7"/>
      <dgm:spPr/>
    </dgm:pt>
    <dgm:pt modelId="{3BAD327E-F24C-4A13-807E-4B8279EB9190}" type="pres">
      <dgm:prSet presAssocID="{A3920910-200F-49A4-91DF-ADD923A4754B}" presName="node" presStyleLbl="node1" presStyleIdx="2" presStyleCnt="8">
        <dgm:presLayoutVars>
          <dgm:bulletEnabled val="1"/>
        </dgm:presLayoutVars>
      </dgm:prSet>
      <dgm:spPr/>
    </dgm:pt>
    <dgm:pt modelId="{255DAFB3-B70E-44D3-A45C-A591B7E6DFED}" type="pres">
      <dgm:prSet presAssocID="{76CE352E-8B4F-4BFC-87F0-210F1FA5E71C}" presName="sibTrans" presStyleLbl="sibTrans2D1" presStyleIdx="2" presStyleCnt="7"/>
      <dgm:spPr/>
    </dgm:pt>
    <dgm:pt modelId="{3C95F80B-4D16-4A8D-9721-1C5DD2B490B9}" type="pres">
      <dgm:prSet presAssocID="{76CE352E-8B4F-4BFC-87F0-210F1FA5E71C}" presName="connectorText" presStyleLbl="sibTrans2D1" presStyleIdx="2" presStyleCnt="7"/>
      <dgm:spPr/>
    </dgm:pt>
    <dgm:pt modelId="{2902C21D-1068-47CB-8299-2D85283EA2FE}" type="pres">
      <dgm:prSet presAssocID="{B1264DCA-3BF0-4FB2-8A9F-D84B2A33FED7}" presName="node" presStyleLbl="node1" presStyleIdx="3" presStyleCnt="8">
        <dgm:presLayoutVars>
          <dgm:bulletEnabled val="1"/>
        </dgm:presLayoutVars>
      </dgm:prSet>
      <dgm:spPr/>
    </dgm:pt>
    <dgm:pt modelId="{43115C18-268C-4457-88B6-AE210DE9D83C}" type="pres">
      <dgm:prSet presAssocID="{6D418661-7FC2-40A0-9BB7-5FD1938C0BC9}" presName="sibTrans" presStyleLbl="sibTrans2D1" presStyleIdx="3" presStyleCnt="7"/>
      <dgm:spPr/>
    </dgm:pt>
    <dgm:pt modelId="{F4794334-0305-4139-A2C0-D23AD1330CBB}" type="pres">
      <dgm:prSet presAssocID="{6D418661-7FC2-40A0-9BB7-5FD1938C0BC9}" presName="connectorText" presStyleLbl="sibTrans2D1" presStyleIdx="3" presStyleCnt="7"/>
      <dgm:spPr/>
    </dgm:pt>
    <dgm:pt modelId="{F1E839DD-6C2C-4C93-946C-DB3FC79CBF50}" type="pres">
      <dgm:prSet presAssocID="{AAFD7EDC-8AB3-4362-A29F-8C4B3E76404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C712F-053E-4CB3-B664-37BF811BC598}" type="pres">
      <dgm:prSet presAssocID="{573FBB1A-BCDE-4FEF-877E-1DCD85399345}" presName="sibTrans" presStyleLbl="sibTrans2D1" presStyleIdx="4" presStyleCnt="7"/>
      <dgm:spPr/>
    </dgm:pt>
    <dgm:pt modelId="{C776C3E0-C2AC-4B22-9AF4-1BFDDD6BF4B0}" type="pres">
      <dgm:prSet presAssocID="{573FBB1A-BCDE-4FEF-877E-1DCD85399345}" presName="connectorText" presStyleLbl="sibTrans2D1" presStyleIdx="4" presStyleCnt="7"/>
      <dgm:spPr/>
    </dgm:pt>
    <dgm:pt modelId="{7492E2EC-A599-48E2-BE87-2E872504EF59}" type="pres">
      <dgm:prSet presAssocID="{C867AD89-1036-4550-A806-D312492C6C21}" presName="node" presStyleLbl="node1" presStyleIdx="5" presStyleCnt="8">
        <dgm:presLayoutVars>
          <dgm:bulletEnabled val="1"/>
        </dgm:presLayoutVars>
      </dgm:prSet>
      <dgm:spPr/>
    </dgm:pt>
    <dgm:pt modelId="{E24DFFBC-499B-439E-93B1-8A0539E64819}" type="pres">
      <dgm:prSet presAssocID="{203D77EF-2833-45AD-B7C5-21FB1B68CF84}" presName="sibTrans" presStyleLbl="sibTrans2D1" presStyleIdx="5" presStyleCnt="7"/>
      <dgm:spPr/>
    </dgm:pt>
    <dgm:pt modelId="{2BB8B868-6C95-490B-9141-857DD563C999}" type="pres">
      <dgm:prSet presAssocID="{203D77EF-2833-45AD-B7C5-21FB1B68CF84}" presName="connectorText" presStyleLbl="sibTrans2D1" presStyleIdx="5" presStyleCnt="7"/>
      <dgm:spPr/>
    </dgm:pt>
    <dgm:pt modelId="{216E3485-B5D6-44DC-9E6C-3D747834227A}" type="pres">
      <dgm:prSet presAssocID="{E01F88EC-6974-4667-9496-DBA83C33763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677A3-B69F-43A5-881D-7ED73C1CE763}" type="pres">
      <dgm:prSet presAssocID="{FD976932-279B-4E84-8507-700D6E9B506C}" presName="sibTrans" presStyleLbl="sibTrans2D1" presStyleIdx="6" presStyleCnt="7"/>
      <dgm:spPr/>
    </dgm:pt>
    <dgm:pt modelId="{EE2A89C4-F279-4F14-AE73-2B8C044B8BCE}" type="pres">
      <dgm:prSet presAssocID="{FD976932-279B-4E84-8507-700D6E9B506C}" presName="connectorText" presStyleLbl="sibTrans2D1" presStyleIdx="6" presStyleCnt="7"/>
      <dgm:spPr/>
    </dgm:pt>
    <dgm:pt modelId="{3ADB9D0B-3E55-4B94-ABF6-F3D6E3639BB0}" type="pres">
      <dgm:prSet presAssocID="{94C859B6-FF08-4783-8358-49E0D43B629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FBFF5E-3130-47BA-8334-198CB7DE2FE2}" srcId="{64D3ED68-5B7D-4CBF-AEEB-D86EF35E8458}" destId="{C867AD89-1036-4550-A806-D312492C6C21}" srcOrd="5" destOrd="0" parTransId="{60C88838-64DC-41A0-B592-B8B0E37B0257}" sibTransId="{203D77EF-2833-45AD-B7C5-21FB1B68CF84}"/>
    <dgm:cxn modelId="{FD35EA38-84F3-4898-B868-B7819379CCC3}" type="presOf" srcId="{573FBB1A-BCDE-4FEF-877E-1DCD85399345}" destId="{C776C3E0-C2AC-4B22-9AF4-1BFDDD6BF4B0}" srcOrd="1" destOrd="0" presId="urn:microsoft.com/office/officeart/2005/8/layout/process5"/>
    <dgm:cxn modelId="{55B4E00D-65AC-4B6E-8C0A-41B6617CDACE}" type="presOf" srcId="{573FBB1A-BCDE-4FEF-877E-1DCD85399345}" destId="{F50C712F-053E-4CB3-B664-37BF811BC598}" srcOrd="0" destOrd="0" presId="urn:microsoft.com/office/officeart/2005/8/layout/process5"/>
    <dgm:cxn modelId="{D1FCD480-4EA9-4440-A1A9-FABD8470A554}" type="presOf" srcId="{E01F88EC-6974-4667-9496-DBA83C337632}" destId="{216E3485-B5D6-44DC-9E6C-3D747834227A}" srcOrd="0" destOrd="0" presId="urn:microsoft.com/office/officeart/2005/8/layout/process5"/>
    <dgm:cxn modelId="{5839021B-C0DA-4C76-A144-1FC3E1A9C350}" type="presOf" srcId="{76CE352E-8B4F-4BFC-87F0-210F1FA5E71C}" destId="{255DAFB3-B70E-44D3-A45C-A591B7E6DFED}" srcOrd="0" destOrd="0" presId="urn:microsoft.com/office/officeart/2005/8/layout/process5"/>
    <dgm:cxn modelId="{56F2D3CC-EF38-4754-A9BF-53635D993746}" srcId="{64D3ED68-5B7D-4CBF-AEEB-D86EF35E8458}" destId="{C2E6D2A1-5A0A-48D2-8682-CC43999BDA94}" srcOrd="1" destOrd="0" parTransId="{D840B834-63B4-4D46-8F4E-EFCA11095DAC}" sibTransId="{BAEC4ABF-617E-42E5-BC90-558FE85144CA}"/>
    <dgm:cxn modelId="{34BC1BFE-D68A-4635-94BF-A5E4293BE957}" type="presOf" srcId="{203D77EF-2833-45AD-B7C5-21FB1B68CF84}" destId="{2BB8B868-6C95-490B-9141-857DD563C999}" srcOrd="1" destOrd="0" presId="urn:microsoft.com/office/officeart/2005/8/layout/process5"/>
    <dgm:cxn modelId="{DFF4857E-6FCF-490A-AEA0-E226873C7D3E}" type="presOf" srcId="{AAFD7EDC-8AB3-4362-A29F-8C4B3E76404C}" destId="{F1E839DD-6C2C-4C93-946C-DB3FC79CBF50}" srcOrd="0" destOrd="0" presId="urn:microsoft.com/office/officeart/2005/8/layout/process5"/>
    <dgm:cxn modelId="{4387B136-2E2D-4303-9FB6-379EB17C32D0}" type="presOf" srcId="{6D418661-7FC2-40A0-9BB7-5FD1938C0BC9}" destId="{43115C18-268C-4457-88B6-AE210DE9D83C}" srcOrd="0" destOrd="0" presId="urn:microsoft.com/office/officeart/2005/8/layout/process5"/>
    <dgm:cxn modelId="{61B7C7D1-73AC-4F7A-9585-ECA79DCA1491}" srcId="{64D3ED68-5B7D-4CBF-AEEB-D86EF35E8458}" destId="{DE2FD62B-4046-4A96-A8C6-9655B53F440B}" srcOrd="0" destOrd="0" parTransId="{04CA3A07-15E5-4025-B8B4-EAC948E14F5D}" sibTransId="{7C7BDDA2-D80D-4D35-B5BF-A107320C9CC8}"/>
    <dgm:cxn modelId="{B2909254-B57E-4373-A965-D624C9D09403}" type="presOf" srcId="{64D3ED68-5B7D-4CBF-AEEB-D86EF35E8458}" destId="{8A203A4C-13F0-4C12-A042-059341627938}" srcOrd="0" destOrd="0" presId="urn:microsoft.com/office/officeart/2005/8/layout/process5"/>
    <dgm:cxn modelId="{101EBD84-AF13-4025-AF5D-D8FD96F3799B}" type="presOf" srcId="{A3920910-200F-49A4-91DF-ADD923A4754B}" destId="{3BAD327E-F24C-4A13-807E-4B8279EB9190}" srcOrd="0" destOrd="0" presId="urn:microsoft.com/office/officeart/2005/8/layout/process5"/>
    <dgm:cxn modelId="{A27AFCE3-AD3E-4E9F-B6B3-B31A4F530975}" type="presOf" srcId="{FD976932-279B-4E84-8507-700D6E9B506C}" destId="{EE2A89C4-F279-4F14-AE73-2B8C044B8BCE}" srcOrd="1" destOrd="0" presId="urn:microsoft.com/office/officeart/2005/8/layout/process5"/>
    <dgm:cxn modelId="{633EEA60-C866-4664-9B8C-19F8519A4A17}" srcId="{64D3ED68-5B7D-4CBF-AEEB-D86EF35E8458}" destId="{AAFD7EDC-8AB3-4362-A29F-8C4B3E76404C}" srcOrd="4" destOrd="0" parTransId="{F5A096D1-2F32-48A7-84D3-675C7158EBF9}" sibTransId="{573FBB1A-BCDE-4FEF-877E-1DCD85399345}"/>
    <dgm:cxn modelId="{ECCCFD68-0482-4173-876D-1E8716858BAD}" type="presOf" srcId="{DE2FD62B-4046-4A96-A8C6-9655B53F440B}" destId="{ACA5DC1B-2895-4A0C-8F29-E14B54569142}" srcOrd="0" destOrd="0" presId="urn:microsoft.com/office/officeart/2005/8/layout/process5"/>
    <dgm:cxn modelId="{16874F02-8237-4853-806B-225E5FA58D56}" type="presOf" srcId="{7C7BDDA2-D80D-4D35-B5BF-A107320C9CC8}" destId="{31B9F304-FA76-44C1-A2C4-2A6235204F8C}" srcOrd="0" destOrd="0" presId="urn:microsoft.com/office/officeart/2005/8/layout/process5"/>
    <dgm:cxn modelId="{1EA9210C-1F11-4389-952B-21B7C3729F69}" type="presOf" srcId="{C867AD89-1036-4550-A806-D312492C6C21}" destId="{7492E2EC-A599-48E2-BE87-2E872504EF59}" srcOrd="0" destOrd="0" presId="urn:microsoft.com/office/officeart/2005/8/layout/process5"/>
    <dgm:cxn modelId="{1D9DBCD3-B635-493D-A7FB-C0C404020138}" type="presOf" srcId="{94C859B6-FF08-4783-8358-49E0D43B6291}" destId="{3ADB9D0B-3E55-4B94-ABF6-F3D6E3639BB0}" srcOrd="0" destOrd="0" presId="urn:microsoft.com/office/officeart/2005/8/layout/process5"/>
    <dgm:cxn modelId="{D3DB2547-D1A4-482D-BD33-C2959E778078}" srcId="{64D3ED68-5B7D-4CBF-AEEB-D86EF35E8458}" destId="{E01F88EC-6974-4667-9496-DBA83C337632}" srcOrd="6" destOrd="0" parTransId="{491E010F-A19C-4606-BDFE-2F10A04A7E23}" sibTransId="{FD976932-279B-4E84-8507-700D6E9B506C}"/>
    <dgm:cxn modelId="{0D41FFE5-F44D-44E2-A5B1-2296398020E0}" type="presOf" srcId="{BAEC4ABF-617E-42E5-BC90-558FE85144CA}" destId="{DF599C4B-3169-4ADC-82A0-8B544EC182C3}" srcOrd="1" destOrd="0" presId="urn:microsoft.com/office/officeart/2005/8/layout/process5"/>
    <dgm:cxn modelId="{B179FFAB-BA61-409E-9BC9-23B2EB33A1F1}" srcId="{64D3ED68-5B7D-4CBF-AEEB-D86EF35E8458}" destId="{A3920910-200F-49A4-91DF-ADD923A4754B}" srcOrd="2" destOrd="0" parTransId="{D52A6432-E53A-43AD-9D06-86A7A34A096B}" sibTransId="{76CE352E-8B4F-4BFC-87F0-210F1FA5E71C}"/>
    <dgm:cxn modelId="{02E9C67B-6C7C-4D19-A7D6-A6B7D3E80109}" type="presOf" srcId="{76CE352E-8B4F-4BFC-87F0-210F1FA5E71C}" destId="{3C95F80B-4D16-4A8D-9721-1C5DD2B490B9}" srcOrd="1" destOrd="0" presId="urn:microsoft.com/office/officeart/2005/8/layout/process5"/>
    <dgm:cxn modelId="{6D9979B3-33DA-4604-90A1-A26620C15DA7}" type="presOf" srcId="{B1264DCA-3BF0-4FB2-8A9F-D84B2A33FED7}" destId="{2902C21D-1068-47CB-8299-2D85283EA2FE}" srcOrd="0" destOrd="0" presId="urn:microsoft.com/office/officeart/2005/8/layout/process5"/>
    <dgm:cxn modelId="{85ABE08F-495C-42BB-8703-05B91C643941}" type="presOf" srcId="{6D418661-7FC2-40A0-9BB7-5FD1938C0BC9}" destId="{F4794334-0305-4139-A2C0-D23AD1330CBB}" srcOrd="1" destOrd="0" presId="urn:microsoft.com/office/officeart/2005/8/layout/process5"/>
    <dgm:cxn modelId="{57E20251-F909-400A-BBC3-6592E1B2B4BA}" type="presOf" srcId="{C2E6D2A1-5A0A-48D2-8682-CC43999BDA94}" destId="{53E22080-6F91-4273-85C1-813564FD32C7}" srcOrd="0" destOrd="0" presId="urn:microsoft.com/office/officeart/2005/8/layout/process5"/>
    <dgm:cxn modelId="{CD8F7CDD-D13B-436C-829C-C114BAA6B166}" srcId="{64D3ED68-5B7D-4CBF-AEEB-D86EF35E8458}" destId="{94C859B6-FF08-4783-8358-49E0D43B6291}" srcOrd="7" destOrd="0" parTransId="{254CF03C-0517-4F76-B5AE-A3778399C6CE}" sibTransId="{4F2E3B9D-EF35-4030-9009-D01401A409D8}"/>
    <dgm:cxn modelId="{CE72EB39-6AF3-4B1A-8DE5-F79C0A2EBACE}" type="presOf" srcId="{BAEC4ABF-617E-42E5-BC90-558FE85144CA}" destId="{A98ECE67-0C34-4278-A0B1-3288ECFCB6D6}" srcOrd="0" destOrd="0" presId="urn:microsoft.com/office/officeart/2005/8/layout/process5"/>
    <dgm:cxn modelId="{D51B3C5A-72B3-4B9F-8F41-8630D03C4106}" type="presOf" srcId="{FD976932-279B-4E84-8507-700D6E9B506C}" destId="{AFC677A3-B69F-43A5-881D-7ED73C1CE763}" srcOrd="0" destOrd="0" presId="urn:microsoft.com/office/officeart/2005/8/layout/process5"/>
    <dgm:cxn modelId="{F752AFED-D8D8-4CFC-9CD5-8272AA0E81D7}" type="presOf" srcId="{7C7BDDA2-D80D-4D35-B5BF-A107320C9CC8}" destId="{D94D704D-C357-4553-9ADF-9A9AC9A13294}" srcOrd="1" destOrd="0" presId="urn:microsoft.com/office/officeart/2005/8/layout/process5"/>
    <dgm:cxn modelId="{5BE3658C-BA2F-4E1B-8A7C-79F38EA2160B}" type="presOf" srcId="{203D77EF-2833-45AD-B7C5-21FB1B68CF84}" destId="{E24DFFBC-499B-439E-93B1-8A0539E64819}" srcOrd="0" destOrd="0" presId="urn:microsoft.com/office/officeart/2005/8/layout/process5"/>
    <dgm:cxn modelId="{A6C4D4C1-F0AF-434A-818F-8515C58150E4}" srcId="{64D3ED68-5B7D-4CBF-AEEB-D86EF35E8458}" destId="{B1264DCA-3BF0-4FB2-8A9F-D84B2A33FED7}" srcOrd="3" destOrd="0" parTransId="{9D7F6336-A14F-4DE1-A225-53DBF0EEC836}" sibTransId="{6D418661-7FC2-40A0-9BB7-5FD1938C0BC9}"/>
    <dgm:cxn modelId="{54F0AACD-5DAD-4F55-BFDF-B70D7DA8711B}" type="presParOf" srcId="{8A203A4C-13F0-4C12-A042-059341627938}" destId="{ACA5DC1B-2895-4A0C-8F29-E14B54569142}" srcOrd="0" destOrd="0" presId="urn:microsoft.com/office/officeart/2005/8/layout/process5"/>
    <dgm:cxn modelId="{E9870F88-7F73-4B96-B7B5-0E57A00D6337}" type="presParOf" srcId="{8A203A4C-13F0-4C12-A042-059341627938}" destId="{31B9F304-FA76-44C1-A2C4-2A6235204F8C}" srcOrd="1" destOrd="0" presId="urn:microsoft.com/office/officeart/2005/8/layout/process5"/>
    <dgm:cxn modelId="{380F3E42-0D8C-4769-B7C3-A0D349953ADD}" type="presParOf" srcId="{31B9F304-FA76-44C1-A2C4-2A6235204F8C}" destId="{D94D704D-C357-4553-9ADF-9A9AC9A13294}" srcOrd="0" destOrd="0" presId="urn:microsoft.com/office/officeart/2005/8/layout/process5"/>
    <dgm:cxn modelId="{1B7EC6AC-F3E8-4FD6-92AE-A173DE12A0BD}" type="presParOf" srcId="{8A203A4C-13F0-4C12-A042-059341627938}" destId="{53E22080-6F91-4273-85C1-813564FD32C7}" srcOrd="2" destOrd="0" presId="urn:microsoft.com/office/officeart/2005/8/layout/process5"/>
    <dgm:cxn modelId="{983E0580-B532-482D-85B8-EAA656EC5DFD}" type="presParOf" srcId="{8A203A4C-13F0-4C12-A042-059341627938}" destId="{A98ECE67-0C34-4278-A0B1-3288ECFCB6D6}" srcOrd="3" destOrd="0" presId="urn:microsoft.com/office/officeart/2005/8/layout/process5"/>
    <dgm:cxn modelId="{56EE9833-C4C0-4C25-9156-09EB86F1BD6F}" type="presParOf" srcId="{A98ECE67-0C34-4278-A0B1-3288ECFCB6D6}" destId="{DF599C4B-3169-4ADC-82A0-8B544EC182C3}" srcOrd="0" destOrd="0" presId="urn:microsoft.com/office/officeart/2005/8/layout/process5"/>
    <dgm:cxn modelId="{71CD0D75-60F6-4267-8B08-91B6E8977409}" type="presParOf" srcId="{8A203A4C-13F0-4C12-A042-059341627938}" destId="{3BAD327E-F24C-4A13-807E-4B8279EB9190}" srcOrd="4" destOrd="0" presId="urn:microsoft.com/office/officeart/2005/8/layout/process5"/>
    <dgm:cxn modelId="{CFA150DE-CFAB-463E-9B68-D20AB6352A34}" type="presParOf" srcId="{8A203A4C-13F0-4C12-A042-059341627938}" destId="{255DAFB3-B70E-44D3-A45C-A591B7E6DFED}" srcOrd="5" destOrd="0" presId="urn:microsoft.com/office/officeart/2005/8/layout/process5"/>
    <dgm:cxn modelId="{71A27D2C-18FC-492C-8F8A-3E59ABA1411E}" type="presParOf" srcId="{255DAFB3-B70E-44D3-A45C-A591B7E6DFED}" destId="{3C95F80B-4D16-4A8D-9721-1C5DD2B490B9}" srcOrd="0" destOrd="0" presId="urn:microsoft.com/office/officeart/2005/8/layout/process5"/>
    <dgm:cxn modelId="{2C2F51D9-0365-4BF1-9A92-C43A538A665E}" type="presParOf" srcId="{8A203A4C-13F0-4C12-A042-059341627938}" destId="{2902C21D-1068-47CB-8299-2D85283EA2FE}" srcOrd="6" destOrd="0" presId="urn:microsoft.com/office/officeart/2005/8/layout/process5"/>
    <dgm:cxn modelId="{42A8CF38-850B-4B9C-8DF3-4A9C67F267EF}" type="presParOf" srcId="{8A203A4C-13F0-4C12-A042-059341627938}" destId="{43115C18-268C-4457-88B6-AE210DE9D83C}" srcOrd="7" destOrd="0" presId="urn:microsoft.com/office/officeart/2005/8/layout/process5"/>
    <dgm:cxn modelId="{3A57499C-B34F-4841-B58E-8E9FFB812EF5}" type="presParOf" srcId="{43115C18-268C-4457-88B6-AE210DE9D83C}" destId="{F4794334-0305-4139-A2C0-D23AD1330CBB}" srcOrd="0" destOrd="0" presId="urn:microsoft.com/office/officeart/2005/8/layout/process5"/>
    <dgm:cxn modelId="{A16467AE-159C-42CD-A894-8B402214474A}" type="presParOf" srcId="{8A203A4C-13F0-4C12-A042-059341627938}" destId="{F1E839DD-6C2C-4C93-946C-DB3FC79CBF50}" srcOrd="8" destOrd="0" presId="urn:microsoft.com/office/officeart/2005/8/layout/process5"/>
    <dgm:cxn modelId="{36DCD3F1-BB1C-4FB9-88B7-893BFB83865C}" type="presParOf" srcId="{8A203A4C-13F0-4C12-A042-059341627938}" destId="{F50C712F-053E-4CB3-B664-37BF811BC598}" srcOrd="9" destOrd="0" presId="urn:microsoft.com/office/officeart/2005/8/layout/process5"/>
    <dgm:cxn modelId="{DD484D02-CBC6-4399-994D-42EDB02BDE24}" type="presParOf" srcId="{F50C712F-053E-4CB3-B664-37BF811BC598}" destId="{C776C3E0-C2AC-4B22-9AF4-1BFDDD6BF4B0}" srcOrd="0" destOrd="0" presId="urn:microsoft.com/office/officeart/2005/8/layout/process5"/>
    <dgm:cxn modelId="{E52C78B2-6201-4D7B-8711-0354F103C968}" type="presParOf" srcId="{8A203A4C-13F0-4C12-A042-059341627938}" destId="{7492E2EC-A599-48E2-BE87-2E872504EF59}" srcOrd="10" destOrd="0" presId="urn:microsoft.com/office/officeart/2005/8/layout/process5"/>
    <dgm:cxn modelId="{7AD7EF96-6C9D-40F5-B134-194BDE77756A}" type="presParOf" srcId="{8A203A4C-13F0-4C12-A042-059341627938}" destId="{E24DFFBC-499B-439E-93B1-8A0539E64819}" srcOrd="11" destOrd="0" presId="urn:microsoft.com/office/officeart/2005/8/layout/process5"/>
    <dgm:cxn modelId="{66431DBF-EBD2-4B0E-A901-905A933FF14E}" type="presParOf" srcId="{E24DFFBC-499B-439E-93B1-8A0539E64819}" destId="{2BB8B868-6C95-490B-9141-857DD563C999}" srcOrd="0" destOrd="0" presId="urn:microsoft.com/office/officeart/2005/8/layout/process5"/>
    <dgm:cxn modelId="{DD218F09-1A6F-463F-A7E0-15666EAC55F6}" type="presParOf" srcId="{8A203A4C-13F0-4C12-A042-059341627938}" destId="{216E3485-B5D6-44DC-9E6C-3D747834227A}" srcOrd="12" destOrd="0" presId="urn:microsoft.com/office/officeart/2005/8/layout/process5"/>
    <dgm:cxn modelId="{359E02FD-697C-454F-84A3-AC8349D23193}" type="presParOf" srcId="{8A203A4C-13F0-4C12-A042-059341627938}" destId="{AFC677A3-B69F-43A5-881D-7ED73C1CE763}" srcOrd="13" destOrd="0" presId="urn:microsoft.com/office/officeart/2005/8/layout/process5"/>
    <dgm:cxn modelId="{FB909955-6394-4B1C-A92C-08D9A1267E85}" type="presParOf" srcId="{AFC677A3-B69F-43A5-881D-7ED73C1CE763}" destId="{EE2A89C4-F279-4F14-AE73-2B8C044B8BCE}" srcOrd="0" destOrd="0" presId="urn:microsoft.com/office/officeart/2005/8/layout/process5"/>
    <dgm:cxn modelId="{17AC1657-8754-479A-9639-818335A358C3}" type="presParOf" srcId="{8A203A4C-13F0-4C12-A042-059341627938}" destId="{3ADB9D0B-3E55-4B94-ABF6-F3D6E3639BB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5DC1B-2895-4A0C-8F29-E14B54569142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Locate bad hole intervals</a:t>
          </a:r>
          <a:endParaRPr lang="en-US" sz="1400" kern="1200" dirty="0"/>
        </a:p>
      </dsp:txBody>
      <dsp:txXfrm>
        <a:off x="141787" y="37277"/>
        <a:ext cx="2010361" cy="1176924"/>
      </dsp:txXfrm>
    </dsp:sp>
    <dsp:sp modelId="{31B9F304-FA76-44C1-A2C4-2A6235204F8C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72121" y="470720"/>
        <a:ext cx="309205" cy="310039"/>
      </dsp:txXfrm>
    </dsp:sp>
    <dsp:sp modelId="{53E22080-6F91-4273-85C1-813564FD32C7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</a:t>
          </a:r>
          <a:r>
            <a:rPr lang="en-US" sz="1400" kern="1200" dirty="0" err="1" smtClean="0"/>
            <a:t>TVD</a:t>
          </a:r>
          <a:endParaRPr lang="en-US" sz="1400" kern="1200" dirty="0"/>
        </a:p>
      </dsp:txBody>
      <dsp:txXfrm>
        <a:off x="3058819" y="37277"/>
        <a:ext cx="2010361" cy="1176924"/>
      </dsp:txXfrm>
    </dsp:sp>
    <dsp:sp modelId="{A98ECE67-0C34-4278-A0B1-3288ECFCB6D6}">
      <dsp:nvSpPr>
        <dsp:cNvPr id="0" name=""/>
        <dsp:cNvSpPr/>
      </dsp:nvSpPr>
      <dsp:spPr>
        <a:xfrm>
          <a:off x="5289153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289153" y="470720"/>
        <a:ext cx="309205" cy="310039"/>
      </dsp:txXfrm>
    </dsp:sp>
    <dsp:sp modelId="{3BAD327E-F24C-4A13-807E-4B8279EB9190}">
      <dsp:nvSpPr>
        <dsp:cNvPr id="0" name=""/>
        <dsp:cNvSpPr/>
      </dsp:nvSpPr>
      <dsp:spPr>
        <a:xfrm>
          <a:off x="5939234" y="661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</a:t>
          </a:r>
          <a:r>
            <a:rPr lang="en-US" sz="1400" kern="1200" dirty="0" err="1" smtClean="0"/>
            <a:t>VCL</a:t>
          </a:r>
          <a:endParaRPr lang="en-US" sz="1400" kern="1200" dirty="0"/>
        </a:p>
      </dsp:txBody>
      <dsp:txXfrm>
        <a:off x="5975850" y="37277"/>
        <a:ext cx="2010361" cy="1176924"/>
      </dsp:txXfrm>
    </dsp:sp>
    <dsp:sp modelId="{255DAFB3-B70E-44D3-A45C-A591B7E6DFED}">
      <dsp:nvSpPr>
        <dsp:cNvPr id="0" name=""/>
        <dsp:cNvSpPr/>
      </dsp:nvSpPr>
      <dsp:spPr>
        <a:xfrm rot="5400000">
          <a:off x="6760170" y="1396669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826011" y="1434174"/>
        <a:ext cx="310039" cy="309205"/>
      </dsp:txXfrm>
    </dsp:sp>
    <dsp:sp modelId="{2902C21D-1068-47CB-8299-2D85283EA2FE}">
      <dsp:nvSpPr>
        <dsp:cNvPr id="0" name=""/>
        <dsp:cNvSpPr/>
      </dsp:nvSpPr>
      <dsp:spPr>
        <a:xfrm>
          <a:off x="5939234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Isolate mudstone (by </a:t>
          </a:r>
          <a:r>
            <a:rPr lang="en-US" sz="1400" kern="1200" dirty="0" err="1" smtClean="0"/>
            <a:t>Vcl</a:t>
          </a:r>
          <a:r>
            <a:rPr lang="en-US" sz="1400" kern="1200" dirty="0" smtClean="0"/>
            <a:t> cut-off) and </a:t>
          </a:r>
          <a:r>
            <a:rPr lang="en-US" sz="1400" b="1" kern="1200" dirty="0" smtClean="0"/>
            <a:t>cemented layer </a:t>
          </a:r>
          <a:r>
            <a:rPr lang="en-US" sz="1400" kern="1200" dirty="0" smtClean="0"/>
            <a:t>(by a machine leaning model – 0 or 1)</a:t>
          </a:r>
          <a:endParaRPr lang="en-US" sz="1400" kern="1200" dirty="0"/>
        </a:p>
      </dsp:txBody>
      <dsp:txXfrm>
        <a:off x="5975850" y="2120871"/>
        <a:ext cx="2010361" cy="1176924"/>
      </dsp:txXfrm>
    </dsp:sp>
    <dsp:sp modelId="{43115C18-268C-4457-88B6-AE210DE9D83C}">
      <dsp:nvSpPr>
        <dsp:cNvPr id="0" name=""/>
        <dsp:cNvSpPr/>
      </dsp:nvSpPr>
      <dsp:spPr>
        <a:xfrm rot="10800000">
          <a:off x="5314156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446672" y="2554313"/>
        <a:ext cx="309205" cy="310039"/>
      </dsp:txXfrm>
    </dsp:sp>
    <dsp:sp modelId="{F1E839DD-6C2C-4C93-946C-DB3FC79CBF50}">
      <dsp:nvSpPr>
        <dsp:cNvPr id="0" name=""/>
        <dsp:cNvSpPr/>
      </dsp:nvSpPr>
      <dsp:spPr>
        <a:xfrm>
          <a:off x="3022203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Unit breakdown/ detect GR shapes</a:t>
          </a:r>
          <a:endParaRPr lang="en-US" sz="1400" kern="1200" dirty="0"/>
        </a:p>
      </dsp:txBody>
      <dsp:txXfrm>
        <a:off x="3058819" y="2120871"/>
        <a:ext cx="2010361" cy="1176924"/>
      </dsp:txXfrm>
    </dsp:sp>
    <dsp:sp modelId="{F50C712F-053E-4CB3-B664-37BF811BC598}">
      <dsp:nvSpPr>
        <dsp:cNvPr id="0" name=""/>
        <dsp:cNvSpPr/>
      </dsp:nvSpPr>
      <dsp:spPr>
        <a:xfrm rot="10800000">
          <a:off x="2397125" y="2450967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529641" y="2554313"/>
        <a:ext cx="309205" cy="310039"/>
      </dsp:txXfrm>
    </dsp:sp>
    <dsp:sp modelId="{7492E2EC-A599-48E2-BE87-2E872504EF59}">
      <dsp:nvSpPr>
        <dsp:cNvPr id="0" name=""/>
        <dsp:cNvSpPr/>
      </dsp:nvSpPr>
      <dsp:spPr>
        <a:xfrm>
          <a:off x="105171" y="2084255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Label </a:t>
          </a:r>
          <a:r>
            <a:rPr lang="en-US" sz="1400" b="1" kern="1200" dirty="0" err="1" smtClean="0"/>
            <a:t>depofacies</a:t>
          </a:r>
          <a:r>
            <a:rPr lang="en-US" sz="1400" b="1" kern="1200" dirty="0" smtClean="0"/>
            <a:t> in key wells</a:t>
          </a:r>
          <a:endParaRPr lang="en-US" sz="1400" b="1" kern="1200" dirty="0"/>
        </a:p>
      </dsp:txBody>
      <dsp:txXfrm>
        <a:off x="141787" y="2120871"/>
        <a:ext cx="2010361" cy="1176924"/>
      </dsp:txXfrm>
    </dsp:sp>
    <dsp:sp modelId="{E24DFFBC-499B-439E-93B1-8A0539E64819}">
      <dsp:nvSpPr>
        <dsp:cNvPr id="0" name=""/>
        <dsp:cNvSpPr/>
      </dsp:nvSpPr>
      <dsp:spPr>
        <a:xfrm rot="5400000">
          <a:off x="926107" y="3480263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991948" y="3517768"/>
        <a:ext cx="310039" cy="309205"/>
      </dsp:txXfrm>
    </dsp:sp>
    <dsp:sp modelId="{216E3485-B5D6-44DC-9E6C-3D747834227A}">
      <dsp:nvSpPr>
        <dsp:cNvPr id="0" name=""/>
        <dsp:cNvSpPr/>
      </dsp:nvSpPr>
      <dsp:spPr>
        <a:xfrm>
          <a:off x="105171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Build machine learning model using </a:t>
          </a:r>
          <a:r>
            <a:rPr lang="en-US" sz="1400" kern="1200" dirty="0" smtClean="0"/>
            <a:t>GR shape + </a:t>
          </a:r>
          <a:r>
            <a:rPr lang="en-US" sz="1400" b="1" kern="1200" dirty="0" smtClean="0"/>
            <a:t>conventional logs </a:t>
          </a:r>
          <a:r>
            <a:rPr lang="en-US" sz="1400" kern="1200" dirty="0" smtClean="0"/>
            <a:t>+ “some rules” as inputs</a:t>
          </a:r>
          <a:endParaRPr lang="en-US" sz="1400" kern="1200" dirty="0"/>
        </a:p>
      </dsp:txBody>
      <dsp:txXfrm>
        <a:off x="141787" y="4204465"/>
        <a:ext cx="2010361" cy="1176924"/>
      </dsp:txXfrm>
    </dsp:sp>
    <dsp:sp modelId="{AFC677A3-B69F-43A5-881D-7ED73C1CE763}">
      <dsp:nvSpPr>
        <dsp:cNvPr id="0" name=""/>
        <dsp:cNvSpPr/>
      </dsp:nvSpPr>
      <dsp:spPr>
        <a:xfrm>
          <a:off x="2372121" y="4534561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72121" y="4637907"/>
        <a:ext cx="309205" cy="310039"/>
      </dsp:txXfrm>
    </dsp:sp>
    <dsp:sp modelId="{3ADB9D0B-3E55-4B94-ABF6-F3D6E3639BB0}">
      <dsp:nvSpPr>
        <dsp:cNvPr id="0" name=""/>
        <dsp:cNvSpPr/>
      </dsp:nvSpPr>
      <dsp:spPr>
        <a:xfrm>
          <a:off x="3022203" y="4167849"/>
          <a:ext cx="2083593" cy="125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Apply to all other wells</a:t>
          </a:r>
          <a:endParaRPr lang="en-US" sz="1400" kern="1200" dirty="0"/>
        </a:p>
      </dsp:txBody>
      <dsp:txXfrm>
        <a:off x="3058819" y="4204465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2/18/2019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555" y="162124"/>
            <a:ext cx="9577509" cy="752276"/>
          </a:xfrm>
        </p:spPr>
        <p:txBody>
          <a:bodyPr>
            <a:normAutofit/>
          </a:bodyPr>
          <a:lstStyle>
            <a:lvl1pPr>
              <a:defRPr sz="3200" cap="none">
                <a:solidFill>
                  <a:srgbClr val="0172C2"/>
                </a:solidFill>
              </a:defRPr>
            </a:lvl1pPr>
          </a:lstStyle>
          <a:p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56" y="1411911"/>
            <a:ext cx="10091193" cy="3200400"/>
          </a:xfrm>
        </p:spPr>
        <p:txBody>
          <a:bodyPr/>
          <a:lstStyle>
            <a:lvl1pPr>
              <a:defRPr>
                <a:solidFill>
                  <a:srgbClr val="1F4E79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AutoShape 2" descr="Image result for https://thumbs.dreamstime.com/z/global-digital-technology-concept-17575170.jpg">
            <a:extLst>
              <a:ext uri="{FF2B5EF4-FFF2-40B4-BE49-F238E27FC236}">
                <a16:creationId xmlns:a16="http://schemas.microsoft.com/office/drawing/2014/main" xmlns="" id="{20560F6C-5796-4F09-80B8-50DB9907F4C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560" y="3276600"/>
            <a:ext cx="3048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C30ADF4-8875-4141-836B-B16983F9DF02}"/>
              </a:ext>
            </a:extLst>
          </p:cNvPr>
          <p:cNvSpPr/>
          <p:nvPr userDrawn="1"/>
        </p:nvSpPr>
        <p:spPr>
          <a:xfrm>
            <a:off x="425557" y="914402"/>
            <a:ext cx="103659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172C2"/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rgbClr val="EDECEC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DD8A643C-DF8A-40E1-BDC8-5226899C4E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8857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1587" y="0"/>
            <a:ext cx="12193588" cy="624840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37000">
                <a:srgbClr val="64B3DD"/>
              </a:gs>
              <a:gs pos="0">
                <a:srgbClr val="C7F5F9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1" y="1828801"/>
            <a:ext cx="9756140" cy="2522457"/>
          </a:xfrm>
        </p:spPr>
        <p:txBody>
          <a:bodyPr>
            <a:normAutofit/>
          </a:bodyPr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3" y="4495800"/>
            <a:ext cx="7850644" cy="16764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2962E2F-5759-43EE-B5B1-278789730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298" y="5023482"/>
            <a:ext cx="3961845" cy="1369462"/>
          </a:xfrm>
          <a:prstGeom prst="rect">
            <a:avLst/>
          </a:prstGeom>
          <a:noFill/>
          <a:effectLst>
            <a:outerShdw blurRad="50800" dist="38100" algn="l" rotWithShape="0">
              <a:srgbClr val="0020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9CA75ED-E47E-4EB6-9456-29A6BBB2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56" y="1411911"/>
            <a:ext cx="10091193" cy="3200400"/>
          </a:xfrm>
        </p:spPr>
        <p:txBody>
          <a:bodyPr/>
          <a:lstStyle>
            <a:lvl1pPr>
              <a:defRPr>
                <a:solidFill>
                  <a:srgbClr val="1F4E79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199AF369-84D3-4F3E-9534-A64C8560196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1601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29958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556" y="711911"/>
            <a:ext cx="5289344" cy="499808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F4E79"/>
                </a:solidFill>
              </a:defRPr>
            </a:lvl1pPr>
            <a:lvl2pPr>
              <a:defRPr sz="2000">
                <a:solidFill>
                  <a:srgbClr val="1F4E79"/>
                </a:solidFill>
              </a:defRPr>
            </a:lvl2pPr>
            <a:lvl3pPr>
              <a:defRPr sz="1800">
                <a:solidFill>
                  <a:srgbClr val="1F4E79"/>
                </a:solidFill>
              </a:defRPr>
            </a:lvl3pPr>
            <a:lvl4pPr>
              <a:defRPr sz="1600">
                <a:solidFill>
                  <a:srgbClr val="1F4E79"/>
                </a:solidFill>
              </a:defRPr>
            </a:lvl4pPr>
            <a:lvl5pPr>
              <a:defRPr sz="1600">
                <a:solidFill>
                  <a:srgbClr val="1F4E79"/>
                </a:solidFill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700" y="711911"/>
            <a:ext cx="5289344" cy="50626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F4E79"/>
                </a:solidFill>
              </a:defRPr>
            </a:lvl1pPr>
            <a:lvl2pPr>
              <a:defRPr sz="2000">
                <a:solidFill>
                  <a:srgbClr val="1F4E79"/>
                </a:solidFill>
              </a:defRPr>
            </a:lvl2pPr>
            <a:lvl3pPr>
              <a:defRPr sz="1800">
                <a:solidFill>
                  <a:srgbClr val="1F4E79"/>
                </a:solidFill>
              </a:defRPr>
            </a:lvl3pPr>
            <a:lvl4pPr>
              <a:defRPr sz="1600">
                <a:solidFill>
                  <a:srgbClr val="1F4E79"/>
                </a:solidFill>
              </a:defRPr>
            </a:lvl4pPr>
            <a:lvl5pPr>
              <a:defRPr sz="1600">
                <a:solidFill>
                  <a:srgbClr val="1F4E7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38A0A644-0682-4EEF-9787-4DBC4BE998B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1601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49866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28" y="1316362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rgbClr val="1F4E7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28" y="2352689"/>
            <a:ext cx="4710387" cy="34289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F4E79"/>
                </a:solidFill>
              </a:defRPr>
            </a:lvl1pPr>
            <a:lvl2pPr>
              <a:defRPr sz="1800">
                <a:solidFill>
                  <a:srgbClr val="1F4E79"/>
                </a:solidFill>
              </a:defRPr>
            </a:lvl2pPr>
            <a:lvl3pPr>
              <a:defRPr sz="1600">
                <a:solidFill>
                  <a:srgbClr val="1F4E79"/>
                </a:solidFill>
              </a:defRPr>
            </a:lvl3pPr>
            <a:lvl4pPr>
              <a:defRPr sz="1400">
                <a:solidFill>
                  <a:srgbClr val="1F4E79"/>
                </a:solidFill>
              </a:defRPr>
            </a:lvl4pPr>
            <a:lvl5pPr>
              <a:defRPr sz="1400">
                <a:solidFill>
                  <a:srgbClr val="1F4E79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316359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rgbClr val="1F4E7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6388" y="2352689"/>
            <a:ext cx="4710387" cy="34289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F4E79"/>
                </a:solidFill>
              </a:defRPr>
            </a:lvl1pPr>
            <a:lvl2pPr>
              <a:defRPr sz="1800">
                <a:solidFill>
                  <a:srgbClr val="1F4E79"/>
                </a:solidFill>
              </a:defRPr>
            </a:lvl2pPr>
            <a:lvl3pPr>
              <a:defRPr sz="1600">
                <a:solidFill>
                  <a:srgbClr val="1F4E79"/>
                </a:solidFill>
              </a:defRPr>
            </a:lvl3pPr>
            <a:lvl4pPr>
              <a:defRPr sz="1400">
                <a:solidFill>
                  <a:srgbClr val="1F4E79"/>
                </a:solidFill>
              </a:defRPr>
            </a:lvl4pPr>
            <a:lvl5pPr>
              <a:defRPr sz="1400">
                <a:solidFill>
                  <a:srgbClr val="1F4E79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xmlns="" id="{45C9D6E2-1C55-4D1B-B325-C226BBC3DEC1}"/>
              </a:ext>
            </a:extLst>
          </p:cNvPr>
          <p:cNvSpPr/>
          <p:nvPr userDrawn="1"/>
        </p:nvSpPr>
        <p:spPr>
          <a:xfrm>
            <a:off x="0" y="6278876"/>
            <a:ext cx="9373453" cy="579125"/>
          </a:xfrm>
          <a:prstGeom prst="round1Rect">
            <a:avLst>
              <a:gd name="adj" fmla="val 50000"/>
            </a:avLst>
          </a:prstGeom>
          <a:solidFill>
            <a:srgbClr val="0172C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D43407D-4911-423B-BE4B-15CE6B4CE78B}"/>
              </a:ext>
            </a:extLst>
          </p:cNvPr>
          <p:cNvSpPr/>
          <p:nvPr userDrawn="1"/>
        </p:nvSpPr>
        <p:spPr>
          <a:xfrm>
            <a:off x="425557" y="914402"/>
            <a:ext cx="103659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172C2"/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rgbClr val="EDECEC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F95A8861-E995-4154-B59D-5A733DFE8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557" y="167959"/>
            <a:ext cx="9608468" cy="746443"/>
          </a:xfrm>
        </p:spPr>
        <p:txBody>
          <a:bodyPr/>
          <a:lstStyle>
            <a:lvl1pPr>
              <a:defRPr sz="3200" cap="none">
                <a:solidFill>
                  <a:srgbClr val="0172C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77C61774-73F0-473D-8244-554D27AE40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1601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BDF2CA24-04A9-4C47-AB13-B6A3733AEAC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1601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86412-67A9-475B-AD9F-2D71B0797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7931" y="1905000"/>
            <a:ext cx="9756140" cy="1325562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rgbClr val="0172C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227E9A0-DAED-4083-A27D-F8F0F9B0AA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92584" y="6369144"/>
            <a:ext cx="6025233" cy="481601"/>
          </a:xfrm>
        </p:spPr>
        <p:txBody>
          <a:bodyPr/>
          <a:lstStyle>
            <a:lvl1pPr marL="45720" indent="0"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5477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DBA9E3A-78F5-49CC-A3D5-16C7E21CF4D7}"/>
              </a:ext>
            </a:extLst>
          </p:cNvPr>
          <p:cNvSpPr/>
          <p:nvPr userDrawn="1"/>
        </p:nvSpPr>
        <p:spPr>
          <a:xfrm>
            <a:off x="425557" y="914402"/>
            <a:ext cx="103659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172C2"/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rgbClr val="EDECEC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09F17C9D-A557-4A18-AA61-A9BE8F094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557" y="167959"/>
            <a:ext cx="9608468" cy="746443"/>
          </a:xfrm>
        </p:spPr>
        <p:txBody>
          <a:bodyPr/>
          <a:lstStyle>
            <a:lvl1pPr>
              <a:defRPr sz="3200" cap="none">
                <a:solidFill>
                  <a:srgbClr val="0172C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3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0391C8B-CBF1-4CC5-B8FB-DDB6984120D2}"/>
              </a:ext>
            </a:extLst>
          </p:cNvPr>
          <p:cNvSpPr/>
          <p:nvPr userDrawn="1"/>
        </p:nvSpPr>
        <p:spPr>
          <a:xfrm>
            <a:off x="425557" y="914402"/>
            <a:ext cx="103659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172C2"/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rgbClr val="EDECEC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9CA75ED-E47E-4EB6-9456-29A6BBB2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56" y="1411911"/>
            <a:ext cx="10091193" cy="3200400"/>
          </a:xfrm>
        </p:spPr>
        <p:txBody>
          <a:bodyPr/>
          <a:lstStyle>
            <a:lvl1pPr>
              <a:defRPr>
                <a:solidFill>
                  <a:srgbClr val="1F4E79"/>
                </a:solidFill>
              </a:defRPr>
            </a:lvl1pPr>
            <a:lvl2pPr>
              <a:defRPr>
                <a:solidFill>
                  <a:srgbClr val="1F4E79"/>
                </a:solidFill>
              </a:defRPr>
            </a:lvl2pPr>
            <a:lvl3pPr>
              <a:defRPr>
                <a:solidFill>
                  <a:srgbClr val="1F4E79"/>
                </a:solidFill>
              </a:defRPr>
            </a:lvl3pPr>
            <a:lvl4pPr>
              <a:defRPr>
                <a:solidFill>
                  <a:srgbClr val="1F4E79"/>
                </a:solidFill>
              </a:defRPr>
            </a:lvl4pPr>
            <a:lvl5pPr>
              <a:defRPr>
                <a:solidFill>
                  <a:srgbClr val="1F4E79"/>
                </a:solidFill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1BF4ADC-75F7-4701-9910-0B7AA449B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557" y="167959"/>
            <a:ext cx="9608468" cy="746443"/>
          </a:xfrm>
        </p:spPr>
        <p:txBody>
          <a:bodyPr/>
          <a:lstStyle>
            <a:lvl1pPr>
              <a:defRPr sz="3200" cap="none">
                <a:solidFill>
                  <a:srgbClr val="0172C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0" y="2362200"/>
            <a:ext cx="9756140" cy="1325562"/>
          </a:xfrm>
        </p:spPr>
        <p:txBody>
          <a:bodyPr/>
          <a:lstStyle>
            <a:lvl1pPr algn="ctr">
              <a:defRPr b="1">
                <a:solidFill>
                  <a:srgbClr val="0087E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83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533BBEE-7298-480D-8274-B6D23DE5D02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583849" y="5961048"/>
            <a:ext cx="2361228" cy="816188"/>
          </a:xfrm>
          <a:prstGeom prst="rect">
            <a:avLst/>
          </a:prstGeom>
          <a:noFill/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3" y="274638"/>
            <a:ext cx="97561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3" y="1828800"/>
            <a:ext cx="975614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xmlns="" id="{2A8B2D08-5B41-4BFF-8303-0C307843E411}"/>
              </a:ext>
            </a:extLst>
          </p:cNvPr>
          <p:cNvSpPr/>
          <p:nvPr userDrawn="1"/>
        </p:nvSpPr>
        <p:spPr>
          <a:xfrm rot="10800000">
            <a:off x="11525869" y="-4369"/>
            <a:ext cx="666128" cy="716279"/>
          </a:xfrm>
          <a:prstGeom prst="round1Rect">
            <a:avLst>
              <a:gd name="adj" fmla="val 50000"/>
            </a:avLst>
          </a:prstGeom>
          <a:solidFill>
            <a:srgbClr val="0087E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xmlns="" id="{D3665627-C7D8-4380-88FE-BBA7BB3113AF}"/>
              </a:ext>
            </a:extLst>
          </p:cNvPr>
          <p:cNvSpPr/>
          <p:nvPr userDrawn="1"/>
        </p:nvSpPr>
        <p:spPr>
          <a:xfrm>
            <a:off x="0" y="6278876"/>
            <a:ext cx="9373453" cy="579125"/>
          </a:xfrm>
          <a:prstGeom prst="round1Rect">
            <a:avLst>
              <a:gd name="adj" fmla="val 50000"/>
            </a:avLst>
          </a:prstGeom>
          <a:solidFill>
            <a:srgbClr val="0172C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xmlns="" id="{063911C3-B3AB-4938-AC2D-C1BE0ED931BC}"/>
              </a:ext>
            </a:extLst>
          </p:cNvPr>
          <p:cNvSpPr txBox="1"/>
          <p:nvPr userDrawn="1"/>
        </p:nvSpPr>
        <p:spPr>
          <a:xfrm>
            <a:off x="242021" y="6020342"/>
            <a:ext cx="4801851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EastSea Star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632D03F-AA69-4229-96C0-3694CADCDD30}"/>
              </a:ext>
            </a:extLst>
          </p:cNvPr>
          <p:cNvSpPr/>
          <p:nvPr userDrawn="1"/>
        </p:nvSpPr>
        <p:spPr>
          <a:xfrm>
            <a:off x="11690355" y="8997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36C87F6-986D-49E6-AF40-1B3A1EE8064D}" type="slidenum">
              <a:rPr lang="en-US" sz="1800" b="1" smtClean="0">
                <a:solidFill>
                  <a:schemeClr val="bg1"/>
                </a:solidFill>
              </a:rPr>
              <a:pPr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76" r:id="rId3"/>
    <p:sldLayoutId id="2147483665" r:id="rId4"/>
    <p:sldLayoutId id="2147483667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D9F86C-DAA6-468A-A990-A44730760D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83849" y="5961048"/>
            <a:ext cx="2361228" cy="816188"/>
          </a:xfrm>
          <a:prstGeom prst="rect">
            <a:avLst/>
          </a:prstGeom>
          <a:noFill/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3" y="274638"/>
            <a:ext cx="97561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3" y="1828800"/>
            <a:ext cx="975614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187E30-EB7F-48D4-AA89-D9112CA0ED67}"/>
              </a:ext>
            </a:extLst>
          </p:cNvPr>
          <p:cNvSpPr txBox="1"/>
          <p:nvPr userDrawn="1"/>
        </p:nvSpPr>
        <p:spPr>
          <a:xfrm>
            <a:off x="246924" y="6518704"/>
            <a:ext cx="4801851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EastSea Star confidential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xmlns="" id="{2A8B2D08-5B41-4BFF-8303-0C307843E411}"/>
              </a:ext>
            </a:extLst>
          </p:cNvPr>
          <p:cNvSpPr/>
          <p:nvPr userDrawn="1"/>
        </p:nvSpPr>
        <p:spPr>
          <a:xfrm rot="10800000">
            <a:off x="11525872" y="-13252"/>
            <a:ext cx="666128" cy="716279"/>
          </a:xfrm>
          <a:prstGeom prst="round1Rect">
            <a:avLst>
              <a:gd name="adj" fmla="val 50000"/>
            </a:avLst>
          </a:prstGeom>
          <a:solidFill>
            <a:srgbClr val="0087E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32D03F-AA69-4229-96C0-3694CADCDD30}"/>
              </a:ext>
            </a:extLst>
          </p:cNvPr>
          <p:cNvSpPr/>
          <p:nvPr userDrawn="1"/>
        </p:nvSpPr>
        <p:spPr>
          <a:xfrm>
            <a:off x="11690358" y="8108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sz="1800" b="1" smtClean="0">
                <a:solidFill>
                  <a:schemeClr val="bg1"/>
                </a:solidFill>
              </a:rPr>
              <a:pPr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3" y="274638"/>
            <a:ext cx="97561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3" y="1828800"/>
            <a:ext cx="975614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28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CBE9D-C840-4067-964C-C08058F30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D7EAEC-AAB6-42DC-82F4-81E52230F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7627512"/>
              </p:ext>
            </p:extLst>
          </p:nvPr>
        </p:nvGraphicFramePr>
        <p:xfrm>
          <a:off x="1906025" y="1066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6200" y="4876800"/>
            <a:ext cx="358140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Interval of interest: </a:t>
            </a:r>
            <a:r>
              <a:rPr lang="en-US" sz="2000" dirty="0" smtClean="0"/>
              <a:t>Miocene section only – Below </a:t>
            </a:r>
            <a:r>
              <a:rPr lang="en-US" sz="2000" dirty="0" err="1" smtClean="0"/>
              <a:t>Urenui</a:t>
            </a:r>
            <a:r>
              <a:rPr lang="en-US" sz="2000" dirty="0" smtClean="0"/>
              <a:t> formation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98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600200"/>
            <a:ext cx="10091193" cy="3200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CAL – BS &gt; 1.5 inch</a:t>
            </a:r>
          </a:p>
          <a:p>
            <a:pPr marL="45720" indent="0">
              <a:buNone/>
            </a:pPr>
            <a:r>
              <a:rPr lang="en-US" dirty="0" smtClean="0"/>
              <a:t>CAL: caliper</a:t>
            </a:r>
          </a:p>
          <a:p>
            <a:pPr marL="45720" indent="0">
              <a:buNone/>
            </a:pPr>
            <a:r>
              <a:rPr lang="en-US" dirty="0" smtClean="0"/>
              <a:t>BS: bit size </a:t>
            </a:r>
          </a:p>
          <a:p>
            <a:pPr marL="45720" indent="0">
              <a:buNone/>
            </a:pPr>
            <a:r>
              <a:rPr lang="en-US" dirty="0" smtClean="0"/>
              <a:t>Final results will be a flag curve (0 or 1)</a:t>
            </a:r>
          </a:p>
          <a:p>
            <a:pPr marL="45720" indent="0">
              <a:buNone/>
            </a:pPr>
            <a:r>
              <a:rPr lang="en-US" dirty="0" smtClean="0"/>
              <a:t>This is done to isolate bad data intervals caused by wellbore washout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Locate bad hole </a:t>
            </a:r>
            <a:r>
              <a:rPr lang="en-US" dirty="0" smtClean="0"/>
              <a:t>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1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7807" y="1411911"/>
            <a:ext cx="10091193" cy="3200400"/>
          </a:xfrm>
        </p:spPr>
        <p:txBody>
          <a:bodyPr/>
          <a:lstStyle/>
          <a:p>
            <a:r>
              <a:rPr lang="en-US" dirty="0" smtClean="0"/>
              <a:t>To calculate thickness – more accurate than using MD</a:t>
            </a:r>
          </a:p>
          <a:p>
            <a:pPr marL="45720" indent="0">
              <a:buNone/>
            </a:pPr>
            <a:r>
              <a:rPr lang="en-US" dirty="0" err="1" smtClean="0"/>
              <a:t>Unit_thickness</a:t>
            </a:r>
            <a:r>
              <a:rPr lang="en-US" dirty="0" smtClean="0"/>
              <a:t> = </a:t>
            </a:r>
            <a:r>
              <a:rPr lang="en-US" dirty="0" err="1" smtClean="0"/>
              <a:t>TVD_Base</a:t>
            </a:r>
            <a:r>
              <a:rPr lang="en-US" dirty="0" smtClean="0"/>
              <a:t> – </a:t>
            </a:r>
            <a:r>
              <a:rPr lang="en-US" dirty="0" err="1" smtClean="0"/>
              <a:t>TVD_Top</a:t>
            </a:r>
            <a:endParaRPr lang="en-US" dirty="0" smtClean="0"/>
          </a:p>
          <a:p>
            <a:r>
              <a:rPr lang="en-US" dirty="0" smtClean="0"/>
              <a:t>Please refer to </a:t>
            </a:r>
            <a:r>
              <a:rPr lang="en-US" dirty="0" err="1" smtClean="0"/>
              <a:t>TVD</a:t>
            </a:r>
            <a:r>
              <a:rPr lang="en-US" dirty="0" smtClean="0"/>
              <a:t> computation on i2G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err="1" smtClean="0"/>
              <a:t>TVD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9439275" cy="828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err="1" smtClean="0"/>
              <a:t>Vsh</a:t>
            </a:r>
            <a:r>
              <a:rPr lang="en-US" dirty="0" smtClean="0"/>
              <a:t> (</a:t>
            </a:r>
            <a:r>
              <a:rPr lang="en-US" dirty="0" err="1" smtClean="0"/>
              <a:t>Vmud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198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Mud contents = </a:t>
            </a:r>
            <a:r>
              <a:rPr lang="en-US" sz="2000" dirty="0" err="1" smtClean="0"/>
              <a:t>Vsh</a:t>
            </a:r>
            <a:r>
              <a:rPr lang="en-US" sz="2000" dirty="0" smtClean="0"/>
              <a:t> (clip to 0:1)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I</a:t>
            </a:r>
            <a:r>
              <a:rPr lang="en-US" sz="2000" baseline="-25000" dirty="0" err="1" smtClean="0"/>
              <a:t>GR</a:t>
            </a:r>
            <a:r>
              <a:rPr lang="en-US" sz="2000" dirty="0" smtClean="0"/>
              <a:t> = (GR-50)/75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52600" y="3337272"/>
            <a:ext cx="88392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Mud contents &lt; 15%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lithofacies</a:t>
            </a:r>
            <a:r>
              <a:rPr lang="en-US" sz="2000" dirty="0" smtClean="0"/>
              <a:t> = sandstone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15% &lt; Mud </a:t>
            </a:r>
            <a:r>
              <a:rPr lang="en-US" sz="2000" dirty="0"/>
              <a:t>contents &lt; </a:t>
            </a:r>
            <a:r>
              <a:rPr lang="en-US" sz="2000" dirty="0" smtClean="0"/>
              <a:t>50%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/>
              <a:t>lithofacies</a:t>
            </a:r>
            <a:r>
              <a:rPr lang="en-US" sz="2000" dirty="0"/>
              <a:t> = </a:t>
            </a:r>
            <a:r>
              <a:rPr lang="en-US" sz="2000" dirty="0" smtClean="0"/>
              <a:t>muddy sandstone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50&lt; Mud </a:t>
            </a:r>
            <a:r>
              <a:rPr lang="en-US" sz="2000" dirty="0"/>
              <a:t>contents &lt; </a:t>
            </a:r>
            <a:r>
              <a:rPr lang="en-US" sz="2000" dirty="0" smtClean="0"/>
              <a:t>70% </a:t>
            </a:r>
            <a:r>
              <a:rPr lang="en-US" sz="2000" dirty="0"/>
              <a:t>- </a:t>
            </a:r>
            <a:r>
              <a:rPr lang="en-US" sz="2000" dirty="0" err="1"/>
              <a:t>lithofacies</a:t>
            </a:r>
            <a:r>
              <a:rPr lang="en-US" sz="2000" dirty="0"/>
              <a:t> = </a:t>
            </a:r>
            <a:r>
              <a:rPr lang="en-US" sz="2000" dirty="0" smtClean="0"/>
              <a:t>sandy mudstone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Mud contents </a:t>
            </a:r>
            <a:r>
              <a:rPr lang="en-US" sz="2000" dirty="0" smtClean="0">
                <a:solidFill>
                  <a:srgbClr val="C00000"/>
                </a:solidFill>
              </a:rPr>
              <a:t>&gt; 70</a:t>
            </a:r>
            <a:r>
              <a:rPr lang="en-US" sz="2000" dirty="0">
                <a:solidFill>
                  <a:srgbClr val="C00000"/>
                </a:solidFill>
              </a:rPr>
              <a:t>% - </a:t>
            </a:r>
            <a:r>
              <a:rPr lang="en-US" sz="2000" dirty="0" err="1">
                <a:solidFill>
                  <a:srgbClr val="C00000"/>
                </a:solidFill>
              </a:rPr>
              <a:t>lithofacies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dirty="0" smtClean="0">
                <a:solidFill>
                  <a:srgbClr val="C00000"/>
                </a:solidFill>
              </a:rPr>
              <a:t>Mudstone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5"/>
                </a:solidFill>
              </a:rPr>
              <a:t>When </a:t>
            </a:r>
            <a:r>
              <a:rPr lang="en-US" sz="2000" b="1" dirty="0" err="1" smtClean="0">
                <a:solidFill>
                  <a:schemeClr val="accent5"/>
                </a:solidFill>
              </a:rPr>
              <a:t>lithofacies</a:t>
            </a:r>
            <a:r>
              <a:rPr lang="en-US" sz="2000" b="1" dirty="0" smtClean="0">
                <a:solidFill>
                  <a:schemeClr val="accent5"/>
                </a:solidFill>
              </a:rPr>
              <a:t> = mud: don’t have to find </a:t>
            </a:r>
            <a:r>
              <a:rPr lang="en-US" sz="2000" b="1" dirty="0" err="1" smtClean="0">
                <a:solidFill>
                  <a:schemeClr val="accent5"/>
                </a:solidFill>
              </a:rPr>
              <a:t>GR_shape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machine learning model to predict cemented layer based on labeled data (find them on i2G)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Cemented layer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0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206" y="1057687"/>
            <a:ext cx="11592994" cy="3200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Using smoothed GR curves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Find deflection points where GR trend changes in direction as shown in the example below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Doing from bottom to top (deeper to shallower or from right to left in this example)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If the thickness between two deflection points &lt; 1 m: delete the upper one…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break 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10860" r="9459" b="-1049"/>
          <a:stretch/>
        </p:blipFill>
        <p:spPr>
          <a:xfrm>
            <a:off x="134037" y="2961000"/>
            <a:ext cx="12057963" cy="35024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478211" y="3882108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279552" y="3807023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90359" y="3882108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061258" y="3247744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15331" y="3179085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70477" y="3179085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17249" y="3410689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29268" y="3301099"/>
            <a:ext cx="15757" cy="2158003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514800" y="3436337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63200" y="3581400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63492" y="3668186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61167" y="3725335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39945" y="3870173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12612" y="3725335"/>
            <a:ext cx="7878" cy="2088030"/>
          </a:xfrm>
          <a:prstGeom prst="line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3048000"/>
            <a:ext cx="2743200" cy="7571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Minimum unit thickness = 1m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9165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GR shape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84" t="477" r="2056" b="-1"/>
          <a:stretch/>
        </p:blipFill>
        <p:spPr>
          <a:xfrm>
            <a:off x="2347274" y="999248"/>
            <a:ext cx="2554240" cy="57540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3063711" y="2658365"/>
            <a:ext cx="0" cy="876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4648" y="2658364"/>
            <a:ext cx="0" cy="876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63711" y="2686642"/>
            <a:ext cx="34093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12362" y="2073903"/>
            <a:ext cx="2121031" cy="603316"/>
          </a:xfrm>
          <a:custGeom>
            <a:avLst/>
            <a:gdLst>
              <a:gd name="connsiteX0" fmla="*/ 2111604 w 2111604"/>
              <a:gd name="connsiteY0" fmla="*/ 593889 h 593889"/>
              <a:gd name="connsiteX1" fmla="*/ 0 w 2111604"/>
              <a:gd name="connsiteY1" fmla="*/ 9427 h 593889"/>
              <a:gd name="connsiteX2" fmla="*/ 537328 w 2111604"/>
              <a:gd name="connsiteY2" fmla="*/ 0 h 593889"/>
              <a:gd name="connsiteX3" fmla="*/ 2111604 w 2111604"/>
              <a:gd name="connsiteY3" fmla="*/ 593889 h 593889"/>
              <a:gd name="connsiteX0" fmla="*/ 2121031 w 2121031"/>
              <a:gd name="connsiteY0" fmla="*/ 603316 h 603316"/>
              <a:gd name="connsiteX1" fmla="*/ 0 w 2121031"/>
              <a:gd name="connsiteY1" fmla="*/ 0 h 603316"/>
              <a:gd name="connsiteX2" fmla="*/ 546755 w 2121031"/>
              <a:gd name="connsiteY2" fmla="*/ 9427 h 603316"/>
              <a:gd name="connsiteX3" fmla="*/ 2121031 w 2121031"/>
              <a:gd name="connsiteY3" fmla="*/ 603316 h 6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031" h="603316">
                <a:moveTo>
                  <a:pt x="2121031" y="603316"/>
                </a:moveTo>
                <a:lnTo>
                  <a:pt x="0" y="0"/>
                </a:lnTo>
                <a:lnTo>
                  <a:pt x="546755" y="9427"/>
                </a:lnTo>
                <a:lnTo>
                  <a:pt x="2121031" y="6033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6886" y="1536263"/>
            <a:ext cx="197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|∆GR| = |GR2-GR1|= 8 &lt; 10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2115" y="6174563"/>
            <a:ext cx="0" cy="3393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9249" y="61568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 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0081" y="2570994"/>
            <a:ext cx="63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GR1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4371" y="3170056"/>
            <a:ext cx="63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GR2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466" y="2373567"/>
            <a:ext cx="199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GR2: average between 2 or 3 samples right above the lower unit boundary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466" y="3876278"/>
            <a:ext cx="199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GR1: average between 2 or 3 samples right below the upper unit boundary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01514" y="2007909"/>
            <a:ext cx="280659" cy="178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337847" y="1996845"/>
            <a:ext cx="4572000" cy="411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01513" y="3802794"/>
            <a:ext cx="280659" cy="4798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347274" y="4282607"/>
            <a:ext cx="4572000" cy="411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3655" y="4293425"/>
            <a:ext cx="280659" cy="120817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3655" y="5499289"/>
            <a:ext cx="280659" cy="4890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68" y="5987052"/>
            <a:ext cx="280659" cy="6494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37847" y="5509721"/>
            <a:ext cx="4572000" cy="411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37847" y="5988363"/>
            <a:ext cx="4572000" cy="411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23709" y="3799847"/>
            <a:ext cx="4572000" cy="411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70499" y="2694105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|∆GR| &lt; 10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70499" y="3876278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 -- ∆GR &gt; 10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70499" y="4677655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 -- ∆GR &lt; -10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70499" y="5582034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 -- ∆GR &gt; 10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70499" y="6165574"/>
            <a:ext cx="1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-- |∆GR| &lt; 10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1239715"/>
            <a:ext cx="4225268" cy="7571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Using the original GR curve to detect SR GR shape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478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9608468" cy="746443"/>
          </a:xfrm>
        </p:spPr>
        <p:txBody>
          <a:bodyPr/>
          <a:lstStyle/>
          <a:p>
            <a:pPr algn="ctr"/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8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s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72C2"/>
        </a:solidFill>
        <a:ln>
          <a:noFill/>
        </a:ln>
      </a:spPr>
      <a:bodyPr rtlCol="0" anchor="ctr"/>
      <a:lstStyle>
        <a:defPPr algn="ctr">
          <a:defRPr sz="2400" dirty="0">
            <a:latin typeface="+mn-lt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Ess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72C2"/>
        </a:solidFill>
        <a:ln>
          <a:noFill/>
        </a:ln>
      </a:spPr>
      <a:bodyPr rtlCol="0" anchor="ctr"/>
      <a:lstStyle>
        <a:defPPr algn="ctr">
          <a:defRPr sz="2400" dirty="0">
            <a:latin typeface="+mn-lt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3.xml><?xml version="1.0" encoding="utf-8"?>
<a:theme xmlns:a="http://schemas.openxmlformats.org/drawingml/2006/main" name="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72C2"/>
        </a:solidFill>
        <a:ln>
          <a:noFill/>
        </a:ln>
      </a:spPr>
      <a:bodyPr rtlCol="0" anchor="ctr"/>
      <a:lstStyle>
        <a:defPPr algn="ctr">
          <a:defRPr sz="2400" dirty="0">
            <a:latin typeface="+mn-lt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1070</TotalTime>
  <Words>394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Wingdings</vt:lpstr>
      <vt:lpstr>Ess_1</vt:lpstr>
      <vt:lpstr>Ess_2</vt:lpstr>
      <vt:lpstr>Ess</vt:lpstr>
      <vt:lpstr>Proposed solution</vt:lpstr>
      <vt:lpstr>Proposed workflow</vt:lpstr>
      <vt:lpstr>Locate bad hole intervals</vt:lpstr>
      <vt:lpstr>Calculate TVD</vt:lpstr>
      <vt:lpstr>Calculate Vsh (Vmud)</vt:lpstr>
      <vt:lpstr>Cemented layer prediction</vt:lpstr>
      <vt:lpstr>Unit break down</vt:lpstr>
      <vt:lpstr>Detect GR shape</vt:lpstr>
      <vt:lpstr>To be continued…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>Thu Thuy Pham Thi</dc:creator>
  <cp:lastModifiedBy>-32768</cp:lastModifiedBy>
  <cp:revision>72</cp:revision>
  <dcterms:created xsi:type="dcterms:W3CDTF">2017-12-20T09:00:11Z</dcterms:created>
  <dcterms:modified xsi:type="dcterms:W3CDTF">2019-02-18T10:33:41Z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