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143" r:id="rId1"/>
  </p:sldMasterIdLst>
  <p:notesMasterIdLst>
    <p:notesMasterId r:id="rId31"/>
  </p:notesMasterIdLst>
  <p:handoutMasterIdLst>
    <p:handoutMasterId r:id="rId32"/>
  </p:handoutMasterIdLst>
  <p:sldIdLst>
    <p:sldId id="707" r:id="rId2"/>
    <p:sldId id="619" r:id="rId3"/>
    <p:sldId id="630" r:id="rId4"/>
    <p:sldId id="714" r:id="rId5"/>
    <p:sldId id="829" r:id="rId6"/>
    <p:sldId id="905" r:id="rId7"/>
    <p:sldId id="906" r:id="rId8"/>
    <p:sldId id="907" r:id="rId9"/>
    <p:sldId id="908" r:id="rId10"/>
    <p:sldId id="909" r:id="rId11"/>
    <p:sldId id="910" r:id="rId12"/>
    <p:sldId id="914" r:id="rId13"/>
    <p:sldId id="915" r:id="rId14"/>
    <p:sldId id="911" r:id="rId15"/>
    <p:sldId id="916" r:id="rId16"/>
    <p:sldId id="912" r:id="rId17"/>
    <p:sldId id="917" r:id="rId18"/>
    <p:sldId id="918" r:id="rId19"/>
    <p:sldId id="919" r:id="rId20"/>
    <p:sldId id="920" r:id="rId21"/>
    <p:sldId id="921" r:id="rId22"/>
    <p:sldId id="922" r:id="rId23"/>
    <p:sldId id="923" r:id="rId24"/>
    <p:sldId id="924" r:id="rId25"/>
    <p:sldId id="925" r:id="rId26"/>
    <p:sldId id="929" r:id="rId27"/>
    <p:sldId id="926" r:id="rId28"/>
    <p:sldId id="928" r:id="rId29"/>
    <p:sldId id="92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9F647-9C4C-4657-8740-26EF9B243E38}" v="9" dt="2025-01-12T13:13:27.196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7" autoAdjust="0"/>
    <p:restoredTop sz="94258" autoAdjust="0"/>
  </p:normalViewPr>
  <p:slideViewPr>
    <p:cSldViewPr snapToGrid="0">
      <p:cViewPr varScale="1">
        <p:scale>
          <a:sx n="77" d="100"/>
          <a:sy n="77" d="100"/>
        </p:scale>
        <p:origin x="1459" y="72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</a:p>
          <a:p>
            <a:pPr lvl="1">
              <a:defRPr/>
            </a:pPr>
            <a:r>
              <a:rPr lang="de-DE"/>
              <a:t>Zweite Ebene</a:t>
            </a:r>
          </a:p>
          <a:p>
            <a:pPr lvl="2">
              <a:defRPr/>
            </a:pPr>
            <a:r>
              <a:rPr lang="de-DE"/>
              <a:t>Dritte Ebene</a:t>
            </a:r>
          </a:p>
          <a:p>
            <a:pPr lvl="3">
              <a:defRPr/>
            </a:pPr>
            <a:r>
              <a:rPr lang="de-DE"/>
              <a:t>Vierte Ebene</a:t>
            </a:r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그림 1028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TextBox 1029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kumimoji="0" lang="en-US" altLang="ko-KR" sz="3000" b="1" i="0" u="none" strike="noStrike" kern="1200" cap="none" spc="0" normalizeH="0" baseline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kumimoji="0" lang="ko-KR" altLang="en-US" sz="3000" b="1" i="0" u="none" strike="noStrike" kern="1200" cap="none" spc="0" normalizeH="0" baseline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</a:p>
        </p:txBody>
      </p:sp>
      <p:pic>
        <p:nvPicPr>
          <p:cNvPr id="1032" name="그림 1031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347787" y="693188"/>
            <a:ext cx="6448425" cy="456247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WordArt 3"/>
          <p:cNvSpPr>
            <a:spLocks noChangeArrowheads="1" noChangeShapeType="1"/>
          </p:cNvSpPr>
          <p:nvPr userDrawn="1"/>
        </p:nvSpPr>
        <p:spPr bwMode="gray">
          <a:xfrm>
            <a:off x="2209800" y="3124200"/>
            <a:ext cx="4724400" cy="609600"/>
          </a:xfrm>
          <a:prstGeom prst="rect">
            <a:avLst/>
          </a:prstGeom>
          <a:noFill/>
        </p:spPr>
        <p:txBody>
          <a:bodyPr wrap="none">
            <a:prstTxWarp prst="textDeflate">
              <a:avLst>
                <a:gd name="adj" fmla="val 0"/>
              </a:avLst>
            </a:prstTxWarp>
          </a:bodyPr>
          <a:lstStyle/>
          <a:p>
            <a:pPr lvl="0" algn="ctr">
              <a:defRPr/>
            </a:pPr>
            <a:r>
              <a:rPr lang="en-US" altLang="ko-KR" sz="5400" b="1" kern="0" cap="none" spc="0">
                <a:solidFill>
                  <a:schemeClr val="accent1"/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0" cap="none" spc="0">
              <a:solidFill>
                <a:schemeClr val="accent1"/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>
          <a:xfrm>
            <a:off x="3044869" y="6309320"/>
            <a:ext cx="2912977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cs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cs typeface="Arial"/>
              </a:defRPr>
            </a:lvl9pPr>
          </a:lstStyle>
          <a:p>
            <a:pPr lvl="0" algn="ctr" eaLnBrk="1" hangingPunct="1">
              <a:defRPr/>
            </a:pPr>
            <a:r>
              <a:rPr lang="en-US" altLang="ko-KR" sz="1100" b="1">
                <a:solidFill>
                  <a:schemeClr val="bg1"/>
                </a:solidFill>
                <a:latin typeface="Adobe Kaiti Std R"/>
                <a:ea typeface="Adobe Kaiti Std R"/>
              </a:rPr>
              <a:t>Copyright© 2021 </a:t>
            </a:r>
            <a:endParaRPr lang="ko-KR" altLang="ko-KR" sz="1100" b="1">
              <a:solidFill>
                <a:schemeClr val="bg1"/>
              </a:solidFill>
              <a:latin typeface="Adobe Kaiti Std R"/>
              <a:ea typeface="굴림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Office 테마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2025-01-12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quickdraw.withgoogle.com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&lt;7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머신러닝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3657" y="733556"/>
            <a:ext cx="5976685" cy="4126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머신러닝의 종류</a:t>
            </a:r>
          </a:p>
          <a:p>
            <a:pPr lvl="1">
              <a:defRPr/>
            </a:pPr>
            <a:r>
              <a:rPr lang="en-US" altLang="ko-KR"/>
              <a:t>지도 학습(Supervised Learning)</a:t>
            </a:r>
          </a:p>
          <a:p>
            <a:pPr marL="266700" lvl="1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분류(Classification)</a:t>
            </a:r>
          </a:p>
          <a:p>
            <a:pPr marL="266700" lvl="1" indent="0">
              <a:buNone/>
              <a:defRPr/>
            </a:pPr>
            <a:endParaRPr lang="en-US" altLang="ko-KR"/>
          </a:p>
          <a:p>
            <a:pPr marL="266700" lvl="1" indent="0"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❸ K 최근접 이웃(KNN, K Nearest Neighbors)</a:t>
            </a:r>
          </a:p>
          <a:p>
            <a:pPr marL="266700" lvl="1" indent="0">
              <a:buNone/>
              <a:defRPr/>
            </a:pPr>
            <a:r>
              <a:rPr lang="ko-KR" altLang="en-US"/>
              <a:t>	인스턴스 기반 학습(Instance-Based Learning)의 한 형태</a:t>
            </a:r>
          </a:p>
          <a:p>
            <a:pPr marL="266700" lvl="1" indent="0">
              <a:buNone/>
              <a:defRPr/>
            </a:pPr>
            <a:r>
              <a:rPr lang="ko-KR" altLang="en-US"/>
              <a:t>	주어진 데이터 포인트 주변에 위치한 K개의 최근접 이웃을 기반으로 예측 수행</a:t>
            </a:r>
          </a:p>
          <a:p>
            <a:pPr marL="266700" lvl="1" indent="0">
              <a:buNone/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❹ 서포트 벡터 머신(SVM, Support Vector Machine)</a:t>
            </a:r>
          </a:p>
          <a:p>
            <a:pPr marL="266700" lvl="1" indent="0">
              <a:buNone/>
              <a:defRPr/>
            </a:pPr>
            <a:r>
              <a:rPr lang="ko-KR" altLang="en-US"/>
              <a:t>	데이터 포인트들을 고차원 공간으로 매핑하여 </a:t>
            </a:r>
          </a:p>
          <a:p>
            <a:pPr marL="266700" lvl="1" indent="0">
              <a:buNone/>
              <a:defRPr/>
            </a:pPr>
            <a:r>
              <a:rPr lang="ko-KR" altLang="en-US"/>
              <a:t>	클래스 간 가장 큰 간격을 가지는 결정 경계를 찾는 방식으로 동작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머신러닝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31512" cy="5400600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머신러닝의</a:t>
            </a:r>
            <a:r>
              <a:rPr lang="ko-KR" altLang="en-US" dirty="0"/>
              <a:t> 종류</a:t>
            </a:r>
          </a:p>
          <a:p>
            <a:pPr lvl="1">
              <a:defRPr/>
            </a:pPr>
            <a:r>
              <a:rPr lang="en-US" altLang="ko-KR" dirty="0" err="1"/>
              <a:t>지도</a:t>
            </a:r>
            <a:r>
              <a:rPr lang="en-US" altLang="ko-KR" dirty="0"/>
              <a:t> </a:t>
            </a:r>
            <a:r>
              <a:rPr lang="en-US" altLang="ko-KR" dirty="0" err="1"/>
              <a:t>학습</a:t>
            </a:r>
            <a:r>
              <a:rPr lang="en-US" altLang="ko-KR" dirty="0"/>
              <a:t>(Supervised Learning)</a:t>
            </a:r>
          </a:p>
          <a:p>
            <a:pPr marL="266700" lvl="1" indent="0">
              <a:buNone/>
              <a:defRPr/>
            </a:pPr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회귀</a:t>
            </a:r>
            <a:r>
              <a:rPr lang="en-US" altLang="ko-KR" dirty="0"/>
              <a:t>(Regression)</a:t>
            </a:r>
          </a:p>
          <a:p>
            <a:pPr marL="266700" lvl="1" indent="0">
              <a:buNone/>
              <a:defRPr/>
            </a:pPr>
            <a:r>
              <a:rPr lang="ko-KR" altLang="en-US" dirty="0"/>
              <a:t>     주어진 입력 변수(</a:t>
            </a:r>
            <a:r>
              <a:rPr lang="ko-KR" altLang="en-US" dirty="0" err="1"/>
              <a:t>X</a:t>
            </a:r>
            <a:r>
              <a:rPr lang="en-US" altLang="ko-KR" dirty="0"/>
              <a:t>, </a:t>
            </a:r>
            <a:r>
              <a:rPr lang="ko-KR" altLang="en-US" dirty="0"/>
              <a:t>독립변수)와 연속적인 출력 변수(</a:t>
            </a:r>
            <a:r>
              <a:rPr lang="ko-KR" altLang="en-US" dirty="0" err="1"/>
              <a:t>Y</a:t>
            </a:r>
            <a:r>
              <a:rPr lang="en-US" altLang="ko-KR" dirty="0"/>
              <a:t>, </a:t>
            </a:r>
            <a:r>
              <a:rPr lang="ko-KR" altLang="en-US" dirty="0"/>
              <a:t>종속변수) 사이의 관계를 모델링하는 분석 기법</a:t>
            </a:r>
          </a:p>
          <a:p>
            <a:pPr marL="266700" lvl="1" indent="0">
              <a:buNone/>
              <a:defRPr/>
            </a:pPr>
            <a:endParaRPr lang="ko-KR" altLang="en-US" dirty="0"/>
          </a:p>
          <a:p>
            <a:pPr marL="266700" lvl="1" indent="0">
              <a:buNone/>
              <a:defRPr/>
            </a:pPr>
            <a:r>
              <a:rPr lang="ko-KR" altLang="en-US" dirty="0"/>
              <a:t>	</a:t>
            </a:r>
            <a:r>
              <a:rPr lang="en-US" altLang="ko-KR" dirty="0"/>
              <a:t>❶ </a:t>
            </a:r>
            <a:r>
              <a:rPr lang="en-US" altLang="ko-KR" dirty="0" err="1"/>
              <a:t>선형</a:t>
            </a:r>
            <a:r>
              <a:rPr lang="en-US" altLang="ko-KR" dirty="0"/>
              <a:t> </a:t>
            </a:r>
            <a:r>
              <a:rPr lang="en-US" altLang="ko-KR" dirty="0" err="1"/>
              <a:t>회귀</a:t>
            </a:r>
            <a:r>
              <a:rPr lang="en-US" altLang="ko-KR" dirty="0"/>
              <a:t>(Linear Regression)</a:t>
            </a:r>
          </a:p>
          <a:p>
            <a:pPr marL="266700" lvl="1" indent="0">
              <a:buNone/>
              <a:defRPr/>
            </a:pPr>
            <a:r>
              <a:rPr lang="ko-KR" altLang="en-US" dirty="0"/>
              <a:t>	입력 변수와 출력 변수 사이의 선형 관계를 모델링하는 회귀 분석 방법</a:t>
            </a:r>
          </a:p>
          <a:p>
            <a:pPr marL="266700" lvl="1" indent="0">
              <a:buNone/>
              <a:defRPr/>
            </a:pPr>
            <a:r>
              <a:rPr lang="ko-KR" altLang="en-US" dirty="0"/>
              <a:t>	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머신러닝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81523" y="3950893"/>
            <a:ext cx="1980952" cy="2238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31512" cy="5400600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머신러닝의</a:t>
            </a:r>
            <a:r>
              <a:rPr lang="ko-KR" altLang="en-US" dirty="0"/>
              <a:t> 종류</a:t>
            </a:r>
          </a:p>
          <a:p>
            <a:pPr lvl="1">
              <a:defRPr/>
            </a:pPr>
            <a:r>
              <a:rPr lang="en-US" altLang="ko-KR" dirty="0" err="1"/>
              <a:t>지도</a:t>
            </a:r>
            <a:r>
              <a:rPr lang="en-US" altLang="ko-KR" dirty="0"/>
              <a:t> </a:t>
            </a:r>
            <a:r>
              <a:rPr lang="en-US" altLang="ko-KR" dirty="0" err="1"/>
              <a:t>학습</a:t>
            </a:r>
            <a:r>
              <a:rPr lang="en-US" altLang="ko-KR" dirty="0"/>
              <a:t>(Supervised Learning)</a:t>
            </a:r>
          </a:p>
          <a:p>
            <a:pPr marL="266700" lvl="1" indent="0">
              <a:buNone/>
              <a:defRPr/>
            </a:pPr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회귀</a:t>
            </a:r>
            <a:r>
              <a:rPr lang="en-US" altLang="ko-KR" dirty="0"/>
              <a:t>(Regression)</a:t>
            </a:r>
          </a:p>
          <a:p>
            <a:pPr marL="266700" lvl="1" indent="0">
              <a:buNone/>
              <a:defRPr/>
            </a:pPr>
            <a:r>
              <a:rPr lang="ko-KR" altLang="en-US" dirty="0"/>
              <a:t>     주어진 입력 변수(</a:t>
            </a:r>
            <a:r>
              <a:rPr lang="ko-KR" altLang="en-US" dirty="0" err="1"/>
              <a:t>X</a:t>
            </a:r>
            <a:r>
              <a:rPr lang="en-US" altLang="ko-KR" dirty="0"/>
              <a:t>, </a:t>
            </a:r>
            <a:r>
              <a:rPr lang="ko-KR" altLang="en-US" dirty="0"/>
              <a:t>독립변수)와 연속적인 출력 변수(</a:t>
            </a:r>
            <a:r>
              <a:rPr lang="ko-KR" altLang="en-US" dirty="0" err="1"/>
              <a:t>Y</a:t>
            </a:r>
            <a:r>
              <a:rPr lang="en-US" altLang="ko-KR" dirty="0"/>
              <a:t>, </a:t>
            </a:r>
            <a:r>
              <a:rPr lang="ko-KR" altLang="en-US" dirty="0"/>
              <a:t>종속변수) 사이의 관계를 모델링하는 분석 기법</a:t>
            </a:r>
          </a:p>
          <a:p>
            <a:pPr marL="266700" lvl="1" indent="0">
              <a:buNone/>
              <a:defRPr/>
            </a:pPr>
            <a:endParaRPr lang="ko-KR" altLang="en-US" dirty="0"/>
          </a:p>
          <a:p>
            <a:pPr marL="266700" lvl="1" indent="0">
              <a:buNone/>
              <a:defRPr/>
            </a:pPr>
            <a:r>
              <a:rPr lang="ko-KR" altLang="en-US" dirty="0"/>
              <a:t>	</a:t>
            </a:r>
            <a:r>
              <a:rPr lang="en-US" altLang="ko-KR" dirty="0"/>
              <a:t>❶ </a:t>
            </a:r>
            <a:r>
              <a:rPr lang="en-US" altLang="ko-KR" dirty="0" err="1"/>
              <a:t>선형</a:t>
            </a:r>
            <a:r>
              <a:rPr lang="en-US" altLang="ko-KR" dirty="0"/>
              <a:t> </a:t>
            </a:r>
            <a:r>
              <a:rPr lang="en-US" altLang="ko-KR" dirty="0" err="1"/>
              <a:t>회귀</a:t>
            </a:r>
            <a:r>
              <a:rPr lang="en-US" altLang="ko-KR" dirty="0"/>
              <a:t>(Linear Regression)</a:t>
            </a:r>
            <a:r>
              <a:rPr lang="ko-KR" altLang="en-US" dirty="0"/>
              <a:t> 	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머신러닝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97470" y="3691890"/>
            <a:ext cx="3739535" cy="2688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31512" cy="5400600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머신러닝의</a:t>
            </a:r>
            <a:r>
              <a:rPr lang="ko-KR" altLang="en-US" dirty="0"/>
              <a:t> 종류</a:t>
            </a:r>
          </a:p>
          <a:p>
            <a:pPr lvl="1">
              <a:defRPr/>
            </a:pPr>
            <a:r>
              <a:rPr lang="en-US" altLang="ko-KR" dirty="0" err="1"/>
              <a:t>지도</a:t>
            </a:r>
            <a:r>
              <a:rPr lang="en-US" altLang="ko-KR" dirty="0"/>
              <a:t> </a:t>
            </a:r>
            <a:r>
              <a:rPr lang="en-US" altLang="ko-KR" dirty="0" err="1"/>
              <a:t>학습</a:t>
            </a:r>
            <a:r>
              <a:rPr lang="en-US" altLang="ko-KR" dirty="0"/>
              <a:t>(Supervised Learning)</a:t>
            </a:r>
          </a:p>
          <a:p>
            <a:pPr marL="266700" lvl="1" indent="0">
              <a:buNone/>
              <a:defRPr/>
            </a:pPr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회귀</a:t>
            </a:r>
            <a:r>
              <a:rPr lang="en-US" altLang="ko-KR" dirty="0"/>
              <a:t>(Regression)</a:t>
            </a:r>
          </a:p>
          <a:p>
            <a:pPr marL="266700" lvl="1" indent="0">
              <a:buNone/>
              <a:defRPr/>
            </a:pPr>
            <a:r>
              <a:rPr lang="ko-KR" altLang="en-US" dirty="0"/>
              <a:t>     주어진 입력 변수(</a:t>
            </a:r>
            <a:r>
              <a:rPr lang="ko-KR" altLang="en-US" dirty="0" err="1"/>
              <a:t>X</a:t>
            </a:r>
            <a:r>
              <a:rPr lang="ko-KR" altLang="en-US" dirty="0"/>
              <a:t>)와 연속적인 출력 변수(</a:t>
            </a:r>
            <a:r>
              <a:rPr lang="ko-KR" altLang="en-US" dirty="0" err="1"/>
              <a:t>Y</a:t>
            </a:r>
            <a:r>
              <a:rPr lang="ko-KR" altLang="en-US" dirty="0"/>
              <a:t>) 사이의 관계를 모델링하는 분석 기법</a:t>
            </a:r>
          </a:p>
          <a:p>
            <a:pPr marL="266700" lvl="1" indent="0">
              <a:buNone/>
              <a:defRPr/>
            </a:pPr>
            <a:endParaRPr lang="ko-KR" altLang="en-US" dirty="0"/>
          </a:p>
          <a:p>
            <a:pPr marL="266700" lvl="1" indent="0">
              <a:buNone/>
              <a:defRPr/>
            </a:pPr>
            <a:r>
              <a:rPr lang="ko-KR" altLang="en-US" dirty="0"/>
              <a:t>	</a:t>
            </a:r>
            <a:r>
              <a:rPr lang="en-US" altLang="ko-KR" dirty="0"/>
              <a:t>❷ </a:t>
            </a:r>
            <a:r>
              <a:rPr lang="en-US" altLang="ko-KR" dirty="0" err="1"/>
              <a:t>비선형</a:t>
            </a:r>
            <a:r>
              <a:rPr lang="en-US" altLang="ko-KR" dirty="0"/>
              <a:t> </a:t>
            </a:r>
            <a:r>
              <a:rPr lang="en-US" altLang="ko-KR" dirty="0" err="1"/>
              <a:t>회귀</a:t>
            </a:r>
            <a:r>
              <a:rPr lang="en-US" altLang="ko-KR" dirty="0"/>
              <a:t>(Non-Linear Regression)</a:t>
            </a:r>
            <a:r>
              <a:rPr lang="ko-KR" altLang="en-US" dirty="0"/>
              <a:t> 	</a:t>
            </a:r>
          </a:p>
          <a:p>
            <a:pPr marL="266700" lvl="1" indent="0">
              <a:buNone/>
              <a:defRPr/>
            </a:pPr>
            <a:r>
              <a:rPr lang="ko-KR" altLang="en-US" dirty="0"/>
              <a:t>	입력 변수와 출력 변수 사이의 비선형 관계를 모델링하는 회귀 분석 방법</a:t>
            </a:r>
            <a:endParaRPr lang="en-US" altLang="ko-KR" dirty="0"/>
          </a:p>
          <a:p>
            <a:pPr marL="266700" lvl="1" indent="0">
              <a:buNone/>
              <a:defRPr/>
            </a:pPr>
            <a:r>
              <a:rPr lang="en-US" altLang="ko-KR" dirty="0"/>
              <a:t>           </a:t>
            </a:r>
            <a:r>
              <a:rPr lang="ko-KR" altLang="en-US" dirty="0"/>
              <a:t>다항식 회귀</a:t>
            </a:r>
            <a:r>
              <a:rPr lang="en-US" altLang="ko-KR" dirty="0"/>
              <a:t>(Polynomial Regression), </a:t>
            </a:r>
            <a:r>
              <a:rPr lang="ko-KR" altLang="en-US" dirty="0" err="1"/>
              <a:t>로지스틱</a:t>
            </a:r>
            <a:r>
              <a:rPr lang="ko-KR" altLang="en-US" dirty="0"/>
              <a:t> 회귀</a:t>
            </a:r>
            <a:r>
              <a:rPr lang="en-US" altLang="ko-KR" dirty="0"/>
              <a:t>, </a:t>
            </a:r>
            <a:r>
              <a:rPr lang="ko-KR" altLang="en-US" dirty="0"/>
              <a:t>지수 함수</a:t>
            </a:r>
            <a:r>
              <a:rPr lang="en-US" altLang="ko-KR" dirty="0"/>
              <a:t>, </a:t>
            </a:r>
            <a:r>
              <a:rPr lang="ko-KR" altLang="en-US" dirty="0"/>
              <a:t>로그 함수 등의</a:t>
            </a:r>
            <a:endParaRPr lang="en-US" altLang="ko-KR" dirty="0"/>
          </a:p>
          <a:p>
            <a:pPr marL="266700" lvl="1" indent="0">
              <a:buNone/>
              <a:defRPr/>
            </a:pPr>
            <a:r>
              <a:rPr lang="en-US" altLang="ko-KR" dirty="0"/>
              <a:t>           </a:t>
            </a:r>
            <a:r>
              <a:rPr lang="ko-KR" altLang="en-US" dirty="0"/>
              <a:t> 비선형 함수 사용해 관계 모델링함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머신러닝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머신러닝의 종류</a:t>
            </a:r>
          </a:p>
          <a:p>
            <a:pPr lvl="1">
              <a:defRPr/>
            </a:pPr>
            <a:r>
              <a:rPr lang="en-US" altLang="ko-KR"/>
              <a:t>비지도 학습(Unsupervised Learning)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머신러닝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48190" y="2219675"/>
            <a:ext cx="6047619" cy="33428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머신러닝의</a:t>
            </a:r>
            <a:r>
              <a:rPr lang="ko-KR" altLang="en-US" dirty="0"/>
              <a:t> 종류</a:t>
            </a:r>
          </a:p>
          <a:p>
            <a:pPr lvl="1">
              <a:defRPr/>
            </a:pPr>
            <a:r>
              <a:rPr lang="en-US" altLang="ko-KR" dirty="0" err="1"/>
              <a:t>비지도</a:t>
            </a:r>
            <a:r>
              <a:rPr lang="en-US" altLang="ko-KR" dirty="0"/>
              <a:t> </a:t>
            </a:r>
            <a:r>
              <a:rPr lang="en-US" altLang="ko-KR" dirty="0" err="1"/>
              <a:t>학습</a:t>
            </a:r>
            <a:r>
              <a:rPr lang="en-US" altLang="ko-KR" dirty="0"/>
              <a:t>(Unsupervised Learning)</a:t>
            </a:r>
          </a:p>
          <a:p>
            <a:pPr marL="266700" lvl="1" indent="0">
              <a:buNone/>
              <a:defRPr/>
            </a:pPr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군집화</a:t>
            </a:r>
            <a:r>
              <a:rPr lang="en-US" altLang="ko-KR" dirty="0"/>
              <a:t>(Clustering)</a:t>
            </a:r>
          </a:p>
          <a:p>
            <a:pPr marL="266700" lvl="1" indent="0">
              <a:buNone/>
              <a:defRPr/>
            </a:pPr>
            <a:r>
              <a:rPr lang="ko-KR" altLang="en-US" dirty="0"/>
              <a:t>   데이터를 비슷한 특성이나 패턴을 가진 그룹으로 분류하는 기법</a:t>
            </a:r>
            <a:endParaRPr lang="en-US" altLang="ko-KR" dirty="0"/>
          </a:p>
          <a:p>
            <a:pPr marL="266700" lvl="1" indent="0">
              <a:buNone/>
              <a:defRPr/>
            </a:pPr>
            <a:r>
              <a:rPr lang="ko-KR" altLang="en-US" dirty="0"/>
              <a:t>   예</a:t>
            </a:r>
            <a:r>
              <a:rPr lang="en-US" altLang="ko-KR" dirty="0"/>
              <a:t>) K-</a:t>
            </a:r>
            <a:r>
              <a:rPr lang="ko-KR" altLang="en-US" dirty="0"/>
              <a:t>평균 군집화</a:t>
            </a:r>
            <a:r>
              <a:rPr lang="en-US" altLang="ko-KR" dirty="0"/>
              <a:t>, </a:t>
            </a:r>
            <a:r>
              <a:rPr lang="ko-KR" altLang="en-US" dirty="0"/>
              <a:t>계층적 군집화 등</a:t>
            </a:r>
          </a:p>
          <a:p>
            <a:pPr marL="266700" lvl="1" indent="0">
              <a:buNone/>
              <a:defRPr/>
            </a:pPr>
            <a:endParaRPr lang="ko-KR" altLang="en-US" dirty="0"/>
          </a:p>
          <a:p>
            <a:pPr marL="266700" lvl="1" indent="0">
              <a:buNone/>
              <a:defRPr/>
            </a:pPr>
            <a:r>
              <a:rPr lang="ko-KR" altLang="en-US" dirty="0"/>
              <a:t>  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차원</a:t>
            </a:r>
            <a:r>
              <a:rPr lang="en-US" altLang="ko-KR" dirty="0"/>
              <a:t> </a:t>
            </a:r>
            <a:r>
              <a:rPr lang="en-US" altLang="ko-KR" dirty="0" err="1"/>
              <a:t>축소</a:t>
            </a:r>
            <a:r>
              <a:rPr lang="en-US" altLang="ko-KR" dirty="0"/>
              <a:t>(Dimensionality Reduction)</a:t>
            </a:r>
          </a:p>
          <a:p>
            <a:pPr marL="266700" lvl="1" indent="0">
              <a:buNone/>
              <a:defRPr/>
            </a:pPr>
            <a:r>
              <a:rPr lang="ko-KR" altLang="en-US" dirty="0"/>
              <a:t>   고차원 데이터를 </a:t>
            </a:r>
            <a:r>
              <a:rPr lang="ko-KR" altLang="en-US" dirty="0" err="1"/>
              <a:t>저차원으로</a:t>
            </a:r>
            <a:r>
              <a:rPr lang="ko-KR" altLang="en-US" dirty="0"/>
              <a:t> 압축하는 기법</a:t>
            </a:r>
            <a:endParaRPr lang="en-US" altLang="ko-KR" dirty="0"/>
          </a:p>
          <a:p>
            <a:pPr marL="266700" lvl="1" indent="0">
              <a:buNone/>
              <a:defRPr/>
            </a:pPr>
            <a:r>
              <a:rPr lang="en-US" altLang="ko-KR" dirty="0"/>
              <a:t>  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주성분 분석</a:t>
            </a:r>
            <a:r>
              <a:rPr lang="en-US" altLang="ko-KR" dirty="0"/>
              <a:t>(PCA, Principal Component Analysis), </a:t>
            </a:r>
          </a:p>
          <a:p>
            <a:pPr marL="266700" lvl="1" indent="0">
              <a:buNone/>
              <a:defRPr/>
            </a:pPr>
            <a:r>
              <a:rPr lang="en-US" altLang="ko-KR" dirty="0"/>
              <a:t>         t-SNE(t-Distributed Stochastic Neighbor Embedding)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머신러닝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머신러닝의 종류</a:t>
            </a:r>
          </a:p>
          <a:p>
            <a:pPr lvl="1">
              <a:defRPr/>
            </a:pPr>
            <a:r>
              <a:rPr lang="en-US" altLang="ko-KR"/>
              <a:t>강화 학습(Reinforcement Learning)</a:t>
            </a:r>
          </a:p>
          <a:p>
            <a:pPr marL="266700" lvl="1" indent="0">
              <a:buNone/>
              <a:defRPr/>
            </a:pPr>
            <a:r>
              <a:rPr lang="ko-KR" altLang="en-US"/>
              <a:t>   인공지능이 경험과 노력을 통해 최적의 행동을 학습하는 방식</a:t>
            </a:r>
          </a:p>
          <a:p>
            <a:pPr marL="266700" lvl="1" indent="0">
              <a:buNone/>
              <a:defRPr/>
            </a:pPr>
            <a:r>
              <a:rPr lang="ko-KR" altLang="en-US"/>
              <a:t>   ‘시행착오 학습(Trial and Error Learning)’ 개념에 기반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머신러닝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84982" y="2857132"/>
            <a:ext cx="5038095" cy="3161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94678-BAA3-28DF-0E34-AF088686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48" y="284137"/>
            <a:ext cx="6840760" cy="548680"/>
          </a:xfrm>
        </p:spPr>
        <p:txBody>
          <a:bodyPr/>
          <a:lstStyle/>
          <a:p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Means란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ED5534-75FB-B2A9-28D2-38AD7F366583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132048" y="1687793"/>
            <a:ext cx="9129422" cy="443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데이터를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k개의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그룹(클러스터)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나누는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비지도 학습 알고리즘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포인트를 클러스터 중심(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)과의 거리 기반으로 할당하여 그룹을 형성.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Means의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동작 과정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초기화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임의의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kkk개의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중심(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centroid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)을 초기값으로 설정.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거리 계산 및 할당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각 데이터 포인트를 가장 가까운 중심으로 할당.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중심 재계산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각 클러스터의 평균 위치로 중심 이동.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반복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클러스터 할당과 중심 계산을 반복하다가 중심 위치가 더 이상 바뀌지 않으면 종료.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32283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164F8-1E19-9905-A4DD-F3F1F929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DE8175-9AE4-D599-2601-09F1E70F7F80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271195" y="1497950"/>
            <a:ext cx="6856364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핵심 파라미터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k: 클러스터 개수.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random_state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알고리즘의 초기화 상태를 고정(재현 가능성 보장).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Means의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특징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거리 기반 알고리즘이므로 데이터의 스케일이 중요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클러스터 개수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사용자가 지정해야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한다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472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095992-DD41-1BE5-05F1-429083B7E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439" y="1687015"/>
            <a:ext cx="7624300" cy="316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9492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370637" y="1749574"/>
            <a:ext cx="8459311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endParaRPr kumimoji="0" lang="ko-KR" altLang="en-US" b="1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인공지능 머신러닝의 개념에 대해 파악할 수 있다.</a:t>
            </a: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인공지능의 머신러닝 종류에 대해 배울 수 있다.</a:t>
            </a: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</a:rPr>
              <a:t>인공지능의 머신러닝 종류에 대해 실습해 볼 수 있다.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40830-9344-4460-1347-89420F95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52E83-2932-D636-F3F4-87778382C8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A74561-7B63-259D-9CDC-8EE0BC26F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00" y="1314155"/>
            <a:ext cx="7163800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628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C39E6-48AB-322A-442A-9B9FB4D6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E22AB-5A9D-0983-E712-850F4DF0D76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0B8F35-13D1-7399-3EB0-D1CCE9D0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05" y="347232"/>
            <a:ext cx="7268589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3991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69DE1-2181-96C7-D3FD-C379EEE0B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169D61-4C85-74D3-D621-B6DBB1140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232" y="1161733"/>
            <a:ext cx="5801535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5666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23F90-FEE0-5513-A808-88F3DEEBF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95970-52ED-3002-4153-E7A70595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3B8407-1AB6-06D4-F82E-F1827810A10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061023-7BDF-43BF-1C92-3C1FEF0B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92" y="0"/>
            <a:ext cx="7901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8679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9C982-AFA1-5087-8489-E51371F47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1EBD9-78AD-733A-3B9A-54AA584B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D2435-4A9F-F3E5-8DE6-9DA445C777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5BC8DE-B3BF-22FC-22B0-8C0AE202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7" y="2133419"/>
            <a:ext cx="8497486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6239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DAF0F-904F-D1E6-95C4-B50CA076D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9FE7E-9B50-A87F-16A1-2259EE9DA1E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5A95B9-A775-7000-0E93-FAFDADF84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91" y="0"/>
            <a:ext cx="8342818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673195E-CE4E-1E54-FF60-57BB83090C29}"/>
              </a:ext>
            </a:extLst>
          </p:cNvPr>
          <p:cNvSpPr/>
          <p:nvPr/>
        </p:nvSpPr>
        <p:spPr>
          <a:xfrm>
            <a:off x="7205870" y="6102626"/>
            <a:ext cx="2246243" cy="1043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02411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DA8D3-BD94-ECB5-B10B-7C5DB4390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536F4-E4B3-4910-F4B8-7E7B42B7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DC971-A8DA-0717-3221-834AF0C3E3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2F82D8-FC73-E304-7C62-5415A752C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73" y="1723787"/>
            <a:ext cx="844985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4188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B70D8-4DA8-6C47-08A7-BAEADB53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65665-2F61-D41F-8173-D84220EDF4C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1B02FF-F695-DF05-56AE-439F30BD9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659" y="0"/>
            <a:ext cx="7602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6948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392EB-0D9D-DC60-DE95-9FB8BD944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8779F-861C-5947-39CF-CF7A3E7D1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97E03-AF9A-176E-91F3-7CF7366012D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42155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4C90B-8B24-FEB0-65E6-084BE8C52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B7E6B-B9D5-D33C-403A-0248AECB54F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67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b="1">
                <a:latin typeface="맑은 고딕"/>
                <a:ea typeface="맑은 고딕"/>
              </a:rPr>
              <a:t>01 </a:t>
            </a:r>
            <a:r>
              <a:rPr lang="ko-KR" altLang="en-US" b="1">
                <a:latin typeface="맑은 고딕"/>
                <a:ea typeface="맑은 고딕"/>
              </a:rPr>
              <a:t>머신러닝</a:t>
            </a:r>
          </a:p>
          <a:p>
            <a:pPr marL="0" lvl="0" indent="0">
              <a:buNone/>
              <a:defRPr/>
            </a:pPr>
            <a:r>
              <a:rPr lang="en-US" altLang="ko-KR" b="1">
                <a:latin typeface="맑은 고딕"/>
                <a:ea typeface="맑은 고딕"/>
              </a:rPr>
              <a:t>[</a:t>
            </a:r>
            <a:r>
              <a:rPr lang="ko-KR" altLang="en-US" b="1">
                <a:latin typeface="맑은 고딕"/>
                <a:ea typeface="맑은 고딕"/>
              </a:rPr>
              <a:t>연습 문제</a:t>
            </a:r>
            <a:r>
              <a:rPr lang="en-US" altLang="ko-KR" b="1">
                <a:latin typeface="맑은 고딕"/>
                <a:ea typeface="맑은 고딕"/>
              </a:rPr>
              <a:t>]</a:t>
            </a: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24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머신러닝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머신러닝이란?</a:t>
            </a:r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머신러닝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25814" y="1812382"/>
            <a:ext cx="6882847" cy="4005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머신러닝의 개념</a:t>
            </a:r>
          </a:p>
          <a:p>
            <a:pPr lvl="1">
              <a:defRPr/>
            </a:pPr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머신러닝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2730" y="1756208"/>
            <a:ext cx="6129015" cy="4402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머신러닝이란</a:t>
            </a:r>
            <a:r>
              <a:rPr lang="ko-KR" altLang="en-US" dirty="0"/>
              <a:t>?</a:t>
            </a:r>
          </a:p>
          <a:p>
            <a:pPr lvl="1">
              <a:defRPr/>
            </a:pPr>
            <a:r>
              <a:rPr lang="en-US" altLang="ko-KR" dirty="0"/>
              <a:t>‘Quick, Draw’ </a:t>
            </a:r>
            <a:r>
              <a:rPr lang="en-US" altLang="ko-KR" dirty="0" err="1"/>
              <a:t>사이트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https://quickdraw.withgoogle.com/</a:t>
            </a:r>
            <a:r>
              <a:rPr lang="en-US" altLang="ko-KR" dirty="0"/>
              <a:t>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머신러닝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804231" y="2159164"/>
            <a:ext cx="2638095" cy="44285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72000" y="2130685"/>
            <a:ext cx="2666666" cy="4466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머신러닝의 종류</a:t>
            </a:r>
          </a:p>
          <a:p>
            <a:pPr lvl="1">
              <a:defRPr/>
            </a:pPr>
            <a:r>
              <a:rPr lang="en-US" altLang="ko-KR"/>
              <a:t>지도 학습(Supervised Learning)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머신러닝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87805" y="2161720"/>
            <a:ext cx="6745221" cy="4273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머신러닝의 종류</a:t>
            </a:r>
          </a:p>
          <a:p>
            <a:pPr lvl="1">
              <a:defRPr/>
            </a:pPr>
            <a:r>
              <a:rPr lang="en-US" altLang="ko-KR"/>
              <a:t>지도 학습(Supervised Learning)</a:t>
            </a:r>
          </a:p>
          <a:p>
            <a:pPr marL="266700" lvl="1" indent="0">
              <a:buNone/>
              <a:defRPr/>
            </a:pPr>
            <a:r>
              <a:rPr lang="ko-KR" altLang="en-US"/>
              <a:t>  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분류(Classification)</a:t>
            </a:r>
          </a:p>
          <a:p>
            <a:pPr marL="266700" lvl="1" indent="0">
              <a:buNone/>
              <a:defRPr/>
            </a:pPr>
            <a:endParaRPr lang="en-US" altLang="ko-KR"/>
          </a:p>
          <a:p>
            <a:pPr marL="266700" lvl="1" indent="0"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❶ 결정 트리(Decision Trees)</a:t>
            </a:r>
          </a:p>
          <a:p>
            <a:pPr marL="266700" lvl="1" indent="0">
              <a:buNone/>
              <a:defRPr/>
            </a:pPr>
            <a:r>
              <a:rPr lang="ko-KR" altLang="en-US"/>
              <a:t>	데이터의 특징(Feature)을 기반으로 데이터를 분류하거나 예측하기 위해 </a:t>
            </a:r>
          </a:p>
          <a:p>
            <a:pPr marL="266700" lvl="1" indent="0">
              <a:buNone/>
              <a:defRPr/>
            </a:pPr>
            <a:r>
              <a:rPr lang="ko-KR" altLang="en-US"/>
              <a:t>	트리(Tree) 구조로 표현</a:t>
            </a:r>
          </a:p>
          <a:p>
            <a:pPr marL="266700" lvl="1" indent="0">
              <a:buNone/>
              <a:defRPr/>
            </a:pPr>
            <a:endParaRPr lang="ko-KR" altLang="en-US"/>
          </a:p>
          <a:p>
            <a:pPr marL="266700" lvl="1" indent="0"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❷ 랜덤 포레스트(Random Forests)</a:t>
            </a:r>
          </a:p>
          <a:p>
            <a:pPr marL="266700" lvl="1" indent="0">
              <a:buNone/>
              <a:defRPr/>
            </a:pPr>
            <a:r>
              <a:rPr lang="ko-KR" altLang="en-US"/>
              <a:t>	여러 개의 결정 트리(Decision Tree)를 조합해서 더 강력한 예측 모델 생성</a:t>
            </a:r>
          </a:p>
          <a:p>
            <a:pPr marL="266700" lvl="1" indent="0">
              <a:buNone/>
              <a:defRPr/>
            </a:pPr>
            <a:r>
              <a:rPr lang="ko-KR" altLang="en-US"/>
              <a:t>	각 결정 트리는 데이터 일부를 사용해 독립적으로 학습하며, </a:t>
            </a:r>
          </a:p>
          <a:p>
            <a:pPr marL="266700" lvl="1" indent="0">
              <a:buNone/>
              <a:defRPr/>
            </a:pPr>
            <a:r>
              <a:rPr lang="ko-KR" altLang="en-US"/>
              <a:t>	이들의 예측 결과를 결합하여 최종 예측을 수행하는 방식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머신러닝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682</Words>
  <Application>Microsoft Office PowerPoint</Application>
  <PresentationFormat>화면 슬라이드 쇼(4:3)</PresentationFormat>
  <Paragraphs>105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Adobe Kaiti Std R</vt:lpstr>
      <vt:lpstr>Arial Unicode MS</vt:lpstr>
      <vt:lpstr>맑은 고딕</vt:lpstr>
      <vt:lpstr>함초롬돋움</vt:lpstr>
      <vt:lpstr>Arial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1. 머신러닝</vt:lpstr>
      <vt:lpstr>1. 머신러닝</vt:lpstr>
      <vt:lpstr>1. 머신러닝</vt:lpstr>
      <vt:lpstr>1. 머신러닝</vt:lpstr>
      <vt:lpstr>1. 머신러닝</vt:lpstr>
      <vt:lpstr>1. 머신러닝</vt:lpstr>
      <vt:lpstr>1. 머신러닝</vt:lpstr>
      <vt:lpstr>1. 머신러닝</vt:lpstr>
      <vt:lpstr>1. 머신러닝</vt:lpstr>
      <vt:lpstr>1. 머신러닝</vt:lpstr>
      <vt:lpstr>1. 머신러닝</vt:lpstr>
      <vt:lpstr>1. 머신러닝</vt:lpstr>
      <vt:lpstr>K-Means란?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이상준</cp:lastModifiedBy>
  <cp:revision>732</cp:revision>
  <dcterms:created xsi:type="dcterms:W3CDTF">2007-11-27T23:54:21Z</dcterms:created>
  <dcterms:modified xsi:type="dcterms:W3CDTF">2025-01-12T13:14:33Z</dcterms:modified>
  <cp:version/>
</cp:coreProperties>
</file>