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0" r:id="rId3"/>
    <p:sldId id="294" r:id="rId4"/>
    <p:sldId id="290" r:id="rId5"/>
    <p:sldId id="302" r:id="rId6"/>
    <p:sldId id="303" r:id="rId7"/>
    <p:sldId id="304" r:id="rId8"/>
    <p:sldId id="305" r:id="rId9"/>
    <p:sldId id="306" r:id="rId10"/>
    <p:sldId id="301" r:id="rId11"/>
    <p:sldId id="300" r:id="rId12"/>
    <p:sldId id="299" r:id="rId13"/>
    <p:sldId id="295" r:id="rId14"/>
    <p:sldId id="296" r:id="rId15"/>
    <p:sldId id="291" r:id="rId16"/>
    <p:sldId id="298" r:id="rId17"/>
    <p:sldId id="29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660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 저작권에 대해서 얼마나 알고 계시다고 생각하나요?
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</c:spPr>
            <c:extLst>
              <c:ext xmlns:c16="http://schemas.microsoft.com/office/drawing/2014/chart" uri="{C3380CC4-5D6E-409C-BE32-E72D297353CC}">
                <c16:uniqueId val="{00000000-3D5F-497C-9C84-F7DACEDCB1E3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3D5F-497C-9C84-F7DACEDCB1E3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2-3D5F-497C-9C84-F7DACEDCB1E3}"/>
              </c:ext>
            </c:extLst>
          </c:dPt>
          <c:cat>
            <c:strRef>
              <c:f>Sheet1!$A$2:$A$4</c:f>
              <c:strCache>
                <c:ptCount val="3"/>
                <c:pt idx="0">
                  <c:v>잘알고있다</c:v>
                </c:pt>
                <c:pt idx="1">
                  <c:v>보통</c:v>
                </c:pt>
                <c:pt idx="2">
                  <c:v>잘모른다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</c:v>
                </c:pt>
                <c:pt idx="1">
                  <c:v>58</c:v>
                </c:pt>
                <c:pt idx="2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5F-497C-9C84-F7DACEDCB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0-A3E4-4883-862C-36D1A6384535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A3E4-4883-862C-36D1A6384535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2-A3E4-4883-862C-36D1A6384535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3E4-4883-862C-36D1A6384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021248"/>
        <c:axId val="123659776"/>
      </c:barChart>
      <c:valAx>
        <c:axId val="123659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>
                <a:latin typeface="나눔바른고딕OTF Light" pitchFamily="50" charset="-127"/>
                <a:ea typeface="나눔바른고딕OTF Light" pitchFamily="50" charset="-127"/>
              </a:defRPr>
            </a:pPr>
            <a:endParaRPr lang="ko-KR"/>
          </a:p>
        </c:txPr>
        <c:crossAx val="128021248"/>
        <c:crosses val="autoZero"/>
        <c:crossBetween val="between"/>
      </c:valAx>
      <c:catAx>
        <c:axId val="1280212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200">
                <a:latin typeface="나눔바른고딕OTF Light" pitchFamily="50" charset="-127"/>
                <a:ea typeface="나눔바른고딕OTF Light" pitchFamily="50" charset="-127"/>
              </a:defRPr>
            </a:pPr>
            <a:endParaRPr lang="ko-KR"/>
          </a:p>
        </c:txPr>
        <c:crossAx val="12365977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DE-4C2E-9350-D65760DEE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7849C3-A982-461A-87F6-9FE7DCCE99FB}" type="doc">
      <dgm:prSet loTypeId="urn:microsoft.com/office/officeart/2005/8/layout/matrix3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24B8FF49-FF69-4DFA-A4AC-AC6389E47A09}">
      <dgm:prSet phldrT="[텍스트]" custT="1"/>
      <dgm:spPr>
        <a:ln w="3175"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sz="1800" b="0" dirty="0">
              <a:latin typeface="나눔바른고딕OTF Light" pitchFamily="50" charset="-127"/>
              <a:ea typeface="나눔바른고딕OTF Light" pitchFamily="50" charset="-127"/>
            </a:rPr>
            <a:t>PPT</a:t>
          </a:r>
          <a:r>
            <a:rPr lang="ko-KR" altLang="en-US" sz="1800" b="0" dirty="0">
              <a:latin typeface="나눔바른고딕OTF Light" pitchFamily="50" charset="-127"/>
              <a:ea typeface="나눔바른고딕OTF Light" pitchFamily="50" charset="-127"/>
            </a:rPr>
            <a:t>템플릿</a:t>
          </a:r>
        </a:p>
      </dgm:t>
    </dgm:pt>
    <dgm:pt modelId="{90B73C88-A10F-4984-9128-029E74C9D3AF}" type="parTrans" cxnId="{A845AA4F-D75D-4341-9C44-11025FAE76B0}">
      <dgm:prSet/>
      <dgm:spPr/>
      <dgm:t>
        <a:bodyPr/>
        <a:lstStyle/>
        <a:p>
          <a:pPr latinLnBrk="1"/>
          <a:endParaRPr lang="ko-KR" altLang="en-US"/>
        </a:p>
      </dgm:t>
    </dgm:pt>
    <dgm:pt modelId="{055C6470-7C52-458B-81FE-7B9F1044D0E3}" type="sibTrans" cxnId="{A845AA4F-D75D-4341-9C44-11025FAE76B0}">
      <dgm:prSet/>
      <dgm:spPr/>
      <dgm:t>
        <a:bodyPr/>
        <a:lstStyle/>
        <a:p>
          <a:pPr latinLnBrk="1"/>
          <a:endParaRPr lang="ko-KR" altLang="en-US"/>
        </a:p>
      </dgm:t>
    </dgm:pt>
    <dgm:pt modelId="{60F725FC-16A8-4614-AFE8-8143E01EF0CC}">
      <dgm:prSet custT="1"/>
      <dgm:spPr>
        <a:ln w="3175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800" b="0" i="0" dirty="0">
              <a:latin typeface="나눔바른고딕OTF Light" pitchFamily="50" charset="-127"/>
              <a:ea typeface="나눔바른고딕OTF Light" pitchFamily="50" charset="-127"/>
            </a:rPr>
            <a:t>영어공부</a:t>
          </a:r>
          <a:endParaRPr lang="en-US" altLang="ko-KR" sz="1800" b="0" i="0" dirty="0">
            <a:latin typeface="나눔바른고딕OTF Light" pitchFamily="50" charset="-127"/>
            <a:ea typeface="나눔바른고딕OTF Light" pitchFamily="50" charset="-127"/>
          </a:endParaRPr>
        </a:p>
      </dgm:t>
    </dgm:pt>
    <dgm:pt modelId="{C7CCD089-426A-4329-B443-05AF8F9E4ABC}" type="parTrans" cxnId="{B493EDDF-8330-4C88-8B05-DBDF0A72A003}">
      <dgm:prSet/>
      <dgm:spPr/>
      <dgm:t>
        <a:bodyPr/>
        <a:lstStyle/>
        <a:p>
          <a:pPr latinLnBrk="1"/>
          <a:endParaRPr lang="ko-KR" altLang="en-US"/>
        </a:p>
      </dgm:t>
    </dgm:pt>
    <dgm:pt modelId="{C37DB455-3072-4241-863A-47339D431CAD}" type="sibTrans" cxnId="{B493EDDF-8330-4C88-8B05-DBDF0A72A003}">
      <dgm:prSet/>
      <dgm:spPr/>
      <dgm:t>
        <a:bodyPr/>
        <a:lstStyle/>
        <a:p>
          <a:pPr latinLnBrk="1"/>
          <a:endParaRPr lang="ko-KR" altLang="en-US"/>
        </a:p>
      </dgm:t>
    </dgm:pt>
    <dgm:pt modelId="{9F07C9D1-C548-4D7B-BC45-AEEA924039DF}">
      <dgm:prSet custT="1"/>
      <dgm:spPr>
        <a:ln w="3175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800" b="0" i="0" dirty="0">
              <a:latin typeface="나눔바른고딕OTF Light" pitchFamily="50" charset="-127"/>
              <a:ea typeface="나눔바른고딕OTF Light" pitchFamily="50" charset="-127"/>
            </a:rPr>
            <a:t>여행이야기</a:t>
          </a:r>
        </a:p>
      </dgm:t>
    </dgm:pt>
    <dgm:pt modelId="{AE4A5FB9-EC46-45DD-B3D1-AC5CFD814FF3}" type="parTrans" cxnId="{17F2784A-30AD-47B9-8781-84A40AFE35DF}">
      <dgm:prSet/>
      <dgm:spPr/>
      <dgm:t>
        <a:bodyPr/>
        <a:lstStyle/>
        <a:p>
          <a:pPr latinLnBrk="1"/>
          <a:endParaRPr lang="ko-KR" altLang="en-US"/>
        </a:p>
      </dgm:t>
    </dgm:pt>
    <dgm:pt modelId="{606C27D1-3158-45B2-8DCC-0BE27B529EEC}" type="sibTrans" cxnId="{17F2784A-30AD-47B9-8781-84A40AFE35DF}">
      <dgm:prSet/>
      <dgm:spPr/>
      <dgm:t>
        <a:bodyPr/>
        <a:lstStyle/>
        <a:p>
          <a:pPr latinLnBrk="1"/>
          <a:endParaRPr lang="ko-KR" altLang="en-US"/>
        </a:p>
      </dgm:t>
    </dgm:pt>
    <dgm:pt modelId="{9F3A254E-2783-4F29-91BB-F290AD58F11A}">
      <dgm:prSet phldrT="[텍스트]" custT="1"/>
      <dgm:spPr>
        <a:ln w="3175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800" b="0" dirty="0">
              <a:latin typeface="나눔바른고딕OTF Light" pitchFamily="50" charset="-127"/>
              <a:ea typeface="나눔바른고딕OTF Light" pitchFamily="50" charset="-127"/>
            </a:rPr>
            <a:t>대외활동</a:t>
          </a:r>
        </a:p>
      </dgm:t>
    </dgm:pt>
    <dgm:pt modelId="{DAC89E9C-4B61-4BDD-8A58-5B37D0C1DF4C}" type="parTrans" cxnId="{D12C4395-BA01-4257-9C48-E60136A0B040}">
      <dgm:prSet/>
      <dgm:spPr/>
      <dgm:t>
        <a:bodyPr/>
        <a:lstStyle/>
        <a:p>
          <a:pPr latinLnBrk="1"/>
          <a:endParaRPr lang="ko-KR" altLang="en-US"/>
        </a:p>
      </dgm:t>
    </dgm:pt>
    <dgm:pt modelId="{E54DCB18-FF2B-498F-8F80-E97E7EC1B72F}" type="sibTrans" cxnId="{D12C4395-BA01-4257-9C48-E60136A0B040}">
      <dgm:prSet/>
      <dgm:spPr/>
      <dgm:t>
        <a:bodyPr/>
        <a:lstStyle/>
        <a:p>
          <a:pPr latinLnBrk="1"/>
          <a:endParaRPr lang="ko-KR" altLang="en-US"/>
        </a:p>
      </dgm:t>
    </dgm:pt>
    <dgm:pt modelId="{E9F0536C-68BD-47C8-B115-C742533E974C}" type="pres">
      <dgm:prSet presAssocID="{977849C3-A982-461A-87F6-9FE7DCCE99FB}" presName="matrix" presStyleCnt="0">
        <dgm:presLayoutVars>
          <dgm:chMax val="1"/>
          <dgm:dir/>
          <dgm:resizeHandles val="exact"/>
        </dgm:presLayoutVars>
      </dgm:prSet>
      <dgm:spPr/>
    </dgm:pt>
    <dgm:pt modelId="{70958335-64AD-4D5A-AE6D-8DE1E46F5256}" type="pres">
      <dgm:prSet presAssocID="{977849C3-A982-461A-87F6-9FE7DCCE99FB}" presName="diamond" presStyleLbl="bgShp" presStyleIdx="0" presStyleCnt="1"/>
      <dgm:spPr/>
    </dgm:pt>
    <dgm:pt modelId="{33BA69A0-DBF1-416F-91AF-2A4C8850BED1}" type="pres">
      <dgm:prSet presAssocID="{977849C3-A982-461A-87F6-9FE7DCCE99F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8E631D3-A19F-4C89-8A89-B5C0E2D129C4}" type="pres">
      <dgm:prSet presAssocID="{977849C3-A982-461A-87F6-9FE7DCCE99F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BABC400-E84B-4493-A900-75E9AACF2914}" type="pres">
      <dgm:prSet presAssocID="{977849C3-A982-461A-87F6-9FE7DCCE99F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B68422-94DE-49E5-8BEE-8631FCEB91F8}" type="pres">
      <dgm:prSet presAssocID="{977849C3-A982-461A-87F6-9FE7DCCE99F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7DC581E-5F8A-41FE-9B63-BB7D8EE05165}" type="presOf" srcId="{9F07C9D1-C548-4D7B-BC45-AEEA924039DF}" destId="{14B68422-94DE-49E5-8BEE-8631FCEB91F8}" srcOrd="0" destOrd="0" presId="urn:microsoft.com/office/officeart/2005/8/layout/matrix3"/>
    <dgm:cxn modelId="{17F2784A-30AD-47B9-8781-84A40AFE35DF}" srcId="{977849C3-A982-461A-87F6-9FE7DCCE99FB}" destId="{9F07C9D1-C548-4D7B-BC45-AEEA924039DF}" srcOrd="3" destOrd="0" parTransId="{AE4A5FB9-EC46-45DD-B3D1-AC5CFD814FF3}" sibTransId="{606C27D1-3158-45B2-8DCC-0BE27B529EEC}"/>
    <dgm:cxn modelId="{A845AA4F-D75D-4341-9C44-11025FAE76B0}" srcId="{977849C3-A982-461A-87F6-9FE7DCCE99FB}" destId="{24B8FF49-FF69-4DFA-A4AC-AC6389E47A09}" srcOrd="0" destOrd="0" parTransId="{90B73C88-A10F-4984-9128-029E74C9D3AF}" sibTransId="{055C6470-7C52-458B-81FE-7B9F1044D0E3}"/>
    <dgm:cxn modelId="{D12C4395-BA01-4257-9C48-E60136A0B040}" srcId="{977849C3-A982-461A-87F6-9FE7DCCE99FB}" destId="{9F3A254E-2783-4F29-91BB-F290AD58F11A}" srcOrd="1" destOrd="0" parTransId="{DAC89E9C-4B61-4BDD-8A58-5B37D0C1DF4C}" sibTransId="{E54DCB18-FF2B-498F-8F80-E97E7EC1B72F}"/>
    <dgm:cxn modelId="{8F8D28BE-81EA-4762-A0AF-8AD277B12A41}" type="presOf" srcId="{60F725FC-16A8-4614-AFE8-8143E01EF0CC}" destId="{7BABC400-E84B-4493-A900-75E9AACF2914}" srcOrd="0" destOrd="0" presId="urn:microsoft.com/office/officeart/2005/8/layout/matrix3"/>
    <dgm:cxn modelId="{0CFDE5C2-3C57-4E29-B98A-B016EC99BE70}" type="presOf" srcId="{24B8FF49-FF69-4DFA-A4AC-AC6389E47A09}" destId="{33BA69A0-DBF1-416F-91AF-2A4C8850BED1}" srcOrd="0" destOrd="0" presId="urn:microsoft.com/office/officeart/2005/8/layout/matrix3"/>
    <dgm:cxn modelId="{249BDCC4-165D-4ED7-B9D2-9F3D44D2B5F1}" type="presOf" srcId="{977849C3-A982-461A-87F6-9FE7DCCE99FB}" destId="{E9F0536C-68BD-47C8-B115-C742533E974C}" srcOrd="0" destOrd="0" presId="urn:microsoft.com/office/officeart/2005/8/layout/matrix3"/>
    <dgm:cxn modelId="{B493EDDF-8330-4C88-8B05-DBDF0A72A003}" srcId="{977849C3-A982-461A-87F6-9FE7DCCE99FB}" destId="{60F725FC-16A8-4614-AFE8-8143E01EF0CC}" srcOrd="2" destOrd="0" parTransId="{C7CCD089-426A-4329-B443-05AF8F9E4ABC}" sibTransId="{C37DB455-3072-4241-863A-47339D431CAD}"/>
    <dgm:cxn modelId="{F09E10F0-95AF-40A3-8405-4F81C4F15400}" type="presOf" srcId="{9F3A254E-2783-4F29-91BB-F290AD58F11A}" destId="{58E631D3-A19F-4C89-8A89-B5C0E2D129C4}" srcOrd="0" destOrd="0" presId="urn:microsoft.com/office/officeart/2005/8/layout/matrix3"/>
    <dgm:cxn modelId="{D6CBBD59-8652-46D8-9560-B0FC0FB8BB08}" type="presParOf" srcId="{E9F0536C-68BD-47C8-B115-C742533E974C}" destId="{70958335-64AD-4D5A-AE6D-8DE1E46F5256}" srcOrd="0" destOrd="0" presId="urn:microsoft.com/office/officeart/2005/8/layout/matrix3"/>
    <dgm:cxn modelId="{AAC63C30-EB4C-4FFC-B030-AC74A6EEA8FE}" type="presParOf" srcId="{E9F0536C-68BD-47C8-B115-C742533E974C}" destId="{33BA69A0-DBF1-416F-91AF-2A4C8850BED1}" srcOrd="1" destOrd="0" presId="urn:microsoft.com/office/officeart/2005/8/layout/matrix3"/>
    <dgm:cxn modelId="{7CCCC4F1-FAE0-4931-BA52-2DC28629C18F}" type="presParOf" srcId="{E9F0536C-68BD-47C8-B115-C742533E974C}" destId="{58E631D3-A19F-4C89-8A89-B5C0E2D129C4}" srcOrd="2" destOrd="0" presId="urn:microsoft.com/office/officeart/2005/8/layout/matrix3"/>
    <dgm:cxn modelId="{B98A1300-DB75-433D-8B7D-C2CFFB37E67A}" type="presParOf" srcId="{E9F0536C-68BD-47C8-B115-C742533E974C}" destId="{7BABC400-E84B-4493-A900-75E9AACF2914}" srcOrd="3" destOrd="0" presId="urn:microsoft.com/office/officeart/2005/8/layout/matrix3"/>
    <dgm:cxn modelId="{32416303-86C7-425B-A83B-C7B1DF949E6A}" type="presParOf" srcId="{E9F0536C-68BD-47C8-B115-C742533E974C}" destId="{14B68422-94DE-49E5-8BEE-8631FCEB91F8}" srcOrd="4" destOrd="0" presId="urn:microsoft.com/office/officeart/2005/8/layout/matrix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58335-64AD-4D5A-AE6D-8DE1E46F5256}">
      <dsp:nvSpPr>
        <dsp:cNvPr id="0" name=""/>
        <dsp:cNvSpPr/>
      </dsp:nvSpPr>
      <dsp:spPr>
        <a:xfrm>
          <a:off x="904043" y="0"/>
          <a:ext cx="3760192" cy="3760192"/>
        </a:xfrm>
        <a:prstGeom prst="diamond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A69A0-DBF1-416F-91AF-2A4C8850BED1}">
      <dsp:nvSpPr>
        <dsp:cNvPr id="0" name=""/>
        <dsp:cNvSpPr/>
      </dsp:nvSpPr>
      <dsp:spPr>
        <a:xfrm>
          <a:off x="1261262" y="357218"/>
          <a:ext cx="1466474" cy="14664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0" kern="1200" dirty="0">
              <a:latin typeface="나눔바른고딕OTF Light" pitchFamily="50" charset="-127"/>
              <a:ea typeface="나눔바른고딕OTF Light" pitchFamily="50" charset="-127"/>
            </a:rPr>
            <a:t>PPT</a:t>
          </a:r>
          <a:r>
            <a:rPr lang="ko-KR" altLang="en-US" sz="1800" b="0" kern="1200" dirty="0">
              <a:latin typeface="나눔바른고딕OTF Light" pitchFamily="50" charset="-127"/>
              <a:ea typeface="나눔바른고딕OTF Light" pitchFamily="50" charset="-127"/>
            </a:rPr>
            <a:t>템플릿</a:t>
          </a:r>
        </a:p>
      </dsp:txBody>
      <dsp:txXfrm>
        <a:off x="1261262" y="357218"/>
        <a:ext cx="1466474" cy="1466474"/>
      </dsp:txXfrm>
    </dsp:sp>
    <dsp:sp modelId="{58E631D3-A19F-4C89-8A89-B5C0E2D129C4}">
      <dsp:nvSpPr>
        <dsp:cNvPr id="0" name=""/>
        <dsp:cNvSpPr/>
      </dsp:nvSpPr>
      <dsp:spPr>
        <a:xfrm>
          <a:off x="2840542" y="357218"/>
          <a:ext cx="1466474" cy="14664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0" kern="1200" dirty="0">
              <a:latin typeface="나눔바른고딕OTF Light" pitchFamily="50" charset="-127"/>
              <a:ea typeface="나눔바른고딕OTF Light" pitchFamily="50" charset="-127"/>
            </a:rPr>
            <a:t>대외활동</a:t>
          </a:r>
        </a:p>
      </dsp:txBody>
      <dsp:txXfrm>
        <a:off x="2840542" y="357218"/>
        <a:ext cx="1466474" cy="1466474"/>
      </dsp:txXfrm>
    </dsp:sp>
    <dsp:sp modelId="{7BABC400-E84B-4493-A900-75E9AACF2914}">
      <dsp:nvSpPr>
        <dsp:cNvPr id="0" name=""/>
        <dsp:cNvSpPr/>
      </dsp:nvSpPr>
      <dsp:spPr>
        <a:xfrm>
          <a:off x="1261262" y="1936498"/>
          <a:ext cx="1466474" cy="14664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0" i="0" kern="1200" dirty="0">
              <a:latin typeface="나눔바른고딕OTF Light" pitchFamily="50" charset="-127"/>
              <a:ea typeface="나눔바른고딕OTF Light" pitchFamily="50" charset="-127"/>
            </a:rPr>
            <a:t>영어공부</a:t>
          </a:r>
          <a:endParaRPr lang="en-US" altLang="ko-KR" sz="1800" b="0" i="0" kern="1200" dirty="0">
            <a:latin typeface="나눔바른고딕OTF Light" pitchFamily="50" charset="-127"/>
            <a:ea typeface="나눔바른고딕OTF Light" pitchFamily="50" charset="-127"/>
          </a:endParaRPr>
        </a:p>
      </dsp:txBody>
      <dsp:txXfrm>
        <a:off x="1261262" y="1936498"/>
        <a:ext cx="1466474" cy="1466474"/>
      </dsp:txXfrm>
    </dsp:sp>
    <dsp:sp modelId="{14B68422-94DE-49E5-8BEE-8631FCEB91F8}">
      <dsp:nvSpPr>
        <dsp:cNvPr id="0" name=""/>
        <dsp:cNvSpPr/>
      </dsp:nvSpPr>
      <dsp:spPr>
        <a:xfrm>
          <a:off x="2840542" y="1936498"/>
          <a:ext cx="1466474" cy="14664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0" i="0" kern="1200" dirty="0">
              <a:latin typeface="나눔바른고딕OTF Light" pitchFamily="50" charset="-127"/>
              <a:ea typeface="나눔바른고딕OTF Light" pitchFamily="50" charset="-127"/>
            </a:rPr>
            <a:t>여행이야기</a:t>
          </a:r>
        </a:p>
      </dsp:txBody>
      <dsp:txXfrm>
        <a:off x="2840542" y="1936498"/>
        <a:ext cx="1466474" cy="1466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661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759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646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30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7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315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2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08920"/>
            <a:ext cx="9144000" cy="41490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95736" y="2340169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바른고딕OTF Light" pitchFamily="50" charset="-127"/>
                <a:ea typeface="나눔바른고딕OTF Light" pitchFamily="50" charset="-127"/>
              </a:rPr>
              <a:t>Chapter 9</a:t>
            </a:r>
            <a:endParaRPr lang="ko-KR" altLang="en-US" sz="16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736" y="2700209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텍스처 적용</a:t>
            </a:r>
          </a:p>
        </p:txBody>
      </p:sp>
      <p:sp>
        <p:nvSpPr>
          <p:cNvPr id="10" name="타원 9"/>
          <p:cNvSpPr/>
          <p:nvPr/>
        </p:nvSpPr>
        <p:spPr>
          <a:xfrm>
            <a:off x="7164288" y="2060848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39552" y="2060848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43808" y="5994429"/>
            <a:ext cx="36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KKH</a:t>
            </a:r>
            <a:endParaRPr lang="ko-KR" altLang="en-US" sz="105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3356992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바른고딕OTF Light" pitchFamily="50" charset="-127"/>
                <a:ea typeface="나눔바른고딕OTF Light" pitchFamily="50" charset="-127"/>
              </a:rPr>
              <a:t>내용을 입력하세요</a:t>
            </a:r>
            <a:endParaRPr lang="en-US" altLang="ko-KR" sz="140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sz="1400" dirty="0">
                <a:latin typeface="나눔바른고딕OTF Light" pitchFamily="50" charset="-127"/>
                <a:ea typeface="나눔바른고딕OTF Light" pitchFamily="50" charset="-127"/>
              </a:rPr>
              <a:t>http://minheeblog.tistory.com/category/PPT</a:t>
            </a:r>
            <a:endParaRPr lang="ko-KR" altLang="en-US" sz="14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심플한 </a:t>
            </a:r>
            <a:r>
              <a:rPr lang="ko-KR" altLang="en-US" spc="-150" dirty="0" err="1">
                <a:latin typeface="나눔바른고딕OTF Light" pitchFamily="50" charset="-127"/>
                <a:ea typeface="나눔바른고딕OTF Light" pitchFamily="50" charset="-127"/>
              </a:rPr>
              <a:t>피피티를</a:t>
            </a: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 찾을 수 있는 가장 쉬운 방법</a:t>
            </a: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ko-KR" altLang="en-US" sz="1400" spc="-150" dirty="0" err="1">
                <a:latin typeface="나눔바른고딕OTF Light" pitchFamily="50" charset="-127"/>
                <a:ea typeface="나눔바른고딕OTF Light" pitchFamily="50" charset="-127"/>
              </a:rPr>
              <a:t>민희블로그에</a:t>
            </a:r>
            <a:r>
              <a:rPr lang="ko-KR" altLang="en-US" sz="1400" spc="-150" dirty="0">
                <a:latin typeface="나눔바른고딕OTF Light" pitchFamily="50" charset="-127"/>
                <a:ea typeface="나눔바른고딕OTF Light" pitchFamily="50" charset="-127"/>
              </a:rPr>
              <a:t> 접속하여 </a:t>
            </a:r>
            <a:r>
              <a:rPr lang="ko-KR" altLang="en-US" sz="1400" spc="-150" dirty="0" err="1">
                <a:latin typeface="나눔바른고딕OTF Light" pitchFamily="50" charset="-127"/>
                <a:ea typeface="나눔바른고딕OTF Light" pitchFamily="50" charset="-127"/>
              </a:rPr>
              <a:t>댓글을</a:t>
            </a:r>
            <a:r>
              <a:rPr lang="ko-KR" altLang="en-US" sz="1400" spc="-150" dirty="0">
                <a:latin typeface="나눔바른고딕OTF Light" pitchFamily="50" charset="-127"/>
                <a:ea typeface="나눔바른고딕OTF Light" pitchFamily="50" charset="-127"/>
              </a:rPr>
              <a:t> 남긴 뒤 </a:t>
            </a:r>
            <a:r>
              <a:rPr lang="ko-KR" altLang="en-US" sz="1400" spc="-150" dirty="0" err="1">
                <a:latin typeface="나눔바른고딕OTF Light" pitchFamily="50" charset="-127"/>
                <a:ea typeface="나눔바른고딕OTF Light" pitchFamily="50" charset="-127"/>
              </a:rPr>
              <a:t>심플한피피티를</a:t>
            </a:r>
            <a:r>
              <a:rPr lang="ko-KR" altLang="en-US" sz="1400" spc="-150" dirty="0">
                <a:latin typeface="나눔바른고딕OTF Light" pitchFamily="50" charset="-127"/>
                <a:ea typeface="나눔바른고딕OTF Light" pitchFamily="50" charset="-127"/>
              </a:rPr>
              <a:t> 사용한다</a:t>
            </a:r>
            <a:r>
              <a:rPr lang="en-US" altLang="ko-KR" sz="1400" spc="-15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  <a:endParaRPr lang="ko-KR" altLang="en-US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32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492120" y="4581128"/>
            <a:ext cx="2160000" cy="1440000"/>
          </a:xfrm>
          <a:prstGeom prst="rect">
            <a:avLst/>
          </a:prstGeom>
          <a:noFill/>
        </p:spPr>
      </p:pic>
      <p:pic>
        <p:nvPicPr>
          <p:cNvPr id="13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012160" y="4581128"/>
            <a:ext cx="2160000" cy="1440000"/>
          </a:xfrm>
          <a:prstGeom prst="rect">
            <a:avLst/>
          </a:prstGeom>
          <a:noFill/>
        </p:spPr>
      </p:pic>
      <p:pic>
        <p:nvPicPr>
          <p:cNvPr id="14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971600" y="4581288"/>
            <a:ext cx="2160001" cy="14400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  <a:endParaRPr lang="en-US" altLang="ko-KR" sz="11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0790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  <a:endParaRPr lang="en-US" altLang="ko-KR" sz="11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2818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  <a:endParaRPr lang="en-US" altLang="ko-KR" sz="11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50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38360" y="299695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OTF Light" pitchFamily="50" charset="-127"/>
                <a:ea typeface="나눔바른고딕OTF Light" pitchFamily="50" charset="-127"/>
              </a:rPr>
              <a:t>CONTENTS</a:t>
            </a:r>
            <a:endParaRPr lang="ko-KR" altLang="en-US" sz="24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7727" y="148478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71743" y="24208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38560" y="24208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66752" y="24208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94944" y="24208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23136" y="24208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5937" y="2555612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제목을 입력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8360" y="3140968"/>
            <a:ext cx="136815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latin typeface="나눔바른고딕OTF Light" pitchFamily="50" charset="-127"/>
                <a:ea typeface="나눔바른고딕OTF Light" pitchFamily="50" charset="-127"/>
              </a:rPr>
              <a:t>- </a:t>
            </a:r>
            <a:r>
              <a:rPr lang="ko-KR" altLang="en-US" sz="1200" spc="-150" dirty="0">
                <a:latin typeface="나눔바른고딕OTF Light" pitchFamily="50" charset="-127"/>
                <a:ea typeface="나눔바른고딕OTF Light" pitchFamily="50" charset="-127"/>
              </a:rPr>
              <a:t>소제목</a:t>
            </a:r>
          </a:p>
          <a:p>
            <a:endParaRPr lang="en-US" altLang="ko-KR" sz="12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en-US" altLang="ko-KR" sz="1200" spc="-150" dirty="0">
                <a:latin typeface="나눔바른고딕OTF Light" pitchFamily="50" charset="-127"/>
                <a:ea typeface="나눔바른고딕OTF Light" pitchFamily="50" charset="-127"/>
              </a:rPr>
              <a:t>- </a:t>
            </a:r>
            <a:r>
              <a:rPr lang="ko-KR" altLang="en-US" sz="1200" spc="-150" dirty="0">
                <a:latin typeface="나눔바른고딕OTF Light" pitchFamily="50" charset="-127"/>
                <a:ea typeface="나눔바른고딕OTF Light" pitchFamily="50" charset="-127"/>
              </a:rPr>
              <a:t>소제목</a:t>
            </a:r>
            <a:endParaRPr lang="en-US" altLang="ko-KR" sz="12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>
              <a:buFontTx/>
              <a:buChar char="-"/>
            </a:pPr>
            <a:endParaRPr lang="en-US" altLang="ko-KR" sz="12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en-US" altLang="ko-KR" sz="1200" spc="-150" dirty="0">
                <a:latin typeface="나눔바른고딕OTF Light" pitchFamily="50" charset="-127"/>
                <a:ea typeface="나눔바른고딕OTF Light" pitchFamily="50" charset="-127"/>
              </a:rPr>
              <a:t>- </a:t>
            </a:r>
            <a:r>
              <a:rPr lang="ko-KR" altLang="en-US" sz="1200" spc="-150" dirty="0">
                <a:latin typeface="나눔바른고딕OTF Light" pitchFamily="50" charset="-127"/>
                <a:ea typeface="나눔바른고딕OTF Light" pitchFamily="50" charset="-127"/>
              </a:rPr>
              <a:t>소제목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66552" y="299695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94744" y="299695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22936" y="299695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51128" y="299695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66552" y="3140968"/>
            <a:ext cx="136815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latin typeface="나눔바른고딕OTF Light" pitchFamily="50" charset="-127"/>
                <a:ea typeface="나눔바른고딕OTF Light" pitchFamily="50" charset="-127"/>
              </a:rPr>
              <a:t>- </a:t>
            </a:r>
            <a:r>
              <a:rPr lang="ko-KR" altLang="en-US" sz="1200" spc="-150" dirty="0">
                <a:latin typeface="나눔바른고딕OTF Light" pitchFamily="50" charset="-127"/>
                <a:ea typeface="나눔바른고딕OTF Light" pitchFamily="50" charset="-127"/>
              </a:rPr>
              <a:t>소제목</a:t>
            </a:r>
          </a:p>
          <a:p>
            <a:endParaRPr lang="en-US" altLang="ko-KR" sz="12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en-US" altLang="ko-KR" sz="1200" spc="-150" dirty="0">
                <a:latin typeface="나눔바른고딕OTF Light" pitchFamily="50" charset="-127"/>
                <a:ea typeface="나눔바른고딕OTF Light" pitchFamily="50" charset="-127"/>
              </a:rPr>
              <a:t>- </a:t>
            </a:r>
            <a:r>
              <a:rPr lang="ko-KR" altLang="en-US" sz="1200" spc="-150" dirty="0">
                <a:latin typeface="나눔바른고딕OTF Light" pitchFamily="50" charset="-127"/>
                <a:ea typeface="나눔바른고딕OTF Light" pitchFamily="50" charset="-127"/>
              </a:rPr>
              <a:t>소제목</a:t>
            </a:r>
            <a:endParaRPr lang="en-US" altLang="ko-KR" sz="12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>
              <a:buFontTx/>
              <a:buChar char="-"/>
            </a:pPr>
            <a:endParaRPr lang="en-US" altLang="ko-KR" sz="12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ko-KR" altLang="en-US" sz="12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94744" y="3140968"/>
            <a:ext cx="136815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latin typeface="나눔바른고딕OTF Light" pitchFamily="50" charset="-127"/>
                <a:ea typeface="나눔바른고딕OTF Light" pitchFamily="50" charset="-127"/>
              </a:rPr>
              <a:t>- </a:t>
            </a:r>
            <a:r>
              <a:rPr lang="ko-KR" altLang="en-US" sz="1200" spc="-150" dirty="0">
                <a:latin typeface="나눔바른고딕OTF Light" pitchFamily="50" charset="-127"/>
                <a:ea typeface="나눔바른고딕OTF Light" pitchFamily="50" charset="-127"/>
              </a:rPr>
              <a:t>소제목</a:t>
            </a:r>
          </a:p>
          <a:p>
            <a:endParaRPr lang="en-US" altLang="ko-KR" sz="12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en-US" altLang="ko-KR" sz="1200" spc="-150" dirty="0">
                <a:latin typeface="나눔바른고딕OTF Light" pitchFamily="50" charset="-127"/>
                <a:ea typeface="나눔바른고딕OTF Light" pitchFamily="50" charset="-127"/>
              </a:rPr>
              <a:t>- </a:t>
            </a:r>
            <a:r>
              <a:rPr lang="ko-KR" altLang="en-US" sz="1200" spc="-150" dirty="0">
                <a:latin typeface="나눔바른고딕OTF Light" pitchFamily="50" charset="-127"/>
                <a:ea typeface="나눔바른고딕OTF Light" pitchFamily="50" charset="-127"/>
              </a:rPr>
              <a:t>소제목</a:t>
            </a:r>
            <a:endParaRPr lang="en-US" altLang="ko-KR" sz="12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>
              <a:buFontTx/>
              <a:buChar char="-"/>
            </a:pPr>
            <a:endParaRPr lang="en-US" altLang="ko-KR" sz="12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en-US" altLang="ko-KR" sz="1200" spc="-150" dirty="0">
                <a:latin typeface="나눔바른고딕OTF Light" pitchFamily="50" charset="-127"/>
                <a:ea typeface="나눔바른고딕OTF Light" pitchFamily="50" charset="-127"/>
              </a:rPr>
              <a:t>- </a:t>
            </a:r>
            <a:r>
              <a:rPr lang="ko-KR" altLang="en-US" sz="1200" spc="-150" dirty="0">
                <a:latin typeface="나눔바른고딕OTF Light" pitchFamily="50" charset="-127"/>
                <a:ea typeface="나눔바른고딕OTF Light" pitchFamily="50" charset="-127"/>
              </a:rPr>
              <a:t>소제목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22936" y="3140968"/>
            <a:ext cx="13681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latin typeface="나눔바른고딕OTF Light" pitchFamily="50" charset="-127"/>
                <a:ea typeface="나눔바른고딕OTF Light" pitchFamily="50" charset="-127"/>
              </a:rPr>
              <a:t>- </a:t>
            </a:r>
            <a:r>
              <a:rPr lang="ko-KR" altLang="en-US" sz="1200" spc="-150" dirty="0">
                <a:latin typeface="나눔바른고딕OTF Light" pitchFamily="50" charset="-127"/>
                <a:ea typeface="나눔바른고딕OTF Light" pitchFamily="50" charset="-127"/>
              </a:rPr>
              <a:t>소제목</a:t>
            </a:r>
          </a:p>
          <a:p>
            <a:endParaRPr lang="en-US" altLang="ko-KR" sz="12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en-US" altLang="ko-KR" sz="1200" spc="-150" dirty="0">
                <a:latin typeface="나눔바른고딕OTF Light" pitchFamily="50" charset="-127"/>
                <a:ea typeface="나눔바른고딕OTF Light" pitchFamily="50" charset="-127"/>
              </a:rPr>
              <a:t>- </a:t>
            </a:r>
            <a:r>
              <a:rPr lang="ko-KR" altLang="en-US" sz="1200" spc="-150" dirty="0">
                <a:latin typeface="나눔바른고딕OTF Light" pitchFamily="50" charset="-127"/>
                <a:ea typeface="나눔바른고딕OTF Light" pitchFamily="50" charset="-127"/>
              </a:rPr>
              <a:t>소제목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51128" y="3140968"/>
            <a:ext cx="136815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latin typeface="나눔바른고딕OTF Light" pitchFamily="50" charset="-127"/>
                <a:ea typeface="나눔바른고딕OTF Light" pitchFamily="50" charset="-127"/>
              </a:rPr>
              <a:t>- </a:t>
            </a:r>
            <a:r>
              <a:rPr lang="ko-KR" altLang="en-US" sz="1200" spc="-150" dirty="0">
                <a:latin typeface="나눔바른고딕OTF Light" pitchFamily="50" charset="-127"/>
                <a:ea typeface="나눔바른고딕OTF Light" pitchFamily="50" charset="-127"/>
              </a:rPr>
              <a:t>소제목</a:t>
            </a:r>
          </a:p>
          <a:p>
            <a:endParaRPr lang="en-US" altLang="ko-KR" sz="12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en-US" altLang="ko-KR" sz="1200" spc="-150" dirty="0">
                <a:latin typeface="나눔바른고딕OTF Light" pitchFamily="50" charset="-127"/>
                <a:ea typeface="나눔바른고딕OTF Light" pitchFamily="50" charset="-127"/>
              </a:rPr>
              <a:t>- </a:t>
            </a:r>
            <a:r>
              <a:rPr lang="ko-KR" altLang="en-US" sz="1200" spc="-150" dirty="0">
                <a:latin typeface="나눔바른고딕OTF Light" pitchFamily="50" charset="-127"/>
                <a:ea typeface="나눔바른고딕OTF Light" pitchFamily="50" charset="-127"/>
              </a:rPr>
              <a:t>소제목</a:t>
            </a:r>
            <a:endParaRPr lang="en-US" altLang="ko-KR" sz="12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>
              <a:buFontTx/>
              <a:buChar char="-"/>
            </a:pPr>
            <a:endParaRPr lang="en-US" altLang="ko-KR" sz="12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en-US" altLang="ko-KR" sz="1200" spc="-150" dirty="0">
                <a:latin typeface="나눔바른고딕OTF Light" pitchFamily="50" charset="-127"/>
                <a:ea typeface="나눔바른고딕OTF Light" pitchFamily="50" charset="-127"/>
              </a:rPr>
              <a:t>- </a:t>
            </a:r>
            <a:r>
              <a:rPr lang="ko-KR" altLang="en-US" sz="1200" spc="-150" dirty="0">
                <a:latin typeface="나눔바른고딕OTF Light" pitchFamily="50" charset="-127"/>
                <a:ea typeface="나눔바른고딕OTF Light" pitchFamily="50" charset="-127"/>
              </a:rPr>
              <a:t>소제목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94544" y="2555612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제목을 입력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50728" y="2555612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제목을 입력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34904" y="2564904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제목을 입력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83584" y="2555612"/>
            <a:ext cx="21957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i="0" u="none" strike="noStrike" cap="none" spc="-150" normalizeH="0" baseline="0" dirty="0">
                <a:ln>
                  <a:noFill/>
                </a:ln>
                <a:effectLst/>
                <a:latin typeface="나눔바른고딕OTF Light" pitchFamily="50" charset="-127"/>
                <a:ea typeface="나눔바른고딕OTF Light" pitchFamily="50" charset="-127"/>
                <a:cs typeface="굴림" pitchFamily="50" charset="-127"/>
              </a:rPr>
              <a:t> </a:t>
            </a: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제목을 입력</a:t>
            </a:r>
          </a:p>
        </p:txBody>
      </p:sp>
      <p:sp>
        <p:nvSpPr>
          <p:cNvPr id="40" name="타원 39"/>
          <p:cNvSpPr/>
          <p:nvPr/>
        </p:nvSpPr>
        <p:spPr>
          <a:xfrm>
            <a:off x="7452320" y="5229200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0" y="5877272"/>
            <a:ext cx="9144000" cy="10801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843808" y="5994429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</a:p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(</a:t>
            </a:r>
            <a:r>
              <a:rPr lang="ko-KR" altLang="en-US" sz="105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여기에 로고를 넣어주세요</a:t>
            </a:r>
            <a:r>
              <a:rPr lang="en-US" altLang="ko-KR" sz="105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)</a:t>
            </a:r>
            <a:endParaRPr lang="ko-KR" altLang="en-US" sz="105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174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241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2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심플한피피티는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 무엇인가</a:t>
            </a: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4262597305"/>
              </p:ext>
            </p:extLst>
          </p:nvPr>
        </p:nvGraphicFramePr>
        <p:xfrm>
          <a:off x="467544" y="1988840"/>
          <a:ext cx="5508612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타원 8"/>
          <p:cNvSpPr/>
          <p:nvPr/>
        </p:nvSpPr>
        <p:spPr>
          <a:xfrm>
            <a:off x="5724126" y="4365104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?</a:t>
            </a:r>
            <a:endParaRPr lang="ko-KR" altLang="en-US" sz="3600" dirty="0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724128" y="3374990"/>
            <a:ext cx="792088" cy="79208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  <a:sym typeface="Wingdings" panose="05000000000000000000" pitchFamily="2" charset="2"/>
              </a:rPr>
              <a:t>!</a:t>
            </a:r>
            <a:endParaRPr lang="ko-KR" altLang="en-US" sz="3600" dirty="0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724127" y="2348880"/>
            <a:ext cx="792088" cy="7920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!!!</a:t>
            </a:r>
            <a:endParaRPr lang="ko-KR" altLang="en-US" sz="14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2238" y="4356972"/>
            <a:ext cx="16561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바른고딕OTF Light" pitchFamily="50" charset="-127"/>
                <a:ea typeface="나눔바른고딕OTF Light" pitchFamily="50" charset="-127"/>
              </a:rPr>
              <a:t>17%</a:t>
            </a:r>
          </a:p>
          <a:p>
            <a:r>
              <a:rPr lang="ko-KR" altLang="en-US" sz="1400" dirty="0">
                <a:latin typeface="나눔바른고딕OTF Light" pitchFamily="50" charset="-127"/>
                <a:ea typeface="나눔바른고딕OTF Light" pitchFamily="50" charset="-127"/>
              </a:rPr>
              <a:t>잘 모르고 있다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60178" y="3370924"/>
            <a:ext cx="16561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바른고딕OTF Light" pitchFamily="50" charset="-127"/>
                <a:ea typeface="나눔바른고딕OTF Light" pitchFamily="50" charset="-127"/>
              </a:rPr>
              <a:t>58%</a:t>
            </a:r>
          </a:p>
          <a:p>
            <a:r>
              <a:rPr lang="ko-KR" altLang="en-US" sz="1400" dirty="0">
                <a:latin typeface="나눔바른고딕OTF Light" pitchFamily="50" charset="-127"/>
                <a:ea typeface="나눔바른고딕OTF Light" pitchFamily="50" charset="-127"/>
              </a:rPr>
              <a:t>보통이다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2238" y="2348880"/>
            <a:ext cx="16561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바른고딕OTF Light" pitchFamily="50" charset="-127"/>
                <a:ea typeface="나눔바른고딕OTF Light" pitchFamily="50" charset="-127"/>
              </a:rPr>
              <a:t>25%</a:t>
            </a:r>
          </a:p>
          <a:p>
            <a:r>
              <a:rPr lang="ko-KR" altLang="en-US" sz="1400" dirty="0">
                <a:latin typeface="나눔바른고딕OTF Light" pitchFamily="50" charset="-127"/>
                <a:ea typeface="나눔바른고딕OTF Light" pitchFamily="50" charset="-127"/>
              </a:rPr>
              <a:t>잘 알고 있다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88025" y="5528264"/>
            <a:ext cx="3276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나눔바른고딕OTF Light" pitchFamily="50" charset="-127"/>
                <a:ea typeface="나눔바른고딕OTF Light" pitchFamily="50" charset="-127"/>
              </a:rPr>
              <a:t>* </a:t>
            </a:r>
            <a:r>
              <a:rPr lang="en-US" altLang="ko-KR" sz="1000" dirty="0" err="1"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r>
              <a:rPr lang="en-US" altLang="ko-KR" sz="1000" dirty="0"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ko-KR" altLang="en-US" sz="1000" dirty="0">
                <a:latin typeface="나눔바른고딕OTF Light" pitchFamily="50" charset="-127"/>
                <a:ea typeface="나눔바른고딕OTF Light" pitchFamily="50" charset="-127"/>
              </a:rPr>
              <a:t>자체 조사 결과 </a:t>
            </a:r>
            <a:r>
              <a:rPr lang="en-US" altLang="ko-KR" sz="1000" dirty="0">
                <a:latin typeface="나눔바른고딕OTF Light" pitchFamily="50" charset="-127"/>
                <a:ea typeface="나눔바른고딕OTF Light" pitchFamily="50" charset="-127"/>
              </a:rPr>
              <a:t>(100</a:t>
            </a:r>
            <a:r>
              <a:rPr lang="ko-KR" altLang="en-US" sz="1000" dirty="0">
                <a:latin typeface="나눔바른고딕OTF Light" pitchFamily="50" charset="-127"/>
                <a:ea typeface="나눔바른고딕OTF Light" pitchFamily="50" charset="-127"/>
              </a:rPr>
              <a:t>명</a:t>
            </a:r>
            <a:r>
              <a:rPr lang="en-US" altLang="ko-KR" sz="1000" dirty="0">
                <a:latin typeface="나눔바른고딕OTF Light" pitchFamily="50" charset="-127"/>
                <a:ea typeface="나눔바른고딕OTF Light" pitchFamily="50" charset="-127"/>
              </a:rPr>
              <a:t>)</a:t>
            </a:r>
            <a:endParaRPr lang="ko-KR" altLang="en-US" sz="1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552" y="154750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나눔바른고딕OTF Light" pitchFamily="50" charset="-127"/>
                <a:ea typeface="나눔바른고딕OTF Light" pitchFamily="50" charset="-127"/>
              </a:rPr>
              <a:t>1)  </a:t>
            </a: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소제목을 입력하세요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241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2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심플한피피티는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 무엇인가</a:t>
            </a:r>
          </a:p>
        </p:txBody>
      </p:sp>
      <p:graphicFrame>
        <p:nvGraphicFramePr>
          <p:cNvPr id="8" name="차트 7"/>
          <p:cNvGraphicFramePr/>
          <p:nvPr/>
        </p:nvGraphicFramePr>
        <p:xfrm>
          <a:off x="827584" y="1988840"/>
          <a:ext cx="7416824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552" y="154750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나눔바른고딕OTF Light" pitchFamily="50" charset="-127"/>
                <a:ea typeface="나눔바른고딕OTF Light" pitchFamily="50" charset="-127"/>
              </a:rPr>
              <a:t>1)  </a:t>
            </a: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소제목을 입력하세요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241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2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심플한피피티는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 무엇인가</a:t>
            </a:r>
          </a:p>
        </p:txBody>
      </p:sp>
      <p:graphicFrame>
        <p:nvGraphicFramePr>
          <p:cNvPr id="9" name="차트 8"/>
          <p:cNvGraphicFramePr/>
          <p:nvPr/>
        </p:nvGraphicFramePr>
        <p:xfrm>
          <a:off x="1691680" y="198884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3568" y="4826628"/>
            <a:ext cx="7920880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3568" y="4293096"/>
            <a:ext cx="2016224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683568" y="2162332"/>
          <a:ext cx="7848872" cy="194421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23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4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/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/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/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/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/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/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4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/>
                        <a:t>내용을 입력하세요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971600" y="500722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바른고딕OTF Light" pitchFamily="50" charset="-127"/>
                <a:ea typeface="나눔바른고딕OTF Light" pitchFamily="50" charset="-127"/>
              </a:rPr>
              <a:t>내용을 입력하세요</a:t>
            </a:r>
            <a:endParaRPr lang="en-US" altLang="ko-KR" sz="140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sz="1400" dirty="0">
                <a:latin typeface="나눔바른고딕OTF Light" pitchFamily="50" charset="-127"/>
                <a:ea typeface="나눔바른고딕OTF Light" pitchFamily="50" charset="-127"/>
              </a:rPr>
              <a:t>http://minheeblog.tistory.com/category/PPT</a:t>
            </a:r>
            <a:endParaRPr lang="ko-KR" altLang="en-US" sz="14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6842" y="4324313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제목을 입력하세요</a:t>
            </a:r>
            <a:endParaRPr lang="ko-KR" altLang="en-US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59" y="1844824"/>
            <a:ext cx="306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표제목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7434" y="836712"/>
            <a:ext cx="241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2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심플한피피티는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 무엇인가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241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2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심플한피피티는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 무엇인가</a:t>
            </a: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3826571026"/>
              </p:ext>
            </p:extLst>
          </p:nvPr>
        </p:nvGraphicFramePr>
        <p:xfrm>
          <a:off x="1763688" y="1973064"/>
          <a:ext cx="5568280" cy="3760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552" y="154750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나눔바른고딕OTF Light" pitchFamily="50" charset="-127"/>
                <a:ea typeface="나눔바른고딕OTF Light" pitchFamily="50" charset="-127"/>
              </a:rPr>
              <a:t>1)  </a:t>
            </a: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소제목을 입력하세요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241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2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심플한피피티는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 무엇인가</a:t>
            </a:r>
          </a:p>
        </p:txBody>
      </p:sp>
      <p:pic>
        <p:nvPicPr>
          <p:cNvPr id="14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5004048" y="2474894"/>
            <a:ext cx="576064" cy="10081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pic>
        <p:nvPicPr>
          <p:cNvPr id="15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6084168" y="2618910"/>
            <a:ext cx="462909" cy="8100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sp>
        <p:nvSpPr>
          <p:cNvPr id="16" name="갈매기형 수장 15"/>
          <p:cNvSpPr/>
          <p:nvPr/>
        </p:nvSpPr>
        <p:spPr>
          <a:xfrm>
            <a:off x="5652120" y="2690918"/>
            <a:ext cx="360040" cy="57606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2771800" y="2762926"/>
            <a:ext cx="370327" cy="6480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pic>
        <p:nvPicPr>
          <p:cNvPr id="22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3553601" y="2474894"/>
            <a:ext cx="586351" cy="10261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sp>
        <p:nvSpPr>
          <p:cNvPr id="23" name="갈매기형 수장 22"/>
          <p:cNvSpPr/>
          <p:nvPr/>
        </p:nvSpPr>
        <p:spPr>
          <a:xfrm flipH="1">
            <a:off x="3203848" y="2690918"/>
            <a:ext cx="360040" cy="57606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71600" y="3735030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1640" y="4149080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바른고딕OTF Light" pitchFamily="50" charset="-127"/>
                <a:ea typeface="나눔바른고딕OTF Light" pitchFamily="50" charset="-127"/>
              </a:rPr>
              <a:t>내용을 입력하세요</a:t>
            </a:r>
            <a:endParaRPr lang="en-US" altLang="ko-KR" sz="140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sz="1400" dirty="0">
                <a:latin typeface="나눔바른고딕OTF Light" pitchFamily="50" charset="-127"/>
                <a:ea typeface="나눔바른고딕OTF Light" pitchFamily="50" charset="-127"/>
              </a:rPr>
              <a:t>http://minheeblog.tistory.com/category/PPT</a:t>
            </a:r>
            <a:endParaRPr lang="ko-KR" altLang="en-US" sz="14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1700808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바른고딕OTF Light" pitchFamily="50" charset="-127"/>
                <a:ea typeface="나눔바른고딕OTF Light" pitchFamily="50" charset="-127"/>
              </a:rPr>
              <a:t>목표</a:t>
            </a:r>
          </a:p>
        </p:txBody>
      </p:sp>
      <p:sp>
        <p:nvSpPr>
          <p:cNvPr id="40" name="타원 39"/>
          <p:cNvSpPr/>
          <p:nvPr/>
        </p:nvSpPr>
        <p:spPr>
          <a:xfrm>
            <a:off x="7452320" y="5229200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0" y="5877272"/>
            <a:ext cx="9144000" cy="10801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843808" y="5994429"/>
            <a:ext cx="36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KKH</a:t>
            </a:r>
            <a:endParaRPr lang="ko-KR" altLang="en-US" sz="105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95EEEB-D098-4CE9-A0E2-B98D77A9A912}"/>
              </a:ext>
            </a:extLst>
          </p:cNvPr>
          <p:cNvSpPr txBox="1"/>
          <p:nvPr/>
        </p:nvSpPr>
        <p:spPr>
          <a:xfrm>
            <a:off x="395536" y="375048"/>
            <a:ext cx="8323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바른고딕OTF Light" pitchFamily="50" charset="-127"/>
                <a:ea typeface="나눔바른고딕OTF Light" pitchFamily="50" charset="-127"/>
              </a:rPr>
              <a:t>텍스처 맵핑</a:t>
            </a:r>
            <a:r>
              <a:rPr lang="en-US" altLang="ko-KR" sz="1400" b="1" dirty="0">
                <a:latin typeface="나눔바른고딕OTF Light" pitchFamily="50" charset="-127"/>
                <a:ea typeface="나눔바른고딕OTF Light" pitchFamily="50" charset="-127"/>
              </a:rPr>
              <a:t>(Texture mapping) </a:t>
            </a:r>
            <a:r>
              <a:rPr lang="en-US" altLang="ko-KR" sz="1400" dirty="0">
                <a:latin typeface="나눔바른고딕OTF Light" pitchFamily="50" charset="-127"/>
                <a:ea typeface="나눔바른고딕OTF Light" pitchFamily="50" charset="-127"/>
              </a:rPr>
              <a:t>– </a:t>
            </a:r>
            <a:r>
              <a:rPr lang="ko-KR" altLang="en-US" sz="1400" dirty="0">
                <a:latin typeface="나눔바른고딕OTF Light" pitchFamily="50" charset="-127"/>
                <a:ea typeface="나눔바른고딕OTF Light" pitchFamily="50" charset="-127"/>
              </a:rPr>
              <a:t>메시의 삼각형에 이미지 자료를 입히는 기법</a:t>
            </a:r>
            <a:r>
              <a:rPr lang="en-US" altLang="ko-KR" sz="1400" dirty="0">
                <a:latin typeface="나눔바른고딕OTF Light" pitchFamily="50" charset="-127"/>
                <a:ea typeface="나눔바른고딕OTF Light" pitchFamily="50" charset="-127"/>
              </a:rPr>
              <a:t>. </a:t>
            </a:r>
            <a:r>
              <a:rPr lang="ko-KR" altLang="en-US" sz="1400" dirty="0">
                <a:latin typeface="나눔바른고딕OTF Light" pitchFamily="50" charset="-127"/>
                <a:ea typeface="나눔바른고딕OTF Light" pitchFamily="50" charset="-127"/>
              </a:rPr>
              <a:t>이를 통해 장면의 세부도와 사실감을 높임</a:t>
            </a:r>
            <a:r>
              <a:rPr lang="en-US" altLang="ko-KR" sz="140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  <a:endParaRPr lang="ko-KR" altLang="en-US" sz="14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5A04B1-15DF-4C39-A3BE-2D75BA11BBF9}"/>
              </a:ext>
            </a:extLst>
          </p:cNvPr>
          <p:cNvSpPr txBox="1"/>
          <p:nvPr/>
        </p:nvSpPr>
        <p:spPr>
          <a:xfrm>
            <a:off x="467544" y="2124388"/>
            <a:ext cx="8215732" cy="296857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OTF Light" pitchFamily="50" charset="-127"/>
                <a:ea typeface="나눔바른고딕OTF Light" pitchFamily="50" charset="-127"/>
              </a:rPr>
              <a:t>텍스처 이미지 중 주어진 삼각형에 입힐 부분을 지정하는 방법</a:t>
            </a:r>
            <a:endParaRPr lang="en-US" altLang="ko-KR" sz="160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OTF Light" pitchFamily="50" charset="-127"/>
                <a:ea typeface="나눔바른고딕OTF Light" pitchFamily="50" charset="-127"/>
              </a:rPr>
              <a:t>텍스처 생성</a:t>
            </a:r>
            <a:r>
              <a:rPr lang="en-US" altLang="ko-KR" sz="1600" dirty="0"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z="1600" dirty="0">
                <a:latin typeface="나눔바른고딕OTF Light" pitchFamily="50" charset="-127"/>
                <a:ea typeface="나눔바른고딕OTF Light" pitchFamily="50" charset="-127"/>
              </a:rPr>
              <a:t>매핑을 활성화하는 방법 파악</a:t>
            </a:r>
            <a:r>
              <a:rPr lang="en-US" altLang="ko-KR" sz="160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OTF Light" pitchFamily="50" charset="-127"/>
                <a:ea typeface="나눔바른고딕OTF Light" pitchFamily="50" charset="-127"/>
              </a:rPr>
              <a:t>텍스처를 필터링해 더 매끄러운 모습을 만드는 방법</a:t>
            </a:r>
            <a:r>
              <a:rPr lang="en-US" altLang="ko-KR" sz="160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OTF Light" pitchFamily="50" charset="-127"/>
                <a:ea typeface="나눔바른고딕OTF Light" pitchFamily="50" charset="-127"/>
              </a:rPr>
              <a:t>좌표 지정 모드를 이용해 하나의 텍스처를 타일처럼 여러 번 적용하는 방법</a:t>
            </a:r>
            <a:endParaRPr lang="en-US" altLang="ko-KR" sz="160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OTF Light" pitchFamily="50" charset="-127"/>
                <a:ea typeface="나눔바른고딕OTF Light" pitchFamily="50" charset="-127"/>
              </a:rPr>
              <a:t>여러 장의 텍스처를 조합해 새로운 텍스처를 만들고 특수효과를 구현하는 방법</a:t>
            </a:r>
            <a:endParaRPr lang="en-US" altLang="ko-KR" sz="160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OTF Light" pitchFamily="50" charset="-127"/>
                <a:ea typeface="나눔바른고딕OTF Light" pitchFamily="50" charset="-127"/>
              </a:rPr>
              <a:t>텍스처 애니메이션으로 기본적인 효과 몇 가지를 만들어 내는 방법</a:t>
            </a:r>
            <a:endParaRPr lang="en-US" altLang="ko-KR" sz="16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KKH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552" y="1772816"/>
            <a:ext cx="770485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- 2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차원 텍스처는 자료의 원소들의 행렬 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(2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차원 배열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- 2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차원 이미지 자료를 저장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각 원소는 픽셀 하나의 색상을 담음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  <a:endParaRPr lang="ko-KR" altLang="en-US" sz="15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-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텍스처 버퍼는 자원과 다르다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-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버퍼 자원은 그냥 자료 배열만 저장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텍스처에는 </a:t>
            </a:r>
            <a:r>
              <a:rPr lang="ko-KR" altLang="en-US" sz="1500" spc="-150" dirty="0" err="1">
                <a:latin typeface="나눔바른고딕OTF Light" pitchFamily="50" charset="-127"/>
                <a:ea typeface="나눔바른고딕OTF Light" pitchFamily="50" charset="-127"/>
              </a:rPr>
              <a:t>밉맵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 수준들이 존재 가능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-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하나의 텍스처를 </a:t>
            </a:r>
            <a:r>
              <a:rPr lang="ko-KR" altLang="en-US" sz="1500" spc="-150" dirty="0" err="1">
                <a:latin typeface="나눔바른고딕OTF Light" pitchFamily="50" charset="-127"/>
                <a:ea typeface="나눔바른고딕OTF Light" pitchFamily="50" charset="-127"/>
              </a:rPr>
              <a:t>렌더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 대상이자 </a:t>
            </a:r>
            <a:r>
              <a:rPr lang="ko-KR" altLang="en-US" sz="1500" spc="-150" dirty="0" err="1">
                <a:latin typeface="나눔바른고딕OTF Light" pitchFamily="50" charset="-127"/>
                <a:ea typeface="나눔바른고딕OTF Light" pitchFamily="50" charset="-127"/>
              </a:rPr>
              <a:t>셰이더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 자원으로 사용하려면 그 텍스처 자원에 대한 뷰 서술자를 두 개 만든다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 ( </a:t>
            </a:r>
            <a:r>
              <a:rPr lang="ko-KR" altLang="en-US" sz="1500" spc="-150" dirty="0" err="1">
                <a:latin typeface="나눔바른고딕OTF Light" pitchFamily="50" charset="-127"/>
                <a:ea typeface="나눔바른고딕OTF Light" pitchFamily="50" charset="-127"/>
              </a:rPr>
              <a:t>렌더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 대상 힘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z="1500" spc="-150" dirty="0" err="1">
                <a:latin typeface="나눔바른고딕OTF Light" pitchFamily="50" charset="-127"/>
                <a:ea typeface="나눔바른고딕OTF Light" pitchFamily="50" charset="-127"/>
              </a:rPr>
              <a:t>셰이더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 자원 </a:t>
            </a:r>
            <a:r>
              <a:rPr lang="ko-KR" altLang="en-US" sz="1500" spc="-150" dirty="0" err="1">
                <a:latin typeface="나눔바른고딕OTF Light" pitchFamily="50" charset="-127"/>
                <a:ea typeface="나눔바른고딕OTF Light" pitchFamily="50" charset="-127"/>
              </a:rPr>
              <a:t>힙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endParaRPr lang="en-US" altLang="ko-KR" sz="16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en-US" altLang="ko-KR" sz="1600" b="1" spc="-150" dirty="0">
                <a:latin typeface="나눔바른고딕OTF Light" pitchFamily="50" charset="-127"/>
                <a:ea typeface="나눔바른고딕OTF Light" pitchFamily="50" charset="-127"/>
              </a:rPr>
              <a:t>※ </a:t>
            </a:r>
            <a:r>
              <a:rPr lang="ko-KR" altLang="en-US" sz="1600" b="1" spc="-150" dirty="0">
                <a:latin typeface="나눔바른고딕OTF Light" pitchFamily="50" charset="-127"/>
                <a:ea typeface="나눔바른고딕OTF Light" pitchFamily="50" charset="-127"/>
              </a:rPr>
              <a:t>무형식</a:t>
            </a:r>
            <a:r>
              <a:rPr lang="en-US" altLang="ko-KR" sz="1600" b="1" spc="-150" dirty="0">
                <a:latin typeface="나눔바른고딕OTF Light" pitchFamily="50" charset="-127"/>
                <a:ea typeface="나눔바른고딕OTF Light" pitchFamily="50" charset="-127"/>
              </a:rPr>
              <a:t>(</a:t>
            </a:r>
            <a:r>
              <a:rPr lang="en-US" altLang="ko-KR" sz="1600" b="1" spc="-150" dirty="0" err="1">
                <a:latin typeface="나눔바른고딕OTF Light" pitchFamily="50" charset="-127"/>
                <a:ea typeface="나눔바른고딕OTF Light" pitchFamily="50" charset="-127"/>
              </a:rPr>
              <a:t>typeless</a:t>
            </a:r>
            <a:r>
              <a:rPr lang="en-US" altLang="ko-KR" sz="1600" b="1" spc="-150" dirty="0">
                <a:latin typeface="나눔바른고딕OTF Light" pitchFamily="50" charset="-127"/>
                <a:ea typeface="나눔바른고딕OTF Light" pitchFamily="50" charset="-127"/>
              </a:rPr>
              <a:t>)</a:t>
            </a:r>
            <a:r>
              <a:rPr lang="ko-KR" altLang="en-US" sz="1600" b="1" spc="-150" dirty="0">
                <a:latin typeface="나눔바른고딕OTF Light" pitchFamily="50" charset="-127"/>
                <a:ea typeface="나눔바른고딕OTF Light" pitchFamily="50" charset="-127"/>
              </a:rPr>
              <a:t> 텍스처 형식</a:t>
            </a:r>
            <a:endParaRPr lang="en-US" altLang="ko-KR" sz="1600" b="1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ko-KR" altLang="en-US" sz="1400" spc="-150" dirty="0">
                <a:latin typeface="나눔바른고딕OTF Light" pitchFamily="50" charset="-127"/>
                <a:ea typeface="나눔바른고딕OTF Light" pitchFamily="50" charset="-127"/>
              </a:rPr>
              <a:t>메모리만 확보해 두고 자료의 구체적인 해석 방식은 나중에 텍스처를 파이프라인에 묶을 때 지정하는 용도</a:t>
            </a:r>
            <a:r>
              <a:rPr lang="en-US" altLang="ko-KR" sz="1400" spc="-15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endParaRPr lang="en-US" altLang="ko-KR" sz="16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en-US" altLang="ko-KR" sz="1600" b="1" spc="-150" dirty="0">
                <a:latin typeface="나눔바른고딕OTF Light" pitchFamily="50" charset="-127"/>
                <a:ea typeface="나눔바른고딕OTF Light" pitchFamily="50" charset="-127"/>
              </a:rPr>
              <a:t>※ </a:t>
            </a:r>
            <a:r>
              <a:rPr lang="ko-KR" altLang="en-US" sz="1600" b="1" spc="-150" dirty="0">
                <a:latin typeface="나눔바른고딕OTF Light" pitchFamily="50" charset="-127"/>
                <a:ea typeface="나눔바른고딕OTF Light" pitchFamily="50" charset="-127"/>
              </a:rPr>
              <a:t>텍스처 대상 렌더링</a:t>
            </a:r>
            <a:r>
              <a:rPr lang="en-US" altLang="ko-KR" sz="1600" b="1" spc="-150" dirty="0">
                <a:latin typeface="나눔바른고딕OTF Light" pitchFamily="50" charset="-127"/>
                <a:ea typeface="나눔바른고딕OTF Light" pitchFamily="50" charset="-127"/>
              </a:rPr>
              <a:t>(Render-to-texture)</a:t>
            </a:r>
          </a:p>
          <a:p>
            <a:r>
              <a:rPr lang="ko-KR" altLang="en-US" sz="1400" spc="-150" dirty="0">
                <a:latin typeface="나눔바른고딕OTF Light" pitchFamily="50" charset="-127"/>
                <a:ea typeface="나눔바른고딕OTF Light" pitchFamily="50" charset="-127"/>
              </a:rPr>
              <a:t>장면을 텍스처에 렌더링한 후 그 텍스처를 </a:t>
            </a:r>
            <a:r>
              <a:rPr lang="ko-KR" altLang="en-US" sz="1400" spc="-150" dirty="0" err="1">
                <a:latin typeface="나눔바른고딕OTF Light" pitchFamily="50" charset="-127"/>
                <a:ea typeface="나눔바른고딕OTF Light" pitchFamily="50" charset="-127"/>
              </a:rPr>
              <a:t>셰이더</a:t>
            </a:r>
            <a:r>
              <a:rPr lang="ko-KR" altLang="en-US" sz="1400" spc="-150" dirty="0">
                <a:latin typeface="나눔바른고딕OTF Light" pitchFamily="50" charset="-127"/>
                <a:ea typeface="나눔바른고딕OTF Light" pitchFamily="50" charset="-127"/>
              </a:rPr>
              <a:t> 자원으로 사용하는 기법</a:t>
            </a:r>
            <a:r>
              <a:rPr lang="en-US" altLang="ko-KR" sz="1400" spc="-15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5536" y="1052736"/>
            <a:ext cx="3208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OTF Light" pitchFamily="50" charset="-127"/>
                <a:ea typeface="나눔바른고딕OTF Light" pitchFamily="50" charset="-127"/>
              </a:rPr>
              <a:t>1. </a:t>
            </a:r>
            <a:r>
              <a:rPr lang="ko-KR" altLang="en-US" sz="2000" b="1" dirty="0">
                <a:latin typeface="나눔바른고딕OTF Light" pitchFamily="50" charset="-127"/>
                <a:ea typeface="나눔바른고딕OTF Light" pitchFamily="50" charset="-127"/>
              </a:rPr>
              <a:t>텍스처와 자원의 개괄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464661"/>
            <a:ext cx="7128792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텍스처 좌표계 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u, v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를 쓴다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b="1" spc="-150" dirty="0" err="1">
                <a:latin typeface="나눔바른고딕OTF Light" pitchFamily="50" charset="-127"/>
                <a:ea typeface="나눔바른고딕OTF Light" pitchFamily="50" charset="-127"/>
              </a:rPr>
              <a:t>텍셀</a:t>
            </a: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(Texel; texture element) 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–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텍스처를 구성하는 요소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..</a:t>
            </a:r>
            <a:endParaRPr lang="ko-KR" altLang="en-US" sz="15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12" name="_x485491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5936" y="2276872"/>
            <a:ext cx="3711708" cy="1816613"/>
          </a:xfrm>
          <a:prstGeom prst="rect">
            <a:avLst/>
          </a:prstGeom>
          <a:noFill/>
        </p:spPr>
      </p:pic>
      <p:pic>
        <p:nvPicPr>
          <p:cNvPr id="13" name="_x4854912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17" y="4509120"/>
            <a:ext cx="1944256" cy="1944256"/>
          </a:xfrm>
          <a:prstGeom prst="rect">
            <a:avLst/>
          </a:prstGeom>
          <a:noFill/>
        </p:spPr>
      </p:pic>
      <p:pic>
        <p:nvPicPr>
          <p:cNvPr id="14" name="_x18990354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2204864"/>
            <a:ext cx="1940458" cy="1886907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KKH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BBD684-02C6-4588-9329-A43E9938035C}"/>
              </a:ext>
            </a:extLst>
          </p:cNvPr>
          <p:cNvSpPr txBox="1"/>
          <p:nvPr/>
        </p:nvSpPr>
        <p:spPr>
          <a:xfrm>
            <a:off x="395536" y="1052736"/>
            <a:ext cx="3208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OTF Light" pitchFamily="50" charset="-127"/>
                <a:ea typeface="나눔바른고딕OTF Light" pitchFamily="50" charset="-127"/>
              </a:rPr>
              <a:t>2. </a:t>
            </a:r>
            <a:r>
              <a:rPr lang="ko-KR" altLang="en-US" sz="2000" b="1" dirty="0">
                <a:latin typeface="나눔바른고딕OTF Light" pitchFamily="50" charset="-127"/>
                <a:ea typeface="나눔바른고딕OTF Light" pitchFamily="50" charset="-127"/>
              </a:rPr>
              <a:t>텍스처 좌표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B15D3A-E174-4971-BE97-2443176A0E8E}"/>
              </a:ext>
            </a:extLst>
          </p:cNvPr>
          <p:cNvSpPr txBox="1"/>
          <p:nvPr/>
        </p:nvSpPr>
        <p:spPr>
          <a:xfrm>
            <a:off x="611560" y="5116340"/>
            <a:ext cx="4176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※ </a:t>
            </a: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텍스처 대지도</a:t>
            </a: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 ( texture </a:t>
            </a:r>
            <a:r>
              <a:rPr lang="en-US" altLang="ko-KR" sz="1500" b="1" spc="-150" dirty="0" err="1">
                <a:latin typeface="나눔바른고딕OTF Light" pitchFamily="50" charset="-127"/>
                <a:ea typeface="나눔바른고딕OTF Light" pitchFamily="50" charset="-127"/>
              </a:rPr>
              <a:t>altas</a:t>
            </a: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 )</a:t>
            </a:r>
          </a:p>
          <a:p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서로 무관한 이미지들을 하나의 커다란 텍스처 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464661"/>
            <a:ext cx="7128792" cy="177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DDS</a:t>
            </a: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 형식 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– 3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차원 그래픽에 특화된 특별한 이미지 형식들과 텍스처 형식들을 지원한다는 점에서 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3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차원 그래픽에 이상적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본질적으로 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DDS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는 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GPU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를 위해 만들어진 이미지 형식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압축 텍스처 형식을 지원하며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압축된 자료를 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GPU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메모리에 담아 두고 필요할 때 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GPU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가 즉석에서 압축을 풀 수 있고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압축해 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DDS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파일에 저장하면 하드 디스크 공간 절약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  <a:endParaRPr lang="ko-KR" altLang="en-US" sz="15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KKH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BBD684-02C6-4588-9329-A43E9938035C}"/>
              </a:ext>
            </a:extLst>
          </p:cNvPr>
          <p:cNvSpPr txBox="1"/>
          <p:nvPr/>
        </p:nvSpPr>
        <p:spPr>
          <a:xfrm>
            <a:off x="395536" y="1052736"/>
            <a:ext cx="3208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OTF Light" pitchFamily="50" charset="-127"/>
                <a:ea typeface="나눔바른고딕OTF Light" pitchFamily="50" charset="-127"/>
              </a:rPr>
              <a:t>3. </a:t>
            </a:r>
            <a:r>
              <a:rPr lang="ko-KR" altLang="en-US" sz="2000" b="1" dirty="0">
                <a:latin typeface="나눔바른고딕OTF Light" pitchFamily="50" charset="-127"/>
                <a:ea typeface="나눔바른고딕OTF Light" pitchFamily="50" charset="-127"/>
              </a:rPr>
              <a:t>텍스처 자료 원본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D6FA7-E74F-42CE-951F-B3BE6FB9B635}"/>
              </a:ext>
            </a:extLst>
          </p:cNvPr>
          <p:cNvSpPr txBox="1"/>
          <p:nvPr/>
        </p:nvSpPr>
        <p:spPr>
          <a:xfrm>
            <a:off x="395536" y="4431856"/>
            <a:ext cx="3208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OTF Light" pitchFamily="50" charset="-127"/>
                <a:ea typeface="나눔바른고딕OTF Light" pitchFamily="50" charset="-127"/>
              </a:rPr>
              <a:t>4. </a:t>
            </a:r>
            <a:r>
              <a:rPr lang="ko-KR" altLang="en-US" sz="2000" b="1" dirty="0">
                <a:latin typeface="나눔바른고딕OTF Light" pitchFamily="50" charset="-127"/>
                <a:ea typeface="나눔바른고딕OTF Light" pitchFamily="50" charset="-127"/>
              </a:rPr>
              <a:t>텍스처 생성 및 활성화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EDD935-4CE4-469A-AF4C-BD271AE93FB5}"/>
              </a:ext>
            </a:extLst>
          </p:cNvPr>
          <p:cNvSpPr txBox="1"/>
          <p:nvPr/>
        </p:nvSpPr>
        <p:spPr>
          <a:xfrm>
            <a:off x="899592" y="4979262"/>
            <a:ext cx="7128792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DDS</a:t>
            </a: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 파일 로드 </a:t>
            </a: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-&gt; SRV </a:t>
            </a:r>
            <a:r>
              <a:rPr lang="ko-KR" altLang="en-US" sz="1500" b="1" spc="-150" dirty="0" err="1">
                <a:latin typeface="나눔바른고딕OTF Light" pitchFamily="50" charset="-127"/>
                <a:ea typeface="나눔바른고딕OTF Light" pitchFamily="50" charset="-127"/>
              </a:rPr>
              <a:t>힙</a:t>
            </a: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-&gt; SRV </a:t>
            </a: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서술자 생성</a:t>
            </a: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  <a:sym typeface="Wingdings" panose="05000000000000000000" pitchFamily="2" charset="2"/>
              </a:rPr>
              <a:t> -&gt; </a:t>
            </a: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  <a:sym typeface="Wingdings" panose="05000000000000000000" pitchFamily="2" charset="2"/>
              </a:rPr>
              <a:t>파이프라인에 묶기</a:t>
            </a:r>
            <a:endParaRPr lang="ko-KR" altLang="en-US" sz="1500" b="1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91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464661"/>
            <a:ext cx="7128792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확대</a:t>
            </a:r>
            <a:endParaRPr lang="en-US" altLang="ko-KR" sz="1500" b="1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KKH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BBD684-02C6-4588-9329-A43E9938035C}"/>
              </a:ext>
            </a:extLst>
          </p:cNvPr>
          <p:cNvSpPr txBox="1"/>
          <p:nvPr/>
        </p:nvSpPr>
        <p:spPr>
          <a:xfrm>
            <a:off x="395536" y="1052736"/>
            <a:ext cx="3208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OTF Light" pitchFamily="50" charset="-127"/>
                <a:ea typeface="나눔바른고딕OTF Light" pitchFamily="50" charset="-127"/>
              </a:rPr>
              <a:t>5. </a:t>
            </a:r>
            <a:r>
              <a:rPr lang="ko-KR" altLang="en-US" sz="2000" b="1" dirty="0">
                <a:latin typeface="나눔바른고딕OTF Light" pitchFamily="50" charset="-127"/>
                <a:ea typeface="나눔바른고딕OTF Light" pitchFamily="50" charset="-127"/>
              </a:rPr>
              <a:t>필터</a:t>
            </a:r>
          </a:p>
        </p:txBody>
      </p:sp>
      <p:pic>
        <p:nvPicPr>
          <p:cNvPr id="3" name="그림 2" descr="개체이(가) 표시된 사진&#10;&#10;자동 생성된 설명">
            <a:extLst>
              <a:ext uri="{FF2B5EF4-FFF2-40B4-BE49-F238E27FC236}">
                <a16:creationId xmlns:a16="http://schemas.microsoft.com/office/drawing/2014/main" id="{A4263237-26FC-4085-A90D-4C92B693A4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5" y="1972090"/>
            <a:ext cx="2749065" cy="32524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835582-EA03-4918-A6F1-2CF7594BCEC0}"/>
              </a:ext>
            </a:extLst>
          </p:cNvPr>
          <p:cNvSpPr txBox="1"/>
          <p:nvPr/>
        </p:nvSpPr>
        <p:spPr>
          <a:xfrm>
            <a:off x="107504" y="5361890"/>
            <a:ext cx="2783641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최근접 </a:t>
            </a:r>
            <a:r>
              <a:rPr lang="ko-KR" altLang="en-US" sz="1500" b="1" spc="-150" dirty="0" err="1">
                <a:latin typeface="나눔바른고딕OTF Light" pitchFamily="50" charset="-127"/>
                <a:ea typeface="나눔바른고딕OTF Light" pitchFamily="50" charset="-127"/>
              </a:rPr>
              <a:t>이웃점</a:t>
            </a: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 표본화</a:t>
            </a: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(nearest neighbor point sampling) </a:t>
            </a:r>
          </a:p>
          <a:p>
            <a:endParaRPr lang="en-US" altLang="ko-KR" sz="1500" b="1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ko-KR" altLang="en-US" sz="1300" spc="-150" dirty="0" err="1">
                <a:latin typeface="나눔바른고딕OTF Light" pitchFamily="50" charset="-127"/>
                <a:ea typeface="나눔바른고딕OTF Light" pitchFamily="50" charset="-127"/>
              </a:rPr>
              <a:t>텍셀</a:t>
            </a:r>
            <a:r>
              <a:rPr lang="ko-KR" altLang="en-US" sz="1300" spc="-150" dirty="0">
                <a:latin typeface="나눔바른고딕OTF Light" pitchFamily="50" charset="-127"/>
                <a:ea typeface="나눔바른고딕OTF Light" pitchFamily="50" charset="-127"/>
              </a:rPr>
              <a:t> 점들이 주어졌을 때</a:t>
            </a:r>
            <a:r>
              <a:rPr lang="en-US" altLang="ko-KR" sz="1300" spc="-150" dirty="0"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z="1300" spc="-150" dirty="0" err="1">
                <a:latin typeface="나눔바른고딕OTF Light" pitchFamily="50" charset="-127"/>
                <a:ea typeface="나눔바른고딕OTF Light" pitchFamily="50" charset="-127"/>
              </a:rPr>
              <a:t>성분별</a:t>
            </a:r>
            <a:r>
              <a:rPr lang="ko-KR" altLang="en-US" sz="1300" spc="-150" dirty="0">
                <a:latin typeface="나눔바른고딕OTF Light" pitchFamily="50" charset="-127"/>
                <a:ea typeface="나눔바른고딕OTF Light" pitchFamily="50" charset="-127"/>
              </a:rPr>
              <a:t> 상수 함수를 적용해 </a:t>
            </a:r>
            <a:r>
              <a:rPr lang="ko-KR" altLang="en-US" sz="1300" spc="-150" dirty="0" err="1">
                <a:latin typeface="나눔바른고딕OTF Light" pitchFamily="50" charset="-127"/>
                <a:ea typeface="나눔바른고딕OTF Light" pitchFamily="50" charset="-127"/>
              </a:rPr>
              <a:t>텍셀</a:t>
            </a:r>
            <a:r>
              <a:rPr lang="ko-KR" altLang="en-US" sz="1300" spc="-150" dirty="0">
                <a:latin typeface="나눔바른고딕OTF Light" pitchFamily="50" charset="-127"/>
                <a:ea typeface="나눔바른고딕OTF Light" pitchFamily="50" charset="-127"/>
              </a:rPr>
              <a:t> 점들 사이의 값을 근사</a:t>
            </a:r>
            <a:endParaRPr lang="ko-KR" altLang="en-US" sz="1300" b="1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9A07AD-0E09-4911-97A8-DA6921EB39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782" y="1913206"/>
            <a:ext cx="2612412" cy="28595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1A7D4A-E7DF-46DA-80F9-0D003142A11D}"/>
              </a:ext>
            </a:extLst>
          </p:cNvPr>
          <p:cNvSpPr txBox="1"/>
          <p:nvPr/>
        </p:nvSpPr>
        <p:spPr>
          <a:xfrm>
            <a:off x="3066887" y="5301208"/>
            <a:ext cx="27836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pc="-150" dirty="0" err="1">
                <a:latin typeface="나눔바른고딕OTF Light" pitchFamily="50" charset="-127"/>
                <a:ea typeface="나눔바른고딕OTF Light" pitchFamily="50" charset="-127"/>
              </a:rPr>
              <a:t>겹선형</a:t>
            </a: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 보간</a:t>
            </a: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(bilinear</a:t>
            </a: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interpolation)</a:t>
            </a:r>
          </a:p>
          <a:p>
            <a:endParaRPr lang="en-US" altLang="ko-KR" sz="1300" b="1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ko-KR" altLang="en-US" sz="1300" spc="-150" dirty="0">
                <a:latin typeface="나눔바른고딕OTF Light" pitchFamily="50" charset="-127"/>
                <a:ea typeface="나눔바른고딕OTF Light" pitchFamily="50" charset="-127"/>
              </a:rPr>
              <a:t>네 </a:t>
            </a:r>
            <a:r>
              <a:rPr lang="ko-KR" altLang="en-US" sz="1300" spc="-150" dirty="0" err="1">
                <a:latin typeface="나눔바른고딕OTF Light" pitchFamily="50" charset="-127"/>
                <a:ea typeface="나눔바른고딕OTF Light" pitchFamily="50" charset="-127"/>
              </a:rPr>
              <a:t>텍셀</a:t>
            </a:r>
            <a:r>
              <a:rPr lang="ko-KR" altLang="en-US" sz="1300" spc="-150" dirty="0">
                <a:latin typeface="나눔바른고딕OTF Light" pitchFamily="50" charset="-127"/>
                <a:ea typeface="나눔바른고딕OTF Light" pitchFamily="50" charset="-127"/>
              </a:rPr>
              <a:t> 사이의 한 지점을 가리키는 텍스처 좌표가 주어졌을 때 </a:t>
            </a:r>
            <a:r>
              <a:rPr lang="en-US" altLang="ko-KR" sz="1300" spc="-150" dirty="0">
                <a:latin typeface="나눔바른고딕OTF Light" pitchFamily="50" charset="-127"/>
                <a:ea typeface="나눔바른고딕OTF Light" pitchFamily="50" charset="-127"/>
              </a:rPr>
              <a:t>u </a:t>
            </a:r>
            <a:r>
              <a:rPr lang="ko-KR" altLang="en-US" sz="1300" spc="-150" dirty="0">
                <a:latin typeface="나눔바른고딕OTF Light" pitchFamily="50" charset="-127"/>
                <a:ea typeface="나눔바른고딕OTF Light" pitchFamily="50" charset="-127"/>
              </a:rPr>
              <a:t>방향으로 </a:t>
            </a:r>
            <a:r>
              <a:rPr lang="en-US" altLang="ko-KR" sz="1300" spc="-150" dirty="0">
                <a:latin typeface="나눔바른고딕OTF Light" pitchFamily="50" charset="-127"/>
                <a:ea typeface="나눔바른고딕OTF Light" pitchFamily="50" charset="-127"/>
              </a:rPr>
              <a:t>1</a:t>
            </a:r>
            <a:r>
              <a:rPr lang="ko-KR" altLang="en-US" sz="1300" spc="-150" dirty="0">
                <a:latin typeface="나눔바른고딕OTF Light" pitchFamily="50" charset="-127"/>
                <a:ea typeface="나눔바른고딕OTF Light" pitchFamily="50" charset="-127"/>
              </a:rPr>
              <a:t>차원 선형 보간 수행하고 </a:t>
            </a:r>
            <a:r>
              <a:rPr lang="en-US" altLang="ko-KR" sz="1300" spc="-150" dirty="0">
                <a:latin typeface="나눔바른고딕OTF Light" pitchFamily="50" charset="-127"/>
                <a:ea typeface="나눔바른고딕OTF Light" pitchFamily="50" charset="-127"/>
              </a:rPr>
              <a:t>v </a:t>
            </a:r>
            <a:r>
              <a:rPr lang="ko-KR" altLang="en-US" sz="1300" spc="-150" dirty="0">
                <a:latin typeface="나눔바른고딕OTF Light" pitchFamily="50" charset="-127"/>
                <a:ea typeface="나눔바른고딕OTF Light" pitchFamily="50" charset="-127"/>
              </a:rPr>
              <a:t>방향으로 </a:t>
            </a:r>
            <a:r>
              <a:rPr lang="en-US" altLang="ko-KR" sz="1300" spc="-150" dirty="0">
                <a:latin typeface="나눔바른고딕OTF Light" pitchFamily="50" charset="-127"/>
                <a:ea typeface="나눔바른고딕OTF Light" pitchFamily="50" charset="-127"/>
              </a:rPr>
              <a:t>1</a:t>
            </a:r>
            <a:r>
              <a:rPr lang="ko-KR" altLang="en-US" sz="1300" spc="-150" dirty="0">
                <a:latin typeface="나눔바른고딕OTF Light" pitchFamily="50" charset="-127"/>
                <a:ea typeface="나눔바른고딕OTF Light" pitchFamily="50" charset="-127"/>
              </a:rPr>
              <a:t>차원 선형 </a:t>
            </a:r>
            <a:r>
              <a:rPr lang="ko-KR" altLang="en-US" sz="1300" spc="-150" dirty="0" err="1">
                <a:latin typeface="나눔바른고딕OTF Light" pitchFamily="50" charset="-127"/>
                <a:ea typeface="나눔바른고딕OTF Light" pitchFamily="50" charset="-127"/>
              </a:rPr>
              <a:t>보간을</a:t>
            </a:r>
            <a:r>
              <a:rPr lang="ko-KR" altLang="en-US" sz="1300" spc="-150" dirty="0">
                <a:latin typeface="나눔바른고딕OTF Light" pitchFamily="50" charset="-127"/>
                <a:ea typeface="나눔바른고딕OTF Light" pitchFamily="50" charset="-127"/>
              </a:rPr>
              <a:t> 수행해 최종 결과를 얻음</a:t>
            </a:r>
            <a:r>
              <a:rPr lang="en-US" altLang="ko-KR" sz="1300" spc="-15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  <a:endParaRPr lang="en-US" altLang="ko-KR" sz="15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401871-99A7-4D2C-A139-1150234E9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773" y="1754363"/>
            <a:ext cx="3047290" cy="31771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6EF06D-9773-4E74-8976-D18F5D72F370}"/>
              </a:ext>
            </a:extLst>
          </p:cNvPr>
          <p:cNvSpPr txBox="1"/>
          <p:nvPr/>
        </p:nvSpPr>
        <p:spPr>
          <a:xfrm>
            <a:off x="6180846" y="5416023"/>
            <a:ext cx="29382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상수 </a:t>
            </a:r>
            <a:r>
              <a:rPr lang="ko-KR" altLang="en-US" sz="1500" b="1" spc="-150" dirty="0" err="1">
                <a:latin typeface="나눔바른고딕OTF Light" pitchFamily="50" charset="-127"/>
                <a:ea typeface="나눔바른고딕OTF Light" pitchFamily="50" charset="-127"/>
              </a:rPr>
              <a:t>보간과</a:t>
            </a: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 선형 </a:t>
            </a:r>
            <a:r>
              <a:rPr lang="ko-KR" altLang="en-US" sz="1500" b="1" spc="-150" dirty="0" err="1">
                <a:latin typeface="나눔바른고딕OTF Light" pitchFamily="50" charset="-127"/>
                <a:ea typeface="나눔바른고딕OTF Light" pitchFamily="50" charset="-127"/>
              </a:rPr>
              <a:t>보간의</a:t>
            </a: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 차이</a:t>
            </a: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  <a:endParaRPr lang="en-US" altLang="ko-KR" sz="15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1787FA8-19EC-48C5-972A-646F1A0B92BE}"/>
              </a:ext>
            </a:extLst>
          </p:cNvPr>
          <p:cNvCxnSpPr>
            <a:cxnSpLocks/>
          </p:cNvCxnSpPr>
          <p:nvPr/>
        </p:nvCxnSpPr>
        <p:spPr>
          <a:xfrm>
            <a:off x="2987824" y="1556792"/>
            <a:ext cx="0" cy="4990038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6300FD0-7F79-4C7C-A978-F5EBA0E77EE6}"/>
              </a:ext>
            </a:extLst>
          </p:cNvPr>
          <p:cNvCxnSpPr>
            <a:cxnSpLocks/>
          </p:cNvCxnSpPr>
          <p:nvPr/>
        </p:nvCxnSpPr>
        <p:spPr>
          <a:xfrm>
            <a:off x="5940152" y="1556792"/>
            <a:ext cx="0" cy="4990038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23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626" y="1083729"/>
            <a:ext cx="2089150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축소</a:t>
            </a:r>
            <a:endParaRPr lang="en-US" altLang="ko-KR" sz="1500" b="1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KKH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35582-EA03-4918-A6F1-2CF7594BCEC0}"/>
              </a:ext>
            </a:extLst>
          </p:cNvPr>
          <p:cNvSpPr txBox="1"/>
          <p:nvPr/>
        </p:nvSpPr>
        <p:spPr>
          <a:xfrm>
            <a:off x="4302254" y="1118525"/>
            <a:ext cx="459784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pc="-150" dirty="0" err="1">
                <a:latin typeface="나눔바른고딕OTF Light" pitchFamily="50" charset="-127"/>
                <a:ea typeface="나눔바른고딕OTF Light" pitchFamily="50" charset="-127"/>
              </a:rPr>
              <a:t>밉매핑</a:t>
            </a: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(mipmapping) </a:t>
            </a:r>
          </a:p>
          <a:p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-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메모리를 더 사용하여 축소를 효율적으로 근사하는 기법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-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초기화 시점에 주어진 이미지를 </a:t>
            </a:r>
            <a:r>
              <a:rPr lang="ko-KR" altLang="en-US" sz="1500" spc="-150" dirty="0" err="1">
                <a:latin typeface="나눔바른고딕OTF Light" pitchFamily="50" charset="-127"/>
                <a:ea typeface="나눔바른고딕OTF Light" pitchFamily="50" charset="-127"/>
              </a:rPr>
              <a:t>하향표본화하여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 저 작은 버전을 만든다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 (</a:t>
            </a:r>
            <a:r>
              <a:rPr lang="ko-KR" altLang="en-US" sz="1500" spc="-150" dirty="0" err="1">
                <a:latin typeface="나눔바른고딕OTF Light" pitchFamily="50" charset="-127"/>
                <a:ea typeface="나눔바른고딕OTF Light" pitchFamily="50" charset="-127"/>
              </a:rPr>
              <a:t>밉맵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 수준 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(mipmap level))</a:t>
            </a:r>
          </a:p>
          <a:p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- </a:t>
            </a:r>
            <a:r>
              <a:rPr lang="ko-KR" altLang="en-US" sz="1500" spc="-150" dirty="0" err="1">
                <a:latin typeface="나눔바른고딕OTF Light" pitchFamily="50" charset="-127"/>
                <a:ea typeface="나눔바른고딕OTF Light" pitchFamily="50" charset="-127"/>
              </a:rPr>
              <a:t>밉맵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 수준들이 하나의 </a:t>
            </a:r>
            <a:r>
              <a:rPr lang="ko-KR" altLang="en-US" sz="1500" spc="-150" dirty="0" err="1">
                <a:latin typeface="나눔바른고딕OTF Light" pitchFamily="50" charset="-127"/>
                <a:ea typeface="나눔바른고딕OTF Light" pitchFamily="50" charset="-127"/>
              </a:rPr>
              <a:t>밉맵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 사슬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(mipmap chain)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형성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 </a:t>
            </a:r>
          </a:p>
          <a:p>
            <a:endParaRPr lang="en-US" altLang="ko-KR" sz="15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점 필터링</a:t>
            </a:r>
            <a:endParaRPr lang="en-US" altLang="ko-KR" sz="1500" b="1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가장 가까운 </a:t>
            </a:r>
            <a:r>
              <a:rPr lang="ko-KR" altLang="en-US" sz="1500" spc="-150" dirty="0" err="1">
                <a:latin typeface="나눔바른고딕OTF Light" pitchFamily="50" charset="-127"/>
                <a:ea typeface="나눔바른고딕OTF Light" pitchFamily="50" charset="-127"/>
              </a:rPr>
              <a:t>밉맵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 수준을 사용하는 방식</a:t>
            </a:r>
            <a:endParaRPr lang="en-US" altLang="ko-KR" sz="15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en-US" altLang="ko-KR" sz="15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선형 필터링</a:t>
            </a:r>
            <a:endParaRPr lang="en-US" altLang="ko-KR" sz="1500" b="1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가장 가까운 두 </a:t>
            </a:r>
            <a:r>
              <a:rPr lang="ko-KR" altLang="en-US" sz="1500" spc="-150" dirty="0" err="1">
                <a:latin typeface="나눔바른고딕OTF Light" pitchFamily="50" charset="-127"/>
                <a:ea typeface="나눔바른고딕OTF Light" pitchFamily="50" charset="-127"/>
              </a:rPr>
              <a:t>밉맵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 수준을 선형 </a:t>
            </a:r>
            <a:r>
              <a:rPr lang="ko-KR" altLang="en-US" sz="1500" spc="-150" dirty="0" err="1">
                <a:latin typeface="나눔바른고딕OTF Light" pitchFamily="50" charset="-127"/>
                <a:ea typeface="나눔바른고딕OTF Light" pitchFamily="50" charset="-127"/>
              </a:rPr>
              <a:t>보간하는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 방식</a:t>
            </a:r>
            <a:endParaRPr lang="en-US" altLang="ko-KR" sz="15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4" name="그림 3" descr="건물이(가) 표시된 사진&#10;&#10;자동 생성된 설명">
            <a:extLst>
              <a:ext uri="{FF2B5EF4-FFF2-40B4-BE49-F238E27FC236}">
                <a16:creationId xmlns:a16="http://schemas.microsoft.com/office/drawing/2014/main" id="{94990CE1-C504-4655-8B1A-DD32A1AF8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56847"/>
            <a:ext cx="3828005" cy="19140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E0567EB-0973-46C5-9863-0B4B60CCE220}"/>
              </a:ext>
            </a:extLst>
          </p:cNvPr>
          <p:cNvSpPr txBox="1"/>
          <p:nvPr/>
        </p:nvSpPr>
        <p:spPr>
          <a:xfrm>
            <a:off x="466626" y="4149080"/>
            <a:ext cx="2881238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spc="-150" dirty="0" err="1">
                <a:latin typeface="나눔바른고딕OTF Light" pitchFamily="50" charset="-127"/>
                <a:ea typeface="나눔바른고딕OTF Light" pitchFamily="50" charset="-127"/>
              </a:rPr>
              <a:t>비등방</a:t>
            </a: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 필터링 </a:t>
            </a: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( anisotropic filtering)</a:t>
            </a:r>
          </a:p>
        </p:txBody>
      </p:sp>
      <p:pic>
        <p:nvPicPr>
          <p:cNvPr id="8" name="그림 7" descr="컨테이너, 목재의, 상자이(가) 표시된 사진&#10;&#10;자동 생성된 설명">
            <a:extLst>
              <a:ext uri="{FF2B5EF4-FFF2-40B4-BE49-F238E27FC236}">
                <a16:creationId xmlns:a16="http://schemas.microsoft.com/office/drawing/2014/main" id="{C6AEAE85-D92F-4DBB-A874-195D899E6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7" y="4905240"/>
            <a:ext cx="4788024" cy="16529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4F5DEE7-2488-42C0-95A6-733CF9085CAB}"/>
              </a:ext>
            </a:extLst>
          </p:cNvPr>
          <p:cNvSpPr txBox="1"/>
          <p:nvPr/>
        </p:nvSpPr>
        <p:spPr>
          <a:xfrm>
            <a:off x="5062718" y="5301208"/>
            <a:ext cx="389605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다각형의 법선 벡터와 카메라의 시선 벡터 사이의 각도가 클 때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발생하는 왜곡 현상을 완화하는 기법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endParaRPr lang="en-US" altLang="ko-KR" sz="15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비용이 비싼 필터링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467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KKH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BBD684-02C6-4588-9329-A43E9938035C}"/>
              </a:ext>
            </a:extLst>
          </p:cNvPr>
          <p:cNvSpPr txBox="1"/>
          <p:nvPr/>
        </p:nvSpPr>
        <p:spPr>
          <a:xfrm>
            <a:off x="395536" y="1052736"/>
            <a:ext cx="3208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OTF Light" pitchFamily="50" charset="-127"/>
                <a:ea typeface="나눔바른고딕OTF Light" pitchFamily="50" charset="-127"/>
              </a:rPr>
              <a:t>6. </a:t>
            </a:r>
            <a:r>
              <a:rPr lang="ko-KR" altLang="en-US" sz="2000" b="1" dirty="0">
                <a:latin typeface="나눔바른고딕OTF Light" pitchFamily="50" charset="-127"/>
                <a:ea typeface="나눔바른고딕OTF Light" pitchFamily="50" charset="-127"/>
              </a:rPr>
              <a:t>텍스처 좌표 지정 모드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6EF06D-9773-4E74-8976-D18F5D72F370}"/>
              </a:ext>
            </a:extLst>
          </p:cNvPr>
          <p:cNvSpPr txBox="1"/>
          <p:nvPr/>
        </p:nvSpPr>
        <p:spPr>
          <a:xfrm>
            <a:off x="755576" y="1484784"/>
            <a:ext cx="5328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순환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(wrap),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테두리 색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(border color),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한정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(clamp),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거울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(mirror)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을 지원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</p:txBody>
      </p:sp>
      <p:pic>
        <p:nvPicPr>
          <p:cNvPr id="4" name="그림 3" descr="컨테이너이(가) 표시된 사진&#10;&#10;자동 생성된 설명">
            <a:extLst>
              <a:ext uri="{FF2B5EF4-FFF2-40B4-BE49-F238E27FC236}">
                <a16:creationId xmlns:a16="http://schemas.microsoft.com/office/drawing/2014/main" id="{F80DEFFB-7A20-4E04-AF9A-24C8DEF892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04864"/>
            <a:ext cx="3195026" cy="16708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C2E074-1CEC-4C38-9CED-905378E43B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16832"/>
            <a:ext cx="3712956" cy="19162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BF54B1-96DF-4317-9269-2F4B1D356B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69" y="4365104"/>
            <a:ext cx="3734578" cy="1931372"/>
          </a:xfrm>
          <a:prstGeom prst="rect">
            <a:avLst/>
          </a:prstGeom>
        </p:spPr>
      </p:pic>
      <p:pic>
        <p:nvPicPr>
          <p:cNvPr id="22" name="그림 21" descr="컨테이너이(가) 표시된 사진&#10;&#10;자동 생성된 설명">
            <a:extLst>
              <a:ext uri="{FF2B5EF4-FFF2-40B4-BE49-F238E27FC236}">
                <a16:creationId xmlns:a16="http://schemas.microsoft.com/office/drawing/2014/main" id="{2473A6AC-A0B5-438B-BC0C-59F03A537C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230887"/>
            <a:ext cx="3635896" cy="19181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BCA120A-BA79-4F82-8AF6-85E08EF8BD04}"/>
              </a:ext>
            </a:extLst>
          </p:cNvPr>
          <p:cNvSpPr txBox="1"/>
          <p:nvPr/>
        </p:nvSpPr>
        <p:spPr>
          <a:xfrm>
            <a:off x="1475656" y="3958811"/>
            <a:ext cx="15278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순환 </a:t>
            </a: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( wrap 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0B878E-00FB-4613-8154-F5BE83A835A5}"/>
              </a:ext>
            </a:extLst>
          </p:cNvPr>
          <p:cNvSpPr txBox="1"/>
          <p:nvPr/>
        </p:nvSpPr>
        <p:spPr>
          <a:xfrm>
            <a:off x="5652120" y="3884862"/>
            <a:ext cx="20882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테두리 색 </a:t>
            </a: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( border color 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9BF977-F12F-4A83-B8EF-73ECF311AD09}"/>
              </a:ext>
            </a:extLst>
          </p:cNvPr>
          <p:cNvSpPr txBox="1"/>
          <p:nvPr/>
        </p:nvSpPr>
        <p:spPr>
          <a:xfrm>
            <a:off x="1475656" y="6226166"/>
            <a:ext cx="15278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한정 </a:t>
            </a: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( clamp 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59FB7-930D-4650-ADA5-F8C5D31AD24E}"/>
              </a:ext>
            </a:extLst>
          </p:cNvPr>
          <p:cNvSpPr txBox="1"/>
          <p:nvPr/>
        </p:nvSpPr>
        <p:spPr>
          <a:xfrm>
            <a:off x="6236214" y="6178651"/>
            <a:ext cx="15278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거울 </a:t>
            </a:r>
            <a:r>
              <a:rPr lang="en-US" altLang="ko-KR" sz="1500" b="1" spc="-150" dirty="0">
                <a:latin typeface="나눔바른고딕OTF Light" pitchFamily="50" charset="-127"/>
                <a:ea typeface="나눔바른고딕OTF Light" pitchFamily="50" charset="-127"/>
              </a:rPr>
              <a:t>( mirror )</a:t>
            </a:r>
          </a:p>
        </p:txBody>
      </p:sp>
    </p:spTree>
    <p:extLst>
      <p:ext uri="{BB962C8B-B14F-4D97-AF65-F5344CB8AC3E}">
        <p14:creationId xmlns:p14="http://schemas.microsoft.com/office/powerpoint/2010/main" val="274508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KKH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0567EB-0973-46C5-9863-0B4B60CCE220}"/>
              </a:ext>
            </a:extLst>
          </p:cNvPr>
          <p:cNvSpPr txBox="1"/>
          <p:nvPr/>
        </p:nvSpPr>
        <p:spPr>
          <a:xfrm>
            <a:off x="472532" y="1729557"/>
            <a:ext cx="2881238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표본추출기 생성</a:t>
            </a:r>
            <a:endParaRPr lang="en-US" altLang="ko-KR" sz="1500" b="1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spc="-150" dirty="0">
                <a:latin typeface="나눔바른고딕OTF Light" pitchFamily="50" charset="-127"/>
                <a:ea typeface="나눔바른고딕OTF Light" pitchFamily="50" charset="-127"/>
              </a:rPr>
              <a:t>정적 표본추출기</a:t>
            </a:r>
            <a:endParaRPr lang="en-US" altLang="ko-KR" sz="1500" b="1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F5DEE7-2488-42C0-95A6-733CF9085CAB}"/>
              </a:ext>
            </a:extLst>
          </p:cNvPr>
          <p:cNvSpPr txBox="1"/>
          <p:nvPr/>
        </p:nvSpPr>
        <p:spPr>
          <a:xfrm>
            <a:off x="362974" y="1452846"/>
            <a:ext cx="8648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텍스처 자원에서 표본을 추출할 때 구체적으로 어떤 필터링 방식과 좌표 지정 모드를 적용할 것인지 정하는 객체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E99349-F78F-4E63-B0E9-4AE8701B962A}"/>
              </a:ext>
            </a:extLst>
          </p:cNvPr>
          <p:cNvSpPr txBox="1"/>
          <p:nvPr/>
        </p:nvSpPr>
        <p:spPr>
          <a:xfrm>
            <a:off x="395536" y="1052736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OTF Light" pitchFamily="50" charset="-127"/>
                <a:ea typeface="나눔바른고딕OTF Light" pitchFamily="50" charset="-127"/>
              </a:rPr>
              <a:t>7. </a:t>
            </a:r>
            <a:r>
              <a:rPr lang="ko-KR" altLang="en-US" sz="2000" b="1" dirty="0">
                <a:latin typeface="나눔바른고딕OTF Light" pitchFamily="50" charset="-127"/>
                <a:ea typeface="나눔바른고딕OTF Light" pitchFamily="50" charset="-127"/>
              </a:rPr>
              <a:t>표본추출기 객체 </a:t>
            </a:r>
            <a:r>
              <a:rPr lang="en-US" altLang="ko-KR" sz="2000" b="1" dirty="0">
                <a:latin typeface="나눔바른고딕OTF Light" pitchFamily="50" charset="-127"/>
                <a:ea typeface="나눔바른고딕OTF Light" pitchFamily="50" charset="-127"/>
              </a:rPr>
              <a:t>( sampler object)</a:t>
            </a:r>
            <a:endParaRPr lang="ko-KR" altLang="en-US" sz="2000" b="1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EDB723-3FF1-4135-B4CE-DF86293978FC}"/>
              </a:ext>
            </a:extLst>
          </p:cNvPr>
          <p:cNvSpPr txBox="1"/>
          <p:nvPr/>
        </p:nvSpPr>
        <p:spPr>
          <a:xfrm>
            <a:off x="467544" y="2492896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OTF Light" pitchFamily="50" charset="-127"/>
                <a:ea typeface="나눔바른고딕OTF Light" pitchFamily="50" charset="-127"/>
              </a:rPr>
              <a:t>8. </a:t>
            </a:r>
            <a:r>
              <a:rPr lang="ko-KR" altLang="en-US" sz="2000" b="1" dirty="0" err="1">
                <a:latin typeface="나눔바른고딕OTF Light" pitchFamily="50" charset="-127"/>
                <a:ea typeface="나눔바른고딕OTF Light" pitchFamily="50" charset="-127"/>
              </a:rPr>
              <a:t>셰이더에서</a:t>
            </a:r>
            <a:r>
              <a:rPr lang="ko-KR" altLang="en-US" sz="2000" b="1" dirty="0">
                <a:latin typeface="나눔바른고딕OTF Light" pitchFamily="50" charset="-127"/>
                <a:ea typeface="나눔바른고딕OTF Light" pitchFamily="50" charset="-127"/>
              </a:rPr>
              <a:t> 텍스처 표본 추출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D18AAE-75BD-4CA9-8338-581E4F5E26EA}"/>
              </a:ext>
            </a:extLst>
          </p:cNvPr>
          <p:cNvSpPr txBox="1"/>
          <p:nvPr/>
        </p:nvSpPr>
        <p:spPr>
          <a:xfrm>
            <a:off x="467544" y="2965933"/>
            <a:ext cx="8648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atin typeface="나눔바른고딕OTF Light" pitchFamily="50" charset="-127"/>
                <a:ea typeface="나눔바른고딕OTF Light" pitchFamily="50" charset="-127"/>
              </a:rPr>
              <a:t>Texture2D</a:t>
            </a:r>
            <a:r>
              <a:rPr lang="ko-KR" altLang="en-US" sz="1500" b="1" dirty="0"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en-US" altLang="ko-KR" sz="1500" b="1" dirty="0" err="1">
                <a:latin typeface="나눔바른고딕OTF Light" pitchFamily="50" charset="-127"/>
                <a:ea typeface="나눔바른고딕OTF Light" pitchFamily="50" charset="-127"/>
              </a:rPr>
              <a:t>gDiffuseMap</a:t>
            </a:r>
            <a:r>
              <a:rPr lang="en-US" altLang="ko-KR" sz="1500" b="1" dirty="0">
                <a:latin typeface="나눔바른고딕OTF Light" pitchFamily="50" charset="-127"/>
                <a:ea typeface="나눔바른고딕OTF Light" pitchFamily="50" charset="-127"/>
              </a:rPr>
              <a:t> : register(t0)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BD51DA-B97C-47B5-B4B9-6798D783E66C}"/>
              </a:ext>
            </a:extLst>
          </p:cNvPr>
          <p:cNvSpPr txBox="1"/>
          <p:nvPr/>
        </p:nvSpPr>
        <p:spPr>
          <a:xfrm>
            <a:off x="2556236" y="3836770"/>
            <a:ext cx="1512167" cy="3231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텍스처 객체 정의</a:t>
            </a:r>
            <a:endParaRPr lang="en-US" altLang="ko-KR" sz="15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DA34CD-B16F-4A1C-8300-C47B553C2C43}"/>
              </a:ext>
            </a:extLst>
          </p:cNvPr>
          <p:cNvSpPr txBox="1"/>
          <p:nvPr/>
        </p:nvSpPr>
        <p:spPr>
          <a:xfrm>
            <a:off x="6156176" y="3605937"/>
            <a:ext cx="2016224" cy="55399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특정 텍스처 레지스터에 배정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 ( t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n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 형태임에 주목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)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8D5EA0C-E940-43DA-974A-9B217A3656FD}"/>
              </a:ext>
            </a:extLst>
          </p:cNvPr>
          <p:cNvCxnSpPr>
            <a:cxnSpLocks/>
          </p:cNvCxnSpPr>
          <p:nvPr/>
        </p:nvCxnSpPr>
        <p:spPr>
          <a:xfrm flipV="1">
            <a:off x="3275856" y="3333276"/>
            <a:ext cx="539600" cy="511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D36E4C6-01B2-4E44-B42D-895F25E944FA}"/>
              </a:ext>
            </a:extLst>
          </p:cNvPr>
          <p:cNvCxnSpPr/>
          <p:nvPr/>
        </p:nvCxnSpPr>
        <p:spPr>
          <a:xfrm>
            <a:off x="3131840" y="3253046"/>
            <a:ext cx="216024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33B88F8-3F23-4AFA-8CD6-4232E3B42763}"/>
              </a:ext>
            </a:extLst>
          </p:cNvPr>
          <p:cNvCxnSpPr>
            <a:cxnSpLocks/>
          </p:cNvCxnSpPr>
          <p:nvPr/>
        </p:nvCxnSpPr>
        <p:spPr>
          <a:xfrm>
            <a:off x="5459438" y="3251933"/>
            <a:ext cx="98477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854116E-E7DE-4014-99FC-AA63B17BF5CF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6012160" y="3279416"/>
            <a:ext cx="1152128" cy="326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3F9479F-807E-47B4-8CBD-6E9124B4D5B8}"/>
              </a:ext>
            </a:extLst>
          </p:cNvPr>
          <p:cNvSpPr txBox="1"/>
          <p:nvPr/>
        </p:nvSpPr>
        <p:spPr>
          <a:xfrm>
            <a:off x="611560" y="4476774"/>
            <a:ext cx="8648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err="1">
                <a:latin typeface="나눔바른고딕OTF Light" pitchFamily="50" charset="-127"/>
                <a:ea typeface="나눔바른고딕OTF Light" pitchFamily="50" charset="-127"/>
              </a:rPr>
              <a:t>SamplerState</a:t>
            </a:r>
            <a:r>
              <a:rPr lang="ko-KR" altLang="en-US" sz="1500" b="1" dirty="0"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en-US" altLang="ko-KR" sz="1500" b="1" dirty="0" err="1">
                <a:latin typeface="나눔바른고딕OTF Light" pitchFamily="50" charset="-127"/>
                <a:ea typeface="나눔바른고딕OTF Light" pitchFamily="50" charset="-127"/>
              </a:rPr>
              <a:t>gTest</a:t>
            </a:r>
            <a:r>
              <a:rPr lang="en-US" altLang="ko-KR" sz="1500" b="1" dirty="0">
                <a:latin typeface="나눔바른고딕OTF Light" pitchFamily="50" charset="-127"/>
                <a:ea typeface="나눔바른고딕OTF Light" pitchFamily="50" charset="-127"/>
              </a:rPr>
              <a:t> : register(s0)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574737-E6A6-4486-B417-9006F1CB4340}"/>
              </a:ext>
            </a:extLst>
          </p:cNvPr>
          <p:cNvSpPr txBox="1"/>
          <p:nvPr/>
        </p:nvSpPr>
        <p:spPr>
          <a:xfrm>
            <a:off x="2195736" y="5349704"/>
            <a:ext cx="1872667" cy="3231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500" spc="-150">
                <a:latin typeface="나눔바른고딕OTF Light" pitchFamily="50" charset="-127"/>
                <a:ea typeface="나눔바른고딕OTF Light" pitchFamily="50" charset="-127"/>
              </a:rPr>
              <a:t>표본추출기 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객체 정의</a:t>
            </a:r>
            <a:endParaRPr lang="en-US" altLang="ko-KR" sz="15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133D482-01B9-4FC4-9635-E84A6D795D42}"/>
              </a:ext>
            </a:extLst>
          </p:cNvPr>
          <p:cNvCxnSpPr>
            <a:cxnSpLocks/>
          </p:cNvCxnSpPr>
          <p:nvPr/>
        </p:nvCxnSpPr>
        <p:spPr>
          <a:xfrm flipV="1">
            <a:off x="3275856" y="4846210"/>
            <a:ext cx="539600" cy="511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8CFF02C-2FF5-47D7-BB31-CFB145688F42}"/>
              </a:ext>
            </a:extLst>
          </p:cNvPr>
          <p:cNvCxnSpPr/>
          <p:nvPr/>
        </p:nvCxnSpPr>
        <p:spPr>
          <a:xfrm>
            <a:off x="3131840" y="4765980"/>
            <a:ext cx="216024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6F1C3F0-8EF8-4A8E-884E-308770298DBF}"/>
              </a:ext>
            </a:extLst>
          </p:cNvPr>
          <p:cNvSpPr txBox="1"/>
          <p:nvPr/>
        </p:nvSpPr>
        <p:spPr>
          <a:xfrm>
            <a:off x="6156176" y="5121721"/>
            <a:ext cx="2016224" cy="55399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표본추출기 레지스터에 배정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 ( s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n</a:t>
            </a:r>
            <a:r>
              <a:rPr lang="ko-KR" altLang="en-US" sz="1500" spc="-150" dirty="0">
                <a:latin typeface="나눔바른고딕OTF Light" pitchFamily="50" charset="-127"/>
                <a:ea typeface="나눔바른고딕OTF Light" pitchFamily="50" charset="-127"/>
              </a:rPr>
              <a:t> 형태임에 주목</a:t>
            </a:r>
            <a:r>
              <a:rPr lang="en-US" altLang="ko-KR" sz="1500" spc="-150" dirty="0">
                <a:latin typeface="나눔바른고딕OTF Light" pitchFamily="50" charset="-127"/>
                <a:ea typeface="나눔바른고딕OTF Light" pitchFamily="50" charset="-127"/>
              </a:rPr>
              <a:t>)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8B7B37B-F7E3-4FD5-AE26-38B58E009C2D}"/>
              </a:ext>
            </a:extLst>
          </p:cNvPr>
          <p:cNvCxnSpPr>
            <a:cxnSpLocks/>
          </p:cNvCxnSpPr>
          <p:nvPr/>
        </p:nvCxnSpPr>
        <p:spPr>
          <a:xfrm>
            <a:off x="5459438" y="4767717"/>
            <a:ext cx="98477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4656215-5624-460B-8A34-E0080819CBD9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6012160" y="4795201"/>
            <a:ext cx="1152128" cy="326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97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1027</Words>
  <Application>Microsoft Office PowerPoint</Application>
  <PresentationFormat>화면 슬라이드 쇼(4:3)</PresentationFormat>
  <Paragraphs>227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HY헤드라인M</vt:lpstr>
      <vt:lpstr>나눔바른고딕OTF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곽 경훈</cp:lastModifiedBy>
  <cp:revision>30</cp:revision>
  <dcterms:created xsi:type="dcterms:W3CDTF">2016-11-03T20:47:04Z</dcterms:created>
  <dcterms:modified xsi:type="dcterms:W3CDTF">2019-05-08T12:00:58Z</dcterms:modified>
</cp:coreProperties>
</file>