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73" r:id="rId4"/>
    <p:sldId id="281" r:id="rId5"/>
    <p:sldId id="282" r:id="rId6"/>
    <p:sldId id="283" r:id="rId7"/>
    <p:sldId id="284" r:id="rId8"/>
    <p:sldId id="285" r:id="rId9"/>
    <p:sldId id="266" r:id="rId10"/>
    <p:sldId id="287" r:id="rId11"/>
    <p:sldId id="288" r:id="rId12"/>
    <p:sldId id="28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16" autoAdjust="0"/>
  </p:normalViewPr>
  <p:slideViewPr>
    <p:cSldViewPr snapToGrid="0">
      <p:cViewPr varScale="1">
        <p:scale>
          <a:sx n="90" d="100"/>
          <a:sy n="90" d="100"/>
        </p:scale>
        <p:origin x="333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08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19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26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25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38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70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68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14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dirty="0"/>
              <a:t>Tessellation Stage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883388" y="991705"/>
            <a:ext cx="8244663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응용 프로그램이 관여할 여지가 없음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CHS</a:t>
            </a:r>
            <a:r>
              <a:rPr lang="ko-KR" altLang="en-US" sz="1500" dirty="0"/>
              <a:t>가 출력한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들에 기초해 패치들을 실제로 </a:t>
            </a:r>
            <a:r>
              <a:rPr lang="en-US" altLang="ko-KR" sz="1500" dirty="0"/>
              <a:t>Tessellation </a:t>
            </a:r>
            <a:r>
              <a:rPr lang="ko-KR" altLang="en-US" sz="1500" dirty="0"/>
              <a:t>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구체적인 작업은 전적으로 하드웨어가 제어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883388" y="518922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3. Tessellation</a:t>
            </a:r>
            <a:r>
              <a:rPr lang="ko-KR" altLang="en-US" dirty="0"/>
              <a:t> </a:t>
            </a:r>
            <a:r>
              <a:rPr lang="en-US" altLang="ko-KR" dirty="0"/>
              <a:t>Stage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0068B2-FE23-4BD5-ACD6-F38C6F7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" y="2357407"/>
            <a:ext cx="5153491" cy="3447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6CA1-68EB-412F-80BA-F4DB0E99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98" y="1925355"/>
            <a:ext cx="4392614" cy="3940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97030-A5DE-4F6A-A4C6-77D0AB033B00}"/>
              </a:ext>
            </a:extLst>
          </p:cNvPr>
          <p:cNvSpPr txBox="1"/>
          <p:nvPr/>
        </p:nvSpPr>
        <p:spPr>
          <a:xfrm>
            <a:off x="0" y="5866295"/>
            <a:ext cx="59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계수와 내부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계수의 여러 조합에 따른 사각형 패치 세분 예</a:t>
            </a:r>
            <a:r>
              <a:rPr lang="en-US" altLang="ko-KR" sz="1200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60663-6691-4876-8743-8E7C28A53289}"/>
              </a:ext>
            </a:extLst>
          </p:cNvPr>
          <p:cNvSpPr txBox="1"/>
          <p:nvPr/>
        </p:nvSpPr>
        <p:spPr>
          <a:xfrm>
            <a:off x="6269667" y="5866294"/>
            <a:ext cx="59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계수와 내부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계수의 여러 조합에 따른 삼각형 패치 세분 예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1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777062" y="2267612"/>
            <a:ext cx="1049344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dirty="0" err="1"/>
              <a:t>테셀레이터가</a:t>
            </a:r>
            <a:r>
              <a:rPr lang="ko-KR" altLang="en-US" sz="1500" dirty="0"/>
              <a:t> 출력한 정점마다 한 번씩 호출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본질적으로 </a:t>
            </a:r>
            <a:r>
              <a:rPr lang="ko-KR" altLang="en-US" sz="1500" dirty="0" err="1"/>
              <a:t>테셀레이션된</a:t>
            </a:r>
            <a:r>
              <a:rPr lang="ko-KR" altLang="en-US" sz="1500" dirty="0"/>
              <a:t> 패치에 대한 정점 </a:t>
            </a:r>
            <a:r>
              <a:rPr lang="ko-KR" altLang="en-US" sz="1500" dirty="0" err="1"/>
              <a:t>셰이더로</a:t>
            </a:r>
            <a:r>
              <a:rPr lang="ko-KR" altLang="en-US" sz="1500" dirty="0"/>
              <a:t> 작용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dirty="0"/>
              <a:t> CHS</a:t>
            </a:r>
            <a:r>
              <a:rPr lang="ko-KR" altLang="en-US" sz="1500" dirty="0"/>
              <a:t>가 출력한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와 </a:t>
            </a:r>
            <a:r>
              <a:rPr lang="ko-KR" altLang="en-US" sz="1500" dirty="0" err="1"/>
              <a:t>테셀레이션된</a:t>
            </a:r>
            <a:r>
              <a:rPr lang="ko-KR" altLang="en-US" sz="1500" dirty="0"/>
              <a:t> 정점 위치의 </a:t>
            </a:r>
            <a:r>
              <a:rPr lang="ko-KR" altLang="en-US" sz="1500" dirty="0" err="1"/>
              <a:t>매개변수화된</a:t>
            </a:r>
            <a:r>
              <a:rPr lang="ko-KR" altLang="en-US" sz="1500" dirty="0"/>
              <a:t> 좌표 </a:t>
            </a:r>
            <a:r>
              <a:rPr lang="en-US" altLang="ko-KR" sz="1500" dirty="0"/>
              <a:t>(u, v), CPHS</a:t>
            </a:r>
            <a:r>
              <a:rPr lang="ko-KR" altLang="en-US" sz="1500" dirty="0"/>
              <a:t>가 출력한 모든 출력 패치 제어점을 입력 받음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매개변수 좌표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제어점들로부터</a:t>
            </a:r>
            <a:r>
              <a:rPr lang="ko-KR" altLang="en-US" sz="1500" dirty="0"/>
              <a:t> 정점의 실제 </a:t>
            </a:r>
            <a:r>
              <a:rPr lang="en-US" altLang="ko-KR" sz="1500" dirty="0"/>
              <a:t>3</a:t>
            </a:r>
            <a:r>
              <a:rPr lang="ko-KR" altLang="en-US" sz="1500" dirty="0"/>
              <a:t>차원 위치를 유도하는 것은 </a:t>
            </a:r>
            <a:r>
              <a:rPr lang="en-US" altLang="ko-KR" sz="1500" dirty="0"/>
              <a:t>DS </a:t>
            </a:r>
            <a:r>
              <a:rPr lang="ko-KR" altLang="en-US" sz="1500" dirty="0"/>
              <a:t>프로그램의 몫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777062" y="1794829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3. Domain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1617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826102" y="434714"/>
            <a:ext cx="4827184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dirty="0"/>
              <a:t>DS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테셀레이터가</a:t>
            </a:r>
            <a:r>
              <a:rPr lang="ko-KR" altLang="en-US" sz="1500" dirty="0"/>
              <a:t> 생성한 정점마다 호출</a:t>
            </a:r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Tessellation </a:t>
            </a:r>
            <a:r>
              <a:rPr lang="ko-KR" altLang="en-US" sz="1500" dirty="0"/>
              <a:t>이후에 실행되는 </a:t>
            </a:r>
            <a:r>
              <a:rPr lang="en-US" altLang="ko-KR" sz="1500" dirty="0"/>
              <a:t>VS</a:t>
            </a:r>
            <a:r>
              <a:rPr lang="ko-KR" altLang="en-US" sz="1500" dirty="0"/>
              <a:t>라 생각하면 편함</a:t>
            </a:r>
            <a:endParaRPr lang="en-US" altLang="ko-KR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58172D-04BC-4AB5-88EF-1D8DC2ADF5F1}"/>
              </a:ext>
            </a:extLst>
          </p:cNvPr>
          <p:cNvSpPr/>
          <p:nvPr/>
        </p:nvSpPr>
        <p:spPr>
          <a:xfrm>
            <a:off x="232145" y="260312"/>
            <a:ext cx="644333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struct </a:t>
            </a:r>
            <a:r>
              <a:rPr lang="en-US" altLang="ko-KR" sz="1500" dirty="0" err="1"/>
              <a:t>DomainOut</a:t>
            </a:r>
            <a:r>
              <a:rPr lang="en-US" altLang="ko-KR" sz="1500" dirty="0"/>
              <a:t>{</a:t>
            </a:r>
          </a:p>
          <a:p>
            <a:r>
              <a:rPr lang="en-US" altLang="ko-KR" sz="1500" dirty="0"/>
              <a:t>	float4 </a:t>
            </a:r>
            <a:r>
              <a:rPr lang="en-US" altLang="ko-KR" sz="1500" dirty="0" err="1"/>
              <a:t>PosH</a:t>
            </a:r>
            <a:r>
              <a:rPr lang="en-US" altLang="ko-KR" sz="1500" dirty="0"/>
              <a:t> : SV_POSITION;</a:t>
            </a:r>
          </a:p>
          <a:p>
            <a:r>
              <a:rPr lang="en-US" altLang="ko-KR" sz="1500" dirty="0"/>
              <a:t>};</a:t>
            </a:r>
          </a:p>
          <a:p>
            <a:endParaRPr lang="en-US" altLang="ko-KR" sz="1500" dirty="0"/>
          </a:p>
          <a:p>
            <a:r>
              <a:rPr lang="en-US" altLang="ko-KR" sz="1500" dirty="0"/>
              <a:t>[domain("quad")]</a:t>
            </a:r>
          </a:p>
          <a:p>
            <a:r>
              <a:rPr lang="en-US" altLang="ko-KR" sz="1500" dirty="0" err="1"/>
              <a:t>DomainOut</a:t>
            </a:r>
            <a:r>
              <a:rPr lang="en-US" altLang="ko-KR" sz="1500" dirty="0"/>
              <a:t> DS(</a:t>
            </a:r>
            <a:r>
              <a:rPr lang="en-US" altLang="ko-KR" sz="1500" dirty="0" err="1"/>
              <a:t>PatchTess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patchTess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			float2 </a:t>
            </a:r>
            <a:r>
              <a:rPr lang="en-US" altLang="ko-KR" sz="1500" dirty="0" err="1"/>
              <a:t>uv</a:t>
            </a:r>
            <a:r>
              <a:rPr lang="en-US" altLang="ko-KR" sz="1500" dirty="0"/>
              <a:t> : </a:t>
            </a:r>
            <a:r>
              <a:rPr lang="en-US" altLang="ko-KR" sz="1500" dirty="0" err="1"/>
              <a:t>SV_DomainLocation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			const </a:t>
            </a:r>
            <a:r>
              <a:rPr lang="en-US" altLang="ko-KR" sz="1500" dirty="0" err="1"/>
              <a:t>OutputPatch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HullOut</a:t>
            </a:r>
            <a:r>
              <a:rPr lang="en-US" altLang="ko-KR" sz="1500" dirty="0"/>
              <a:t>, 4&gt; quad){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DomainOut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dout</a:t>
            </a:r>
            <a:r>
              <a:rPr lang="en-US" altLang="ko-KR" sz="1500" dirty="0"/>
              <a:t>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float3 v1 = lerp(quad[0].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quad[1].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uv.x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	float3 v2 = lerp(quad[2].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quad[3].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uv.x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	float3 p = lerp(v1, v2, </a:t>
            </a:r>
            <a:r>
              <a:rPr lang="en-US" altLang="ko-KR" sz="1500" dirty="0" err="1"/>
              <a:t>uv.y</a:t>
            </a:r>
            <a:r>
              <a:rPr lang="en-US" altLang="ko-KR" sz="1500" dirty="0"/>
              <a:t>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p.y</a:t>
            </a:r>
            <a:r>
              <a:rPr lang="en-US" altLang="ko-KR" sz="1500" dirty="0"/>
              <a:t> = 0.3f * (</a:t>
            </a:r>
            <a:r>
              <a:rPr lang="en-US" altLang="ko-KR" sz="1500" dirty="0" err="1"/>
              <a:t>p.z</a:t>
            </a:r>
            <a:r>
              <a:rPr lang="en-US" altLang="ko-KR" sz="1500" dirty="0"/>
              <a:t> * sin(</a:t>
            </a:r>
            <a:r>
              <a:rPr lang="en-US" altLang="ko-KR" sz="1500" dirty="0" err="1"/>
              <a:t>p.x</a:t>
            </a:r>
            <a:r>
              <a:rPr lang="en-US" altLang="ko-KR" sz="1500" dirty="0"/>
              <a:t>) + </a:t>
            </a:r>
            <a:r>
              <a:rPr lang="en-US" altLang="ko-KR" sz="1500" dirty="0" err="1"/>
              <a:t>p.x</a:t>
            </a:r>
            <a:r>
              <a:rPr lang="en-US" altLang="ko-KR" sz="1500" dirty="0"/>
              <a:t> * cos(</a:t>
            </a:r>
            <a:r>
              <a:rPr lang="en-US" altLang="ko-KR" sz="1500" dirty="0" err="1"/>
              <a:t>p.z</a:t>
            </a:r>
            <a:r>
              <a:rPr lang="en-US" altLang="ko-KR" sz="1500" dirty="0"/>
              <a:t>));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float4 </a:t>
            </a:r>
            <a:r>
              <a:rPr lang="en-US" altLang="ko-KR" sz="1500" dirty="0" err="1"/>
              <a:t>posW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mul</a:t>
            </a:r>
            <a:r>
              <a:rPr lang="en-US" altLang="ko-KR" sz="1500" dirty="0"/>
              <a:t>(float4(p, 1.0f), </a:t>
            </a:r>
            <a:r>
              <a:rPr lang="en-US" altLang="ko-KR" sz="1500" dirty="0" err="1"/>
              <a:t>gWorld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dout.PosH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mul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posW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gViewProj</a:t>
            </a:r>
            <a:r>
              <a:rPr lang="en-US" altLang="ko-KR" sz="1500" dirty="0"/>
              <a:t>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return </a:t>
            </a:r>
            <a:r>
              <a:rPr lang="en-US" altLang="ko-KR" sz="1500" dirty="0" err="1"/>
              <a:t>dout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AE3B8-D7E4-4C26-988A-9DA4411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5" y="2280684"/>
            <a:ext cx="6047490" cy="38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814" y="238997"/>
            <a:ext cx="9601200" cy="50623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Tessellation </a:t>
            </a:r>
            <a:r>
              <a:rPr lang="en-US" altLang="ko-KR" sz="2400" dirty="0"/>
              <a:t>Stage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262-2664-4182-8760-72BE03616E16}"/>
              </a:ext>
            </a:extLst>
          </p:cNvPr>
          <p:cNvSpPr txBox="1"/>
          <p:nvPr/>
        </p:nvSpPr>
        <p:spPr>
          <a:xfrm>
            <a:off x="1548385" y="745236"/>
            <a:ext cx="919581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렌더링 파이프라인에 기하구조의 </a:t>
            </a:r>
            <a:r>
              <a:rPr lang="ko-KR" altLang="en-US" sz="1500" dirty="0" err="1"/>
              <a:t>테셀레이션에</a:t>
            </a:r>
            <a:r>
              <a:rPr lang="ko-KR" altLang="en-US" sz="1500" dirty="0"/>
              <a:t> 관련된 세 개의 단계를 의미</a:t>
            </a:r>
            <a:r>
              <a:rPr lang="en-US" altLang="ko-KR" sz="15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7C54E9-45CB-4192-B1DD-3097226C62CC}"/>
              </a:ext>
            </a:extLst>
          </p:cNvPr>
          <p:cNvSpPr txBox="1">
            <a:spLocks/>
          </p:cNvSpPr>
          <p:nvPr/>
        </p:nvSpPr>
        <p:spPr>
          <a:xfrm>
            <a:off x="646814" y="1222200"/>
            <a:ext cx="9601200" cy="5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Tessellation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629A4-B092-4C05-8CBB-01223F06C05A}"/>
              </a:ext>
            </a:extLst>
          </p:cNvPr>
          <p:cNvSpPr txBox="1"/>
          <p:nvPr/>
        </p:nvSpPr>
        <p:spPr>
          <a:xfrm>
            <a:off x="1605092" y="1728439"/>
            <a:ext cx="919581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주어진 기하구조를 더 작은 삼각형으로 분할하고</a:t>
            </a:r>
            <a:r>
              <a:rPr lang="en-US" altLang="ko-KR" sz="1500" dirty="0"/>
              <a:t>, </a:t>
            </a:r>
            <a:r>
              <a:rPr lang="ko-KR" altLang="en-US" sz="1500" dirty="0"/>
              <a:t>분할로 생긴 새 정점들의 위치를 어떤 </a:t>
            </a:r>
            <a:r>
              <a:rPr lang="ko-KR" altLang="en-US" sz="1500" dirty="0" err="1"/>
              <a:t>방식으로든</a:t>
            </a:r>
            <a:r>
              <a:rPr lang="ko-KR" altLang="en-US" sz="1500" dirty="0"/>
              <a:t> 조정하는 것</a:t>
            </a:r>
            <a:r>
              <a:rPr lang="en-US" altLang="ko-KR" sz="1500" dirty="0"/>
              <a:t>. </a:t>
            </a:r>
            <a:r>
              <a:rPr lang="ko-KR" altLang="en-US" sz="1500" dirty="0"/>
              <a:t>이는 시에 세부사항을 추가하기 위함</a:t>
            </a:r>
            <a:r>
              <a:rPr lang="en-US" altLang="ko-KR" sz="1500" dirty="0"/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C5267E-963A-49B2-B0C4-C93CE5FF1132}"/>
              </a:ext>
            </a:extLst>
          </p:cNvPr>
          <p:cNvSpPr txBox="1">
            <a:spLocks/>
          </p:cNvSpPr>
          <p:nvPr/>
        </p:nvSpPr>
        <p:spPr>
          <a:xfrm>
            <a:off x="646814" y="4076393"/>
            <a:ext cx="9601200" cy="5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Tessellation </a:t>
            </a:r>
            <a:r>
              <a:rPr lang="ko-KR" altLang="en-US" sz="2400" dirty="0"/>
              <a:t>사용 이유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E784E-14CA-44F8-9C98-060493562A76}"/>
              </a:ext>
            </a:extLst>
          </p:cNvPr>
          <p:cNvSpPr txBox="1"/>
          <p:nvPr/>
        </p:nvSpPr>
        <p:spPr>
          <a:xfrm>
            <a:off x="1548385" y="4694337"/>
            <a:ext cx="9195814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/>
              <a:t>GPU</a:t>
            </a:r>
            <a:r>
              <a:rPr lang="ko-KR" altLang="en-US" sz="1500" dirty="0"/>
              <a:t> 상의 동적 </a:t>
            </a:r>
            <a:r>
              <a:rPr lang="en-US" altLang="ko-KR" sz="1500" dirty="0"/>
              <a:t>LOD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효율적인 물리 및 애니메이션 제작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메모리 절약</a:t>
            </a:r>
            <a:endParaRPr lang="en-US" altLang="ko-KR" sz="1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8ADA51-4544-4764-908A-F8C3C97E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92" y="2009554"/>
            <a:ext cx="3117514" cy="414018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949937A-C687-4EC6-AB98-9CB5BB39A573}"/>
              </a:ext>
            </a:extLst>
          </p:cNvPr>
          <p:cNvSpPr/>
          <p:nvPr/>
        </p:nvSpPr>
        <p:spPr>
          <a:xfrm>
            <a:off x="7687339" y="3823273"/>
            <a:ext cx="2270051" cy="506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F94C295-41EC-47B7-91DA-301067C7D91A}"/>
              </a:ext>
            </a:extLst>
          </p:cNvPr>
          <p:cNvSpPr/>
          <p:nvPr/>
        </p:nvSpPr>
        <p:spPr>
          <a:xfrm>
            <a:off x="7761752" y="2769781"/>
            <a:ext cx="196718" cy="691117"/>
          </a:xfrm>
          <a:custGeom>
            <a:avLst/>
            <a:gdLst>
              <a:gd name="connsiteX0" fmla="*/ 196718 w 196718"/>
              <a:gd name="connsiteY0" fmla="*/ 0 h 691117"/>
              <a:gd name="connsiteX1" fmla="*/ 15 w 196718"/>
              <a:gd name="connsiteY1" fmla="*/ 345559 h 691117"/>
              <a:gd name="connsiteX2" fmla="*/ 186085 w 196718"/>
              <a:gd name="connsiteY2" fmla="*/ 691117 h 69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18" h="691117">
                <a:moveTo>
                  <a:pt x="196718" y="0"/>
                </a:moveTo>
                <a:cubicBezTo>
                  <a:pt x="99252" y="115186"/>
                  <a:pt x="1787" y="230373"/>
                  <a:pt x="15" y="345559"/>
                </a:cubicBezTo>
                <a:cubicBezTo>
                  <a:pt x="-1757" y="460745"/>
                  <a:pt x="151529" y="634410"/>
                  <a:pt x="186085" y="69111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D50B9C7-A45D-4FD3-8396-B3345B6F879F}"/>
              </a:ext>
            </a:extLst>
          </p:cNvPr>
          <p:cNvSpPr/>
          <p:nvPr/>
        </p:nvSpPr>
        <p:spPr>
          <a:xfrm>
            <a:off x="7835017" y="4651744"/>
            <a:ext cx="208513" cy="754912"/>
          </a:xfrm>
          <a:custGeom>
            <a:avLst/>
            <a:gdLst>
              <a:gd name="connsiteX0" fmla="*/ 139402 w 208513"/>
              <a:gd name="connsiteY0" fmla="*/ 0 h 754912"/>
              <a:gd name="connsiteX1" fmla="*/ 1178 w 208513"/>
              <a:gd name="connsiteY1" fmla="*/ 393405 h 754912"/>
              <a:gd name="connsiteX2" fmla="*/ 208513 w 208513"/>
              <a:gd name="connsiteY2" fmla="*/ 754912 h 75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13" h="754912">
                <a:moveTo>
                  <a:pt x="139402" y="0"/>
                </a:moveTo>
                <a:cubicBezTo>
                  <a:pt x="64530" y="133793"/>
                  <a:pt x="-10341" y="267586"/>
                  <a:pt x="1178" y="393405"/>
                </a:cubicBezTo>
                <a:cubicBezTo>
                  <a:pt x="12696" y="519224"/>
                  <a:pt x="108390" y="566184"/>
                  <a:pt x="208513" y="75491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6F243-447A-4C22-B130-48FE17A85718}"/>
              </a:ext>
            </a:extLst>
          </p:cNvPr>
          <p:cNvSpPr txBox="1"/>
          <p:nvPr/>
        </p:nvSpPr>
        <p:spPr>
          <a:xfrm>
            <a:off x="6506686" y="2946110"/>
            <a:ext cx="12550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정점 </a:t>
            </a:r>
            <a:r>
              <a:rPr lang="ko-KR" altLang="en-US" sz="1500" dirty="0" err="1">
                <a:solidFill>
                  <a:srgbClr val="FF0000"/>
                </a:solidFill>
              </a:rPr>
              <a:t>셰이더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3E9CB-3798-41B4-B72F-804FEC26743E}"/>
              </a:ext>
            </a:extLst>
          </p:cNvPr>
          <p:cNvSpPr txBox="1"/>
          <p:nvPr/>
        </p:nvSpPr>
        <p:spPr>
          <a:xfrm>
            <a:off x="6488289" y="4883510"/>
            <a:ext cx="12550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기하 </a:t>
            </a:r>
            <a:r>
              <a:rPr lang="ko-KR" altLang="en-US" sz="1500" dirty="0" err="1">
                <a:solidFill>
                  <a:srgbClr val="FF0000"/>
                </a:solidFill>
              </a:rPr>
              <a:t>셰이더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01933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524000"/>
            <a:ext cx="9601200" cy="3809999"/>
          </a:xfrm>
        </p:spPr>
        <p:txBody>
          <a:bodyPr rtlCol="0"/>
          <a:lstStyle/>
          <a:p>
            <a:pPr rtl="0"/>
            <a:r>
              <a:rPr lang="ko-KR" altLang="en-US" dirty="0" err="1"/>
              <a:t>테셀레이션에</a:t>
            </a:r>
            <a:r>
              <a:rPr lang="ko-KR" altLang="en-US" dirty="0"/>
              <a:t> 쓰이는 여러 종류의 패치 기본도형 파악</a:t>
            </a:r>
            <a:endParaRPr lang="en-US" altLang="ko-KR" dirty="0"/>
          </a:p>
          <a:p>
            <a:pPr rtl="0"/>
            <a:r>
              <a:rPr lang="ko-KR" altLang="en-US" dirty="0"/>
              <a:t>각 </a:t>
            </a:r>
            <a:r>
              <a:rPr lang="ko-KR" altLang="en-US" dirty="0" err="1"/>
              <a:t>테셀레이션</a:t>
            </a:r>
            <a:r>
              <a:rPr lang="ko-KR" altLang="en-US" dirty="0"/>
              <a:t> 단계가 무슨 일을 하고 무엇을 입력</a:t>
            </a:r>
            <a:r>
              <a:rPr lang="en-US" altLang="ko-KR" dirty="0"/>
              <a:t>, </a:t>
            </a:r>
            <a:r>
              <a:rPr lang="ko-KR" altLang="en-US" dirty="0"/>
              <a:t>출력하는지 이해</a:t>
            </a:r>
            <a:endParaRPr lang="en-US" altLang="ko-KR" dirty="0"/>
          </a:p>
          <a:p>
            <a:pPr rtl="0"/>
            <a:r>
              <a:rPr lang="ko-KR" altLang="en-US" dirty="0"/>
              <a:t>덮개 </a:t>
            </a:r>
            <a:r>
              <a:rPr lang="ko-KR" altLang="en-US" dirty="0" err="1"/>
              <a:t>셰이더</a:t>
            </a:r>
            <a:r>
              <a:rPr lang="ko-KR" altLang="en-US" dirty="0"/>
              <a:t> 프로그램과 영역 </a:t>
            </a:r>
            <a:r>
              <a:rPr lang="ko-KR" altLang="en-US" dirty="0" err="1"/>
              <a:t>셰이더</a:t>
            </a:r>
            <a:r>
              <a:rPr lang="ko-KR" altLang="en-US" dirty="0"/>
              <a:t> 프로그램을 작성해서 기하구조를 </a:t>
            </a:r>
            <a:r>
              <a:rPr lang="ko-KR" altLang="en-US" dirty="0" err="1"/>
              <a:t>테셀레이션하는</a:t>
            </a:r>
            <a:r>
              <a:rPr lang="ko-KR" altLang="en-US" dirty="0"/>
              <a:t> 방법을 배움</a:t>
            </a:r>
            <a:endParaRPr lang="en-US" altLang="ko-KR" dirty="0"/>
          </a:p>
          <a:p>
            <a:pPr rtl="0"/>
            <a:r>
              <a:rPr lang="ko-KR" altLang="en-US" dirty="0" err="1"/>
              <a:t>테셀레이션</a:t>
            </a:r>
            <a:r>
              <a:rPr lang="ko-KR" altLang="en-US" dirty="0"/>
              <a:t> 사용 여부를 결정하는 여러 전략과 하드웨어 </a:t>
            </a:r>
            <a:r>
              <a:rPr lang="ko-KR" altLang="en-US" dirty="0" err="1"/>
              <a:t>테셀레이션에</a:t>
            </a:r>
            <a:r>
              <a:rPr lang="ko-KR" altLang="en-US" dirty="0"/>
              <a:t> 관련된 성능 고려사항들에 익숙해진다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 err="1"/>
              <a:t>베지에</a:t>
            </a:r>
            <a:r>
              <a:rPr lang="ko-KR" altLang="en-US" dirty="0"/>
              <a:t> 곡선 및 곡면에 깔린 수학과 그것들을 </a:t>
            </a:r>
            <a:r>
              <a:rPr lang="ko-KR" altLang="en-US" dirty="0" err="1"/>
              <a:t>테셀레이션</a:t>
            </a:r>
            <a:r>
              <a:rPr lang="ko-KR" altLang="en-US" dirty="0"/>
              <a:t> </a:t>
            </a:r>
            <a:r>
              <a:rPr lang="ko-KR" altLang="en-US" dirty="0" err="1"/>
              <a:t>단계들에서</a:t>
            </a:r>
            <a:r>
              <a:rPr lang="ko-KR" altLang="en-US" dirty="0"/>
              <a:t> 구현하는 방법을 배운다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Tessellation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기본도형 위상구조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713267" y="1068018"/>
            <a:ext cx="1076546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응용 프로그램은 입력 </a:t>
            </a:r>
            <a:r>
              <a:rPr lang="ko-KR" altLang="en-US" sz="1500" dirty="0" err="1"/>
              <a:t>조립기</a:t>
            </a:r>
            <a:r>
              <a:rPr lang="ko-KR" altLang="en-US" sz="1500" dirty="0"/>
              <a:t> 단계에 삼각형들을 제출하지 않음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일단의 </a:t>
            </a:r>
            <a:r>
              <a:rPr lang="ko-KR" altLang="en-US" sz="1500" b="1" dirty="0" err="1"/>
              <a:t>제어점</a:t>
            </a:r>
            <a:r>
              <a:rPr lang="en-US" altLang="ko-KR" sz="1500" b="1" dirty="0"/>
              <a:t>(control point)</a:t>
            </a:r>
            <a:r>
              <a:rPr lang="ko-KR" altLang="en-US" sz="1500" dirty="0"/>
              <a:t>들로 이뤄진 </a:t>
            </a:r>
            <a:r>
              <a:rPr lang="ko-KR" altLang="en-US" sz="1500" b="1" dirty="0"/>
              <a:t>패치</a:t>
            </a:r>
            <a:r>
              <a:rPr lang="ko-KR" altLang="en-US" sz="1500" dirty="0"/>
              <a:t>들을 입력 조립기에 제출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제어점이 최소 </a:t>
            </a:r>
            <a:r>
              <a:rPr lang="en-US" altLang="ko-KR" sz="1500" dirty="0"/>
              <a:t>1</a:t>
            </a:r>
            <a:r>
              <a:rPr lang="ko-KR" altLang="en-US" sz="1500" dirty="0"/>
              <a:t> </a:t>
            </a:r>
            <a:r>
              <a:rPr lang="en-US" altLang="ko-KR" sz="1500" dirty="0"/>
              <a:t>~</a:t>
            </a:r>
            <a:r>
              <a:rPr lang="ko-KR" altLang="en-US" sz="1500" dirty="0"/>
              <a:t> </a:t>
            </a:r>
            <a:r>
              <a:rPr lang="en-US" altLang="ko-KR" sz="1500" dirty="0"/>
              <a:t>32</a:t>
            </a:r>
            <a:r>
              <a:rPr lang="ko-KR" altLang="en-US" sz="1500" dirty="0"/>
              <a:t>개인 패치를 지원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en-US" altLang="ko-KR" sz="1500" b="1" dirty="0" err="1"/>
              <a:t>PrimitiveTopologyType</a:t>
            </a:r>
            <a:r>
              <a:rPr lang="en-US" altLang="ko-KR" sz="1500" dirty="0"/>
              <a:t> </a:t>
            </a:r>
            <a:r>
              <a:rPr lang="ko-KR" altLang="en-US" sz="1500" dirty="0"/>
              <a:t>을 </a:t>
            </a:r>
            <a:r>
              <a:rPr lang="en-US" altLang="ko-KR" sz="1500" b="1" dirty="0"/>
              <a:t>D3D12_PRIMITIVE_TOPOLOGY_TYPE_PATCH</a:t>
            </a:r>
            <a:r>
              <a:rPr lang="ko-KR" altLang="en-US" sz="1500" dirty="0"/>
              <a:t>로 설정해야 함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713267" y="3850990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dirty="0" err="1"/>
              <a:t>테셀레이션이</a:t>
            </a:r>
            <a:r>
              <a:rPr lang="ko-KR" altLang="en-US" sz="1500" dirty="0"/>
              <a:t> 활성화되면 정점 </a:t>
            </a:r>
            <a:r>
              <a:rPr lang="ko-KR" altLang="en-US" sz="1500" dirty="0" err="1"/>
              <a:t>셰이더는</a:t>
            </a:r>
            <a:r>
              <a:rPr lang="ko-KR" altLang="en-US" sz="1500" dirty="0"/>
              <a:t>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제어점을 위한 정점 </a:t>
            </a:r>
            <a:r>
              <a:rPr lang="ko-KR" altLang="en-US" sz="1500" b="1" dirty="0" err="1"/>
              <a:t>셰이더</a:t>
            </a:r>
            <a:r>
              <a:rPr lang="en-US" altLang="ko-KR" sz="1500" b="1" dirty="0"/>
              <a:t>’</a:t>
            </a:r>
            <a:r>
              <a:rPr lang="ko-KR" altLang="en-US" sz="1500" dirty="0"/>
              <a:t>로 작용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9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/>
              <a:t>Hull Shader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713267" y="1068018"/>
            <a:ext cx="107654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/>
              <a:t>Tessellation</a:t>
            </a:r>
            <a:r>
              <a:rPr lang="ko-KR" altLang="en-US" sz="1500" b="1" dirty="0"/>
              <a:t>의 가장 첫 단계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상수 덮개 </a:t>
            </a:r>
            <a:r>
              <a:rPr lang="ko-KR" altLang="en-US" sz="1500" b="1" dirty="0" err="1">
                <a:solidFill>
                  <a:srgbClr val="FF0000"/>
                </a:solidFill>
              </a:rPr>
              <a:t>셰이더</a:t>
            </a:r>
            <a:r>
              <a:rPr lang="ko-KR" altLang="en-US" sz="1500" dirty="0" err="1"/>
              <a:t>와</a:t>
            </a:r>
            <a:r>
              <a:rPr lang="ko-KR" altLang="en-US" sz="1500" dirty="0"/>
              <a:t> </a:t>
            </a:r>
            <a:r>
              <a:rPr lang="ko-KR" altLang="en-US" sz="1500" b="1" dirty="0" err="1">
                <a:solidFill>
                  <a:srgbClr val="FF0000"/>
                </a:solidFill>
              </a:rPr>
              <a:t>제어점</a:t>
            </a:r>
            <a:r>
              <a:rPr lang="ko-KR" altLang="en-US" sz="1500" b="1" dirty="0">
                <a:solidFill>
                  <a:srgbClr val="FF0000"/>
                </a:solidFill>
              </a:rPr>
              <a:t> 덮개 </a:t>
            </a:r>
            <a:r>
              <a:rPr lang="ko-KR" altLang="en-US" sz="1500" b="1" dirty="0" err="1">
                <a:solidFill>
                  <a:srgbClr val="FF0000"/>
                </a:solidFill>
              </a:rPr>
              <a:t>셰이더</a:t>
            </a:r>
            <a:r>
              <a:rPr lang="ko-KR" altLang="en-US" sz="1500" dirty="0" err="1"/>
              <a:t>로</a:t>
            </a:r>
            <a:r>
              <a:rPr lang="ko-KR" altLang="en-US" sz="1500" dirty="0"/>
              <a:t> 구성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713267" y="3763902"/>
            <a:ext cx="1076546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패치마다 실행되는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함수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패치 제어점들을 받고 메시의 소위 </a:t>
            </a:r>
            <a:r>
              <a:rPr lang="ko-KR" altLang="en-US" sz="1500" b="1" dirty="0" err="1"/>
              <a:t>테셀레이션</a:t>
            </a:r>
            <a:r>
              <a:rPr lang="ko-KR" altLang="en-US" sz="1500" b="1" dirty="0"/>
              <a:t> 계수</a:t>
            </a:r>
            <a:r>
              <a:rPr lang="en-US" altLang="ko-KR" sz="1500" b="1" dirty="0"/>
              <a:t>(tessellation factor)</a:t>
            </a:r>
            <a:r>
              <a:rPr lang="ko-KR" altLang="en-US" sz="1500" dirty="0"/>
              <a:t>들을 출력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ko-KR" altLang="en-US" sz="1500" b="1" dirty="0" err="1"/>
              <a:t>테셀레이션</a:t>
            </a:r>
            <a:r>
              <a:rPr lang="ko-KR" altLang="en-US" sz="1500" b="1" dirty="0"/>
              <a:t> 계수 </a:t>
            </a:r>
            <a:r>
              <a:rPr lang="en-US" altLang="ko-KR" sz="1500" b="1" dirty="0"/>
              <a:t>(tessellation factor)</a:t>
            </a:r>
            <a:r>
              <a:rPr lang="en-US" altLang="ko-KR" sz="1500" dirty="0"/>
              <a:t>  -  </a:t>
            </a:r>
            <a:r>
              <a:rPr lang="ko-KR" altLang="en-US" sz="1500" dirty="0"/>
              <a:t>덮개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단계 다음에 있는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단계가 주어진 패치를 얼마나 세분할 것인지 결정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713267" y="3203644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1) </a:t>
            </a:r>
            <a:r>
              <a:rPr lang="ko-KR" altLang="en-US" sz="2400" dirty="0"/>
              <a:t>상수 덮개 </a:t>
            </a:r>
            <a:r>
              <a:rPr lang="ko-KR" altLang="en-US" sz="2400" dirty="0" err="1"/>
              <a:t>셰이더</a:t>
            </a:r>
            <a:r>
              <a:rPr lang="ko-KR" altLang="en-US" sz="2400" dirty="0"/>
              <a:t> </a:t>
            </a:r>
            <a:r>
              <a:rPr lang="en-US" altLang="ko-KR" sz="2400" dirty="0"/>
              <a:t>(Constant hull shader)</a:t>
            </a:r>
          </a:p>
        </p:txBody>
      </p:sp>
    </p:spTree>
    <p:extLst>
      <p:ext uri="{BB962C8B-B14F-4D97-AF65-F5344CB8AC3E}">
        <p14:creationId xmlns:p14="http://schemas.microsoft.com/office/powerpoint/2010/main" val="38574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508589" y="1501145"/>
            <a:ext cx="804973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struct </a:t>
            </a:r>
            <a:r>
              <a:rPr lang="en-US" altLang="ko-KR" sz="1500" b="1" dirty="0" err="1"/>
              <a:t>PatchTess</a:t>
            </a:r>
            <a:r>
              <a:rPr lang="en-US" altLang="ko-KR" sz="1500" b="1" dirty="0"/>
              <a:t>{</a:t>
            </a:r>
          </a:p>
          <a:p>
            <a:r>
              <a:rPr lang="en-US" altLang="ko-KR" sz="1500" b="1" dirty="0"/>
              <a:t>	float </a:t>
            </a:r>
            <a:r>
              <a:rPr lang="en-US" altLang="ko-KR" sz="1500" b="1" dirty="0" err="1"/>
              <a:t>EdgeTess</a:t>
            </a:r>
            <a:r>
              <a:rPr lang="en-US" altLang="ko-KR" sz="1500" b="1" dirty="0"/>
              <a:t>[4]	:	</a:t>
            </a:r>
            <a:r>
              <a:rPr lang="en-US" altLang="ko-KR" sz="1500" b="1" dirty="0" err="1"/>
              <a:t>SV_TessFactor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	float </a:t>
            </a:r>
            <a:r>
              <a:rPr lang="en-US" altLang="ko-KR" sz="1500" b="1" dirty="0" err="1"/>
              <a:t>InsideTess</a:t>
            </a:r>
            <a:r>
              <a:rPr lang="en-US" altLang="ko-KR" sz="1500" b="1" dirty="0"/>
              <a:t>[2]	:	</a:t>
            </a:r>
            <a:r>
              <a:rPr lang="en-US" altLang="ko-KR" sz="1500" b="1" dirty="0" err="1"/>
              <a:t>SV_InsideTessFactor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//</a:t>
            </a:r>
            <a:r>
              <a:rPr lang="ko-KR" altLang="en-US" sz="1500" b="1" dirty="0"/>
              <a:t>패치에 따라서는 추가적 필드를 둘 수도 있음</a:t>
            </a:r>
            <a:endParaRPr lang="en-US" altLang="ko-KR" sz="1500" b="1" dirty="0"/>
          </a:p>
          <a:p>
            <a:r>
              <a:rPr lang="en-US" altLang="ko-KR" sz="1500" b="1" dirty="0"/>
              <a:t>};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PatchTess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ConstantHS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InputPatch</a:t>
            </a:r>
            <a:r>
              <a:rPr lang="en-US" altLang="ko-KR" sz="1500" b="1" dirty="0"/>
              <a:t>&lt;</a:t>
            </a:r>
            <a:r>
              <a:rPr lang="en-US" altLang="ko-KR" sz="1500" b="1" dirty="0" err="1"/>
              <a:t>VertexOut</a:t>
            </a:r>
            <a:r>
              <a:rPr lang="en-US" altLang="ko-KR" sz="1500" b="1" dirty="0"/>
              <a:t>, 4&gt; patch, 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patchID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SV_PrimitiveID</a:t>
            </a:r>
            <a:r>
              <a:rPr lang="en-US" altLang="ko-KR" sz="1500" b="1" dirty="0"/>
              <a:t>){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PatchTess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	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[0]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[1]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[2]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[3] = 3;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pt.InsideTess</a:t>
            </a:r>
            <a:r>
              <a:rPr lang="en-US" altLang="ko-KR" sz="1500" b="1" dirty="0"/>
              <a:t>[0]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pt.InsideTess</a:t>
            </a:r>
            <a:r>
              <a:rPr lang="en-US" altLang="ko-KR" sz="1500" b="1" dirty="0"/>
              <a:t>[1] = 3;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return </a:t>
            </a:r>
            <a:r>
              <a:rPr lang="en-US" altLang="ko-KR" sz="1500" b="1" dirty="0" err="1"/>
              <a:t>pt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6453963" y="3456959"/>
            <a:ext cx="5087679" cy="2631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한 패치의 모든 제어점을 받음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제어점들이</a:t>
            </a:r>
            <a:r>
              <a:rPr lang="en-US" altLang="ko-KR" sz="1500" dirty="0"/>
              <a:t> VS</a:t>
            </a:r>
            <a:r>
              <a:rPr lang="ko-KR" altLang="en-US" sz="1500" dirty="0"/>
              <a:t>를 거쳐 </a:t>
            </a:r>
            <a:r>
              <a:rPr lang="en-US" altLang="ko-KR" sz="1500" dirty="0"/>
              <a:t>CHS</a:t>
            </a:r>
            <a:r>
              <a:rPr lang="ko-KR" altLang="en-US" sz="1500" dirty="0"/>
              <a:t>에 공급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ko-KR" altLang="en-US" sz="1500" dirty="0" err="1"/>
              <a:t>제어점</a:t>
            </a:r>
            <a:r>
              <a:rPr lang="ko-KR" altLang="en-US" sz="1500" dirty="0"/>
              <a:t> 형식은 </a:t>
            </a:r>
            <a:r>
              <a:rPr lang="en-US" altLang="ko-KR" sz="1500" dirty="0"/>
              <a:t>VS</a:t>
            </a:r>
            <a:r>
              <a:rPr lang="ko-KR" altLang="en-US" sz="1500" dirty="0"/>
              <a:t>의 출력 형식 </a:t>
            </a:r>
            <a:r>
              <a:rPr lang="en-US" altLang="ko-KR" sz="1500" dirty="0" err="1"/>
              <a:t>VertexOut</a:t>
            </a:r>
            <a:r>
              <a:rPr lang="ko-KR" altLang="en-US" sz="1500" dirty="0"/>
              <a:t>으로 결정됨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패치의</a:t>
            </a:r>
            <a:r>
              <a:rPr lang="en-US" altLang="ko-KR" sz="1500" dirty="0"/>
              <a:t> </a:t>
            </a:r>
            <a:r>
              <a:rPr lang="ko-KR" altLang="en-US" sz="1500" dirty="0"/>
              <a:t>제어점이 </a:t>
            </a:r>
            <a:r>
              <a:rPr lang="en-US" altLang="ko-KR" sz="1500" dirty="0"/>
              <a:t>4</a:t>
            </a:r>
            <a:r>
              <a:rPr lang="ko-KR" altLang="en-US" sz="1500" dirty="0"/>
              <a:t>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 err="1"/>
              <a:t>SV_PrimitiveID</a:t>
            </a:r>
            <a:r>
              <a:rPr lang="en-US" altLang="ko-KR" sz="1500" dirty="0"/>
              <a:t> </a:t>
            </a:r>
            <a:r>
              <a:rPr lang="ko-KR" altLang="en-US" sz="1500" dirty="0"/>
              <a:t>의미소를 통해 패치 </a:t>
            </a:r>
            <a:r>
              <a:rPr lang="en-US" altLang="ko-KR" sz="1500" dirty="0"/>
              <a:t>ID</a:t>
            </a:r>
            <a:r>
              <a:rPr lang="ko-KR" altLang="en-US" sz="1500" dirty="0"/>
              <a:t>도 넘김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CHS</a:t>
            </a:r>
            <a:r>
              <a:rPr lang="ko-KR" altLang="en-US" sz="1500" dirty="0"/>
              <a:t>는 반드시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들을 출력해야 함</a:t>
            </a:r>
            <a:r>
              <a:rPr lang="en-US" altLang="ko-KR" sz="1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17AD-4505-4752-9291-8DA9DF32AC12}"/>
              </a:ext>
            </a:extLst>
          </p:cNvPr>
          <p:cNvSpPr txBox="1"/>
          <p:nvPr/>
        </p:nvSpPr>
        <p:spPr>
          <a:xfrm>
            <a:off x="2632887" y="77053"/>
            <a:ext cx="6926225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b="1" dirty="0"/>
              <a:t>Tessellation factor</a:t>
            </a:r>
          </a:p>
          <a:p>
            <a:r>
              <a:rPr lang="en-US" altLang="ko-KR" sz="1400" b="1" dirty="0" err="1"/>
              <a:t>SV_tessFactor</a:t>
            </a:r>
            <a:r>
              <a:rPr lang="en-US" altLang="ko-KR" sz="1400" b="1" dirty="0"/>
              <a:t> </a:t>
            </a:r>
            <a:r>
              <a:rPr lang="ko-KR" altLang="en-US" sz="1400" dirty="0"/>
              <a:t>는 각 변에 대한 </a:t>
            </a:r>
            <a:r>
              <a:rPr lang="en-US" altLang="ko-KR" sz="1400" dirty="0"/>
              <a:t>tessellation </a:t>
            </a:r>
            <a:r>
              <a:rPr lang="ko-KR" altLang="en-US" sz="1400" dirty="0"/>
              <a:t>정도를 제어하는 변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 err="1"/>
              <a:t>SV_InsideTessFactor</a:t>
            </a:r>
            <a:r>
              <a:rPr lang="ko-KR" altLang="en-US" sz="1400" b="1" dirty="0"/>
              <a:t> </a:t>
            </a:r>
            <a:r>
              <a:rPr lang="ko-KR" altLang="en-US" sz="1400" dirty="0"/>
              <a:t>는 내부의 </a:t>
            </a:r>
            <a:r>
              <a:rPr lang="en-US" altLang="ko-KR" sz="1400" dirty="0"/>
              <a:t>tessellation </a:t>
            </a:r>
            <a:r>
              <a:rPr lang="ko-KR" altLang="en-US" sz="1400" dirty="0"/>
              <a:t>정도를 제어하는 내부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DirectX 11</a:t>
            </a:r>
            <a:r>
              <a:rPr lang="ko-KR" altLang="en-US" sz="1400" dirty="0"/>
              <a:t>급 하드웨어에서 임의의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계수에 설정할 수 있는 최대값은 </a:t>
            </a:r>
            <a:r>
              <a:rPr lang="en-US" altLang="ko-KR" sz="14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336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131" y="1444114"/>
            <a:ext cx="9601200" cy="60827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Tessellation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정도를 결정하는 측정치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92002" y="2296079"/>
            <a:ext cx="10765466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/>
              <a:t>카메라와의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거리</a:t>
            </a:r>
            <a:endParaRPr lang="en-US" altLang="ko-KR" sz="1500" b="1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b="1" dirty="0"/>
              <a:t>화면 영역 포괄도</a:t>
            </a:r>
            <a:endParaRPr lang="en-US" altLang="ko-KR" sz="1500" b="1" dirty="0"/>
          </a:p>
          <a:p>
            <a:r>
              <a:rPr lang="ko-KR" altLang="en-US" sz="1500" dirty="0"/>
              <a:t>물체가 화면의 픽셀들을 몇 개나 덮을 것인지 추정하여</a:t>
            </a:r>
            <a:r>
              <a:rPr lang="en-US" altLang="ko-KR" sz="1500" dirty="0"/>
              <a:t>, </a:t>
            </a:r>
            <a:r>
              <a:rPr lang="ko-KR" altLang="en-US" sz="1500" dirty="0"/>
              <a:t>그 개수가 작으면 </a:t>
            </a:r>
            <a:r>
              <a:rPr lang="ko-KR" altLang="en-US" sz="1500" dirty="0" err="1"/>
              <a:t>저다각형</a:t>
            </a:r>
            <a:r>
              <a:rPr lang="ko-KR" altLang="en-US" sz="1500" dirty="0"/>
              <a:t> 버전을 렌더링하고</a:t>
            </a:r>
            <a:r>
              <a:rPr lang="en-US" altLang="ko-KR" sz="1500" dirty="0"/>
              <a:t>, </a:t>
            </a:r>
            <a:r>
              <a:rPr lang="ko-KR" altLang="en-US" sz="1500" dirty="0"/>
              <a:t>물체의 화면           </a:t>
            </a:r>
            <a:r>
              <a:rPr lang="en-US" altLang="ko-KR" sz="1500" dirty="0"/>
              <a:t>                                    </a:t>
            </a:r>
            <a:r>
              <a:rPr lang="ko-KR" altLang="en-US" sz="1500" dirty="0"/>
              <a:t>영역 포괄도</a:t>
            </a:r>
            <a:r>
              <a:rPr lang="en-US" altLang="ko-KR" sz="1500" dirty="0"/>
              <a:t>(screen area coverage)</a:t>
            </a:r>
            <a:r>
              <a:rPr lang="ko-KR" altLang="en-US" sz="1500" dirty="0"/>
              <a:t>가 커짐에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정도도 높여 렌더링한다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r>
              <a:rPr lang="en-US" altLang="ko-KR" sz="1500" b="1" dirty="0"/>
              <a:t>3.    </a:t>
            </a:r>
            <a:r>
              <a:rPr lang="ko-KR" altLang="en-US" sz="1500" b="1" dirty="0"/>
              <a:t>방향</a:t>
            </a:r>
            <a:endParaRPr lang="en-US" altLang="ko-KR" sz="1500" b="1" dirty="0"/>
          </a:p>
          <a:p>
            <a:r>
              <a:rPr lang="ko-KR" altLang="en-US" sz="1500" dirty="0"/>
              <a:t>물체의 윤곽선을 이루는 삼각형들을 다른 삼각형들보다 더 세분한다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 startAt="4"/>
            </a:pPr>
            <a:r>
              <a:rPr lang="ko-KR" altLang="en-US" sz="1500" b="1" dirty="0"/>
              <a:t>표면 거칠기</a:t>
            </a:r>
            <a:endParaRPr lang="en-US" altLang="ko-KR" sz="1500" b="1" dirty="0"/>
          </a:p>
          <a:p>
            <a:r>
              <a:rPr lang="ko-KR" altLang="en-US" sz="1500" dirty="0"/>
              <a:t>거칠수록 세부사항이 많아서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정도를 높일 필요가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4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883388" y="2674065"/>
            <a:ext cx="10765466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일단의 제어점들을 받아서 일단 제어점들을 출력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CPHS </a:t>
            </a:r>
            <a:r>
              <a:rPr lang="ko-KR" altLang="en-US" sz="1500" dirty="0"/>
              <a:t>함수는 출력할 제어점마다 한 번씩 호출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※ HS</a:t>
            </a:r>
            <a:r>
              <a:rPr lang="ko-KR" altLang="en-US" sz="1500" dirty="0"/>
              <a:t> 의 용도 중 하나는 </a:t>
            </a:r>
            <a:r>
              <a:rPr lang="ko-KR" altLang="en-US" sz="1500" b="1" dirty="0"/>
              <a:t>표면의 표현을 변경하는 것</a:t>
            </a:r>
            <a:r>
              <a:rPr lang="en-US" altLang="ko-KR" sz="1500" b="1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b="1" dirty="0"/>
              <a:t>N-patches scheme(N-</a:t>
            </a:r>
            <a:r>
              <a:rPr lang="ko-KR" altLang="en-US" sz="1500" b="1" dirty="0"/>
              <a:t>패치 방안</a:t>
            </a:r>
            <a:r>
              <a:rPr lang="en-US" altLang="ko-KR" sz="1500" b="1" dirty="0"/>
              <a:t>) </a:t>
            </a:r>
            <a:r>
              <a:rPr lang="en-US" altLang="ko-KR" sz="1500" dirty="0"/>
              <a:t>or</a:t>
            </a:r>
            <a:r>
              <a:rPr lang="ko-KR" altLang="en-US" sz="1500" dirty="0"/>
              <a:t> </a:t>
            </a:r>
            <a:r>
              <a:rPr lang="en-US" altLang="ko-KR" sz="1500" b="1" dirty="0"/>
              <a:t>PN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triangle scheme(PN </a:t>
            </a:r>
            <a:r>
              <a:rPr lang="ko-KR" altLang="en-US" sz="1500" b="1" dirty="0"/>
              <a:t>삼각형 방안</a:t>
            </a:r>
            <a:r>
              <a:rPr lang="en-US" altLang="ko-KR" sz="1500" b="1" dirty="0"/>
              <a:t>) </a:t>
            </a:r>
            <a:r>
              <a:rPr lang="ko-KR" altLang="en-US" sz="1500" dirty="0"/>
              <a:t>전략은 그래픽 자산</a:t>
            </a:r>
            <a:r>
              <a:rPr lang="en-US" altLang="ko-KR" sz="1500" dirty="0"/>
              <a:t>(asset) </a:t>
            </a:r>
            <a:r>
              <a:rPr lang="ko-KR" altLang="en-US" sz="1500" dirty="0"/>
              <a:t>파이프라인을 수정하지 않고 기존 삼각형 메시를 그대로 </a:t>
            </a:r>
            <a:r>
              <a:rPr lang="ko-KR" altLang="en-US" sz="1500" dirty="0" err="1"/>
              <a:t>테셀레이션에</a:t>
            </a:r>
            <a:r>
              <a:rPr lang="ko-KR" altLang="en-US" sz="1500" dirty="0"/>
              <a:t> 사용할 수 있다는 점에서 편리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883388" y="2002164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2) </a:t>
            </a:r>
            <a:r>
              <a:rPr lang="ko-KR" altLang="en-US" sz="2400" dirty="0" err="1"/>
              <a:t>제어점</a:t>
            </a:r>
            <a:r>
              <a:rPr lang="ko-KR" altLang="en-US" sz="2400" dirty="0"/>
              <a:t> 덮개 </a:t>
            </a:r>
            <a:r>
              <a:rPr lang="ko-KR" altLang="en-US" sz="2400" dirty="0" err="1"/>
              <a:t>셰이더</a:t>
            </a:r>
            <a:r>
              <a:rPr lang="ko-KR" altLang="en-US" sz="2400" dirty="0"/>
              <a:t> </a:t>
            </a:r>
            <a:r>
              <a:rPr lang="en-US" altLang="ko-KR" sz="2400" dirty="0"/>
              <a:t>(Control point hull shader)</a:t>
            </a:r>
          </a:p>
        </p:txBody>
      </p:sp>
    </p:spTree>
    <p:extLst>
      <p:ext uri="{BB962C8B-B14F-4D97-AF65-F5344CB8AC3E}">
        <p14:creationId xmlns:p14="http://schemas.microsoft.com/office/powerpoint/2010/main" val="62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1869" y="1096372"/>
            <a:ext cx="8084322" cy="4478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struct </a:t>
            </a:r>
            <a:r>
              <a:rPr lang="en-US" altLang="ko-KR" sz="1500" b="1" dirty="0" err="1"/>
              <a:t>HullOut</a:t>
            </a:r>
            <a:r>
              <a:rPr lang="en-US" altLang="ko-KR" sz="1500" b="1" dirty="0"/>
              <a:t>{</a:t>
            </a:r>
          </a:p>
          <a:p>
            <a:r>
              <a:rPr lang="en-US" altLang="ko-KR" sz="1500" b="1" dirty="0"/>
              <a:t>	float3 </a:t>
            </a:r>
            <a:r>
              <a:rPr lang="en-US" altLang="ko-KR" sz="1500" b="1" dirty="0" err="1"/>
              <a:t>PosL</a:t>
            </a:r>
            <a:r>
              <a:rPr lang="en-US" altLang="ko-KR" sz="1500" b="1" dirty="0"/>
              <a:t> : POSITION;</a:t>
            </a:r>
          </a:p>
          <a:p>
            <a:r>
              <a:rPr lang="en-US" altLang="ko-KR" sz="1500" b="1" dirty="0"/>
              <a:t>};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[domain("quad")]</a:t>
            </a:r>
          </a:p>
          <a:p>
            <a:r>
              <a:rPr lang="en-US" altLang="ko-KR" sz="1500" b="1" dirty="0"/>
              <a:t>[partitioning("integer")]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outputtopology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triangle_cw</a:t>
            </a:r>
            <a:r>
              <a:rPr lang="en-US" altLang="ko-KR" sz="1500" b="1" dirty="0"/>
              <a:t>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outputcontrolpoints</a:t>
            </a:r>
            <a:r>
              <a:rPr lang="en-US" altLang="ko-KR" sz="1500" b="1" dirty="0"/>
              <a:t>(4)]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patchconstantfunc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ConstantHS</a:t>
            </a:r>
            <a:r>
              <a:rPr lang="en-US" altLang="ko-KR" sz="1500" b="1" dirty="0"/>
              <a:t>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maxtessfactor</a:t>
            </a:r>
            <a:r>
              <a:rPr lang="en-US" altLang="ko-KR" sz="1500" b="1" dirty="0"/>
              <a:t>(64.0f)]</a:t>
            </a:r>
          </a:p>
          <a:p>
            <a:r>
              <a:rPr lang="en-US" altLang="ko-KR" sz="1500" b="1" dirty="0" err="1"/>
              <a:t>HullOut</a:t>
            </a:r>
            <a:r>
              <a:rPr lang="en-US" altLang="ko-KR" sz="1500" b="1" dirty="0"/>
              <a:t> HS(</a:t>
            </a:r>
            <a:r>
              <a:rPr lang="en-US" altLang="ko-KR" sz="1500" b="1" dirty="0" err="1"/>
              <a:t>InputPatch</a:t>
            </a:r>
            <a:r>
              <a:rPr lang="en-US" altLang="ko-KR" sz="1500" b="1" dirty="0"/>
              <a:t>&lt;</a:t>
            </a:r>
            <a:r>
              <a:rPr lang="en-US" altLang="ko-KR" sz="1500" b="1" dirty="0" err="1"/>
              <a:t>VertexOut</a:t>
            </a:r>
            <a:r>
              <a:rPr lang="en-US" altLang="ko-KR" sz="1500" b="1" dirty="0"/>
              <a:t>, 4 &gt; p,</a:t>
            </a:r>
          </a:p>
          <a:p>
            <a:r>
              <a:rPr lang="en-US" altLang="ko-KR" sz="1500" b="1" dirty="0"/>
              <a:t>			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i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SV_OutputControlPointID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			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patchId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SV_PrimitiveID</a:t>
            </a:r>
            <a:r>
              <a:rPr lang="en-US" altLang="ko-KR" sz="1500" b="1" dirty="0"/>
              <a:t>){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HullOut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hout</a:t>
            </a:r>
            <a:r>
              <a:rPr lang="en-US" altLang="ko-KR" sz="1500" b="1" dirty="0"/>
              <a:t>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hout.PosL</a:t>
            </a:r>
            <a:r>
              <a:rPr lang="en-US" altLang="ko-KR" sz="1500" b="1" dirty="0"/>
              <a:t> = p[</a:t>
            </a:r>
            <a:r>
              <a:rPr lang="en-US" altLang="ko-KR" sz="1500" b="1" dirty="0" err="1"/>
              <a:t>i</a:t>
            </a:r>
            <a:r>
              <a:rPr lang="en-US" altLang="ko-KR" sz="1500" b="1" dirty="0"/>
              <a:t>].</a:t>
            </a:r>
            <a:r>
              <a:rPr lang="en-US" altLang="ko-KR" sz="1500" b="1" dirty="0" err="1"/>
              <a:t>PosL</a:t>
            </a:r>
            <a:r>
              <a:rPr lang="en-US" altLang="ko-KR" sz="1500" b="1" dirty="0"/>
              <a:t>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return </a:t>
            </a:r>
            <a:r>
              <a:rPr lang="en-US" altLang="ko-KR" sz="1500" b="1" dirty="0" err="1"/>
              <a:t>hout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}</a:t>
            </a:r>
            <a:endParaRPr lang="ko-KR" altLang="en-US" sz="1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3912782" y="434714"/>
            <a:ext cx="7740504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 err="1"/>
              <a:t>InputPatch</a:t>
            </a:r>
            <a:r>
              <a:rPr lang="en-US" altLang="ko-KR" sz="1500" dirty="0"/>
              <a:t> </a:t>
            </a:r>
            <a:r>
              <a:rPr lang="ko-KR" altLang="en-US" sz="1500" dirty="0"/>
              <a:t>매개변수를 통해 패치의 모든 제어점을 입력 받음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▶ </a:t>
            </a:r>
            <a:r>
              <a:rPr lang="en-US" altLang="ko-KR" sz="1500" b="1" dirty="0" err="1"/>
              <a:t>SV_OutputControlPointID</a:t>
            </a:r>
            <a:r>
              <a:rPr lang="ko-KR" altLang="en-US" sz="1500" dirty="0"/>
              <a:t>는 현재 출력할 제어점의 색인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ko-KR" altLang="en-US" sz="1500" b="1" dirty="0"/>
              <a:t>입력 패치의 </a:t>
            </a:r>
            <a:r>
              <a:rPr lang="ko-KR" altLang="en-US" sz="1500" b="1" dirty="0" err="1"/>
              <a:t>제어점</a:t>
            </a:r>
            <a:r>
              <a:rPr lang="ko-KR" altLang="en-US" sz="1500" b="1" dirty="0"/>
              <a:t> 개수</a:t>
            </a:r>
            <a:r>
              <a:rPr lang="ko-KR" altLang="en-US" sz="1500" dirty="0"/>
              <a:t>와 </a:t>
            </a:r>
            <a:r>
              <a:rPr lang="ko-KR" altLang="en-US" sz="1500" b="1" dirty="0"/>
              <a:t>출력 </a:t>
            </a:r>
            <a:r>
              <a:rPr lang="ko-KR" altLang="en-US" sz="1500" b="1" dirty="0" err="1"/>
              <a:t>제어점</a:t>
            </a:r>
            <a:r>
              <a:rPr lang="ko-KR" altLang="en-US" sz="1500" b="1" dirty="0"/>
              <a:t> 개수</a:t>
            </a:r>
            <a:r>
              <a:rPr lang="ko-KR" altLang="en-US" sz="1500" dirty="0"/>
              <a:t>가 반드시 일치해야 하는 것은 아님을 주의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347637" y="2640187"/>
            <a:ext cx="5612218" cy="332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</a:t>
            </a:r>
            <a:r>
              <a:rPr lang="en-US" altLang="ko-KR" sz="1500" b="1" dirty="0"/>
              <a:t>domain</a:t>
            </a:r>
            <a:r>
              <a:rPr lang="en-US" altLang="ko-KR" sz="1500" dirty="0"/>
              <a:t> : </a:t>
            </a:r>
            <a:r>
              <a:rPr lang="ko-KR" altLang="en-US" sz="1500" dirty="0"/>
              <a:t>패치 종류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/>
              <a:t>partitioning</a:t>
            </a:r>
            <a:r>
              <a:rPr lang="en-US" altLang="ko-KR" sz="1500" dirty="0"/>
              <a:t> : tessellation </a:t>
            </a:r>
            <a:r>
              <a:rPr lang="ko-KR" altLang="en-US" sz="1500" dirty="0"/>
              <a:t>세분 모드를 결정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ouputtopology</a:t>
            </a:r>
            <a:r>
              <a:rPr lang="en-US" altLang="ko-KR" sz="1500" dirty="0"/>
              <a:t> : </a:t>
            </a:r>
            <a:r>
              <a:rPr lang="ko-KR" altLang="en-US" sz="1500" dirty="0"/>
              <a:t>세분으로</a:t>
            </a:r>
            <a:r>
              <a:rPr lang="en-US" altLang="ko-KR" sz="1500" dirty="0"/>
              <a:t> </a:t>
            </a:r>
            <a:r>
              <a:rPr lang="ko-KR" altLang="en-US" sz="1500" dirty="0"/>
              <a:t>만들어지는 삼각형들의 정점 잠김 순서를 결정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outputcontrolpoints</a:t>
            </a:r>
            <a:r>
              <a:rPr lang="en-US" altLang="ko-KR" sz="1500" dirty="0"/>
              <a:t> : </a:t>
            </a:r>
            <a:r>
              <a:rPr lang="ko-KR" altLang="en-US" sz="1500" dirty="0"/>
              <a:t>하나의 입력 패치에 대해 덮개 </a:t>
            </a:r>
            <a:r>
              <a:rPr lang="ko-KR" altLang="en-US" sz="1500" dirty="0" err="1"/>
              <a:t>셰이더가</a:t>
            </a:r>
            <a:r>
              <a:rPr lang="ko-KR" altLang="en-US" sz="1500" dirty="0"/>
              <a:t> 출력할 </a:t>
            </a:r>
            <a:r>
              <a:rPr lang="ko-KR" altLang="en-US" sz="1500" dirty="0" err="1"/>
              <a:t>제어점</a:t>
            </a:r>
            <a:r>
              <a:rPr lang="ko-KR" altLang="en-US" sz="1500" dirty="0"/>
              <a:t> 개수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patchconstantfunc</a:t>
            </a:r>
            <a:r>
              <a:rPr lang="en-US" altLang="ko-KR" sz="1500" dirty="0"/>
              <a:t> : </a:t>
            </a:r>
            <a:r>
              <a:rPr lang="ko-KR" altLang="en-US" sz="1500" dirty="0"/>
              <a:t>상수 덮개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함수의 이름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maxtessfactor</a:t>
            </a:r>
            <a:r>
              <a:rPr lang="en-US" altLang="ko-KR" sz="1500" dirty="0"/>
              <a:t> : </a:t>
            </a:r>
            <a:r>
              <a:rPr lang="ko-KR" altLang="en-US" sz="1500" dirty="0" err="1"/>
              <a:t>셰이더가</a:t>
            </a:r>
            <a:r>
              <a:rPr lang="ko-KR" altLang="en-US" sz="1500" dirty="0"/>
              <a:t> 사용할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들의 최대값을 드라이버에게 </a:t>
            </a:r>
            <a:r>
              <a:rPr lang="ko-KR" altLang="en-US" sz="1500" dirty="0" err="1"/>
              <a:t>귀뜸해</a:t>
            </a:r>
            <a:r>
              <a:rPr lang="ko-KR" altLang="en-US" sz="1500" dirty="0"/>
              <a:t> 주는 역할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907</TotalTime>
  <Words>1171</Words>
  <Application>Microsoft Office PowerPoint</Application>
  <PresentationFormat>와이드스크린</PresentationFormat>
  <Paragraphs>225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Chapter 14</vt:lpstr>
      <vt:lpstr>Tessellation Stage</vt:lpstr>
      <vt:lpstr>목표</vt:lpstr>
      <vt:lpstr>1. Tessellation 기본도형 위상구조</vt:lpstr>
      <vt:lpstr>2. Hull Shader</vt:lpstr>
      <vt:lpstr>PowerPoint 프레젠테이션</vt:lpstr>
      <vt:lpstr>Tessellation 정도를 결정하는 측정치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곽 경훈</cp:lastModifiedBy>
  <cp:revision>135</cp:revision>
  <dcterms:created xsi:type="dcterms:W3CDTF">2019-04-18T08:42:16Z</dcterms:created>
  <dcterms:modified xsi:type="dcterms:W3CDTF">2019-06-28T08:25:13Z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