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7" r:id="rId3"/>
    <p:sldId id="266" r:id="rId4"/>
    <p:sldId id="272" r:id="rId5"/>
    <p:sldId id="273" r:id="rId6"/>
    <p:sldId id="274" r:id="rId7"/>
    <p:sldId id="275" r:id="rId8"/>
    <p:sldId id="276" r:id="rId9"/>
    <p:sldId id="278" r:id="rId10"/>
    <p:sldId id="277" r:id="rId11"/>
    <p:sldId id="279" r:id="rId12"/>
    <p:sldId id="280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316" autoAdjust="0"/>
  </p:normalViewPr>
  <p:slideViewPr>
    <p:cSldViewPr snapToGrid="0">
      <p:cViewPr varScale="1">
        <p:scale>
          <a:sx n="64" d="100"/>
          <a:sy n="64" d="100"/>
        </p:scale>
        <p:origin x="121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5월 29일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5월 29일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580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점광원이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내뿜는 빛을 물체가 가려서 생기는 그림자를 보여준다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평행광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그림자와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그림자에서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글자만 같고 의미는 다르다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그림자에서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점광원의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위치를 뜻하지만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평행광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그림자에서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무한히 멀리 있는 광원을 향한 방향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평행광선이 나아가는 방향의 반대 방향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뜻한다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612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이중 혼합 방지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그림자를 렌더링할 스텐실 버퍼의 픽셀들이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지워져 있다고 가정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 항목이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픽셀만 판정에 성공하도록 스텐실 판정을 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판정 성공 시 값이 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되도록 스텐실 연산을 설정한다</a:t>
            </a:r>
            <a:r>
              <a:rPr lang="en-US" altLang="ko-KR" sz="1200" baseline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같은 위치에 그림자 픽셀이 또다시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렌더링되면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항목이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판정실패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렌더링된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영역에는 픽셀들이 겹쳐 그려지지 않으며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이중 혼합이 방지된다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72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왼쪽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반사된 두개골이 거울에 제대로 나타나 있다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반사상이 벽의 벽돌들을 통과해서 보이지 않는 이유는 깊이 판정 실패하기 때문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but 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벽 뒤로는 반사상이 보여서 환상이 깨진다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baseline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버퍼를 이용하면 거울면을 벗어난 두개골 반사상 픽셀들을 차단할 수 있다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DXGI_FORMAT_D24_UNORM_S8_UINT :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텍셀은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[0, 1]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구간으로 사상되는 부호없는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비트 깊이 값 하나와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[0, 255]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구간으로 사상되는 부호 없는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비트 정수 스텐실 값으로 구성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버퍼는 각 프레임의 시작에서 특정한 값으로 재 설정 해야한다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메서드는 깊이 버퍼도 함께 지운다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686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좌변과 우변의 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StencilReadMask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같은 값임을 주의하기 바란다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판정은 두 피연산자를 응용 프로그램이 선택한 비교함수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(comparison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function)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 비교한다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비교함수의 결과가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참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거짓을 돌려준다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참이면 픽셀이 후면 버퍼에 기록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물론 픽셀이 깊이 판정까지 통과한다고 할때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거짓이면 후면 버퍼에 기록되지 않음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깊이 버퍼에도 기록되지 않음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870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반사상이 거울 안에만 나타나게 해야한다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 시 거울이 놓인 평면 중 거울에 해당하는 표면을 식별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반사된 물체가 그 표면에만 그려지게 해야함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첫째 문제는 해석 기하학 적용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두번째 문제는 스텐실 버퍼를 이용해서 해결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979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물체의 반사상을 그린다는 것은 물체의 메시를 거울 평면에 대해 반사시킨 메시를 렌더링하는 것이다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-&gt;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물체의 가려지지 않는 한 물체 전체가 화면에 나타난다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.(ex 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해골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그림설명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눈은 거울을 통해서 상자의 반사상을 본다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흉내내기위해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상자를 거울 평면에 대해 반사시켜 렌더링한다</a:t>
            </a:r>
            <a:r>
              <a:rPr lang="en-US" altLang="ko-KR" sz="1200" baseline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반사상을 그릴 때에는 광원도 거울 평면에 대해 반사시켜야 한다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그렇게 하지 않으면 반사상에 조명이 제대로 적용되지 않는다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81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463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307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5월 29일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5월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5월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5월 29일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5월 29일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5월 29일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5월 29일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5월 29일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5월 29일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Chapter11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b="1" smtClean="0"/>
              <a:t>스텐실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 smtClean="0"/>
              <a:t>3</a:t>
            </a:r>
            <a:r>
              <a:rPr lang="en-US" altLang="ko-KR" dirty="0" smtClean="0"/>
              <a:t>.1 </a:t>
            </a:r>
            <a:r>
              <a:rPr lang="ko-KR" altLang="en-US" dirty="0" err="1" smtClean="0"/>
              <a:t>평행광</a:t>
            </a:r>
            <a:r>
              <a:rPr lang="ko-KR" altLang="en-US" dirty="0" smtClean="0"/>
              <a:t> 그림자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0274" y="1465496"/>
            <a:ext cx="6032863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평행광의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방향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정점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거쳐 가는 광선에 해당하는 반직선은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r(t) = p + </a:t>
            </a:r>
            <a:r>
              <a:rPr lang="en-US" altLang="ko-KR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tL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정의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123" y="1241944"/>
            <a:ext cx="2100944" cy="4194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8916" y="5590902"/>
            <a:ext cx="4871358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평행광원에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의한 물체의 그림자를 도식화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274" y="3441030"/>
            <a:ext cx="4925690" cy="14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6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 smtClean="0"/>
              <a:t>3</a:t>
            </a:r>
            <a:r>
              <a:rPr lang="en-US" altLang="ko-KR" dirty="0" smtClean="0"/>
              <a:t>.2 </a:t>
            </a:r>
            <a:r>
              <a:rPr lang="ko-KR" altLang="en-US" dirty="0" err="1"/>
              <a:t>점</a:t>
            </a:r>
            <a:r>
              <a:rPr lang="ko-KR" altLang="en-US" dirty="0" err="1" smtClean="0"/>
              <a:t>광</a:t>
            </a:r>
            <a:r>
              <a:rPr lang="ko-KR" altLang="en-US" dirty="0" smtClean="0"/>
              <a:t> 그림자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33871" y="3580695"/>
            <a:ext cx="2486511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 . L &lt; 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상황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21" y="998809"/>
            <a:ext cx="3737812" cy="23808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30" y="918249"/>
            <a:ext cx="1930982" cy="24613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88968" y="3591079"/>
            <a:ext cx="3392905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점광원이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드리우는 그림자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089" y="4410473"/>
            <a:ext cx="4771822" cy="12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 smtClean="0"/>
              <a:t>3</a:t>
            </a:r>
            <a:r>
              <a:rPr lang="en-US" altLang="ko-KR" dirty="0" smtClean="0"/>
              <a:t>.3 </a:t>
            </a:r>
            <a:r>
              <a:rPr lang="ko-KR" altLang="en-US" dirty="0" smtClean="0"/>
              <a:t>스텐실 버퍼를 이용한 이중 혼합 방지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4" y="986590"/>
            <a:ext cx="9240252" cy="34650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2632" y="5109764"/>
            <a:ext cx="10926736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물체의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기하구조를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평면에 투영 시 둘 이상의 투영된 삼각형이 겹쳐질 수 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혼합을 이용해 그림자를 반투명하게 렌더링하면 여러 번 혼합되어서 더 어둡게 나타난다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12433" y="2610854"/>
            <a:ext cx="1648326" cy="16483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7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파이프라인 상태 객체의 </a:t>
            </a:r>
            <a:r>
              <a:rPr lang="en-US" altLang="ko-KR" smtClean="0"/>
              <a:t>D3D12_DEPTH_STENCIL_DESC</a:t>
            </a:r>
            <a:r>
              <a:rPr lang="ko-KR" altLang="en-US" smtClean="0"/>
              <a:t>필드를 채워서 깊이</a:t>
            </a:r>
            <a:r>
              <a:rPr lang="en-US" altLang="ko-KR" smtClean="0"/>
              <a:t>, </a:t>
            </a:r>
            <a:r>
              <a:rPr lang="ko-KR" altLang="en-US" smtClean="0"/>
              <a:t>스텐실 버퍼 상태를 제어하는 방법을 파악한다</a:t>
            </a:r>
            <a:r>
              <a:rPr lang="en-US" altLang="ko-KR" smtClean="0"/>
              <a:t>.</a:t>
            </a:r>
            <a:endParaRPr lang="ko-KR" altLang="en-US" smtClean="0"/>
          </a:p>
          <a:p>
            <a:pPr rtl="0"/>
            <a:r>
              <a:rPr lang="ko-KR" altLang="en-US" smtClean="0"/>
              <a:t>스텐실 버퍼로 거울면 바깥에 반사상이 그려지지 않게 해서 거울을 구현하는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방법을 배운다</a:t>
            </a:r>
            <a:r>
              <a:rPr lang="en-US" altLang="ko-KR" smtClean="0"/>
              <a:t>.</a:t>
            </a:r>
            <a:endParaRPr lang="en-US" altLang="ko-KR"/>
          </a:p>
          <a:p>
            <a:pPr rtl="0"/>
            <a:r>
              <a:rPr lang="ko-KR" altLang="en-US" smtClean="0"/>
              <a:t>이중 혼합이 무엇이고 스텐실 버퍼를 이용해서 이중 혼합을 방지하려면 어떻게 해야 하는지 살펴본다</a:t>
            </a:r>
            <a:r>
              <a:rPr lang="en-US" altLang="ko-KR" smtClean="0"/>
              <a:t>.</a:t>
            </a:r>
          </a:p>
          <a:p>
            <a:pPr rtl="0"/>
            <a:r>
              <a:rPr lang="ko-KR" altLang="en-US" smtClean="0"/>
              <a:t>깊이 복잡도를 이해하고</a:t>
            </a:r>
            <a:r>
              <a:rPr lang="en-US" altLang="ko-KR" smtClean="0"/>
              <a:t>, </a:t>
            </a:r>
            <a:r>
              <a:rPr lang="ko-KR" altLang="en-US" smtClean="0"/>
              <a:t>장면의 깊이 복잡도를 측정하는 두 가지 방법을 알아본다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적용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5399" y="1141419"/>
            <a:ext cx="10613571" cy="193899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(stencil buffer)</a:t>
            </a:r>
          </a:p>
          <a:p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특수 효과에 쓰이는 화면 밖 버퍼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후면 버퍼 및 깊이 버퍼와 해상도가 같다 </a:t>
            </a:r>
            <a:r>
              <a:rPr lang="en-US" altLang="ko-KR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 </a:t>
            </a:r>
            <a:r>
              <a:rPr lang="en-US" altLang="ko-KR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ij</a:t>
            </a:r>
            <a:r>
              <a:rPr lang="ko-KR" altLang="en-US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픽셀 </a:t>
            </a:r>
            <a:r>
              <a:rPr lang="en-US" altLang="ko-KR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후면</a:t>
            </a:r>
            <a:r>
              <a:rPr lang="en-US" altLang="ko-KR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깊이 버퍼의 </a:t>
            </a:r>
            <a:r>
              <a:rPr lang="en-US" altLang="ko-KR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ij</a:t>
            </a:r>
            <a:r>
              <a:rPr lang="ko-KR" altLang="en-US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픽셀과 대응</a:t>
            </a:r>
            <a:r>
              <a:rPr lang="en-US" altLang="ko-KR" sz="1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3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버퍼는 특정 픽셀 단편들이 후면 버퍼에 기록되지 못하게 하는 역할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04457" y="3429265"/>
            <a:ext cx="6183086" cy="2642554"/>
            <a:chOff x="1295399" y="3429265"/>
            <a:chExt cx="6183086" cy="26425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399" y="3434442"/>
              <a:ext cx="6183086" cy="2318658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1611086" y="3434442"/>
              <a:ext cx="1175657" cy="11756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67943" y="3429265"/>
              <a:ext cx="1175657" cy="11756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98914" y="5764042"/>
              <a:ext cx="1414347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스텐실 버퍼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(X)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55771" y="5753100"/>
              <a:ext cx="1414347" cy="30777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스텐실 버퍼</a:t>
              </a:r>
              <a:r>
                <a:rPr lang="en-US" altLang="ko-KR" sz="14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smtClean="0"/>
              <a:t>1.1 </a:t>
            </a:r>
            <a:r>
              <a:rPr lang="ko-KR" altLang="en-US" smtClean="0"/>
              <a:t>깊이</a:t>
            </a:r>
            <a:r>
              <a:rPr lang="en-US" altLang="ko-KR" smtClean="0"/>
              <a:t>. </a:t>
            </a:r>
            <a:r>
              <a:rPr lang="ko-KR" altLang="en-US" smtClean="0"/>
              <a:t>스텐실 버퍼의 자료 형식과 버퍼 지우기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399" y="1141419"/>
            <a:ext cx="10613571" cy="467820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깊이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버퍼는 하나의 </a:t>
            </a:r>
            <a:r>
              <a:rPr lang="ko-KR" altLang="en-US" sz="20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텍스처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깊이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 생성을 위한 자료형식 지정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예제 프레임워크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(D3DApp)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깊이 버퍼 생성 형식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DXGI_FORMAT mDepthStencilFormat = DXGI_FORMAT_D24_UNORM_S8_UINT;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depthStencilDesc.Format = mDepthStencilFormat;</a:t>
            </a:r>
          </a:p>
          <a:p>
            <a:endParaRPr lang="en-US" altLang="ko-KR" sz="20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 지우기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(clearing) 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메서드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Void ID3D12GraphicsCommandList::ClearDepthStencilView(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D3D12_CPU_DESCRIPTOR_HANDLE DepthStencilView,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D3D12_CLEAR_FLAGS ClearFlags,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FLOAT Depth,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UINT8 Stencil,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UINT   NumRects,</a:t>
            </a:r>
          </a:p>
          <a:p>
            <a:r>
              <a:rPr lang="en-US" altLang="ko-KR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Const  D3D12_RECT *pRects);</a:t>
            </a:r>
          </a:p>
        </p:txBody>
      </p:sp>
    </p:spTree>
    <p:extLst>
      <p:ext uri="{BB962C8B-B14F-4D97-AF65-F5344CB8AC3E}">
        <p14:creationId xmlns:p14="http://schemas.microsoft.com/office/powerpoint/2010/main" val="28319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smtClean="0"/>
              <a:t>1.2 </a:t>
            </a:r>
            <a:r>
              <a:rPr lang="ko-KR" altLang="en-US" smtClean="0"/>
              <a:t>스텐실 판정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399" y="1141419"/>
            <a:ext cx="10613571" cy="31700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버퍼를 이용해 장면이 후면 버퍼의 특정 영역에만 렌더링되지 않게 만들 수 있다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픽셀이 래스터화되는 과정에서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lang="ko-KR" altLang="en-US" sz="200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병합기 단계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일어난다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적용 활성화시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의사코드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(Sudo Code)</a:t>
            </a:r>
          </a:p>
          <a:p>
            <a:endParaRPr lang="en-US" altLang="ko-KR" sz="2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if(StencilRef &amp; StencilReadMask AND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비교연산자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Value &amp; StencilReadMask)</a:t>
            </a:r>
          </a:p>
          <a:p>
            <a:r>
              <a:rPr lang="en-US" altLang="ko-KR" sz="20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픽셀을 허용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</a:p>
          <a:p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픽셀을 기각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20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평면거울 구현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399" y="1511533"/>
            <a:ext cx="10613571" cy="243143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평면적인 표면을 흉내낸 거울을 구현해 본다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(ex: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잘 닦인 대리석 바닥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벽에 걸린 거울</a:t>
            </a:r>
            <a:r>
              <a:rPr lang="en-US" altLang="ko-KR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거울 구현을 위한 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문제</a:t>
            </a: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물체의 반사상을 정확히 그리려면 물체를 임의의 평면에 대해 반사하는 방법</a:t>
            </a:r>
            <a:endParaRPr lang="en-US" altLang="ko-KR" sz="16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Tx/>
              <a:buChar char="-"/>
            </a:pP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sz="1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반사상이 거울 안에만 나타나게 해야 한다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8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smtClean="0"/>
              <a:t>2.1 </a:t>
            </a:r>
            <a:r>
              <a:rPr lang="ko-KR" altLang="en-US" smtClean="0"/>
              <a:t>거울 예제의 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1154637"/>
            <a:ext cx="9995162" cy="16312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거울을 제대로 구현하려면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반사상이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오직 거울을 통해서만 보여야 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문제는 스텐실 버퍼를 이용해서 해결가능하다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반사된 두개골의 픽셀 중 거울 표면 영역 바깥에 있는 픽셀들은 스텐실 버퍼를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통해서 폐기하면 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052" y="2785853"/>
            <a:ext cx="4797858" cy="32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smtClean="0"/>
              <a:t>2.1 </a:t>
            </a:r>
            <a:r>
              <a:rPr lang="ko-KR" altLang="en-US" smtClean="0"/>
              <a:t>거울 예제의 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73" y="2317427"/>
            <a:ext cx="3831772" cy="1334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6142" y="2015182"/>
            <a:ext cx="6032863" cy="193899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바닥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벽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두개골을 렌더링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(O),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 갱신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(X)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지운다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스텐실 버퍼에만 거울 렌더링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665" y="4765974"/>
            <a:ext cx="11118670" cy="70788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두개골을 먼저 그린 후에 거울을 그려야 한다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거울 픽셀 중 두개골에 가려진 픽셀들이 깊이 판정에 실패해서 스텐실 버퍼가 수정되지 않는다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3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smtClean="0"/>
              <a:t>2.1 </a:t>
            </a:r>
            <a:r>
              <a:rPr lang="ko-KR" altLang="en-US" smtClean="0"/>
              <a:t>거울 예제의 개요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75" y="2252892"/>
            <a:ext cx="4037796" cy="1463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06142" y="2015182"/>
            <a:ext cx="6032863" cy="16312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반사된 두개골을 후면 버퍼와 스텐실 버퍼에 렌더링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거울 자체를 후면 버퍼에 통상적인 방식으로 렌더링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6142" y="1077606"/>
            <a:ext cx="310678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가시적 부분 스텐실 항목 </a:t>
            </a:r>
            <a:r>
              <a:rPr lang="en-US" altLang="ko-KR" b="1" dirty="0" smtClean="0">
                <a:solidFill>
                  <a:srgbClr val="FF0000"/>
                </a:solidFill>
              </a:rPr>
              <a:t>: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rot="10800000" flipV="1">
            <a:off x="4180114" y="1221794"/>
            <a:ext cx="1426030" cy="1312400"/>
          </a:xfrm>
          <a:prstGeom prst="bentConnector3">
            <a:avLst>
              <a:gd name="adj1" fmla="val 99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75959" y="4214642"/>
            <a:ext cx="1761309" cy="370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 smtClean="0">
                <a:solidFill>
                  <a:srgbClr val="FF0000"/>
                </a:solidFill>
              </a:rPr>
              <a:t>깊이판정</a:t>
            </a:r>
            <a:r>
              <a:rPr lang="ko-KR" altLang="en-US" b="1" dirty="0" smtClean="0">
                <a:solidFill>
                  <a:srgbClr val="FF0000"/>
                </a:solidFill>
              </a:rPr>
              <a:t> 실패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>
            <a:stCxn id="19" idx="1"/>
          </p:cNvCxnSpPr>
          <p:nvPr/>
        </p:nvCxnSpPr>
        <p:spPr>
          <a:xfrm flipH="1" flipV="1">
            <a:off x="4095206" y="3102438"/>
            <a:ext cx="1680753" cy="129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14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484</TotalTime>
  <Words>786</Words>
  <Application>Microsoft Office PowerPoint</Application>
  <PresentationFormat>와이드스크린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HY중고딕</vt:lpstr>
      <vt:lpstr>맑은 고딕</vt:lpstr>
      <vt:lpstr>Arial</vt:lpstr>
      <vt:lpstr>다이아몬드 눈금 16x9</vt:lpstr>
      <vt:lpstr>Chapter11</vt:lpstr>
      <vt:lpstr>목표</vt:lpstr>
      <vt:lpstr>1. 스텐실 적용</vt:lpstr>
      <vt:lpstr>1.1 깊이. 스텐실 버퍼의 자료 형식과 버퍼 지우기</vt:lpstr>
      <vt:lpstr>1.2 스텐실 판정</vt:lpstr>
      <vt:lpstr>2. 평면거울 구현</vt:lpstr>
      <vt:lpstr>2.1 거울 예제의 개요</vt:lpstr>
      <vt:lpstr>2.1 거울 예제의 개요</vt:lpstr>
      <vt:lpstr>2.1 거울 예제의 개요</vt:lpstr>
      <vt:lpstr>3.1 평행광 그림자</vt:lpstr>
      <vt:lpstr>3.2 점광 그림자</vt:lpstr>
      <vt:lpstr>3.3 스텐실 버퍼를 이용한 이중 혼합 방지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Windows 사용자</cp:lastModifiedBy>
  <cp:revision>158</cp:revision>
  <dcterms:created xsi:type="dcterms:W3CDTF">2019-04-18T08:42:16Z</dcterms:created>
  <dcterms:modified xsi:type="dcterms:W3CDTF">2019-05-29T15:00:47Z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