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7" r:id="rId3"/>
    <p:sldId id="273" r:id="rId4"/>
    <p:sldId id="281" r:id="rId5"/>
    <p:sldId id="282" r:id="rId6"/>
    <p:sldId id="283" r:id="rId7"/>
    <p:sldId id="284" r:id="rId8"/>
    <p:sldId id="285" r:id="rId9"/>
    <p:sldId id="266" r:id="rId10"/>
    <p:sldId id="287" r:id="rId11"/>
    <p:sldId id="286" r:id="rId12"/>
    <p:sldId id="279" r:id="rId13"/>
    <p:sldId id="280" r:id="rId14"/>
    <p:sldId id="274" r:id="rId15"/>
    <p:sldId id="275" r:id="rId16"/>
    <p:sldId id="276" r:id="rId17"/>
    <p:sldId id="277" r:id="rId18"/>
    <p:sldId id="278" r:id="rId19"/>
    <p:sldId id="262" r:id="rId20"/>
    <p:sldId id="263" r:id="rId21"/>
    <p:sldId id="264" r:id="rId22"/>
    <p:sldId id="265" r:id="rId23"/>
    <p:sldId id="271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90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RAM, CPU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GPU, GPU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RAM, GPU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VRAM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상대적인 메모리 대역폭 속도를 나타낸 도식</a:t>
            </a:r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수치들은 단지 대역폭들의 차이가 몇 자릿수 정도인지를 보여주기 위한 것 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메모리 전송이 병목 임을 주목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rtl="0">
              <a:buNone/>
            </a:pPr>
            <a:endParaRPr lang="en-US" altLang="ko-KR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rtl="0">
              <a:buAutoNum type="arabicPeriod" startAt="2"/>
            </a:pP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세이더는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파이프라인의 일부가 아니라 그 옆에 존재하는 개별적인 처리 단위이다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셰이더는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읽고 쓸 수 있다</a:t>
            </a:r>
            <a:r>
              <a:rPr lang="en-US" altLang="ko-KR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그래픽 렌더링과 함께 사용할 수도 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GPGPU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프로그래밍에만 사용할 수도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90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5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0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2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25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38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70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68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Tessellation Stage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991705"/>
            <a:ext cx="8244663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응용 프로그램이 관여할 여지가 없음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가 출력한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들에 기초해 패치들을 실제로 </a:t>
            </a:r>
            <a:r>
              <a:rPr lang="en-US" altLang="ko-KR" sz="1500" dirty="0"/>
              <a:t>Tessellation </a:t>
            </a:r>
            <a:r>
              <a:rPr lang="ko-KR" altLang="en-US" sz="1500" dirty="0"/>
              <a:t>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구체적인 작업은 전적으로 하드웨어가 제어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518922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3. Tessellation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068B2-FE23-4BD5-ACD6-F38C6F7F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" y="2357407"/>
            <a:ext cx="5153491" cy="3447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6CA1-68EB-412F-80BA-F4DB0E99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98" y="1925355"/>
            <a:ext cx="4392614" cy="3940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97030-A5DE-4F6A-A4C6-77D0AB033B00}"/>
              </a:ext>
            </a:extLst>
          </p:cNvPr>
          <p:cNvSpPr txBox="1"/>
          <p:nvPr/>
        </p:nvSpPr>
        <p:spPr>
          <a:xfrm>
            <a:off x="0" y="5866295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사각형 패치 세분 예</a:t>
            </a:r>
            <a:r>
              <a:rPr lang="en-US" altLang="ko-KR" sz="12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0663-6691-4876-8743-8E7C28A53289}"/>
              </a:ext>
            </a:extLst>
          </p:cNvPr>
          <p:cNvSpPr txBox="1"/>
          <p:nvPr/>
        </p:nvSpPr>
        <p:spPr>
          <a:xfrm>
            <a:off x="6269667" y="5866294"/>
            <a:ext cx="59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계수와 내부 </a:t>
            </a:r>
            <a:r>
              <a:rPr lang="ko-KR" altLang="en-US" sz="1200" b="1" dirty="0" err="1"/>
              <a:t>테셀레이션</a:t>
            </a:r>
            <a:r>
              <a:rPr lang="ko-KR" altLang="en-US" sz="1200" b="1" dirty="0"/>
              <a:t> 계수의 여러 조합에 따른 삼각형 패치 세분 예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3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" y="1864852"/>
            <a:ext cx="4267202" cy="2422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6" y="418011"/>
            <a:ext cx="4785992" cy="531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495763" y="4474378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 </a:t>
            </a:r>
            <a:r>
              <a:rPr lang="en-US" altLang="ko-KR" sz="1500" dirty="0"/>
              <a:t>1. </a:t>
            </a:r>
            <a:r>
              <a:rPr lang="ko-KR" altLang="en-US" sz="1500" dirty="0"/>
              <a:t>상대적 메모리 대역폭 속도를 나타낸 도식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6719909" y="5794065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그림 </a:t>
            </a:r>
            <a:r>
              <a:rPr lang="en-US" altLang="ko-KR" sz="1500" dirty="0"/>
              <a:t>2. </a:t>
            </a:r>
            <a:r>
              <a:rPr lang="ko-KR" altLang="en-US" sz="1500" dirty="0"/>
              <a:t>렌더링 파이프라인과 계산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관계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99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/>
              <a:t>스레드와 스레드 그룹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7" y="1449978"/>
            <a:ext cx="4795698" cy="3487780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5443210" y="1449978"/>
            <a:ext cx="6234983" cy="3567223"/>
          </a:xfrm>
        </p:spPr>
        <p:txBody>
          <a:bodyPr rtlCol="0"/>
          <a:lstStyle/>
          <a:p>
            <a:pPr rtl="0"/>
            <a:r>
              <a:rPr lang="en-US" altLang="ko-KR" dirty="0"/>
              <a:t>GPU</a:t>
            </a:r>
            <a:r>
              <a:rPr lang="ko-KR" altLang="en-US" dirty="0"/>
              <a:t>프로그래밍에서는 다수의 스레드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스레드 그룹</a:t>
            </a:r>
            <a:r>
              <a:rPr lang="en-US" altLang="ko-KR" dirty="0">
                <a:sym typeface="Wingdings" panose="05000000000000000000" pitchFamily="2" charset="2"/>
              </a:rPr>
              <a:t>(thread group) -&gt; </a:t>
            </a:r>
            <a:r>
              <a:rPr lang="ko-KR" altLang="en-US" dirty="0">
                <a:sym typeface="Wingdings" panose="05000000000000000000" pitchFamily="2" charset="2"/>
              </a:rPr>
              <a:t>하나의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격자</a:t>
            </a:r>
            <a:r>
              <a:rPr lang="en-US" altLang="ko-KR" dirty="0">
                <a:sym typeface="Wingdings" panose="05000000000000000000" pitchFamily="2" charset="2"/>
              </a:rPr>
              <a:t>(grid)</a:t>
            </a:r>
            <a:r>
              <a:rPr lang="ko-KR" altLang="en-US" dirty="0">
                <a:sym typeface="Wingdings" panose="05000000000000000000" pitchFamily="2" charset="2"/>
              </a:rPr>
              <a:t>를 형성</a:t>
            </a:r>
            <a:endParaRPr lang="en-US" altLang="ko-KR" dirty="0">
              <a:sym typeface="Wingdings" panose="05000000000000000000" pitchFamily="2" charset="2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rtl="0"/>
            <a:r>
              <a:rPr lang="ko-KR" altLang="en-US" dirty="0">
                <a:sym typeface="Wingdings" panose="05000000000000000000" pitchFamily="2" charset="2"/>
              </a:rPr>
              <a:t>각 스레드 그룹에는 그룹의 모든 스레드가 접근할 수 있는 공유 메모리가 주어진다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자신이 속한 그룹이 아닌 다른 그룹의 공유 메모리는 </a:t>
            </a:r>
            <a:r>
              <a:rPr lang="ko-KR" altLang="en-US">
                <a:sym typeface="Wingdings" panose="05000000000000000000" pitchFamily="2" charset="2"/>
              </a:rPr>
              <a:t>접근불가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알파</a:t>
            </a:r>
            <a:r>
              <a:rPr lang="en-US" altLang="ko-KR" sz="2000" dirty="0"/>
              <a:t>-</a:t>
            </a:r>
            <a:r>
              <a:rPr lang="ko-KR" altLang="en-US" sz="2000" dirty="0"/>
              <a:t>포괄도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663991" y="2179802"/>
            <a:ext cx="10864017" cy="336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포괄도</a:t>
            </a:r>
            <a:r>
              <a:rPr lang="en-US" altLang="ko-KR" sz="1500" dirty="0"/>
              <a:t>(coverage) : </a:t>
            </a:r>
            <a:r>
              <a:rPr lang="ko-KR" altLang="en-US" sz="1500" dirty="0" err="1"/>
              <a:t>부분픽셀이</a:t>
            </a:r>
            <a:r>
              <a:rPr lang="ko-KR" altLang="en-US" sz="1500" dirty="0"/>
              <a:t> 다각형에 어느 정도나 걸쳐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또는 </a:t>
            </a:r>
            <a:r>
              <a:rPr lang="ko-KR" altLang="en-US" sz="1500" dirty="0" err="1"/>
              <a:t>부분픽셀의</a:t>
            </a:r>
            <a:r>
              <a:rPr lang="ko-KR" altLang="en-US" sz="1500" dirty="0"/>
              <a:t> 중심이 다각형 안에 있는지 아니면 바깥에 있는지를 나타내는 값을 의미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D3D12_BLEND_DESC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AlphaToCoverageEnable</a:t>
            </a:r>
            <a:r>
              <a:rPr lang="en-US" altLang="ko-KR" sz="1500" dirty="0"/>
              <a:t> 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ture</a:t>
            </a:r>
            <a:r>
              <a:rPr lang="ko-KR" altLang="en-US" sz="1500" dirty="0"/>
              <a:t>이면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포괄도 변환이 활성화 된다</a:t>
            </a:r>
            <a:r>
              <a:rPr lang="en-US" altLang="ko-KR" sz="1500" dirty="0"/>
              <a:t>(MSAA</a:t>
            </a:r>
            <a:r>
              <a:rPr lang="ko-KR" altLang="en-US" sz="1500" dirty="0"/>
              <a:t>도 활성화 해야 함</a:t>
            </a:r>
            <a:r>
              <a:rPr lang="en-US" altLang="ko-KR" sz="15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하드웨어는 </a:t>
            </a:r>
            <a:r>
              <a:rPr lang="en-US" altLang="ko-KR" sz="1500" dirty="0"/>
              <a:t>PS</a:t>
            </a:r>
            <a:r>
              <a:rPr lang="ko-KR" altLang="en-US" sz="1500" dirty="0"/>
              <a:t>가 돌려준 알파 값을 이용해 포괄도를 결정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62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814" y="238997"/>
            <a:ext cx="9601200" cy="506239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Tessellation </a:t>
            </a:r>
            <a:r>
              <a:rPr lang="en-US" altLang="ko-KR" sz="2400" dirty="0"/>
              <a:t>Stage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262-2664-4182-8760-72BE03616E16}"/>
              </a:ext>
            </a:extLst>
          </p:cNvPr>
          <p:cNvSpPr txBox="1"/>
          <p:nvPr/>
        </p:nvSpPr>
        <p:spPr>
          <a:xfrm>
            <a:off x="1548385" y="745236"/>
            <a:ext cx="919581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렌더링 파이프라인에 기하구조의 </a:t>
            </a:r>
            <a:r>
              <a:rPr lang="ko-KR" altLang="en-US" sz="1500" dirty="0" err="1"/>
              <a:t>테셀레이션에</a:t>
            </a:r>
            <a:r>
              <a:rPr lang="ko-KR" altLang="en-US" sz="1500" dirty="0"/>
              <a:t> 관련된 세 개의 단계를 의미</a:t>
            </a:r>
            <a:r>
              <a:rPr lang="en-US" altLang="ko-KR" sz="1500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7C54E9-45CB-4192-B1DD-3097226C62CC}"/>
              </a:ext>
            </a:extLst>
          </p:cNvPr>
          <p:cNvSpPr txBox="1">
            <a:spLocks/>
          </p:cNvSpPr>
          <p:nvPr/>
        </p:nvSpPr>
        <p:spPr>
          <a:xfrm>
            <a:off x="646814" y="1222200"/>
            <a:ext cx="9601200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Tessellation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629A4-B092-4C05-8CBB-01223F06C05A}"/>
              </a:ext>
            </a:extLst>
          </p:cNvPr>
          <p:cNvSpPr txBox="1"/>
          <p:nvPr/>
        </p:nvSpPr>
        <p:spPr>
          <a:xfrm>
            <a:off x="1605092" y="1728439"/>
            <a:ext cx="919581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주어진 기하구조를 더 작은 삼각형으로 분할하고</a:t>
            </a:r>
            <a:r>
              <a:rPr lang="en-US" altLang="ko-KR" sz="1500" dirty="0"/>
              <a:t>, </a:t>
            </a:r>
            <a:r>
              <a:rPr lang="ko-KR" altLang="en-US" sz="1500" dirty="0"/>
              <a:t>분할로 생긴 새 정점들의 위치를 어떤 </a:t>
            </a:r>
            <a:r>
              <a:rPr lang="ko-KR" altLang="en-US" sz="1500" dirty="0" err="1"/>
              <a:t>방식으로든</a:t>
            </a:r>
            <a:r>
              <a:rPr lang="ko-KR" altLang="en-US" sz="1500" dirty="0"/>
              <a:t> 조정하는 것</a:t>
            </a:r>
            <a:r>
              <a:rPr lang="en-US" altLang="ko-KR" sz="1500" dirty="0"/>
              <a:t>. </a:t>
            </a:r>
            <a:r>
              <a:rPr lang="ko-KR" altLang="en-US" sz="1500" dirty="0"/>
              <a:t>이는 시에 세부사항을 추가하기 위함</a:t>
            </a:r>
            <a:r>
              <a:rPr lang="en-US" altLang="ko-KR" sz="1500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FC5267E-963A-49B2-B0C4-C93CE5FF1132}"/>
              </a:ext>
            </a:extLst>
          </p:cNvPr>
          <p:cNvSpPr txBox="1">
            <a:spLocks/>
          </p:cNvSpPr>
          <p:nvPr/>
        </p:nvSpPr>
        <p:spPr>
          <a:xfrm>
            <a:off x="646814" y="4076393"/>
            <a:ext cx="9601200" cy="5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Tessellation </a:t>
            </a:r>
            <a:r>
              <a:rPr lang="ko-KR" altLang="en-US" sz="2400" dirty="0"/>
              <a:t>사용 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E784E-14CA-44F8-9C98-060493562A76}"/>
              </a:ext>
            </a:extLst>
          </p:cNvPr>
          <p:cNvSpPr txBox="1"/>
          <p:nvPr/>
        </p:nvSpPr>
        <p:spPr>
          <a:xfrm>
            <a:off x="1548385" y="4694337"/>
            <a:ext cx="9195814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/>
              <a:t>GPU</a:t>
            </a:r>
            <a:r>
              <a:rPr lang="ko-KR" altLang="en-US" sz="1500" dirty="0"/>
              <a:t> 상의 동적 </a:t>
            </a:r>
            <a:r>
              <a:rPr lang="en-US" altLang="ko-KR" sz="1500" dirty="0"/>
              <a:t>LOD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효율적인 물리 및 애니메이션 제작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메모리 절약</a:t>
            </a:r>
            <a:endParaRPr lang="en-US" altLang="ko-KR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8ADA51-4544-4764-908A-F8C3C97E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92" y="2009554"/>
            <a:ext cx="3117514" cy="414018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949937A-C687-4EC6-AB98-9CB5BB39A573}"/>
              </a:ext>
            </a:extLst>
          </p:cNvPr>
          <p:cNvSpPr/>
          <p:nvPr/>
        </p:nvSpPr>
        <p:spPr>
          <a:xfrm>
            <a:off x="7687339" y="3823273"/>
            <a:ext cx="2270051" cy="5062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F94C295-41EC-47B7-91DA-301067C7D91A}"/>
              </a:ext>
            </a:extLst>
          </p:cNvPr>
          <p:cNvSpPr/>
          <p:nvPr/>
        </p:nvSpPr>
        <p:spPr>
          <a:xfrm>
            <a:off x="7761752" y="2769781"/>
            <a:ext cx="196718" cy="691117"/>
          </a:xfrm>
          <a:custGeom>
            <a:avLst/>
            <a:gdLst>
              <a:gd name="connsiteX0" fmla="*/ 196718 w 196718"/>
              <a:gd name="connsiteY0" fmla="*/ 0 h 691117"/>
              <a:gd name="connsiteX1" fmla="*/ 15 w 196718"/>
              <a:gd name="connsiteY1" fmla="*/ 345559 h 691117"/>
              <a:gd name="connsiteX2" fmla="*/ 186085 w 196718"/>
              <a:gd name="connsiteY2" fmla="*/ 691117 h 69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18" h="691117">
                <a:moveTo>
                  <a:pt x="196718" y="0"/>
                </a:moveTo>
                <a:cubicBezTo>
                  <a:pt x="99252" y="115186"/>
                  <a:pt x="1787" y="230373"/>
                  <a:pt x="15" y="345559"/>
                </a:cubicBezTo>
                <a:cubicBezTo>
                  <a:pt x="-1757" y="460745"/>
                  <a:pt x="151529" y="634410"/>
                  <a:pt x="186085" y="69111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D50B9C7-A45D-4FD3-8396-B3345B6F879F}"/>
              </a:ext>
            </a:extLst>
          </p:cNvPr>
          <p:cNvSpPr/>
          <p:nvPr/>
        </p:nvSpPr>
        <p:spPr>
          <a:xfrm>
            <a:off x="7835017" y="4651744"/>
            <a:ext cx="208513" cy="754912"/>
          </a:xfrm>
          <a:custGeom>
            <a:avLst/>
            <a:gdLst>
              <a:gd name="connsiteX0" fmla="*/ 139402 w 208513"/>
              <a:gd name="connsiteY0" fmla="*/ 0 h 754912"/>
              <a:gd name="connsiteX1" fmla="*/ 1178 w 208513"/>
              <a:gd name="connsiteY1" fmla="*/ 393405 h 754912"/>
              <a:gd name="connsiteX2" fmla="*/ 208513 w 208513"/>
              <a:gd name="connsiteY2" fmla="*/ 754912 h 75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13" h="754912">
                <a:moveTo>
                  <a:pt x="139402" y="0"/>
                </a:moveTo>
                <a:cubicBezTo>
                  <a:pt x="64530" y="133793"/>
                  <a:pt x="-10341" y="267586"/>
                  <a:pt x="1178" y="393405"/>
                </a:cubicBezTo>
                <a:cubicBezTo>
                  <a:pt x="12696" y="519224"/>
                  <a:pt x="108390" y="566184"/>
                  <a:pt x="208513" y="75491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6F243-447A-4C22-B130-48FE17A85718}"/>
              </a:ext>
            </a:extLst>
          </p:cNvPr>
          <p:cNvSpPr txBox="1"/>
          <p:nvPr/>
        </p:nvSpPr>
        <p:spPr>
          <a:xfrm>
            <a:off x="6506686" y="2946110"/>
            <a:ext cx="12550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정점 </a:t>
            </a:r>
            <a:r>
              <a:rPr lang="ko-KR" altLang="en-US" sz="1500" dirty="0" err="1">
                <a:solidFill>
                  <a:srgbClr val="FF0000"/>
                </a:solidFill>
              </a:rPr>
              <a:t>셰이더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3E9CB-3798-41B4-B72F-804FEC26743E}"/>
              </a:ext>
            </a:extLst>
          </p:cNvPr>
          <p:cNvSpPr txBox="1"/>
          <p:nvPr/>
        </p:nvSpPr>
        <p:spPr>
          <a:xfrm>
            <a:off x="6488289" y="4883510"/>
            <a:ext cx="12550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기하 </a:t>
            </a:r>
            <a:r>
              <a:rPr lang="ko-KR" altLang="en-US" sz="1500" dirty="0" err="1">
                <a:solidFill>
                  <a:srgbClr val="FF0000"/>
                </a:solidFill>
              </a:rPr>
              <a:t>셰이더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01933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3809999"/>
          </a:xfrm>
        </p:spPr>
        <p:txBody>
          <a:bodyPr rtlCol="0"/>
          <a:lstStyle/>
          <a:p>
            <a:pPr rtl="0"/>
            <a:r>
              <a:rPr lang="ko-KR" altLang="en-US" dirty="0" err="1"/>
              <a:t>테셀레이션에</a:t>
            </a:r>
            <a:r>
              <a:rPr lang="ko-KR" altLang="en-US" dirty="0"/>
              <a:t> 쓰이는 여러 종류의 패치 기본도형 파악</a:t>
            </a:r>
            <a:endParaRPr lang="en-US" altLang="ko-KR" dirty="0"/>
          </a:p>
          <a:p>
            <a:pPr rtl="0"/>
            <a:r>
              <a:rPr lang="ko-KR" altLang="en-US" dirty="0"/>
              <a:t>각 </a:t>
            </a:r>
            <a:r>
              <a:rPr lang="ko-KR" altLang="en-US" dirty="0" err="1"/>
              <a:t>테셀레이션</a:t>
            </a:r>
            <a:r>
              <a:rPr lang="ko-KR" altLang="en-US" dirty="0"/>
              <a:t> 단계가 무슨 일을 하고 무엇을 입력</a:t>
            </a:r>
            <a:r>
              <a:rPr lang="en-US" altLang="ko-KR" dirty="0"/>
              <a:t>, </a:t>
            </a:r>
            <a:r>
              <a:rPr lang="ko-KR" altLang="en-US" dirty="0"/>
              <a:t>출력하는지 이해</a:t>
            </a:r>
            <a:endParaRPr lang="en-US" altLang="ko-KR" dirty="0"/>
          </a:p>
          <a:p>
            <a:pPr rtl="0"/>
            <a:r>
              <a:rPr lang="ko-KR" altLang="en-US" dirty="0"/>
              <a:t>덮개 </a:t>
            </a:r>
            <a:r>
              <a:rPr lang="ko-KR" altLang="en-US" dirty="0" err="1"/>
              <a:t>셰이더</a:t>
            </a:r>
            <a:r>
              <a:rPr lang="ko-KR" altLang="en-US" dirty="0"/>
              <a:t> 프로그램과 영역 </a:t>
            </a:r>
            <a:r>
              <a:rPr lang="ko-KR" altLang="en-US" dirty="0" err="1"/>
              <a:t>셰이더</a:t>
            </a:r>
            <a:r>
              <a:rPr lang="ko-KR" altLang="en-US" dirty="0"/>
              <a:t> 프로그램을 작성해서 기하구조를 </a:t>
            </a:r>
            <a:r>
              <a:rPr lang="ko-KR" altLang="en-US" dirty="0" err="1"/>
              <a:t>테셀레이션하는</a:t>
            </a:r>
            <a:r>
              <a:rPr lang="ko-KR" altLang="en-US" dirty="0"/>
              <a:t> 방법을 배움</a:t>
            </a:r>
            <a:endParaRPr lang="en-US" altLang="ko-KR" dirty="0"/>
          </a:p>
          <a:p>
            <a:pPr rtl="0"/>
            <a:r>
              <a:rPr lang="ko-KR" altLang="en-US" dirty="0" err="1"/>
              <a:t>테셀레이션</a:t>
            </a:r>
            <a:r>
              <a:rPr lang="ko-KR" altLang="en-US" dirty="0"/>
              <a:t> 사용 여부를 결정하는 여러 전략과 하드웨어 </a:t>
            </a:r>
            <a:r>
              <a:rPr lang="ko-KR" altLang="en-US" dirty="0" err="1"/>
              <a:t>테셀레이션에</a:t>
            </a:r>
            <a:r>
              <a:rPr lang="ko-KR" altLang="en-US" dirty="0"/>
              <a:t> 관련된 성능 고려사항들에 익숙해진다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 err="1"/>
              <a:t>베지에</a:t>
            </a:r>
            <a:r>
              <a:rPr lang="ko-KR" altLang="en-US" dirty="0"/>
              <a:t> 곡선 및 곡면에 깔린 수학과 그것들을 </a:t>
            </a:r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ko-KR" altLang="en-US" dirty="0" err="1"/>
              <a:t>단계들에서</a:t>
            </a:r>
            <a:r>
              <a:rPr lang="ko-KR" altLang="en-US" dirty="0"/>
              <a:t> 구현하는 방법을 배운다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Tessellation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기본도형 위상구조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1068018"/>
            <a:ext cx="107654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응용 프로그램은 입력 </a:t>
            </a:r>
            <a:r>
              <a:rPr lang="ko-KR" altLang="en-US" sz="1500" dirty="0" err="1"/>
              <a:t>조립기</a:t>
            </a:r>
            <a:r>
              <a:rPr lang="ko-KR" altLang="en-US" sz="1500" dirty="0"/>
              <a:t> 단계에 삼각형들을 제출하지 않음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일단의 </a:t>
            </a:r>
            <a:r>
              <a:rPr lang="ko-KR" altLang="en-US" sz="1500" b="1" dirty="0" err="1"/>
              <a:t>제어점</a:t>
            </a:r>
            <a:r>
              <a:rPr lang="en-US" altLang="ko-KR" sz="1500" b="1" dirty="0"/>
              <a:t>(control point)</a:t>
            </a:r>
            <a:r>
              <a:rPr lang="ko-KR" altLang="en-US" sz="1500" dirty="0"/>
              <a:t>들로 이뤄진 </a:t>
            </a:r>
            <a:r>
              <a:rPr lang="ko-KR" altLang="en-US" sz="1500" b="1" dirty="0"/>
              <a:t>패치</a:t>
            </a:r>
            <a:r>
              <a:rPr lang="ko-KR" altLang="en-US" sz="1500" dirty="0"/>
              <a:t>들을 입력 조립기에 제출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제어점이 최소 </a:t>
            </a:r>
            <a:r>
              <a:rPr lang="en-US" altLang="ko-KR" sz="1500" dirty="0"/>
              <a:t>1</a:t>
            </a:r>
            <a:r>
              <a:rPr lang="ko-KR" altLang="en-US" sz="1500" dirty="0"/>
              <a:t> </a:t>
            </a:r>
            <a:r>
              <a:rPr lang="en-US" altLang="ko-KR" sz="1500" dirty="0"/>
              <a:t>~</a:t>
            </a:r>
            <a:r>
              <a:rPr lang="ko-KR" altLang="en-US" sz="1500" dirty="0"/>
              <a:t> </a:t>
            </a:r>
            <a:r>
              <a:rPr lang="en-US" altLang="ko-KR" sz="1500" dirty="0"/>
              <a:t>32</a:t>
            </a:r>
            <a:r>
              <a:rPr lang="ko-KR" altLang="en-US" sz="1500" dirty="0"/>
              <a:t>개인 패치를 지원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en-US" altLang="ko-KR" sz="1500" b="1" dirty="0" err="1"/>
              <a:t>PrimitiveTopologyType</a:t>
            </a:r>
            <a:r>
              <a:rPr lang="en-US" altLang="ko-KR" sz="1500" dirty="0"/>
              <a:t> </a:t>
            </a:r>
            <a:r>
              <a:rPr lang="ko-KR" altLang="en-US" sz="1500" dirty="0"/>
              <a:t>을 </a:t>
            </a:r>
            <a:r>
              <a:rPr lang="en-US" altLang="ko-KR" sz="1500" b="1" dirty="0"/>
              <a:t>D3D12_PRIMITIVE_TOPOLOGY_TYPE_PATCH</a:t>
            </a:r>
            <a:r>
              <a:rPr lang="ko-KR" altLang="en-US" sz="1500" dirty="0"/>
              <a:t>로 설정해야 함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13267" y="3850990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ko-KR" altLang="en-US" sz="1500" dirty="0" err="1"/>
              <a:t>테셀레이션이</a:t>
            </a:r>
            <a:r>
              <a:rPr lang="ko-KR" altLang="en-US" sz="1500" dirty="0"/>
              <a:t> 활성화되면 정점 </a:t>
            </a:r>
            <a:r>
              <a:rPr lang="ko-KR" altLang="en-US" sz="1500" dirty="0" err="1"/>
              <a:t>셰이더는</a:t>
            </a:r>
            <a:r>
              <a:rPr lang="ko-KR" altLang="en-US" sz="1500" dirty="0"/>
              <a:t>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제어점을 위한 정점 </a:t>
            </a:r>
            <a:r>
              <a:rPr lang="ko-KR" altLang="en-US" sz="1500" b="1" dirty="0" err="1"/>
              <a:t>셰이더</a:t>
            </a:r>
            <a:r>
              <a:rPr lang="en-US" altLang="ko-KR" sz="1500" b="1" dirty="0"/>
              <a:t>’</a:t>
            </a:r>
            <a:r>
              <a:rPr lang="ko-KR" altLang="en-US" sz="1500" dirty="0"/>
              <a:t>로 작용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9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/>
              <a:t>Hull Shader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713267" y="1068018"/>
            <a:ext cx="107654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/>
              <a:t>Tessellation</a:t>
            </a:r>
            <a:r>
              <a:rPr lang="ko-KR" altLang="en-US" sz="1500" b="1" dirty="0"/>
              <a:t>의 가장 첫 단계</a:t>
            </a:r>
            <a:endParaRPr lang="en-US" altLang="ko-KR" sz="1500" b="1" dirty="0"/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상수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와</a:t>
            </a:r>
            <a:r>
              <a:rPr lang="ko-KR" altLang="en-US" sz="1500" dirty="0"/>
              <a:t> </a:t>
            </a:r>
            <a:r>
              <a:rPr lang="ko-KR" altLang="en-US" sz="1500" b="1" dirty="0" err="1">
                <a:solidFill>
                  <a:srgbClr val="FF0000"/>
                </a:solidFill>
              </a:rPr>
              <a:t>제어점</a:t>
            </a:r>
            <a:r>
              <a:rPr lang="ko-KR" altLang="en-US" sz="1500" b="1" dirty="0">
                <a:solidFill>
                  <a:srgbClr val="FF0000"/>
                </a:solidFill>
              </a:rPr>
              <a:t> 덮개 </a:t>
            </a:r>
            <a:r>
              <a:rPr lang="ko-KR" altLang="en-US" sz="1500" b="1" dirty="0" err="1">
                <a:solidFill>
                  <a:srgbClr val="FF0000"/>
                </a:solidFill>
              </a:rPr>
              <a:t>셰이더</a:t>
            </a:r>
            <a:r>
              <a:rPr lang="ko-KR" altLang="en-US" sz="1500" dirty="0" err="1"/>
              <a:t>로</a:t>
            </a:r>
            <a:r>
              <a:rPr lang="ko-KR" altLang="en-US" sz="1500" dirty="0"/>
              <a:t> 구성</a:t>
            </a:r>
            <a:r>
              <a:rPr lang="en-US" altLang="ko-KR" sz="15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713267" y="3763902"/>
            <a:ext cx="1076546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패치마다 실행되는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패치 제어점들을 받고 메시의 소위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</a:t>
            </a:r>
            <a:r>
              <a:rPr lang="en-US" altLang="ko-KR" sz="1500" b="1" dirty="0"/>
              <a:t>(tessellation factor)</a:t>
            </a:r>
            <a:r>
              <a:rPr lang="ko-KR" altLang="en-US" sz="1500" dirty="0"/>
              <a:t>들을 출력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 err="1"/>
              <a:t>테셀레이션</a:t>
            </a:r>
            <a:r>
              <a:rPr lang="ko-KR" altLang="en-US" sz="1500" b="1" dirty="0"/>
              <a:t> 계수 </a:t>
            </a:r>
            <a:r>
              <a:rPr lang="en-US" altLang="ko-KR" sz="1500" b="1" dirty="0"/>
              <a:t>(tessellation factor)</a:t>
            </a:r>
            <a:r>
              <a:rPr lang="en-US" altLang="ko-KR" sz="1500" dirty="0"/>
              <a:t>  -  </a:t>
            </a:r>
            <a:r>
              <a:rPr lang="ko-KR" altLang="en-US" sz="1500" dirty="0"/>
              <a:t>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단계 다음에 있는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단계가 주어진 패치를 얼마나 세분할 것인지 결정</a:t>
            </a:r>
            <a:r>
              <a:rPr lang="en-US" altLang="ko-KR" sz="1500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713267" y="320364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1) </a:t>
            </a:r>
            <a:r>
              <a:rPr lang="ko-KR" altLang="en-US" sz="2400" dirty="0"/>
              <a:t>상수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(Constant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38574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508589" y="1501145"/>
            <a:ext cx="804973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EdgeTess</a:t>
            </a:r>
            <a:r>
              <a:rPr lang="en-US" altLang="ko-KR" sz="1500" b="1" dirty="0"/>
              <a:t>[4]	:	</a:t>
            </a:r>
            <a:r>
              <a:rPr lang="en-US" altLang="ko-KR" sz="1500" b="1" dirty="0" err="1"/>
              <a:t>SV_TessFactor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float </a:t>
            </a:r>
            <a:r>
              <a:rPr lang="en-US" altLang="ko-KR" sz="1500" b="1" dirty="0" err="1"/>
              <a:t>InsideTess</a:t>
            </a:r>
            <a:r>
              <a:rPr lang="en-US" altLang="ko-KR" sz="1500" b="1" dirty="0"/>
              <a:t>[2]	:	</a:t>
            </a:r>
            <a:r>
              <a:rPr lang="en-US" altLang="ko-KR" sz="1500" b="1" dirty="0" err="1"/>
              <a:t>SV_InsideTessFactor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//</a:t>
            </a:r>
            <a:r>
              <a:rPr lang="ko-KR" altLang="en-US" sz="1500" b="1" dirty="0"/>
              <a:t>패치에 따라서는 추가적 필드를 둘 수도 있음</a:t>
            </a:r>
            <a:endParaRPr lang="en-US" altLang="ko-KR" sz="1500" b="1" dirty="0"/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4&gt; patch, 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PatchTess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	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[1]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[2]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pt.EdgeTess</a:t>
            </a:r>
            <a:r>
              <a:rPr lang="en-US" altLang="ko-KR" sz="1500" b="1" dirty="0"/>
              <a:t>[3]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[0] = 3;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pt.InsideTess</a:t>
            </a:r>
            <a:r>
              <a:rPr lang="en-US" altLang="ko-KR" sz="1500" b="1" dirty="0"/>
              <a:t>[1] = 3;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pt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6453963" y="3456959"/>
            <a:ext cx="5087679" cy="2631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한 패치의 모든 제어점을 받음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제어점들이</a:t>
            </a:r>
            <a:r>
              <a:rPr lang="en-US" altLang="ko-KR" sz="1500" dirty="0"/>
              <a:t> VS</a:t>
            </a:r>
            <a:r>
              <a:rPr lang="ko-KR" altLang="en-US" sz="1500" dirty="0"/>
              <a:t>를 거쳐 </a:t>
            </a:r>
            <a:r>
              <a:rPr lang="en-US" altLang="ko-KR" sz="1500" dirty="0"/>
              <a:t>CHS</a:t>
            </a:r>
            <a:r>
              <a:rPr lang="ko-KR" altLang="en-US" sz="1500" dirty="0"/>
              <a:t>에 공급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형식은 </a:t>
            </a:r>
            <a:r>
              <a:rPr lang="en-US" altLang="ko-KR" sz="1500" dirty="0"/>
              <a:t>VS</a:t>
            </a:r>
            <a:r>
              <a:rPr lang="ko-KR" altLang="en-US" sz="1500" dirty="0"/>
              <a:t>의 출력 형식 </a:t>
            </a:r>
            <a:r>
              <a:rPr lang="en-US" altLang="ko-KR" sz="1500" dirty="0" err="1"/>
              <a:t>VertexOut</a:t>
            </a:r>
            <a:r>
              <a:rPr lang="ko-KR" altLang="en-US" sz="1500" dirty="0"/>
              <a:t>으로 결정됨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패치의</a:t>
            </a:r>
            <a:r>
              <a:rPr lang="en-US" altLang="ko-KR" sz="1500" dirty="0"/>
              <a:t> </a:t>
            </a:r>
            <a:r>
              <a:rPr lang="ko-KR" altLang="en-US" sz="1500" dirty="0"/>
              <a:t>제어점이 </a:t>
            </a:r>
            <a:r>
              <a:rPr lang="en-US" altLang="ko-KR" sz="1500" dirty="0"/>
              <a:t>4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 err="1"/>
              <a:t>SV_PrimitiveID</a:t>
            </a:r>
            <a:r>
              <a:rPr lang="en-US" altLang="ko-KR" sz="1500" dirty="0"/>
              <a:t> </a:t>
            </a:r>
            <a:r>
              <a:rPr lang="ko-KR" altLang="en-US" sz="1500" dirty="0"/>
              <a:t>의미소를 통해 패치 </a:t>
            </a:r>
            <a:r>
              <a:rPr lang="en-US" altLang="ko-KR" sz="1500" dirty="0"/>
              <a:t>ID</a:t>
            </a:r>
            <a:r>
              <a:rPr lang="ko-KR" altLang="en-US" sz="1500" dirty="0"/>
              <a:t>도 넘김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CHS</a:t>
            </a:r>
            <a:r>
              <a:rPr lang="ko-KR" altLang="en-US" sz="1500" dirty="0"/>
              <a:t>는 반드시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들을 출력해야 함</a:t>
            </a:r>
            <a:r>
              <a:rPr lang="en-US" altLang="ko-KR" sz="1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17AD-4505-4752-9291-8DA9DF32AC12}"/>
              </a:ext>
            </a:extLst>
          </p:cNvPr>
          <p:cNvSpPr txBox="1"/>
          <p:nvPr/>
        </p:nvSpPr>
        <p:spPr>
          <a:xfrm>
            <a:off x="2632887" y="77053"/>
            <a:ext cx="6926225" cy="1384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b="1" dirty="0"/>
              <a:t>Tessellation factor</a:t>
            </a:r>
          </a:p>
          <a:p>
            <a:r>
              <a:rPr lang="en-US" altLang="ko-KR" sz="1400" b="1" dirty="0" err="1"/>
              <a:t>SV_tessFactor</a:t>
            </a:r>
            <a:r>
              <a:rPr lang="en-US" altLang="ko-KR" sz="1400" b="1" dirty="0"/>
              <a:t> </a:t>
            </a:r>
            <a:r>
              <a:rPr lang="ko-KR" altLang="en-US" sz="1400" dirty="0"/>
              <a:t>는 각 변에 대한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SV_InsideTessFactor</a:t>
            </a:r>
            <a:r>
              <a:rPr lang="ko-KR" altLang="en-US" sz="1400" b="1" dirty="0"/>
              <a:t> </a:t>
            </a:r>
            <a:r>
              <a:rPr lang="ko-KR" altLang="en-US" sz="1400" dirty="0"/>
              <a:t>는 내부의 </a:t>
            </a:r>
            <a:r>
              <a:rPr lang="en-US" altLang="ko-KR" sz="1400" dirty="0"/>
              <a:t>tessellation </a:t>
            </a:r>
            <a:r>
              <a:rPr lang="ko-KR" altLang="en-US" sz="1400" dirty="0"/>
              <a:t>정도를 제어하는 내부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※ DirectX 11</a:t>
            </a:r>
            <a:r>
              <a:rPr lang="ko-KR" altLang="en-US" sz="1400" dirty="0"/>
              <a:t>급 하드웨어에서 임의의 </a:t>
            </a:r>
            <a:r>
              <a:rPr lang="ko-KR" altLang="en-US" sz="1400" dirty="0" err="1"/>
              <a:t>테셀레이션</a:t>
            </a:r>
            <a:r>
              <a:rPr lang="ko-KR" altLang="en-US" sz="1400" dirty="0"/>
              <a:t> 계수에 설정할 수 있는 최대값은 </a:t>
            </a:r>
            <a:r>
              <a:rPr lang="en-US" altLang="ko-KR" sz="14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336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131" y="1444114"/>
            <a:ext cx="9601200" cy="60827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Tessellation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결정하는 측정치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92002" y="2296079"/>
            <a:ext cx="10765466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 dirty="0"/>
              <a:t>카메라와의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거리</a:t>
            </a:r>
            <a:endParaRPr lang="en-US" altLang="ko-KR" sz="1500" b="1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b="1" dirty="0"/>
              <a:t>화면 영역 포괄도</a:t>
            </a:r>
            <a:endParaRPr lang="en-US" altLang="ko-KR" sz="1500" b="1" dirty="0"/>
          </a:p>
          <a:p>
            <a:r>
              <a:rPr lang="ko-KR" altLang="en-US" sz="1500" dirty="0"/>
              <a:t>물체가 화면의 픽셀들을 몇 개나 덮을 것인지 추정하여</a:t>
            </a:r>
            <a:r>
              <a:rPr lang="en-US" altLang="ko-KR" sz="1500" dirty="0"/>
              <a:t>, </a:t>
            </a:r>
            <a:r>
              <a:rPr lang="ko-KR" altLang="en-US" sz="1500" dirty="0"/>
              <a:t>그 개수가 작으면 </a:t>
            </a:r>
            <a:r>
              <a:rPr lang="ko-KR" altLang="en-US" sz="1500" dirty="0" err="1"/>
              <a:t>저다각형</a:t>
            </a:r>
            <a:r>
              <a:rPr lang="ko-KR" altLang="en-US" sz="1500" dirty="0"/>
              <a:t> 버전을 렌더링하고</a:t>
            </a:r>
            <a:r>
              <a:rPr lang="en-US" altLang="ko-KR" sz="1500" dirty="0"/>
              <a:t>, </a:t>
            </a:r>
            <a:r>
              <a:rPr lang="ko-KR" altLang="en-US" sz="1500" dirty="0"/>
              <a:t>물체의 화면           </a:t>
            </a:r>
            <a:r>
              <a:rPr lang="en-US" altLang="ko-KR" sz="1500" dirty="0"/>
              <a:t>                                    </a:t>
            </a:r>
            <a:r>
              <a:rPr lang="ko-KR" altLang="en-US" sz="1500" dirty="0"/>
              <a:t>영역 포괄도</a:t>
            </a:r>
            <a:r>
              <a:rPr lang="en-US" altLang="ko-KR" sz="1500" dirty="0"/>
              <a:t>(screen area coverage)</a:t>
            </a:r>
            <a:r>
              <a:rPr lang="ko-KR" altLang="en-US" sz="1500" dirty="0"/>
              <a:t>가 커짐에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정도도 높여 렌더링한다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r>
              <a:rPr lang="en-US" altLang="ko-KR" sz="1500" b="1" dirty="0"/>
              <a:t>3.    </a:t>
            </a:r>
            <a:r>
              <a:rPr lang="ko-KR" altLang="en-US" sz="1500" b="1" dirty="0"/>
              <a:t>방향</a:t>
            </a:r>
            <a:endParaRPr lang="en-US" altLang="ko-KR" sz="1500" b="1" dirty="0"/>
          </a:p>
          <a:p>
            <a:r>
              <a:rPr lang="ko-KR" altLang="en-US" sz="1500" dirty="0"/>
              <a:t>물체의 윤곽선을 이루는 삼각형들을 다른 삼각형들보다 더 세분한다</a:t>
            </a:r>
            <a:r>
              <a:rPr lang="en-US" altLang="ko-KR" sz="1500" dirty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 startAt="4"/>
            </a:pPr>
            <a:r>
              <a:rPr lang="ko-KR" altLang="en-US" sz="1500" b="1" dirty="0"/>
              <a:t>표면 거칠기</a:t>
            </a:r>
            <a:endParaRPr lang="en-US" altLang="ko-KR" sz="1500" b="1" dirty="0"/>
          </a:p>
          <a:p>
            <a:r>
              <a:rPr lang="ko-KR" altLang="en-US" sz="1500" dirty="0"/>
              <a:t>거칠수록 세부사항이 많아서 </a:t>
            </a:r>
            <a:r>
              <a:rPr lang="ko-KR" altLang="en-US" sz="1500" dirty="0" err="1"/>
              <a:t>테셀레이션</a:t>
            </a:r>
            <a:r>
              <a:rPr lang="ko-KR" altLang="en-US" sz="1500" dirty="0"/>
              <a:t> 정도를 높일 필요가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4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BD4E8B-3D9E-436C-897B-A5797C1E1B1E}"/>
              </a:ext>
            </a:extLst>
          </p:cNvPr>
          <p:cNvSpPr txBox="1"/>
          <p:nvPr/>
        </p:nvSpPr>
        <p:spPr>
          <a:xfrm>
            <a:off x="883388" y="2674065"/>
            <a:ext cx="10765466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일단의 제어점들을 받아서 일단 제어점들을 출력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dirty="0"/>
              <a:t>CPHS </a:t>
            </a:r>
            <a:r>
              <a:rPr lang="ko-KR" altLang="en-US" sz="1500" dirty="0"/>
              <a:t>함수는 출력할 제어점마다 한 번씩 호출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HS</a:t>
            </a:r>
            <a:r>
              <a:rPr lang="ko-KR" altLang="en-US" sz="1500" dirty="0"/>
              <a:t> 의 용도 중 하나는 </a:t>
            </a:r>
            <a:r>
              <a:rPr lang="ko-KR" altLang="en-US" sz="1500" b="1" dirty="0"/>
              <a:t>표면의 표현을 변경하는 것</a:t>
            </a:r>
            <a:r>
              <a:rPr lang="en-US" altLang="ko-KR" sz="1500" b="1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▶ </a:t>
            </a:r>
            <a:r>
              <a:rPr lang="en-US" altLang="ko-KR" sz="1500" b="1" dirty="0"/>
              <a:t>N-patches scheme(N-</a:t>
            </a:r>
            <a:r>
              <a:rPr lang="ko-KR" altLang="en-US" sz="1500" b="1" dirty="0"/>
              <a:t>패치 방안</a:t>
            </a:r>
            <a:r>
              <a:rPr lang="en-US" altLang="ko-KR" sz="1500" b="1" dirty="0"/>
              <a:t>) </a:t>
            </a:r>
            <a:r>
              <a:rPr lang="en-US" altLang="ko-KR" sz="1500" dirty="0"/>
              <a:t>or</a:t>
            </a:r>
            <a:r>
              <a:rPr lang="ko-KR" altLang="en-US" sz="1500" dirty="0"/>
              <a:t> </a:t>
            </a:r>
            <a:r>
              <a:rPr lang="en-US" altLang="ko-KR" sz="1500" b="1" dirty="0"/>
              <a:t>PN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triangle scheme(PN </a:t>
            </a:r>
            <a:r>
              <a:rPr lang="ko-KR" altLang="en-US" sz="1500" b="1" dirty="0"/>
              <a:t>삼각형 방안</a:t>
            </a:r>
            <a:r>
              <a:rPr lang="en-US" altLang="ko-KR" sz="1500" b="1" dirty="0"/>
              <a:t>) </a:t>
            </a:r>
            <a:r>
              <a:rPr lang="ko-KR" altLang="en-US" sz="1500" dirty="0"/>
              <a:t>전략은 그래픽 자산</a:t>
            </a:r>
            <a:r>
              <a:rPr lang="en-US" altLang="ko-KR" sz="1500" dirty="0"/>
              <a:t>(asset) </a:t>
            </a:r>
            <a:r>
              <a:rPr lang="ko-KR" altLang="en-US" sz="1500" dirty="0"/>
              <a:t>파이프라인을 수정하지 않고 기존 삼각형 메시를 그대로 </a:t>
            </a:r>
            <a:r>
              <a:rPr lang="ko-KR" altLang="en-US" sz="1500" dirty="0" err="1"/>
              <a:t>테셀레이션에</a:t>
            </a:r>
            <a:r>
              <a:rPr lang="ko-KR" altLang="en-US" sz="1500" dirty="0"/>
              <a:t> 사용할 수 있다는 점에서 편리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FB8550-2798-45B5-AB24-D2108B252C73}"/>
              </a:ext>
            </a:extLst>
          </p:cNvPr>
          <p:cNvSpPr txBox="1">
            <a:spLocks/>
          </p:cNvSpPr>
          <p:nvPr/>
        </p:nvSpPr>
        <p:spPr>
          <a:xfrm>
            <a:off x="883388" y="2002164"/>
            <a:ext cx="9601200" cy="45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00" dirty="0"/>
              <a:t>2) </a:t>
            </a:r>
            <a:r>
              <a:rPr lang="ko-KR" altLang="en-US" sz="2400" dirty="0" err="1"/>
              <a:t>제어점</a:t>
            </a:r>
            <a:r>
              <a:rPr lang="ko-KR" altLang="en-US" sz="2400" dirty="0"/>
              <a:t> 덮개 </a:t>
            </a:r>
            <a:r>
              <a:rPr lang="ko-KR" altLang="en-US" sz="2400" dirty="0" err="1"/>
              <a:t>셰이더</a:t>
            </a:r>
            <a:r>
              <a:rPr lang="ko-KR" altLang="en-US" sz="2400" dirty="0"/>
              <a:t> </a:t>
            </a:r>
            <a:r>
              <a:rPr lang="en-US" altLang="ko-KR" sz="2400" dirty="0"/>
              <a:t>(Control point hull shader)</a:t>
            </a:r>
          </a:p>
        </p:txBody>
      </p:sp>
    </p:spTree>
    <p:extLst>
      <p:ext uri="{BB962C8B-B14F-4D97-AF65-F5344CB8AC3E}">
        <p14:creationId xmlns:p14="http://schemas.microsoft.com/office/powerpoint/2010/main" val="62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1869" y="1096372"/>
            <a:ext cx="8084322" cy="44781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struct 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{</a:t>
            </a:r>
          </a:p>
          <a:p>
            <a:r>
              <a:rPr lang="en-US" altLang="ko-KR" sz="1500" b="1" dirty="0"/>
              <a:t>	float3 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 : POSITION;</a:t>
            </a:r>
          </a:p>
          <a:p>
            <a:r>
              <a:rPr lang="en-US" altLang="ko-KR" sz="1500" b="1" dirty="0"/>
              <a:t>};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[domain("quad")]</a:t>
            </a:r>
          </a:p>
          <a:p>
            <a:r>
              <a:rPr lang="en-US" altLang="ko-KR" sz="1500" b="1" dirty="0"/>
              <a:t>[partitioning("integer")]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outputtopology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triangle_cw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outputcontrolpoints</a:t>
            </a:r>
            <a:r>
              <a:rPr lang="en-US" altLang="ko-KR" sz="1500" b="1" dirty="0"/>
              <a:t>(4)]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patchconstantfunc</a:t>
            </a:r>
            <a:r>
              <a:rPr lang="en-US" altLang="ko-KR" sz="1500" b="1" dirty="0"/>
              <a:t>("</a:t>
            </a:r>
            <a:r>
              <a:rPr lang="en-US" altLang="ko-KR" sz="1500" b="1" dirty="0" err="1"/>
              <a:t>ConstantHS</a:t>
            </a:r>
            <a:r>
              <a:rPr lang="en-US" altLang="ko-KR" sz="1500" b="1" dirty="0"/>
              <a:t>")]</a:t>
            </a:r>
          </a:p>
          <a:p>
            <a:r>
              <a:rPr lang="en-US" altLang="ko-KR" sz="1500" b="1" dirty="0"/>
              <a:t>[</a:t>
            </a:r>
            <a:r>
              <a:rPr lang="en-US" altLang="ko-KR" sz="1500" b="1" dirty="0" err="1"/>
              <a:t>maxtessfactor</a:t>
            </a:r>
            <a:r>
              <a:rPr lang="en-US" altLang="ko-KR" sz="1500" b="1" dirty="0"/>
              <a:t>(64.0f)]</a:t>
            </a:r>
          </a:p>
          <a:p>
            <a:r>
              <a:rPr lang="en-US" altLang="ko-KR" sz="1500" b="1" dirty="0" err="1"/>
              <a:t>HullOut</a:t>
            </a:r>
            <a:r>
              <a:rPr lang="en-US" altLang="ko-KR" sz="1500" b="1" dirty="0"/>
              <a:t> HS(</a:t>
            </a:r>
            <a:r>
              <a:rPr lang="en-US" altLang="ko-KR" sz="1500" b="1" dirty="0" err="1"/>
              <a:t>InputPatch</a:t>
            </a:r>
            <a:r>
              <a:rPr lang="en-US" altLang="ko-KR" sz="1500" b="1" dirty="0"/>
              <a:t>&lt;</a:t>
            </a:r>
            <a:r>
              <a:rPr lang="en-US" altLang="ko-KR" sz="1500" b="1" dirty="0" err="1"/>
              <a:t>VertexOut</a:t>
            </a:r>
            <a:r>
              <a:rPr lang="en-US" altLang="ko-KR" sz="1500" b="1" dirty="0"/>
              <a:t>, 4 &gt; p,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SV_OutputControlPointID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			</a:t>
            </a:r>
            <a:r>
              <a:rPr lang="en-US" altLang="ko-KR" sz="1500" b="1" dirty="0" err="1"/>
              <a:t>uint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patchId</a:t>
            </a:r>
            <a:r>
              <a:rPr lang="en-US" altLang="ko-KR" sz="1500" b="1" dirty="0"/>
              <a:t> : </a:t>
            </a:r>
            <a:r>
              <a:rPr lang="en-US" altLang="ko-KR" sz="1500" b="1" dirty="0" err="1"/>
              <a:t>SV_PrimitiveID</a:t>
            </a:r>
            <a:r>
              <a:rPr lang="en-US" altLang="ko-KR" sz="1500" b="1" dirty="0"/>
              <a:t>){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HullOut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</a:t>
            </a:r>
            <a:r>
              <a:rPr lang="en-US" altLang="ko-KR" sz="1500" b="1" dirty="0" err="1"/>
              <a:t>hout.PosL</a:t>
            </a:r>
            <a:r>
              <a:rPr lang="en-US" altLang="ko-KR" sz="1500" b="1" dirty="0"/>
              <a:t> = p[</a:t>
            </a:r>
            <a:r>
              <a:rPr lang="en-US" altLang="ko-KR" sz="1500" b="1" dirty="0" err="1"/>
              <a:t>i</a:t>
            </a:r>
            <a:r>
              <a:rPr lang="en-US" altLang="ko-KR" sz="1500" b="1" dirty="0"/>
              <a:t>].</a:t>
            </a:r>
            <a:r>
              <a:rPr lang="en-US" altLang="ko-KR" sz="1500" b="1" dirty="0" err="1"/>
              <a:t>PosL</a:t>
            </a:r>
            <a:r>
              <a:rPr lang="en-US" altLang="ko-KR" sz="1500" b="1" dirty="0"/>
              <a:t>;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	return </a:t>
            </a:r>
            <a:r>
              <a:rPr lang="en-US" altLang="ko-KR" sz="1500" b="1" dirty="0" err="1"/>
              <a:t>hout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}</a:t>
            </a:r>
            <a:endParaRPr lang="ko-KR" altLang="en-US" sz="15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3912782" y="434714"/>
            <a:ext cx="7740504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InputPatch</a:t>
            </a:r>
            <a:r>
              <a:rPr lang="en-US" altLang="ko-KR" sz="1500" dirty="0"/>
              <a:t> </a:t>
            </a:r>
            <a:r>
              <a:rPr lang="ko-KR" altLang="en-US" sz="1500" dirty="0"/>
              <a:t>매개변수를 통해 패치의 모든 제어점을 입력 받음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▶ </a:t>
            </a:r>
            <a:r>
              <a:rPr lang="en-US" altLang="ko-KR" sz="1500" b="1" dirty="0" err="1"/>
              <a:t>SV_OutputControlPointID</a:t>
            </a:r>
            <a:r>
              <a:rPr lang="ko-KR" altLang="en-US" sz="1500" dirty="0"/>
              <a:t>는 현재 출력할 제어점의 색인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※ </a:t>
            </a:r>
            <a:r>
              <a:rPr lang="ko-KR" altLang="en-US" sz="1500" b="1" dirty="0"/>
              <a:t>입력 패치의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와 </a:t>
            </a:r>
            <a:r>
              <a:rPr lang="ko-KR" altLang="en-US" sz="1500" b="1" dirty="0"/>
              <a:t>출력 </a:t>
            </a:r>
            <a:r>
              <a:rPr lang="ko-KR" altLang="en-US" sz="1500" b="1" dirty="0" err="1"/>
              <a:t>제어점</a:t>
            </a:r>
            <a:r>
              <a:rPr lang="ko-KR" altLang="en-US" sz="1500" b="1" dirty="0"/>
              <a:t> 개수</a:t>
            </a:r>
            <a:r>
              <a:rPr lang="ko-KR" altLang="en-US" sz="1500" dirty="0"/>
              <a:t>가 반드시 일치해야 하는 것은 아님을 주의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347637" y="2640187"/>
            <a:ext cx="5612218" cy="332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▶</a:t>
            </a:r>
            <a:r>
              <a:rPr lang="en-US" altLang="ko-KR" sz="1500" b="1" dirty="0"/>
              <a:t>domain</a:t>
            </a:r>
            <a:r>
              <a:rPr lang="en-US" altLang="ko-KR" sz="1500" dirty="0"/>
              <a:t> : </a:t>
            </a:r>
            <a:r>
              <a:rPr lang="ko-KR" altLang="en-US" sz="1500" dirty="0"/>
              <a:t>패치 종류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/>
              <a:t>partitioning</a:t>
            </a:r>
            <a:r>
              <a:rPr lang="en-US" altLang="ko-KR" sz="1500" dirty="0"/>
              <a:t> : tessellation </a:t>
            </a:r>
            <a:r>
              <a:rPr lang="ko-KR" altLang="en-US" sz="1500" dirty="0"/>
              <a:t>세분 모드를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ouputtopology</a:t>
            </a:r>
            <a:r>
              <a:rPr lang="en-US" altLang="ko-KR" sz="1500" dirty="0"/>
              <a:t> : </a:t>
            </a:r>
            <a:r>
              <a:rPr lang="ko-KR" altLang="en-US" sz="1500" dirty="0"/>
              <a:t>세분으로</a:t>
            </a:r>
            <a:r>
              <a:rPr lang="en-US" altLang="ko-KR" sz="1500" dirty="0"/>
              <a:t> </a:t>
            </a:r>
            <a:r>
              <a:rPr lang="ko-KR" altLang="en-US" sz="1500" dirty="0"/>
              <a:t>만들어지는 삼각형들의 정점 잠김 순서를 결정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outputcontrolpoints</a:t>
            </a:r>
            <a:r>
              <a:rPr lang="en-US" altLang="ko-KR" sz="1500" dirty="0"/>
              <a:t> : </a:t>
            </a:r>
            <a:r>
              <a:rPr lang="ko-KR" altLang="en-US" sz="1500" dirty="0"/>
              <a:t>하나의 입력 패치에 대해 덮개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출력할 </a:t>
            </a:r>
            <a:r>
              <a:rPr lang="ko-KR" altLang="en-US" sz="1500" dirty="0" err="1"/>
              <a:t>제어점</a:t>
            </a:r>
            <a:r>
              <a:rPr lang="ko-KR" altLang="en-US" sz="1500" dirty="0"/>
              <a:t> 개수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patchconstantfunc</a:t>
            </a:r>
            <a:r>
              <a:rPr lang="en-US" altLang="ko-KR" sz="1500" dirty="0"/>
              <a:t> : </a:t>
            </a:r>
            <a:r>
              <a:rPr lang="ko-KR" altLang="en-US" sz="1500" dirty="0"/>
              <a:t>상수 덮개 </a:t>
            </a:r>
            <a:r>
              <a:rPr lang="ko-KR" altLang="en-US" sz="1500" dirty="0" err="1"/>
              <a:t>셰이더</a:t>
            </a:r>
            <a:r>
              <a:rPr lang="ko-KR" altLang="en-US" sz="1500" dirty="0"/>
              <a:t> 함수의 이름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▶</a:t>
            </a:r>
            <a:r>
              <a:rPr lang="en-US" altLang="ko-KR" sz="1500" b="1" dirty="0" err="1"/>
              <a:t>maxtessfactor</a:t>
            </a:r>
            <a:r>
              <a:rPr lang="en-US" altLang="ko-KR" sz="1500" dirty="0"/>
              <a:t> : </a:t>
            </a:r>
            <a:r>
              <a:rPr lang="ko-KR" altLang="en-US" sz="1500" dirty="0" err="1"/>
              <a:t>셰이더가</a:t>
            </a:r>
            <a:r>
              <a:rPr lang="ko-KR" altLang="en-US" sz="1500" dirty="0"/>
              <a:t> 사용할 </a:t>
            </a:r>
            <a:r>
              <a:rPr lang="en-US" altLang="ko-KR" sz="1500" dirty="0"/>
              <a:t>tessellation factor</a:t>
            </a:r>
            <a:r>
              <a:rPr lang="ko-KR" altLang="en-US" sz="1500" dirty="0"/>
              <a:t>들의 최대값을 드라이버에게 </a:t>
            </a:r>
            <a:r>
              <a:rPr lang="ko-KR" altLang="en-US" sz="1500" dirty="0" err="1"/>
              <a:t>귀뜸해</a:t>
            </a:r>
            <a:r>
              <a:rPr lang="ko-KR" altLang="en-US" sz="1500" dirty="0"/>
              <a:t> 주는 역할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870</TotalTime>
  <Words>1737</Words>
  <Application>Microsoft Office PowerPoint</Application>
  <PresentationFormat>와이드스크린</PresentationFormat>
  <Paragraphs>299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다이아몬드 눈금 16x9</vt:lpstr>
      <vt:lpstr>Chapter 14</vt:lpstr>
      <vt:lpstr>Tessellation Stage</vt:lpstr>
      <vt:lpstr>목표</vt:lpstr>
      <vt:lpstr>1. Tessellation 기본도형 위상구조</vt:lpstr>
      <vt:lpstr>2. Hull Shader</vt:lpstr>
      <vt:lpstr>PowerPoint 프레젠테이션</vt:lpstr>
      <vt:lpstr>Tessellation 정도를 결정하는 측정치</vt:lpstr>
      <vt:lpstr>PowerPoint 프레젠테이션</vt:lpstr>
      <vt:lpstr>PowerPoint 프레젠테이션</vt:lpstr>
      <vt:lpstr>PowerPoint 프레젠테이션</vt:lpstr>
      <vt:lpstr>1. GS Programming</vt:lpstr>
      <vt:lpstr>PowerPoint 프레젠테이션</vt:lpstr>
      <vt:lpstr>1. 스레드와 스레드 그룹</vt:lpstr>
      <vt:lpstr>1. GS Programming</vt:lpstr>
      <vt:lpstr>2. Texture Array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129</cp:revision>
  <dcterms:created xsi:type="dcterms:W3CDTF">2019-04-18T08:42:16Z</dcterms:created>
  <dcterms:modified xsi:type="dcterms:W3CDTF">2019-06-27T11:42:33Z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