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66" r:id="rId4"/>
    <p:sldId id="272" r:id="rId5"/>
    <p:sldId id="262" r:id="rId6"/>
    <p:sldId id="263" r:id="rId7"/>
    <p:sldId id="264" r:id="rId8"/>
    <p:sldId id="265" r:id="rId9"/>
    <p:sldId id="271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316" autoAdjust="0"/>
  </p:normalViewPr>
  <p:slideViewPr>
    <p:cSldViewPr snapToGrid="0">
      <p:cViewPr varScale="1">
        <p:scale>
          <a:sx n="59" d="100"/>
          <a:sy n="59" d="100"/>
        </p:scale>
        <p:origin x="307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95029024"/>
        <c:axId val="595028240"/>
      </c:barChart>
      <c:catAx>
        <c:axId val="59502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5028240"/>
        <c:crosses val="autoZero"/>
        <c:auto val="1"/>
        <c:lblAlgn val="ctr"/>
        <c:lblOffset val="100"/>
        <c:noMultiLvlLbl val="0"/>
      </c:catAx>
      <c:valAx>
        <c:axId val="59502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5029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197" b="0" i="0" u="none" strike="noStrike" kern="1200" baseline="0" noProof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ko-KR" noProof="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 rtlCol="0"/>
        <a:lstStyle/>
        <a:p>
          <a:pPr rtl="0"/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 rtlCol="0"/>
        <a:lstStyle/>
        <a:p>
          <a:pPr rtl="0"/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 rtlCol="0"/>
        <a:lstStyle/>
        <a:p>
          <a:pPr rtl="0"/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  <a:endParaRPr lang="ko-KR" altLang="en-US" sz="3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  <a:endParaRPr lang="ko-KR" altLang="en-US" sz="2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  <a:endParaRPr lang="ko-KR" altLang="en-US" sz="3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  <a:endParaRPr lang="ko-KR" altLang="en-US" sz="2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  <a:endParaRPr lang="ko-KR" altLang="en-US" sz="3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  <a:endParaRPr lang="ko-KR" altLang="en-US" sz="2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5월 3일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5월 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376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21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704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08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785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전역 조명 모형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물체에 조명을 가할 때 장면 전체의 모든 것을 고려하기 때문이다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전역조명은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거의 </a:t>
            </a:r>
            <a:r>
              <a:rPr lang="ko-KR" altLang="en-US" baseline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실사적인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장면을 </a:t>
            </a:r>
            <a:r>
              <a:rPr lang="ko-KR" altLang="en-US" baseline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만들수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있다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 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aseline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복셀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전역 조명</a:t>
            </a:r>
            <a:endParaRPr lang="en-US" altLang="ko-KR" baseline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한편 정적 물체들에 대한 </a:t>
            </a:r>
            <a:r>
              <a:rPr lang="ko-KR" altLang="en-US" baseline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간접광을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미리 계산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그것을 이용해서 동적 물체의 </a:t>
            </a:r>
            <a:r>
              <a:rPr lang="ko-KR" altLang="en-US" baseline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간접광을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근사하는 방법도 즐겨 쓰인다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686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90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3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76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41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54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5월 3일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5월 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5월 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5월 3일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5월 3일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5월 3일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5월 3일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5월 3일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5월 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Chapter8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b="1" smtClean="0"/>
              <a:t>조명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- 4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- 5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빛과 재질 사이의 기본적인 상호작용을 이해</a:t>
            </a:r>
          </a:p>
          <a:p>
            <a:pPr rtl="0"/>
            <a:r>
              <a:rPr lang="ko-KR" altLang="en-US" dirty="0" smtClean="0"/>
              <a:t>지역 조명과 전역 조명의 차이를 이해</a:t>
            </a:r>
            <a:endParaRPr lang="en-US" altLang="ko-KR" dirty="0" smtClean="0"/>
          </a:p>
          <a:p>
            <a:pPr rtl="0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입사광이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표면을 때리는 각도를 구하는 방법 파악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법선 벡터를 제대로 변환하는 방법 파악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 err="1" smtClean="0"/>
              <a:t>주변광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분산광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반영광</a:t>
            </a:r>
            <a:r>
              <a:rPr lang="ko-KR" altLang="en-US" dirty="0" smtClean="0"/>
              <a:t> 구분</a:t>
            </a:r>
            <a:endParaRPr lang="en-US" altLang="ko-KR" dirty="0" smtClean="0"/>
          </a:p>
          <a:p>
            <a:pPr rtl="0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지향광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점적광을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구현하는 방법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 smtClean="0"/>
              <a:t>감쇠 매개변수들의 제어와 빛의 세기를 깊이의 함수로 변화시키는 방법을 이해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빛과 재질의 상호작용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1557" y="3046775"/>
            <a:ext cx="1247686" cy="52322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표면</a:t>
            </a:r>
            <a:endParaRPr lang="en-US" altLang="ko-KR" sz="2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6671" y="1789640"/>
            <a:ext cx="976993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재질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(material)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빛이 물체의 표면과 상호작용하는 방식을 결정하는 속성들의 집합</a:t>
            </a: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화살표 연결선 7"/>
          <p:cNvCxnSpPr>
            <a:endCxn id="16" idx="0"/>
          </p:cNvCxnSpPr>
          <p:nvPr/>
        </p:nvCxnSpPr>
        <p:spPr>
          <a:xfrm>
            <a:off x="1295400" y="2189750"/>
            <a:ext cx="0" cy="857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6572" y="4427020"/>
            <a:ext cx="1262671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빛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(Light)</a:t>
            </a:r>
          </a:p>
        </p:txBody>
      </p:sp>
      <p:cxnSp>
        <p:nvCxnSpPr>
          <p:cNvPr id="22" name="직선 화살표 연결선 21"/>
          <p:cNvCxnSpPr>
            <a:stCxn id="20" idx="0"/>
            <a:endCxn id="16" idx="2"/>
          </p:cNvCxnSpPr>
          <p:nvPr/>
        </p:nvCxnSpPr>
        <p:spPr>
          <a:xfrm flipV="1">
            <a:off x="1287908" y="3569995"/>
            <a:ext cx="7492" cy="857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12278" y="2985219"/>
            <a:ext cx="53987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[</a:t>
            </a:r>
            <a:r>
              <a:rPr lang="ko-KR" altLang="en-US" smtClean="0"/>
              <a:t>조명 방정식</a:t>
            </a:r>
            <a:r>
              <a:rPr lang="en-US" altLang="ko-KR" smtClean="0"/>
              <a:t>]</a:t>
            </a:r>
          </a:p>
          <a:p>
            <a:pPr algn="ctr"/>
            <a:r>
              <a:rPr lang="ko-KR" altLang="en-US" smtClean="0"/>
              <a:t>빛과 재질의 상호작용에 기초해서 정점 색상 산출</a:t>
            </a:r>
            <a:endParaRPr lang="ko-KR" altLang="en-US"/>
          </a:p>
        </p:txBody>
      </p:sp>
      <p:cxnSp>
        <p:nvCxnSpPr>
          <p:cNvPr id="28" name="직선 화살표 연결선 27"/>
          <p:cNvCxnSpPr>
            <a:stCxn id="16" idx="3"/>
            <a:endCxn id="26" idx="1"/>
          </p:cNvCxnSpPr>
          <p:nvPr/>
        </p:nvCxnSpPr>
        <p:spPr>
          <a:xfrm>
            <a:off x="1919243" y="3308385"/>
            <a:ext cx="8930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29083" y="3046774"/>
            <a:ext cx="1715324" cy="52322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정점색상</a:t>
            </a:r>
            <a:endParaRPr lang="en-US" altLang="ko-KR" sz="2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8223522" y="3308384"/>
            <a:ext cx="8930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495" y="4281268"/>
            <a:ext cx="3694912" cy="177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/>
              <a:t>2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조명과 전역 조명의 차이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7" y="1071156"/>
            <a:ext cx="4198595" cy="28998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6000" y="1606733"/>
            <a:ext cx="5641324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국소 조명 모형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(local illumination model)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물체는 다른 물체와 독립적으로 처리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오직 광원에서 직접 방출된 빛만 다룬다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0" y="3744687"/>
            <a:ext cx="5281749" cy="132343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전역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조명 모형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(global illumination model)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광원에서 비롯된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직접광뿐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아니라 장면의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물체에서 반사된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간접광도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고려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비용이 너무 크다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199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차트를 사용한 제목 및 내용 레이아웃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내용 개체 틀 5" descr="4가지 범위에 대해 각각 3가지 값을 보여 주는 묶은 세로 막대형 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02995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사용한 두 개의 내용 레이아웃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4572000" cy="3810001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6322543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SmartArt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있는 제목 및 내용 레이아웃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내용 개체 틀 3" descr="왼쪽에서 오른쪽으로 정렬된 3개의 단계와 각 단계에 대한 작업 설명이 있는 프로세스 화살표형 다이어그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72293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9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252</TotalTime>
  <Words>325</Words>
  <Application>Microsoft Office PowerPoint</Application>
  <PresentationFormat>와이드스크린</PresentationFormat>
  <Paragraphs>76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HY중고딕</vt:lpstr>
      <vt:lpstr>맑은 고딕</vt:lpstr>
      <vt:lpstr>Arial</vt:lpstr>
      <vt:lpstr>다이아몬드 눈금 16x9</vt:lpstr>
      <vt:lpstr>Chapter8</vt:lpstr>
      <vt:lpstr>목표</vt:lpstr>
      <vt:lpstr>1. 빛과 재질의 상호작용</vt:lpstr>
      <vt:lpstr>2. 지역 조명과 전역 조명의 차이</vt:lpstr>
      <vt:lpstr>차트를 사용한 제목 및 내용 레이아웃</vt:lpstr>
      <vt:lpstr>표를 사용한 두 개의 내용 레이아웃</vt:lpstr>
      <vt:lpstr>SmartArt가 있는 제목 및 내용 레이아웃</vt:lpstr>
      <vt:lpstr>슬라이드 제목 추가 - 1</vt:lpstr>
      <vt:lpstr>슬라이드 제목 추가 - 2</vt:lpstr>
      <vt:lpstr>슬라이드 제목 추가 - 3</vt:lpstr>
      <vt:lpstr>PowerPoint 프레젠테이션</vt:lpstr>
      <vt:lpstr>슬라이드 제목 추가 - 4</vt:lpstr>
      <vt:lpstr>슬라이드 제목 추가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</dc:title>
  <dc:creator>Windows 사용자</dc:creator>
  <cp:lastModifiedBy>Windows 사용자</cp:lastModifiedBy>
  <cp:revision>75</cp:revision>
  <dcterms:created xsi:type="dcterms:W3CDTF">2019-04-18T08:42:16Z</dcterms:created>
  <dcterms:modified xsi:type="dcterms:W3CDTF">2019-05-02T15:53:16Z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