
<file path=[Content_Types].xml><?xml version="1.0" encoding="utf-8"?>
<Types xmlns="http://schemas.openxmlformats.org/package/2006/content-types">
  <Default Extension="bmp" ContentType="image/bmp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257" r:id="rId3"/>
    <p:sldId id="273" r:id="rId4"/>
    <p:sldId id="266" r:id="rId5"/>
    <p:sldId id="274" r:id="rId6"/>
    <p:sldId id="275" r:id="rId7"/>
    <p:sldId id="276" r:id="rId8"/>
    <p:sldId id="277" r:id="rId9"/>
    <p:sldId id="262" r:id="rId10"/>
    <p:sldId id="263" r:id="rId11"/>
    <p:sldId id="264" r:id="rId12"/>
    <p:sldId id="265" r:id="rId13"/>
    <p:sldId id="271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6316" autoAdjust="0"/>
  </p:normalViewPr>
  <p:slideViewPr>
    <p:cSldViewPr snapToGrid="0">
      <p:cViewPr varScale="1">
        <p:scale>
          <a:sx n="90" d="100"/>
          <a:sy n="90" d="100"/>
        </p:scale>
        <p:origin x="333" y="9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5F-4CC6-AB46-0F5752DC9A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5F-4CC6-AB46-0F5752DC9A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5F-4CC6-AB46-0F5752DC9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95029024"/>
        <c:axId val="595028240"/>
      </c:barChart>
      <c:catAx>
        <c:axId val="595029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95028240"/>
        <c:crosses val="autoZero"/>
        <c:auto val="1"/>
        <c:lblAlgn val="ctr"/>
        <c:lblOffset val="100"/>
        <c:noMultiLvlLbl val="0"/>
      </c:catAx>
      <c:valAx>
        <c:axId val="59502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 noProof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595029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sz="1197" b="0" i="0" u="none" strike="noStrike" kern="1200" baseline="0" noProof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ko-KR" noProof="0"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6406C01-7E83-4650-8EF5-394419DCB348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7C5B61F0-A4F6-4FCA-B552-36151F31051E}" type="sibTrans" cxnId="{4D956F8D-5727-488A-93AF-F33602655A44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E4E9F0D0-FF23-4B59-9B97-973BCBE5DC65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D32B195A-7CAD-474B-B79C-BE4BB171E742}" type="sibTrans" cxnId="{37A3A996-9723-4BDB-8959-9D9B7799BD9A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D952622-A79E-41E4-BBC2-6212DEFFA91C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092BAEF3-D9F2-476B-9A0B-6F14CC814529}" type="sibTrans" cxnId="{A22BDB9A-90BB-4DA2-8850-00D4F1D3B89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248D9DA-6444-46F6-8D28-C8BB2253AAD1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011B552E-515A-4C41-B810-0D2552861422}" type="sibTrans" cxnId="{35AF286C-A401-4C08-B8A3-F38B03322BD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50706FFE-8A00-485D-9FF7-8D310692C602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CD03DFF4-D962-46D6-AFFA-2A87FD08403E}" type="sibTrans" cxnId="{7599CECE-5293-4C57-A979-D096C99254C7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3A9B5D84-CB00-4BC9-ADB2-5CF832F36763}">
      <dgm:prSet phldrT="[Text]"/>
      <dgm:spPr/>
      <dgm:t>
        <a:bodyPr rtlCol="0"/>
        <a:lstStyle/>
        <a:p>
          <a:pPr rtl="0"/>
          <a:r>
            <a: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98E878CF-4A49-4E76-BD23-AE7C5290BAFD}" type="sibTrans" cxnId="{11A0AF47-4BCA-470E-92BF-7B388FFB0DE8}">
      <dgm:prSet/>
      <dgm:spPr/>
      <dgm:t>
        <a:bodyPr rtlCol="0"/>
        <a:lstStyle/>
        <a:p>
          <a:pPr rtl="0"/>
          <a:endParaRPr lang="ko-KR" altLang="en-US" noProof="0" dirty="0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45720" bIns="2286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r>
            <a:rPr lang="ko-KR" altLang="en-US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45720" bIns="2286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r>
            <a:rPr lang="ko-KR" altLang="en-US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22860" rIns="45720" bIns="2286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설명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  <a:r>
            <a:rPr lang="ko-KR" altLang="en-US" sz="21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단계 제목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6월 11일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6월 11일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3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76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841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6541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376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721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704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084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526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785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조명 사용시 정점 색상을 직접 지정하지 않는다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표면의 재질들과 표면에 비출 빛들을 지정하고 조명 방정식을 적용해서 정점 색상이 결정되게함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결론 적으로 물체의 색이 훨씬 더 사실적으로 나타남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재질의 속성 예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표면이 반사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흡수하는 빛의 색상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표면 아래 재질의 굴절률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투명도 등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985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4003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2165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176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90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6월 11일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6월 11일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6월 11일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6월 11일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6월 11일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6월 11일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6월 11일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6월 11일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6월 11일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Chapter 12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b="1" dirty="0"/>
              <a:t>기하 </a:t>
            </a:r>
            <a:r>
              <a:rPr lang="ko-KR" altLang="en-US" b="1" dirty="0" err="1"/>
              <a:t>셰이더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표를 사용한 두 개의 내용 레이아웃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18446"/>
            <a:ext cx="4572000" cy="3810001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첫 번째 글머리 기호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두 번째 글머리 기호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세 번째 글머리 기호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6322543"/>
              </p:ext>
            </p:extLst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SmartArt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있는 제목 및 내용 레이아웃</a:t>
            </a:r>
          </a:p>
        </p:txBody>
      </p:sp>
      <p:graphicFrame>
        <p:nvGraphicFramePr>
          <p:cNvPr id="4" name="내용 개체 틀 3" descr="왼쪽에서 오른쪽으로 정렬된 3개의 단계와 각 단계에 대한 작업 설명이 있는 프로세스 화살표형 다이어그램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722938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- 2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94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- 3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- 4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제목 추가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- 5</a:t>
            </a:r>
          </a:p>
        </p:txBody>
      </p:sp>
      <p:sp>
        <p:nvSpPr>
          <p:cNvPr id="5" name="그림 개체 틀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기하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셰이더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(Geometry Shader)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VS</a:t>
            </a:r>
            <a:r>
              <a:rPr lang="ko-KR" altLang="en-US" dirty="0"/>
              <a:t>와 </a:t>
            </a:r>
            <a:r>
              <a:rPr lang="en-US" altLang="ko-KR" dirty="0"/>
              <a:t>PS</a:t>
            </a:r>
            <a:r>
              <a:rPr lang="ko-KR" altLang="en-US" dirty="0"/>
              <a:t> 단계 사이에 있는 생략 가능한 단계</a:t>
            </a:r>
            <a:r>
              <a:rPr lang="en-US" altLang="ko-KR" dirty="0"/>
              <a:t>.(</a:t>
            </a:r>
            <a:r>
              <a:rPr lang="ko-KR" altLang="en-US" dirty="0" err="1"/>
              <a:t>테셀레이션</a:t>
            </a:r>
            <a:r>
              <a:rPr lang="ko-KR" altLang="en-US" dirty="0"/>
              <a:t> 단계들을 사용하는 경우 </a:t>
            </a:r>
            <a:r>
              <a:rPr lang="en-US" altLang="ko-KR" dirty="0"/>
              <a:t>GS</a:t>
            </a:r>
            <a:r>
              <a:rPr lang="ko-KR" altLang="en-US" dirty="0"/>
              <a:t>는 생략 불가</a:t>
            </a:r>
            <a:r>
              <a:rPr lang="en-US" altLang="ko-KR" dirty="0"/>
              <a:t>)</a:t>
            </a:r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개별 정점들을 입력 받지만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GS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온전한 기본도형을 입력 받음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r>
              <a:rPr lang="en-US" altLang="ko-KR" dirty="0"/>
              <a:t>VS</a:t>
            </a:r>
            <a:r>
              <a:rPr lang="ko-KR" altLang="en-US" dirty="0"/>
              <a:t>는 정점을 파괴하거나 생성할 수 없지만</a:t>
            </a:r>
            <a:r>
              <a:rPr lang="en-US" altLang="ko-KR" dirty="0"/>
              <a:t>, GS</a:t>
            </a:r>
            <a:r>
              <a:rPr lang="ko-KR" altLang="en-US" dirty="0"/>
              <a:t>는 기하구조를 새로 생성하고 파괴할 수 있는 것이 주 장점</a:t>
            </a:r>
            <a:r>
              <a:rPr lang="en-US" altLang="ko-KR" dirty="0"/>
              <a:t>.</a:t>
            </a:r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 이후 </a:t>
            </a:r>
            <a:r>
              <a:rPr lang="ko-KR" altLang="en-US" dirty="0"/>
              <a:t>파이프라인에는 동차 절단 공간에서 기본도형들을 정의하는 정점들의 목록이 존재</a:t>
            </a:r>
            <a:r>
              <a:rPr lang="en-US" altLang="ko-KR" dirty="0"/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 방법</a:t>
            </a:r>
            <a:endParaRPr lang="en-US" altLang="ko-KR" dirty="0"/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GS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dirty="0"/>
              <a:t>이용해 빌보드를 효율적으로 구현하는 방법</a:t>
            </a:r>
            <a:endParaRPr lang="en-US" altLang="ko-KR" dirty="0"/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자동으로 생성되는 기본도형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들과 그 용도 몇 가지를 파악</a:t>
            </a:r>
            <a:endParaRPr lang="en-US" altLang="ko-KR" dirty="0"/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텍스처 배열을 생성하고 사용하는 방법과 텍스처 배열이 왜 유용한지 이해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/>
              <a:t>알파</a:t>
            </a:r>
            <a:r>
              <a:rPr lang="en-US" altLang="ko-KR" dirty="0"/>
              <a:t>-</a:t>
            </a:r>
            <a:r>
              <a:rPr lang="ko-KR" altLang="en-US" dirty="0"/>
              <a:t>포괄도 변환이 알파 잘림의 </a:t>
            </a:r>
            <a:r>
              <a:rPr lang="ko-KR" altLang="en-US" dirty="0" err="1"/>
              <a:t>앨리어싱</a:t>
            </a:r>
            <a:r>
              <a:rPr lang="ko-KR" altLang="en-US" dirty="0"/>
              <a:t> 문제에 어떻게 도움이 </a:t>
            </a:r>
            <a:r>
              <a:rPr lang="ko-KR" altLang="en-US" dirty="0" err="1"/>
              <a:t>되는지의</a:t>
            </a:r>
            <a:r>
              <a:rPr lang="ko-KR" altLang="en-US" dirty="0"/>
              <a:t> 이해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97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189471"/>
            <a:ext cx="9601200" cy="608270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dirty="0"/>
              <a:t>GS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66990" y="2413337"/>
            <a:ext cx="8084322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en-US" altLang="ko-KR" b="1" dirty="0" err="1"/>
              <a:t>maxvertexcount</a:t>
            </a:r>
            <a:r>
              <a:rPr lang="en-US" altLang="ko-KR" b="1" dirty="0"/>
              <a:t>(N)]</a:t>
            </a:r>
          </a:p>
          <a:p>
            <a:r>
              <a:rPr lang="en-US" altLang="ko-KR" b="1" dirty="0"/>
              <a:t>Void </a:t>
            </a:r>
            <a:r>
              <a:rPr lang="en-US" altLang="ko-KR" b="1" dirty="0" err="1"/>
              <a:t>ShaderName</a:t>
            </a:r>
            <a:r>
              <a:rPr lang="en-US" altLang="ko-KR" b="1" dirty="0"/>
              <a:t>(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PrimitiveType</a:t>
            </a:r>
            <a:r>
              <a:rPr lang="en-US" altLang="ko-KR" b="1" dirty="0"/>
              <a:t> </a:t>
            </a:r>
            <a:r>
              <a:rPr lang="en-US" altLang="ko-KR" b="1" dirty="0" err="1"/>
              <a:t>InputVertexType</a:t>
            </a:r>
            <a:r>
              <a:rPr lang="en-US" altLang="ko-KR" b="1" dirty="0"/>
              <a:t> </a:t>
            </a:r>
            <a:r>
              <a:rPr lang="en-US" altLang="ko-KR" b="1" dirty="0" err="1"/>
              <a:t>InputName</a:t>
            </a:r>
            <a:r>
              <a:rPr lang="en-US" altLang="ko-KR" b="1" dirty="0"/>
              <a:t> [</a:t>
            </a:r>
            <a:r>
              <a:rPr lang="en-US" altLang="ko-KR" b="1" dirty="0" err="1"/>
              <a:t>NumElements</a:t>
            </a:r>
            <a:r>
              <a:rPr lang="en-US" altLang="ko-KR" b="1" dirty="0"/>
              <a:t>],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inout</a:t>
            </a:r>
            <a:r>
              <a:rPr lang="en-US" altLang="ko-KR" b="1" dirty="0"/>
              <a:t> </a:t>
            </a:r>
            <a:r>
              <a:rPr lang="en-US" altLang="ko-KR" b="1" dirty="0" err="1"/>
              <a:t>StreamOutputObject</a:t>
            </a:r>
            <a:r>
              <a:rPr lang="en-US" altLang="ko-KR" b="1" dirty="0"/>
              <a:t>&lt;</a:t>
            </a:r>
            <a:r>
              <a:rPr lang="en-US" altLang="ko-KR" b="1" dirty="0" err="1"/>
              <a:t>OutputVertexType</a:t>
            </a:r>
            <a:r>
              <a:rPr lang="en-US" altLang="ko-KR" b="1" dirty="0"/>
              <a:t>&gt; </a:t>
            </a:r>
            <a:r>
              <a:rPr lang="en-US" altLang="ko-KR" b="1" dirty="0" err="1"/>
              <a:t>OutputName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{</a:t>
            </a:r>
          </a:p>
          <a:p>
            <a:r>
              <a:rPr lang="en-US" altLang="ko-KR" b="1" dirty="0"/>
              <a:t>	//… GS </a:t>
            </a:r>
            <a:r>
              <a:rPr lang="ko-KR" altLang="en-US" b="1" dirty="0"/>
              <a:t>함수 본문</a:t>
            </a:r>
            <a:endParaRPr lang="en-US" altLang="ko-KR" b="1" dirty="0"/>
          </a:p>
          <a:p>
            <a:r>
              <a:rPr lang="en-US" altLang="ko-KR" b="1" dirty="0"/>
              <a:t>}</a:t>
            </a:r>
            <a:endParaRPr lang="ko-KR" altLang="en-US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5BE9778-4F83-4C27-86B3-A509F9A4FDB4}"/>
              </a:ext>
            </a:extLst>
          </p:cNvPr>
          <p:cNvCxnSpPr>
            <a:cxnSpLocks/>
          </p:cNvCxnSpPr>
          <p:nvPr/>
        </p:nvCxnSpPr>
        <p:spPr>
          <a:xfrm>
            <a:off x="1706526" y="1897912"/>
            <a:ext cx="1073888" cy="5847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F81465-6DFE-4098-8458-39E005A83CA5}"/>
              </a:ext>
            </a:extLst>
          </p:cNvPr>
          <p:cNvSpPr txBox="1"/>
          <p:nvPr/>
        </p:nvSpPr>
        <p:spPr>
          <a:xfrm>
            <a:off x="0" y="1313166"/>
            <a:ext cx="4642916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GS </a:t>
            </a:r>
            <a:r>
              <a:rPr lang="ko-KR" altLang="en-US" sz="1500" dirty="0"/>
              <a:t>주 함수 앞에 다음과 같은 구문으로 최대 정점 개수 특성</a:t>
            </a:r>
            <a:r>
              <a:rPr lang="en-US" altLang="ko-KR" sz="1500" dirty="0"/>
              <a:t>(attribute)</a:t>
            </a:r>
            <a:r>
              <a:rPr lang="ko-KR" altLang="en-US" sz="1500" dirty="0"/>
              <a:t>을 지정해 줘야 함</a:t>
            </a:r>
            <a:r>
              <a:rPr lang="en-US" altLang="ko-KR" sz="1500" dirty="0"/>
              <a:t>. 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4016114-B740-4C8E-A8F3-221BE6A65E42}"/>
              </a:ext>
            </a:extLst>
          </p:cNvPr>
          <p:cNvCxnSpPr>
            <a:cxnSpLocks/>
          </p:cNvCxnSpPr>
          <p:nvPr/>
        </p:nvCxnSpPr>
        <p:spPr>
          <a:xfrm flipH="1">
            <a:off x="4077586" y="1574746"/>
            <a:ext cx="2018415" cy="9079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99C06AF-3CD0-4246-BE52-56C13B66AEEA}"/>
              </a:ext>
            </a:extLst>
          </p:cNvPr>
          <p:cNvSpPr txBox="1"/>
          <p:nvPr/>
        </p:nvSpPr>
        <p:spPr>
          <a:xfrm>
            <a:off x="6096000" y="1251581"/>
            <a:ext cx="506287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N</a:t>
            </a:r>
            <a:r>
              <a:rPr lang="ko-KR" altLang="en-US" sz="1500" dirty="0"/>
              <a:t>은 </a:t>
            </a:r>
            <a:r>
              <a:rPr lang="en-US" altLang="ko-KR" sz="1500" dirty="0"/>
              <a:t>GS</a:t>
            </a:r>
            <a:r>
              <a:rPr lang="ko-KR" altLang="en-US" sz="1500" dirty="0"/>
              <a:t>가 한 번의 실행에서 출력하는 정점 개수의 최댓값</a:t>
            </a:r>
            <a:endParaRPr lang="en-US" altLang="ko-KR" sz="15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0E9F104-2C1C-448C-AEC2-25D0C4C14723}"/>
              </a:ext>
            </a:extLst>
          </p:cNvPr>
          <p:cNvCxnSpPr>
            <a:cxnSpLocks/>
          </p:cNvCxnSpPr>
          <p:nvPr/>
        </p:nvCxnSpPr>
        <p:spPr>
          <a:xfrm flipH="1">
            <a:off x="5683963" y="2369656"/>
            <a:ext cx="1345004" cy="6592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1E7EBDE-9380-4DB7-A246-599BC7697C02}"/>
              </a:ext>
            </a:extLst>
          </p:cNvPr>
          <p:cNvSpPr txBox="1"/>
          <p:nvPr/>
        </p:nvSpPr>
        <p:spPr>
          <a:xfrm>
            <a:off x="6445102" y="2042460"/>
            <a:ext cx="506287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기본도형을 정의하는 정점들의 배열</a:t>
            </a:r>
            <a:endParaRPr lang="en-US" altLang="ko-KR" sz="15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F21BC28-3E2F-48EC-A5CD-4E862D9E4454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5199321" y="3544300"/>
            <a:ext cx="2815872" cy="9541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FCB9F83-7B57-47B5-B40C-C54430A299FD}"/>
              </a:ext>
            </a:extLst>
          </p:cNvPr>
          <p:cNvSpPr txBox="1"/>
          <p:nvPr/>
        </p:nvSpPr>
        <p:spPr>
          <a:xfrm>
            <a:off x="4077586" y="4498423"/>
            <a:ext cx="7875214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출력 매개변수 앞엔 </a:t>
            </a:r>
            <a:r>
              <a:rPr lang="en-US" altLang="ko-KR" sz="1500" dirty="0" err="1"/>
              <a:t>inout</a:t>
            </a:r>
            <a:r>
              <a:rPr lang="en-US" altLang="ko-KR" sz="1500" dirty="0"/>
              <a:t> </a:t>
            </a:r>
            <a:r>
              <a:rPr lang="ko-KR" altLang="en-US" sz="1500" dirty="0"/>
              <a:t>수정자를 붙임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출력 매개변수는 항상 스트림 형식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스트림 형식들은 템플릿 형식이고</a:t>
            </a:r>
            <a:r>
              <a:rPr lang="en-US" altLang="ko-KR" sz="1500" dirty="0"/>
              <a:t>, </a:t>
            </a:r>
            <a:r>
              <a:rPr lang="ko-KR" altLang="en-US" sz="1500" dirty="0"/>
              <a:t>템플릿 인수는 출력 정점의 정점 형식을 지정하는데 쓰임</a:t>
            </a:r>
            <a:r>
              <a:rPr lang="en-US" altLang="ko-KR" sz="15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2A7E7-15C1-48BF-B600-2FC75100C3CA}"/>
              </a:ext>
            </a:extLst>
          </p:cNvPr>
          <p:cNvSpPr txBox="1"/>
          <p:nvPr/>
        </p:nvSpPr>
        <p:spPr>
          <a:xfrm>
            <a:off x="626418" y="5788874"/>
            <a:ext cx="1076546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Ex)</a:t>
            </a:r>
            <a:r>
              <a:rPr lang="ko-KR" altLang="en-US" sz="1500" dirty="0"/>
              <a:t> </a:t>
            </a:r>
            <a:r>
              <a:rPr lang="en-US" altLang="ko-KR" sz="1500" dirty="0"/>
              <a:t>GS</a:t>
            </a:r>
            <a:r>
              <a:rPr lang="ko-KR" altLang="en-US" sz="1500" dirty="0"/>
              <a:t>는 최대 </a:t>
            </a:r>
            <a:r>
              <a:rPr lang="en-US" altLang="ko-KR" sz="1500" dirty="0"/>
              <a:t>N</a:t>
            </a:r>
            <a:r>
              <a:rPr lang="ko-KR" altLang="en-US" sz="1500" dirty="0"/>
              <a:t>개의 정점을 출력이고 입력 기본도형은 </a:t>
            </a:r>
            <a:r>
              <a:rPr lang="en-US" altLang="ko-KR" sz="1500" dirty="0" err="1"/>
              <a:t>PrimitiveType</a:t>
            </a:r>
            <a:r>
              <a:rPr lang="en-US" altLang="ko-KR" sz="1500" dirty="0"/>
              <a:t> </a:t>
            </a:r>
            <a:r>
              <a:rPr lang="ko-KR" altLang="en-US" sz="1500" dirty="0"/>
              <a:t>이며</a:t>
            </a:r>
            <a:r>
              <a:rPr lang="en-US" altLang="ko-KR" sz="1500" dirty="0"/>
              <a:t>, </a:t>
            </a:r>
            <a:r>
              <a:rPr lang="ko-KR" altLang="en-US" sz="1500" dirty="0"/>
              <a:t>출력</a:t>
            </a:r>
            <a:r>
              <a:rPr lang="en-US" altLang="ko-KR" sz="1500" dirty="0"/>
              <a:t> </a:t>
            </a:r>
            <a:r>
              <a:rPr lang="ko-KR" altLang="en-US" sz="1500" dirty="0"/>
              <a:t>기본 도형은 </a:t>
            </a:r>
            <a:r>
              <a:rPr lang="en-US" altLang="ko-KR" sz="1500" dirty="0"/>
              <a:t>Stream </a:t>
            </a:r>
            <a:r>
              <a:rPr lang="en-US" altLang="ko-KR" sz="1500" dirty="0" err="1"/>
              <a:t>OuputObject</a:t>
            </a:r>
            <a:r>
              <a:rPr lang="en-US" altLang="ko-KR" sz="1500" dirty="0"/>
              <a:t> </a:t>
            </a:r>
            <a:r>
              <a:rPr lang="ko-KR" altLang="en-US" sz="1500" dirty="0"/>
              <a:t>형식이다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189471"/>
            <a:ext cx="9601200" cy="608270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dirty="0"/>
              <a:t>GS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2130" y="1744382"/>
            <a:ext cx="87417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mShader</a:t>
            </a:r>
            <a:r>
              <a:rPr lang="en-US" altLang="ko-KR" b="1" dirty="0"/>
              <a:t>[“</a:t>
            </a:r>
            <a:r>
              <a:rPr lang="en-US" altLang="ko-KR" b="1" dirty="0" err="1"/>
              <a:t>treeSpriteGS</a:t>
            </a:r>
            <a:r>
              <a:rPr lang="en-US" altLang="ko-KR" b="1" dirty="0"/>
              <a:t>”] = </a:t>
            </a:r>
            <a:r>
              <a:rPr lang="en-US" altLang="ko-KR" b="1" dirty="0" err="1"/>
              <a:t>CompileShader</a:t>
            </a:r>
            <a:r>
              <a:rPr lang="en-US" altLang="ko-KR" b="1" dirty="0"/>
              <a:t>(L”</a:t>
            </a:r>
            <a:r>
              <a:rPr lang="ko-KR" altLang="en-US" b="1" dirty="0"/>
              <a:t>주소</a:t>
            </a:r>
            <a:r>
              <a:rPr lang="en-US" altLang="ko-KR" b="1" dirty="0"/>
              <a:t>”, </a:t>
            </a:r>
            <a:r>
              <a:rPr lang="en-US" altLang="ko-KR" b="1" dirty="0" err="1"/>
              <a:t>nullptr</a:t>
            </a:r>
            <a:r>
              <a:rPr lang="en-US" altLang="ko-KR" b="1" dirty="0"/>
              <a:t>, “GS”,  “gs_5_0”);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9C06AF-3CD0-4246-BE52-56C13B66AEEA}"/>
              </a:ext>
            </a:extLst>
          </p:cNvPr>
          <p:cNvSpPr txBox="1"/>
          <p:nvPr/>
        </p:nvSpPr>
        <p:spPr>
          <a:xfrm>
            <a:off x="1004775" y="2206876"/>
            <a:ext cx="5062870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GS</a:t>
            </a:r>
            <a:r>
              <a:rPr lang="ko-KR" altLang="en-US" sz="1500" dirty="0"/>
              <a:t>를 </a:t>
            </a:r>
            <a:r>
              <a:rPr lang="en-US" altLang="ko-KR" sz="1500" dirty="0"/>
              <a:t>Byte Code</a:t>
            </a:r>
            <a:r>
              <a:rPr lang="ko-KR" altLang="en-US" sz="1500" dirty="0"/>
              <a:t>로 컴파일 하는 코드</a:t>
            </a:r>
            <a:r>
              <a:rPr lang="en-US" altLang="ko-KR" sz="1500" dirty="0"/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E7EBDE-9380-4DB7-A246-599BC7697C02}"/>
              </a:ext>
            </a:extLst>
          </p:cNvPr>
          <p:cNvSpPr txBox="1"/>
          <p:nvPr/>
        </p:nvSpPr>
        <p:spPr>
          <a:xfrm>
            <a:off x="1004776" y="5510676"/>
            <a:ext cx="6505354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GS</a:t>
            </a:r>
            <a:r>
              <a:rPr lang="ko-KR" altLang="en-US" sz="1500" dirty="0"/>
              <a:t>를 파이프라인 상태 객체</a:t>
            </a:r>
            <a:r>
              <a:rPr lang="en-US" altLang="ko-KR" sz="1500" dirty="0"/>
              <a:t>(PSO)</a:t>
            </a:r>
            <a:r>
              <a:rPr lang="ko-KR" altLang="en-US" sz="1500" dirty="0"/>
              <a:t>에 포함시켜 렌더링 파이프에 묶는 과정</a:t>
            </a:r>
            <a:endParaRPr lang="en-US" altLang="ko-KR" sz="1500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137BDAAD-877A-4E51-A4E2-B91A910384A6}"/>
              </a:ext>
            </a:extLst>
          </p:cNvPr>
          <p:cNvSpPr txBox="1">
            <a:spLocks/>
          </p:cNvSpPr>
          <p:nvPr/>
        </p:nvSpPr>
        <p:spPr>
          <a:xfrm>
            <a:off x="391632" y="1125441"/>
            <a:ext cx="5144386" cy="4816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000" dirty="0"/>
              <a:t>GS</a:t>
            </a:r>
            <a:r>
              <a:rPr lang="ko-KR" altLang="en-US" sz="2000" dirty="0"/>
              <a:t> 컴파일 방법</a:t>
            </a:r>
            <a:endParaRPr lang="en-US" altLang="ko-KR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5DA2BB-957A-456C-B8E3-8DF6F54E2650}"/>
              </a:ext>
            </a:extLst>
          </p:cNvPr>
          <p:cNvSpPr txBox="1"/>
          <p:nvPr/>
        </p:nvSpPr>
        <p:spPr>
          <a:xfrm>
            <a:off x="652129" y="3343110"/>
            <a:ext cx="9429307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D3D12_GRAPHICS_PIPELINE_STATE_DESC </a:t>
            </a:r>
            <a:r>
              <a:rPr lang="en-US" altLang="ko-KR" b="1" dirty="0" err="1"/>
              <a:t>treeSpritePsoDesc</a:t>
            </a:r>
            <a:r>
              <a:rPr lang="en-US" altLang="ko-KR" b="1" dirty="0"/>
              <a:t> = </a:t>
            </a:r>
            <a:r>
              <a:rPr lang="en-US" altLang="ko-KR" b="1" dirty="0" err="1"/>
              <a:t>opaquePsoDesc</a:t>
            </a:r>
            <a:r>
              <a:rPr lang="en-US" altLang="ko-KR" b="1" dirty="0"/>
              <a:t>;</a:t>
            </a:r>
          </a:p>
          <a:p>
            <a:r>
              <a:rPr lang="en-US" altLang="ko-KR" b="1" dirty="0"/>
              <a:t>….</a:t>
            </a:r>
          </a:p>
          <a:p>
            <a:r>
              <a:rPr lang="en-US" altLang="ko-KR" b="1" dirty="0"/>
              <a:t>treeSpritePsoDesc.GS = </a:t>
            </a:r>
          </a:p>
          <a:p>
            <a:r>
              <a:rPr lang="en-US" altLang="ko-KR" b="1" dirty="0"/>
              <a:t>{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reinterpret_cast</a:t>
            </a:r>
            <a:r>
              <a:rPr lang="en-US" altLang="ko-KR" b="1" dirty="0"/>
              <a:t>&lt;BYTE*&gt;(</a:t>
            </a:r>
            <a:r>
              <a:rPr lang="en-US" altLang="ko-KR" b="1" dirty="0" err="1"/>
              <a:t>mShader</a:t>
            </a:r>
            <a:r>
              <a:rPr lang="en-US" altLang="ko-KR" b="1" dirty="0"/>
              <a:t>[“</a:t>
            </a:r>
            <a:r>
              <a:rPr lang="en-US" altLang="ko-KR" b="1" dirty="0" err="1"/>
              <a:t>treeSpriteGS</a:t>
            </a:r>
            <a:r>
              <a:rPr lang="en-US" altLang="ko-KR" b="1" dirty="0"/>
              <a:t>”]-&gt;</a:t>
            </a:r>
            <a:r>
              <a:rPr lang="en-US" altLang="ko-KR" b="1" dirty="0" err="1"/>
              <a:t>GetBufferPointer</a:t>
            </a:r>
            <a:r>
              <a:rPr lang="en-US" altLang="ko-KR" b="1" dirty="0"/>
              <a:t>()),</a:t>
            </a:r>
          </a:p>
          <a:p>
            <a:r>
              <a:rPr lang="en-US" altLang="ko-KR" b="1" dirty="0"/>
              <a:t>	</a:t>
            </a:r>
            <a:r>
              <a:rPr lang="en-US" altLang="ko-KR" b="1" dirty="0" err="1"/>
              <a:t>mShaders</a:t>
            </a:r>
            <a:r>
              <a:rPr lang="en-US" altLang="ko-KR" b="1" dirty="0"/>
              <a:t>[“</a:t>
            </a:r>
            <a:r>
              <a:rPr lang="en-US" altLang="ko-KR" b="1" dirty="0" err="1"/>
              <a:t>treeSpriteGS</a:t>
            </a:r>
            <a:r>
              <a:rPr lang="en-US" altLang="ko-KR" b="1" dirty="0"/>
              <a:t>”]-&gt;</a:t>
            </a:r>
            <a:r>
              <a:rPr lang="en-US" altLang="ko-KR" b="1" dirty="0" err="1"/>
              <a:t>GetBufferSize</a:t>
            </a:r>
            <a:r>
              <a:rPr lang="en-US" altLang="ko-KR" b="1" dirty="0"/>
              <a:t>()</a:t>
            </a:r>
          </a:p>
          <a:p>
            <a:r>
              <a:rPr lang="en-US" altLang="ko-KR" b="1" dirty="0"/>
              <a:t>};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4105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494414"/>
            <a:ext cx="9601200" cy="577666"/>
          </a:xfrm>
        </p:spPr>
        <p:txBody>
          <a:bodyPr rtlCol="0"/>
          <a:lstStyle/>
          <a:p>
            <a:pPr rtl="0"/>
            <a:r>
              <a:rPr lang="en-US" altLang="ko-KR" dirty="0"/>
              <a:t>2. Texture Array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9474" y="2052084"/>
            <a:ext cx="10813312" cy="3567223"/>
          </a:xfrm>
        </p:spPr>
        <p:txBody>
          <a:bodyPr rtlCol="0"/>
          <a:lstStyle/>
          <a:p>
            <a:pPr rtl="0"/>
            <a:r>
              <a:rPr lang="ko-KR" altLang="en-US" dirty="0"/>
              <a:t>텍스처들을 담은 배열</a:t>
            </a:r>
            <a:endParaRPr lang="en-US" altLang="ko-KR" dirty="0"/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자원 생성을 위한 서술 구조체에서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DepthOrArraySize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필드의 값을 원하는 배열 크기</a:t>
            </a:r>
            <a:r>
              <a:rPr lang="en-US" altLang="ko-KR" dirty="0"/>
              <a:t>(</a:t>
            </a:r>
            <a:r>
              <a:rPr lang="ko-KR" altLang="en-US" dirty="0"/>
              <a:t>원소 개수</a:t>
            </a:r>
            <a:r>
              <a:rPr lang="en-US" altLang="ko-KR" dirty="0"/>
              <a:t>)</a:t>
            </a:r>
            <a:r>
              <a:rPr lang="ko-KR" altLang="en-US" dirty="0"/>
              <a:t>를 지정</a:t>
            </a:r>
            <a:endParaRPr lang="en-US" altLang="ko-KR" dirty="0"/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HLSL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파일에선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Texture2DArray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표현</a:t>
            </a:r>
          </a:p>
        </p:txBody>
      </p:sp>
    </p:spTree>
    <p:extLst>
      <p:ext uri="{BB962C8B-B14F-4D97-AF65-F5344CB8AC3E}">
        <p14:creationId xmlns:p14="http://schemas.microsoft.com/office/powerpoint/2010/main" val="58576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494414"/>
            <a:ext cx="9601200" cy="577666"/>
          </a:xfrm>
        </p:spPr>
        <p:txBody>
          <a:bodyPr rtlCol="0"/>
          <a:lstStyle/>
          <a:p>
            <a:pPr rtl="0"/>
            <a:r>
              <a:rPr lang="en-US" altLang="ko-KR" dirty="0"/>
              <a:t>2. Texture Array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3778" y="1687069"/>
            <a:ext cx="4968948" cy="365015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텍스처 배열에서 표본을 추출하는 코드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92F99C4-4165-44A8-A569-E44734DB5A28}"/>
              </a:ext>
            </a:extLst>
          </p:cNvPr>
          <p:cNvSpPr txBox="1">
            <a:spLocks/>
          </p:cNvSpPr>
          <p:nvPr/>
        </p:nvSpPr>
        <p:spPr>
          <a:xfrm>
            <a:off x="623777" y="984416"/>
            <a:ext cx="9601200" cy="5776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2000" dirty="0"/>
              <a:t>표본 추출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A012842-9CC9-4B8A-9F7E-1A1B7631FE14}"/>
              </a:ext>
            </a:extLst>
          </p:cNvPr>
          <p:cNvSpPr txBox="1">
            <a:spLocks/>
          </p:cNvSpPr>
          <p:nvPr/>
        </p:nvSpPr>
        <p:spPr>
          <a:xfrm>
            <a:off x="972879" y="2107960"/>
            <a:ext cx="6055241" cy="1209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84329-848E-48AF-AE3E-BB735D0E7ECC}"/>
              </a:ext>
            </a:extLst>
          </p:cNvPr>
          <p:cNvSpPr txBox="1"/>
          <p:nvPr/>
        </p:nvSpPr>
        <p:spPr>
          <a:xfrm>
            <a:off x="972879" y="2044164"/>
            <a:ext cx="942930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Float3 </a:t>
            </a:r>
            <a:r>
              <a:rPr lang="en-US" altLang="ko-KR" dirty="0" err="1"/>
              <a:t>uvw</a:t>
            </a:r>
            <a:r>
              <a:rPr lang="en-US" altLang="ko-KR" dirty="0"/>
              <a:t> = float3(</a:t>
            </a:r>
            <a:r>
              <a:rPr lang="en-US" altLang="ko-KR" dirty="0" err="1"/>
              <a:t>pin.Tex</a:t>
            </a:r>
            <a:r>
              <a:rPr lang="en-US" altLang="ko-KR" dirty="0"/>
              <a:t>, </a:t>
            </a:r>
            <a:r>
              <a:rPr lang="en-US" altLang="ko-KR" dirty="0" err="1"/>
              <a:t>pin.PrimID</a:t>
            </a:r>
            <a:r>
              <a:rPr lang="en-US" altLang="ko-KR" dirty="0"/>
              <a:t> % 4);</a:t>
            </a:r>
          </a:p>
          <a:p>
            <a:r>
              <a:rPr lang="en-US" altLang="ko-KR" dirty="0"/>
              <a:t>Float4 </a:t>
            </a:r>
            <a:r>
              <a:rPr lang="en-US" altLang="ko-KR" dirty="0" err="1"/>
              <a:t>diffuseAlbedo</a:t>
            </a:r>
            <a:r>
              <a:rPr lang="en-US" altLang="ko-KR" dirty="0"/>
              <a:t> = </a:t>
            </a:r>
            <a:r>
              <a:rPr lang="en-US" altLang="ko-KR" dirty="0" err="1"/>
              <a:t>gTreeArray.Sample</a:t>
            </a:r>
            <a:r>
              <a:rPr lang="en-US" altLang="ko-KR" dirty="0"/>
              <a:t>(</a:t>
            </a:r>
            <a:r>
              <a:rPr lang="en-US" altLang="ko-KR" dirty="0" err="1"/>
              <a:t>gsamAnisotropicWrap</a:t>
            </a:r>
            <a:r>
              <a:rPr lang="en-US" altLang="ko-KR" dirty="0"/>
              <a:t>, </a:t>
            </a:r>
            <a:r>
              <a:rPr lang="en-US" altLang="ko-KR" dirty="0" err="1"/>
              <a:t>uvw</a:t>
            </a:r>
            <a:r>
              <a:rPr lang="en-US" altLang="ko-KR" dirty="0"/>
              <a:t>) * </a:t>
            </a:r>
            <a:r>
              <a:rPr lang="en-US" altLang="ko-KR" dirty="0" err="1"/>
              <a:t>gDiffuseAlbedo</a:t>
            </a:r>
            <a:r>
              <a:rPr lang="en-US" altLang="ko-KR" dirty="0"/>
              <a:t>;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2C5C29-DA76-4455-8477-675A91EE7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29" y="2797477"/>
            <a:ext cx="2806995" cy="2806995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C505D4B-DABB-454A-AC0F-60D099DDF5A8}"/>
              </a:ext>
            </a:extLst>
          </p:cNvPr>
          <p:cNvSpPr txBox="1">
            <a:spLocks/>
          </p:cNvSpPr>
          <p:nvPr/>
        </p:nvSpPr>
        <p:spPr>
          <a:xfrm>
            <a:off x="845730" y="5711454"/>
            <a:ext cx="9683603" cy="32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ko-KR" altLang="en-US" sz="1500" dirty="0"/>
              <a:t>텍스처 배열은 한 번의 그리기 호출에서 여러 기본 도형에 서로 다른 텍스처를 입힐 수 있는 장점을 가짐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3118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494414"/>
            <a:ext cx="9601200" cy="577666"/>
          </a:xfrm>
        </p:spPr>
        <p:txBody>
          <a:bodyPr rtlCol="0"/>
          <a:lstStyle/>
          <a:p>
            <a:pPr rtl="0"/>
            <a:r>
              <a:rPr lang="en-US" altLang="ko-KR" dirty="0"/>
              <a:t>2. Texture Array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92F99C4-4165-44A8-A569-E44734DB5A28}"/>
              </a:ext>
            </a:extLst>
          </p:cNvPr>
          <p:cNvSpPr txBox="1">
            <a:spLocks/>
          </p:cNvSpPr>
          <p:nvPr/>
        </p:nvSpPr>
        <p:spPr>
          <a:xfrm>
            <a:off x="623777" y="984416"/>
            <a:ext cx="9601200" cy="5776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2000" dirty="0"/>
              <a:t>텍스처 부분 자원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A012842-9CC9-4B8A-9F7E-1A1B7631FE14}"/>
              </a:ext>
            </a:extLst>
          </p:cNvPr>
          <p:cNvSpPr txBox="1">
            <a:spLocks/>
          </p:cNvSpPr>
          <p:nvPr/>
        </p:nvSpPr>
        <p:spPr>
          <a:xfrm>
            <a:off x="972879" y="2107960"/>
            <a:ext cx="6055241" cy="1209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ko-KR" altLang="en-US" sz="15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C505D4B-DABB-454A-AC0F-60D099DDF5A8}"/>
              </a:ext>
            </a:extLst>
          </p:cNvPr>
          <p:cNvSpPr txBox="1">
            <a:spLocks/>
          </p:cNvSpPr>
          <p:nvPr/>
        </p:nvSpPr>
        <p:spPr>
          <a:xfrm>
            <a:off x="739404" y="1783703"/>
            <a:ext cx="9683603" cy="1725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85800" indent="-179388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914400" indent="-18288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1430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3716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500" dirty="0"/>
              <a:t>Direct3D API</a:t>
            </a:r>
            <a:r>
              <a:rPr lang="ko-KR" altLang="en-US" sz="1500" dirty="0"/>
              <a:t>에선 완전한 </a:t>
            </a:r>
            <a:r>
              <a:rPr lang="ko-KR" altLang="en-US" sz="1500" dirty="0" err="1"/>
              <a:t>밉맵</a:t>
            </a:r>
            <a:r>
              <a:rPr lang="ko-KR" altLang="en-US" sz="1500" dirty="0"/>
              <a:t> 사슬을 가진 하나의 텍스처를 </a:t>
            </a:r>
            <a:r>
              <a:rPr lang="ko-KR" altLang="en-US" sz="1500" b="1" dirty="0"/>
              <a:t>배열 조각</a:t>
            </a:r>
            <a:r>
              <a:rPr lang="en-US" altLang="ko-KR" sz="1500" b="1" dirty="0"/>
              <a:t>(array slice)</a:t>
            </a:r>
            <a:r>
              <a:rPr lang="ko-KR" altLang="en-US" sz="1500" dirty="0"/>
              <a:t>라 하고</a:t>
            </a:r>
            <a:r>
              <a:rPr lang="en-US" altLang="ko-KR" sz="1500" dirty="0"/>
              <a:t>, </a:t>
            </a:r>
            <a:r>
              <a:rPr lang="ko-KR" altLang="en-US" sz="1500" dirty="0"/>
              <a:t>텍스처 배열의 모든 텍스처의 </a:t>
            </a:r>
            <a:r>
              <a:rPr lang="ko-KR" altLang="en-US" sz="1500" dirty="0" err="1"/>
              <a:t>밉맵</a:t>
            </a:r>
            <a:r>
              <a:rPr lang="ko-KR" altLang="en-US" sz="1500" dirty="0"/>
              <a:t> 사슬 중 한 수준의 </a:t>
            </a:r>
            <a:r>
              <a:rPr lang="ko-KR" altLang="en-US" sz="1500" dirty="0" err="1"/>
              <a:t>밉맵들</a:t>
            </a:r>
            <a:r>
              <a:rPr lang="ko-KR" altLang="en-US" sz="1500" dirty="0"/>
              <a:t> 전체를 </a:t>
            </a:r>
            <a:r>
              <a:rPr lang="ko-KR" altLang="en-US" sz="1500" b="1" dirty="0"/>
              <a:t>밉 조각</a:t>
            </a:r>
            <a:r>
              <a:rPr lang="en-US" altLang="ko-KR" sz="1500" b="1" dirty="0"/>
              <a:t>(</a:t>
            </a:r>
            <a:r>
              <a:rPr lang="en-US" altLang="ko-KR" sz="1500" b="1" dirty="0" err="1"/>
              <a:t>mip</a:t>
            </a:r>
            <a:r>
              <a:rPr lang="en-US" altLang="ko-KR" sz="1500" b="1" dirty="0"/>
              <a:t> slice)</a:t>
            </a:r>
            <a:r>
              <a:rPr lang="ko-KR" altLang="en-US" sz="1500" dirty="0"/>
              <a:t>라 한다</a:t>
            </a:r>
            <a:r>
              <a:rPr lang="en-US" altLang="ko-KR" sz="1500" dirty="0"/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ko-KR" altLang="en-US" sz="1500" dirty="0"/>
              <a:t>이 텍스처 배열의 한 원소의 특정 </a:t>
            </a:r>
            <a:r>
              <a:rPr lang="ko-KR" altLang="en-US" sz="1500" dirty="0" err="1"/>
              <a:t>밉맵</a:t>
            </a:r>
            <a:r>
              <a:rPr lang="ko-KR" altLang="en-US" sz="1500" dirty="0"/>
              <a:t> 수준 하나를 </a:t>
            </a:r>
            <a:r>
              <a:rPr lang="ko-KR" altLang="en-US" sz="1500" b="1" dirty="0"/>
              <a:t>부분 자원</a:t>
            </a:r>
            <a:r>
              <a:rPr lang="en-US" altLang="ko-KR" sz="1500" b="1" dirty="0"/>
              <a:t>(</a:t>
            </a:r>
            <a:r>
              <a:rPr lang="en-US" altLang="ko-KR" sz="1500" b="1" dirty="0" err="1"/>
              <a:t>subresource</a:t>
            </a:r>
            <a:r>
              <a:rPr lang="en-US" altLang="ko-KR" sz="1500" b="1" dirty="0"/>
              <a:t>)</a:t>
            </a:r>
            <a:r>
              <a:rPr lang="ko-KR" altLang="en-US" sz="1500" dirty="0"/>
              <a:t>이라 한다</a:t>
            </a:r>
            <a:r>
              <a:rPr lang="en-US" altLang="ko-KR" sz="1500" dirty="0"/>
              <a:t>.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1500" dirty="0"/>
              <a:t>※ </a:t>
            </a:r>
            <a:r>
              <a:rPr lang="ko-KR" altLang="en-US" sz="1500" dirty="0"/>
              <a:t>하나의 선형적인</a:t>
            </a:r>
            <a:r>
              <a:rPr lang="en-US" altLang="ko-KR" sz="1500" dirty="0"/>
              <a:t>(1</a:t>
            </a:r>
            <a:r>
              <a:rPr lang="ko-KR" altLang="en-US" sz="1500" dirty="0"/>
              <a:t>차원</a:t>
            </a:r>
            <a:r>
              <a:rPr lang="en-US" altLang="ko-KR" sz="1500" dirty="0"/>
              <a:t>) </a:t>
            </a:r>
            <a:r>
              <a:rPr lang="ko-KR" altLang="en-US" sz="1500" dirty="0"/>
              <a:t>색인을 이용해 특정 부분자원에 접근하는 것도 가능 </a:t>
            </a:r>
            <a:r>
              <a:rPr lang="en-US" altLang="ko-KR" sz="1500" dirty="0"/>
              <a:t>(2</a:t>
            </a:r>
            <a:r>
              <a:rPr lang="ko-KR" altLang="en-US" sz="1500" dirty="0"/>
              <a:t>번째 그림</a:t>
            </a:r>
            <a:r>
              <a:rPr lang="en-US" altLang="ko-KR" sz="1500" dirty="0"/>
              <a:t>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641323-CAC3-44AA-A208-2FB1CE6F8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73" y="3417609"/>
            <a:ext cx="3805365" cy="26180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8ED1F3D-A146-47A5-9CEB-813A83DB5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469" y="3573165"/>
            <a:ext cx="4655488" cy="221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4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차트를 사용한 제목 및 내용 레이아웃</a:t>
            </a:r>
          </a:p>
        </p:txBody>
      </p:sp>
      <p:graphicFrame>
        <p:nvGraphicFramePr>
          <p:cNvPr id="6" name="내용 개체 틀 5" descr="4가지 범위에 대해 각각 3가지 값을 보여 주는 묶은 세로 막대형 차트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029953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345</TotalTime>
  <Words>657</Words>
  <Application>Microsoft Office PowerPoint</Application>
  <PresentationFormat>와이드스크린</PresentationFormat>
  <Paragraphs>111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다이아몬드 눈금 16x9</vt:lpstr>
      <vt:lpstr>Chapter 12</vt:lpstr>
      <vt:lpstr>기하 셰이더 (Geometry Shader)</vt:lpstr>
      <vt:lpstr>목표</vt:lpstr>
      <vt:lpstr>1. GS Programming</vt:lpstr>
      <vt:lpstr>1. GS Programming</vt:lpstr>
      <vt:lpstr>2. Texture Array</vt:lpstr>
      <vt:lpstr>2. Texture Array</vt:lpstr>
      <vt:lpstr>2. Texture Array</vt:lpstr>
      <vt:lpstr>차트를 사용한 제목 및 내용 레이아웃</vt:lpstr>
      <vt:lpstr>표를 사용한 두 개의 내용 레이아웃</vt:lpstr>
      <vt:lpstr>SmartArt가 있는 제목 및 내용 레이아웃</vt:lpstr>
      <vt:lpstr>슬라이드 제목 추가 - 1</vt:lpstr>
      <vt:lpstr>슬라이드 제목 추가 - 2</vt:lpstr>
      <vt:lpstr>슬라이드 제목 추가 - 3</vt:lpstr>
      <vt:lpstr>PowerPoint 프레젠테이션</vt:lpstr>
      <vt:lpstr>슬라이드 제목 추가 - 4</vt:lpstr>
      <vt:lpstr>슬라이드 제목 추가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Chapter7</dc:title>
  <dc:creator>Windows 사용자</dc:creator>
  <cp:lastModifiedBy>곽 경훈</cp:lastModifiedBy>
  <cp:revision>88</cp:revision>
  <dcterms:created xsi:type="dcterms:W3CDTF">2019-04-18T08:42:16Z</dcterms:created>
  <dcterms:modified xsi:type="dcterms:W3CDTF">2019-06-11T11:16:01Z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