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81" r:id="rId4"/>
    <p:sldId id="290" r:id="rId5"/>
    <p:sldId id="291" r:id="rId6"/>
    <p:sldId id="292" r:id="rId7"/>
    <p:sldId id="293" r:id="rId8"/>
    <p:sldId id="294" r:id="rId9"/>
    <p:sldId id="295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90" d="100"/>
          <a:sy n="90" d="100"/>
        </p:scale>
        <p:origin x="333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7월 12일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7월 12일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26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42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71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42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93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79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7월 12일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7월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7월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7월 12일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7월 12일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7월 12일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7월 12일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7월 12일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7월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b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16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dirty="0"/>
              <a:t>Instancing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Culling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814" y="238997"/>
            <a:ext cx="2415363" cy="50623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Instancing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262-2664-4182-8760-72BE03616E16}"/>
              </a:ext>
            </a:extLst>
          </p:cNvPr>
          <p:cNvSpPr txBox="1"/>
          <p:nvPr/>
        </p:nvSpPr>
        <p:spPr>
          <a:xfrm>
            <a:off x="3327566" y="378364"/>
            <a:ext cx="919581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한 장면에서 같은 물체를 여러 번 그리는 것</a:t>
            </a:r>
            <a:r>
              <a:rPr lang="en-US" altLang="ko-KR" sz="15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7C54E9-45CB-4192-B1DD-3097226C62CC}"/>
              </a:ext>
            </a:extLst>
          </p:cNvPr>
          <p:cNvSpPr txBox="1">
            <a:spLocks/>
          </p:cNvSpPr>
          <p:nvPr/>
        </p:nvSpPr>
        <p:spPr>
          <a:xfrm>
            <a:off x="646814" y="749288"/>
            <a:ext cx="2585484" cy="506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Frustum</a:t>
            </a:r>
            <a:r>
              <a:rPr lang="ko-KR" altLang="en-US" sz="2400" dirty="0"/>
              <a:t> </a:t>
            </a:r>
            <a:r>
              <a:rPr lang="en-US" altLang="ko-KR" sz="2400" dirty="0"/>
              <a:t>Culling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629A4-B092-4C05-8CBB-01223F06C05A}"/>
              </a:ext>
            </a:extLst>
          </p:cNvPr>
          <p:cNvSpPr txBox="1"/>
          <p:nvPr/>
        </p:nvSpPr>
        <p:spPr>
          <a:xfrm>
            <a:off x="3327566" y="917859"/>
            <a:ext cx="721993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시야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절두체</a:t>
            </a:r>
            <a:r>
              <a:rPr lang="ko-KR" altLang="en-US" sz="1500" dirty="0"/>
              <a:t> 밖의 일단의 삼각형들을 간단한 판정으로 골라내어 기각하는 기법</a:t>
            </a:r>
            <a:r>
              <a:rPr lang="en-US" altLang="ko-KR" sz="1500" dirty="0"/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4D2F2A-C363-4AEA-B424-EB79F0299821}"/>
              </a:ext>
            </a:extLst>
          </p:cNvPr>
          <p:cNvSpPr txBox="1">
            <a:spLocks/>
          </p:cNvSpPr>
          <p:nvPr/>
        </p:nvSpPr>
        <p:spPr>
          <a:xfrm>
            <a:off x="646814" y="2476193"/>
            <a:ext cx="9601200" cy="601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DD1AE06-03CA-42FD-AD46-D884DCD1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4" y="3496340"/>
            <a:ext cx="9842204" cy="1697665"/>
          </a:xfrm>
        </p:spPr>
        <p:txBody>
          <a:bodyPr rtlCol="0"/>
          <a:lstStyle/>
          <a:p>
            <a:pPr rtl="0"/>
            <a:r>
              <a:rPr lang="ko-KR" altLang="en-US" dirty="0"/>
              <a:t>하드웨어 </a:t>
            </a:r>
            <a:r>
              <a:rPr lang="ko-KR" altLang="en-US" dirty="0" err="1"/>
              <a:t>인스턴싱</a:t>
            </a:r>
            <a:r>
              <a:rPr lang="ko-KR" altLang="en-US" dirty="0"/>
              <a:t> 구현 방법</a:t>
            </a:r>
            <a:endParaRPr lang="en-US" altLang="ko-KR" dirty="0"/>
          </a:p>
          <a:p>
            <a:pPr rtl="0"/>
            <a:r>
              <a:rPr lang="ko-KR" altLang="en-US" dirty="0" err="1"/>
              <a:t>경계입체가</a:t>
            </a:r>
            <a:r>
              <a:rPr lang="ko-KR" altLang="en-US" dirty="0"/>
              <a:t> 무엇이고 왜 유용한지 살피고</a:t>
            </a:r>
            <a:r>
              <a:rPr lang="en-US" altLang="ko-KR" dirty="0"/>
              <a:t>, </a:t>
            </a:r>
            <a:r>
              <a:rPr lang="ko-KR" altLang="en-US" dirty="0" err="1"/>
              <a:t>경계입체를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활용하는 방법</a:t>
            </a:r>
            <a:endParaRPr lang="en-US" altLang="ko-KR" dirty="0"/>
          </a:p>
          <a:p>
            <a:pPr rtl="0"/>
            <a:r>
              <a:rPr lang="ko-KR" altLang="en-US" dirty="0" err="1"/>
              <a:t>절두체</a:t>
            </a:r>
            <a:r>
              <a:rPr lang="ko-KR" altLang="en-US" dirty="0"/>
              <a:t> 선별을 구현하는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Hardware Instancing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70736" y="1227506"/>
            <a:ext cx="1076546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b="1" dirty="0"/>
              <a:t>Instancing</a:t>
            </a:r>
            <a:r>
              <a:rPr lang="ko-KR" altLang="en-US" sz="1500" dirty="0"/>
              <a:t>은 한 장면에서 같은 물체를 여러 번 그리되 위치나 방향</a:t>
            </a:r>
            <a:r>
              <a:rPr lang="en-US" altLang="ko-KR" sz="1500" dirty="0"/>
              <a:t>, </a:t>
            </a:r>
            <a:r>
              <a:rPr lang="ko-KR" altLang="en-US" sz="1500" dirty="0"/>
              <a:t>축척</a:t>
            </a:r>
            <a:r>
              <a:rPr lang="en-US" altLang="ko-KR" sz="1500" dirty="0"/>
              <a:t>, </a:t>
            </a:r>
            <a:r>
              <a:rPr lang="ko-KR" altLang="en-US" sz="1500" dirty="0"/>
              <a:t>재질</a:t>
            </a:r>
            <a:r>
              <a:rPr lang="en-US" altLang="ko-KR" sz="1500" dirty="0"/>
              <a:t>, </a:t>
            </a:r>
            <a:r>
              <a:rPr lang="ko-KR" altLang="en-US" sz="1500" dirty="0"/>
              <a:t>텍스처 등을 각자 다르게 하여 </a:t>
            </a:r>
            <a:r>
              <a:rPr lang="en-US" altLang="ko-KR" sz="1500" b="1" dirty="0"/>
              <a:t>‘</a:t>
            </a:r>
            <a:r>
              <a:rPr lang="ko-KR" altLang="en-US" sz="1500" b="1" dirty="0"/>
              <a:t>한 번에</a:t>
            </a:r>
            <a:r>
              <a:rPr lang="en-US" altLang="ko-KR" sz="1500" b="1" dirty="0"/>
              <a:t>’</a:t>
            </a:r>
            <a:r>
              <a:rPr lang="ko-KR" altLang="en-US" sz="1500" b="1" dirty="0"/>
              <a:t> </a:t>
            </a:r>
            <a:r>
              <a:rPr lang="ko-KR" altLang="en-US" sz="1500" dirty="0"/>
              <a:t>그리는 것을 목표하는 것</a:t>
            </a:r>
            <a:r>
              <a:rPr lang="en-US" altLang="ko-KR" sz="15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1372484" y="4387429"/>
            <a:ext cx="10179789" cy="32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둘째 매개변수 </a:t>
            </a:r>
            <a:r>
              <a:rPr lang="en-US" altLang="ko-KR" sz="1500" dirty="0" err="1"/>
              <a:t>InstanceCount</a:t>
            </a:r>
            <a:r>
              <a:rPr lang="ko-KR" altLang="en-US" sz="1500" dirty="0"/>
              <a:t>는 기하구조의 </a:t>
            </a:r>
            <a:r>
              <a:rPr lang="ko-KR" altLang="en-US" sz="1500" dirty="0" err="1"/>
              <a:t>인스턴싱</a:t>
            </a:r>
            <a:r>
              <a:rPr lang="ko-KR" altLang="en-US" sz="1500" dirty="0"/>
              <a:t> 횟수</a:t>
            </a:r>
            <a:r>
              <a:rPr lang="en-US" altLang="ko-KR" sz="1500" dirty="0"/>
              <a:t>, </a:t>
            </a:r>
            <a:r>
              <a:rPr lang="ko-KR" altLang="en-US" sz="1500" dirty="0"/>
              <a:t>즉 </a:t>
            </a:r>
            <a:r>
              <a:rPr lang="ko-KR" altLang="en-US" sz="1500" b="1" dirty="0"/>
              <a:t>주어진 기하구조로부터 생성할 인스턴스 개수를 의미</a:t>
            </a:r>
            <a:r>
              <a:rPr lang="en-US" altLang="ko-KR" sz="15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E4C64-3AE3-47DC-BF95-EEA9902F3031}"/>
              </a:ext>
            </a:extLst>
          </p:cNvPr>
          <p:cNvSpPr txBox="1"/>
          <p:nvPr/>
        </p:nvSpPr>
        <p:spPr>
          <a:xfrm>
            <a:off x="843514" y="3178066"/>
            <a:ext cx="963487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cmdList</a:t>
            </a:r>
            <a:r>
              <a:rPr lang="en-US" altLang="ko-KR" sz="1500" b="1" dirty="0"/>
              <a:t>-&gt;</a:t>
            </a:r>
            <a:r>
              <a:rPr lang="en-US" altLang="ko-KR" sz="1500" b="1" dirty="0" err="1"/>
              <a:t>DrawIndexedInstanced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ri</a:t>
            </a:r>
            <a:r>
              <a:rPr lang="en-US" altLang="ko-KR" sz="1500" b="1" dirty="0"/>
              <a:t>-&gt;</a:t>
            </a:r>
            <a:r>
              <a:rPr lang="en-US" altLang="ko-KR" sz="1500" b="1" dirty="0" err="1"/>
              <a:t>IndexCount</a:t>
            </a:r>
            <a:r>
              <a:rPr lang="en-US" altLang="ko-KR" sz="1500" b="1" dirty="0"/>
              <a:t>, 1, </a:t>
            </a:r>
            <a:r>
              <a:rPr lang="en-US" altLang="ko-KR" sz="1500" b="1" dirty="0" err="1"/>
              <a:t>ri</a:t>
            </a:r>
            <a:r>
              <a:rPr lang="en-US" altLang="ko-KR" sz="1500" b="1" dirty="0"/>
              <a:t>-&gt;</a:t>
            </a:r>
            <a:r>
              <a:rPr lang="en-US" altLang="ko-KR" sz="1500" b="1" dirty="0" err="1"/>
              <a:t>StartIndexLocation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ri</a:t>
            </a:r>
            <a:r>
              <a:rPr lang="en-US" altLang="ko-KR" sz="1500" b="1" dirty="0"/>
              <a:t>-&gt;</a:t>
            </a:r>
            <a:r>
              <a:rPr lang="en-US" altLang="ko-KR" sz="1500" b="1" dirty="0" err="1"/>
              <a:t>BaseVertexLocation</a:t>
            </a:r>
            <a:r>
              <a:rPr lang="en-US" altLang="ko-KR" sz="1500" b="1" dirty="0"/>
              <a:t>, 0);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14BA5C-5F78-4FD9-A35B-E6D314CF9942}"/>
              </a:ext>
            </a:extLst>
          </p:cNvPr>
          <p:cNvSpPr/>
          <p:nvPr/>
        </p:nvSpPr>
        <p:spPr>
          <a:xfrm>
            <a:off x="5310074" y="3145069"/>
            <a:ext cx="350875" cy="3891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D98E48A-D6C5-4E4D-A566-128D1F137946}"/>
              </a:ext>
            </a:extLst>
          </p:cNvPr>
          <p:cNvCxnSpPr>
            <a:cxnSpLocks/>
            <a:stCxn id="13" idx="0"/>
            <a:endCxn id="3" idx="4"/>
          </p:cNvCxnSpPr>
          <p:nvPr/>
        </p:nvCxnSpPr>
        <p:spPr>
          <a:xfrm flipH="1" flipV="1">
            <a:off x="5485512" y="3534226"/>
            <a:ext cx="976867" cy="8532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917" y="456763"/>
            <a:ext cx="9601200" cy="46813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86686" y="1104795"/>
            <a:ext cx="10765466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입력 배치</a:t>
            </a:r>
            <a:r>
              <a:rPr lang="en-US" altLang="ko-KR" sz="1500" dirty="0"/>
              <a:t>(input layout) </a:t>
            </a:r>
            <a:r>
              <a:rPr lang="ko-KR" altLang="en-US" sz="1500" dirty="0"/>
              <a:t>생성시</a:t>
            </a:r>
            <a:r>
              <a:rPr lang="en-US" altLang="ko-KR" sz="1500" dirty="0"/>
              <a:t>, </a:t>
            </a:r>
            <a:r>
              <a:rPr lang="en-US" altLang="ko-KR" sz="1500" b="1" dirty="0"/>
              <a:t>D3D12_INPUT_CLASSIFICATION_PER_INSTANCE_DATA</a:t>
            </a:r>
            <a:r>
              <a:rPr lang="ko-KR" altLang="en-US" sz="1500" dirty="0"/>
              <a:t>를 지정하면 자료가 </a:t>
            </a:r>
            <a:r>
              <a:rPr lang="ko-KR" altLang="en-US" sz="1500" dirty="0" err="1"/>
              <a:t>인스턴스별로</a:t>
            </a:r>
            <a:r>
              <a:rPr lang="ko-KR" altLang="en-US" sz="1500" dirty="0"/>
              <a:t> 스트리밍 됨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그리고자 하는 </a:t>
            </a:r>
            <a:r>
              <a:rPr lang="ko-KR" altLang="en-US" sz="1500" b="1" dirty="0"/>
              <a:t>모든 인스턴스에 대한 </a:t>
            </a:r>
            <a:r>
              <a:rPr lang="ko-KR" altLang="en-US" sz="1500" b="1" dirty="0" err="1"/>
              <a:t>인스턴스별</a:t>
            </a:r>
            <a:r>
              <a:rPr lang="ko-KR" altLang="en-US" sz="1500" b="1" dirty="0"/>
              <a:t> 자료를 구조적 버퍼</a:t>
            </a:r>
            <a:r>
              <a:rPr lang="ko-KR" altLang="en-US" sz="1500" dirty="0"/>
              <a:t>에 담아 사용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정점 </a:t>
            </a:r>
            <a:r>
              <a:rPr lang="ko-KR" altLang="en-US" sz="1500" dirty="0" err="1"/>
              <a:t>셰이더에서</a:t>
            </a:r>
            <a:r>
              <a:rPr lang="ko-KR" altLang="en-US" sz="1500" dirty="0"/>
              <a:t> 현재 그리는 인스턴스를 </a:t>
            </a:r>
            <a:r>
              <a:rPr lang="en-US" altLang="ko-KR" sz="1500" dirty="0"/>
              <a:t>Direct3D</a:t>
            </a:r>
            <a:r>
              <a:rPr lang="ko-KR" altLang="en-US" sz="1500" dirty="0"/>
              <a:t>에서 제공하는 </a:t>
            </a:r>
            <a:r>
              <a:rPr lang="en-US" altLang="ko-KR" sz="1500" b="1" dirty="0" err="1"/>
              <a:t>SV_InstanceID</a:t>
            </a:r>
            <a:r>
              <a:rPr lang="ko-KR" altLang="en-US" sz="1500" b="1" dirty="0"/>
              <a:t>라는 시스템 값 의미소</a:t>
            </a:r>
            <a:r>
              <a:rPr lang="ko-KR" altLang="en-US" sz="1500" dirty="0"/>
              <a:t>를 통해 알아낸다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 </a:t>
            </a:r>
            <a:r>
              <a:rPr lang="ko-KR" altLang="en-US" sz="1500" b="1" dirty="0" err="1"/>
              <a:t>의미소</a:t>
            </a:r>
            <a:r>
              <a:rPr lang="ko-KR" altLang="en-US" sz="1500" b="1" dirty="0"/>
              <a:t> 매개변수의 값이 곧 현재 그리는 인스턴스의 </a:t>
            </a:r>
            <a:r>
              <a:rPr lang="en-US" altLang="ko-KR" sz="1500" b="1" dirty="0"/>
              <a:t>ID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426012-32DA-4820-B84C-647EE28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847" y="2936089"/>
            <a:ext cx="5348066" cy="20367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3DDBA78-0D4B-4C50-983C-CAABA4AA645A}"/>
              </a:ext>
            </a:extLst>
          </p:cNvPr>
          <p:cNvSpPr/>
          <p:nvPr/>
        </p:nvSpPr>
        <p:spPr>
          <a:xfrm>
            <a:off x="5411083" y="2812955"/>
            <a:ext cx="3812661" cy="5810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ADD6A-F584-49F6-8722-A6686D166B9F}"/>
              </a:ext>
            </a:extLst>
          </p:cNvPr>
          <p:cNvSpPr txBox="1"/>
          <p:nvPr/>
        </p:nvSpPr>
        <p:spPr>
          <a:xfrm>
            <a:off x="686686" y="5175745"/>
            <a:ext cx="107654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ko-KR" altLang="en-US" sz="1500" dirty="0" err="1"/>
              <a:t>물체별</a:t>
            </a:r>
            <a:r>
              <a:rPr lang="ko-KR" altLang="en-US" sz="1500" dirty="0"/>
              <a:t> 자료는 </a:t>
            </a:r>
            <a:r>
              <a:rPr lang="ko-KR" altLang="en-US" sz="1500" dirty="0" err="1"/>
              <a:t>인스턴스별</a:t>
            </a:r>
            <a:r>
              <a:rPr lang="ko-KR" altLang="en-US" sz="1500" dirty="0"/>
              <a:t> 자료를 담은 구조적 버퍼에서 가져오기 때문에 </a:t>
            </a:r>
            <a:r>
              <a:rPr lang="ko-KR" altLang="en-US" sz="1500" dirty="0" err="1"/>
              <a:t>물체별</a:t>
            </a:r>
            <a:r>
              <a:rPr lang="ko-KR" altLang="en-US" sz="1500" dirty="0"/>
              <a:t> 상수 버퍼를 사용하지 않는다</a:t>
            </a:r>
            <a:r>
              <a:rPr lang="en-US" altLang="ko-KR" sz="1500" dirty="0"/>
              <a:t>.</a:t>
            </a:r>
          </a:p>
          <a:p>
            <a:endParaRPr lang="en-US" altLang="ko-KR" sz="1500" b="1" dirty="0"/>
          </a:p>
          <a:p>
            <a:r>
              <a:rPr lang="ko-KR" altLang="en-US" sz="1500" dirty="0"/>
              <a:t>▶ 동적 색인화를 이용해서 </a:t>
            </a:r>
            <a:r>
              <a:rPr lang="ko-KR" altLang="en-US" sz="1500" dirty="0" err="1"/>
              <a:t>인스턴스별로</a:t>
            </a:r>
            <a:r>
              <a:rPr lang="ko-KR" altLang="en-US" sz="1500" dirty="0"/>
              <a:t> 다른 재질과 텍스처를 적용한다는 점도 주목</a:t>
            </a:r>
            <a:r>
              <a:rPr lang="en-US" altLang="ko-KR" sz="1500" dirty="0"/>
              <a:t>.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37567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AADD6A-F584-49F6-8722-A6686D166B9F}"/>
              </a:ext>
            </a:extLst>
          </p:cNvPr>
          <p:cNvSpPr txBox="1"/>
          <p:nvPr/>
        </p:nvSpPr>
        <p:spPr>
          <a:xfrm>
            <a:off x="580361" y="1704214"/>
            <a:ext cx="107654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이 </a:t>
            </a:r>
            <a:r>
              <a:rPr lang="ko-KR" altLang="en-US" sz="1500" dirty="0" err="1"/>
              <a:t>렌더</a:t>
            </a:r>
            <a:r>
              <a:rPr lang="ko-KR" altLang="en-US" sz="1500" dirty="0"/>
              <a:t> 항목에 사용할 인스턴스 버퍼를 설정</a:t>
            </a:r>
            <a:endParaRPr lang="en-US" altLang="ko-KR" sz="1500" dirty="0"/>
          </a:p>
          <a:p>
            <a:endParaRPr lang="en-US" altLang="ko-KR" sz="1500" b="1" dirty="0"/>
          </a:p>
          <a:p>
            <a:r>
              <a:rPr lang="ko-KR" altLang="en-US" sz="1500" dirty="0"/>
              <a:t>▶ 구조적 버퍼의 경우에는 </a:t>
            </a:r>
            <a:r>
              <a:rPr lang="ko-KR" altLang="en-US" sz="1500" dirty="0" err="1"/>
              <a:t>힙을</a:t>
            </a:r>
            <a:r>
              <a:rPr lang="ko-KR" altLang="en-US" sz="1500" dirty="0"/>
              <a:t> 생략하고 버퍼를 그냥 루트 서술자로 설정해도 됨</a:t>
            </a:r>
            <a:r>
              <a:rPr lang="en-US" altLang="ko-KR" sz="1500" dirty="0"/>
              <a:t>.</a:t>
            </a:r>
            <a:endParaRPr lang="en-US" altLang="ko-KR" sz="1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7826E6-A525-4683-B0F3-A027400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1" y="731589"/>
            <a:ext cx="11578856" cy="78482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4919349-C718-4CB8-A509-A1458675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61" y="2865038"/>
            <a:ext cx="9601200" cy="46813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버퍼 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A3B5F-35F2-4DC9-A144-C1549B2F12EE}"/>
              </a:ext>
            </a:extLst>
          </p:cNvPr>
          <p:cNvSpPr txBox="1"/>
          <p:nvPr/>
        </p:nvSpPr>
        <p:spPr>
          <a:xfrm>
            <a:off x="580361" y="3429000"/>
            <a:ext cx="107654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인스턴스마다 다를 수 있는 자료를 담는다</a:t>
            </a:r>
            <a:r>
              <a:rPr lang="en-US" altLang="ko-KR" sz="1500" dirty="0"/>
              <a:t>.</a:t>
            </a:r>
          </a:p>
          <a:p>
            <a:endParaRPr lang="en-US" altLang="ko-KR" sz="1500" b="1" dirty="0"/>
          </a:p>
          <a:p>
            <a:r>
              <a:rPr lang="ko-KR" altLang="en-US" sz="1500" dirty="0"/>
              <a:t>▶ 시스템 메모리에서 </a:t>
            </a:r>
            <a:r>
              <a:rPr lang="ko-KR" altLang="en-US" sz="1500" dirty="0" err="1"/>
              <a:t>인스턴스별</a:t>
            </a:r>
            <a:r>
              <a:rPr lang="ko-KR" altLang="en-US" sz="1500" dirty="0"/>
              <a:t> 자료는 </a:t>
            </a:r>
            <a:r>
              <a:rPr lang="ko-KR" altLang="en-US" sz="1500" dirty="0" err="1"/>
              <a:t>렌더</a:t>
            </a:r>
            <a:r>
              <a:rPr lang="ko-KR" altLang="en-US" sz="1500" dirty="0"/>
              <a:t> 항목 구조체의 일부로 저장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( </a:t>
            </a:r>
            <a:r>
              <a:rPr lang="ko-KR" altLang="en-US" sz="1500" dirty="0"/>
              <a:t>인스턴스 개수를 </a:t>
            </a:r>
            <a:r>
              <a:rPr lang="ko-KR" altLang="en-US" sz="1500" dirty="0" err="1"/>
              <a:t>랜더</a:t>
            </a:r>
            <a:r>
              <a:rPr lang="ko-KR" altLang="en-US" sz="1500" dirty="0"/>
              <a:t> 항목이 알고 있어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인스턴스별</a:t>
            </a:r>
            <a:r>
              <a:rPr lang="ko-KR" altLang="en-US" sz="1500" dirty="0"/>
              <a:t> 자료도 </a:t>
            </a:r>
            <a:r>
              <a:rPr lang="ko-KR" altLang="en-US" sz="1500" dirty="0" err="1"/>
              <a:t>렌더</a:t>
            </a:r>
            <a:r>
              <a:rPr lang="ko-KR" altLang="en-US" sz="1500" dirty="0"/>
              <a:t> 항목이 소유하는 것이 합리적</a:t>
            </a:r>
            <a:r>
              <a:rPr lang="en-US" altLang="ko-KR" sz="15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4332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경계입체와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절두체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70736" y="1227506"/>
            <a:ext cx="107654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ko-KR" altLang="en-US" sz="1500" b="1" dirty="0" err="1"/>
              <a:t>경계입체</a:t>
            </a:r>
            <a:r>
              <a:rPr lang="en-US" altLang="ko-KR" sz="1500" b="1" dirty="0"/>
              <a:t>(bounding volume)</a:t>
            </a:r>
            <a:r>
              <a:rPr lang="ko-KR" altLang="en-US" sz="1500" dirty="0"/>
              <a:t>는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어떤물체가</a:t>
            </a:r>
            <a:r>
              <a:rPr lang="ko-KR" altLang="en-US" sz="1500" dirty="0"/>
              <a:t> 차지하는 입체적 공간을 근사하는 입체적 기본도형</a:t>
            </a:r>
            <a:r>
              <a:rPr lang="en-US" altLang="ko-KR" sz="15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9B61FC-3054-426A-B3DB-E2BC48E2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33" y="2034362"/>
            <a:ext cx="6208944" cy="31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489" y="237319"/>
            <a:ext cx="9601200" cy="40063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경계상자 </a:t>
            </a:r>
            <a:r>
              <a:rPr lang="en-US" altLang="ko-KR" sz="2000" dirty="0"/>
              <a:t>(bounding box)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713267" y="749042"/>
            <a:ext cx="41298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dirty="0"/>
              <a:t>AABB</a:t>
            </a:r>
            <a:r>
              <a:rPr lang="ko-KR" altLang="en-US" sz="1500" dirty="0"/>
              <a:t>의 특징은 상자의 좌표축들에 평행</a:t>
            </a: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EBB95F-DD22-4DD7-A24D-B0954571D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59" y="2679118"/>
            <a:ext cx="2483339" cy="2733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CDB38D-DB7A-4371-9124-14D92642D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547" y="2575737"/>
            <a:ext cx="2607901" cy="2698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4723A7-9B76-4A33-9660-DF133A8B0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67" y="1363276"/>
            <a:ext cx="7219950" cy="99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AAF212-BE67-4E41-9F35-7E043275F7E9}"/>
              </a:ext>
            </a:extLst>
          </p:cNvPr>
          <p:cNvSpPr txBox="1"/>
          <p:nvPr/>
        </p:nvSpPr>
        <p:spPr>
          <a:xfrm>
            <a:off x="713268" y="5494651"/>
            <a:ext cx="349191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dirty="0"/>
              <a:t>AABB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최댓점과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최솟점으로</a:t>
            </a:r>
            <a:r>
              <a:rPr lang="ko-KR" altLang="en-US" sz="1500" dirty="0"/>
              <a:t> 표현</a:t>
            </a:r>
            <a:endParaRPr lang="en-US" altLang="ko-KR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C9F9D-FC6B-42F3-9E13-1B9DD2162890}"/>
              </a:ext>
            </a:extLst>
          </p:cNvPr>
          <p:cNvSpPr txBox="1"/>
          <p:nvPr/>
        </p:nvSpPr>
        <p:spPr>
          <a:xfrm>
            <a:off x="6570035" y="5412858"/>
            <a:ext cx="349191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dirty="0"/>
              <a:t>AABB</a:t>
            </a:r>
            <a:r>
              <a:rPr lang="ko-KR" altLang="en-US" sz="1500" dirty="0"/>
              <a:t>를 중심과 한계 벡터로 표현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9263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489" y="237319"/>
            <a:ext cx="9601200" cy="40063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err="1"/>
              <a:t>절두체</a:t>
            </a:r>
            <a:r>
              <a:rPr lang="ko-KR" altLang="en-US" sz="2000" dirty="0"/>
              <a:t> </a:t>
            </a:r>
            <a:r>
              <a:rPr lang="en-US" altLang="ko-KR" sz="2000" dirty="0"/>
              <a:t>(Frustum)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713267" y="749042"/>
            <a:ext cx="1003093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좌</a:t>
            </a:r>
            <a:r>
              <a:rPr lang="en-US" altLang="ko-KR" sz="1500" dirty="0"/>
              <a:t>, </a:t>
            </a:r>
            <a:r>
              <a:rPr lang="ko-KR" altLang="en-US" sz="1500" dirty="0"/>
              <a:t>우 위</a:t>
            </a:r>
            <a:r>
              <a:rPr lang="en-US" altLang="ko-KR" sz="1500" dirty="0"/>
              <a:t>, </a:t>
            </a:r>
            <a:r>
              <a:rPr lang="ko-KR" altLang="en-US" sz="1500" dirty="0"/>
              <a:t>아래</a:t>
            </a:r>
            <a:r>
              <a:rPr lang="en-US" altLang="ko-KR" sz="1500" dirty="0"/>
              <a:t>, </a:t>
            </a:r>
            <a:r>
              <a:rPr lang="ko-KR" altLang="en-US" sz="1500" dirty="0"/>
              <a:t>가까운</a:t>
            </a:r>
            <a:r>
              <a:rPr lang="en-US" altLang="ko-KR" sz="1500" dirty="0"/>
              <a:t>, </a:t>
            </a:r>
            <a:r>
              <a:rPr lang="ko-KR" altLang="en-US" sz="1500" dirty="0"/>
              <a:t>먼 평면 교차에 만들어지는 영역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여섯 </a:t>
            </a:r>
            <a:r>
              <a:rPr lang="ko-KR" altLang="en-US" sz="1500" dirty="0" err="1"/>
              <a:t>절두체</a:t>
            </a:r>
            <a:r>
              <a:rPr lang="ko-KR" altLang="en-US" sz="1500" dirty="0"/>
              <a:t> 평면이 모두 안쪽을 향한다고 가정하여 연산</a:t>
            </a:r>
            <a:r>
              <a:rPr lang="en-US" altLang="ko-KR" sz="15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E92CF-F9E7-40F3-BEDF-74B4FF18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42" y="1972784"/>
            <a:ext cx="3756098" cy="3996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6AC6F8-732C-4188-8AFC-B9EDDA319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250" y="1765005"/>
            <a:ext cx="6698513" cy="39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0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절두체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60104" y="908529"/>
            <a:ext cx="1076546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ko-KR" altLang="en-US" sz="1500" dirty="0" err="1"/>
              <a:t>절두체</a:t>
            </a:r>
            <a:r>
              <a:rPr lang="ko-KR" altLang="en-US" sz="1500" dirty="0"/>
              <a:t> 선별에 깔린 의도는 응용 프로그램이 미리 삼각형들을 걸러 낸다는 것</a:t>
            </a:r>
            <a:r>
              <a:rPr lang="en-US" altLang="ko-KR" sz="1500" dirty="0"/>
              <a:t>. </a:t>
            </a:r>
            <a:r>
              <a:rPr lang="ko-KR" altLang="en-US" sz="1500" dirty="0"/>
              <a:t>단</a:t>
            </a:r>
            <a:r>
              <a:rPr lang="en-US" altLang="ko-KR" sz="1500" dirty="0"/>
              <a:t>, </a:t>
            </a:r>
            <a:r>
              <a:rPr lang="ko-KR" altLang="en-US" sz="1500" dirty="0"/>
              <a:t>개 별 삼각형 수준이 아닌 그보다 좀 더 높은 수준에서 일단의 삼각형들을 한꺼번에 선별</a:t>
            </a:r>
            <a:r>
              <a:rPr lang="en-US" altLang="ko-KR" sz="1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F1DF1-453C-433E-AC75-C312B7457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8" y="2195623"/>
            <a:ext cx="4403531" cy="3249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43BB09-0386-4645-9D2A-00DA2D17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855" y="2195623"/>
            <a:ext cx="7342887" cy="29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1049</TotalTime>
  <Words>736</Words>
  <Application>Microsoft Office PowerPoint</Application>
  <PresentationFormat>와이드스크린</PresentationFormat>
  <Paragraphs>88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Chapter 16</vt:lpstr>
      <vt:lpstr>Instancing</vt:lpstr>
      <vt:lpstr>1. Hardware Instancing</vt:lpstr>
      <vt:lpstr>인스턴스별 자료</vt:lpstr>
      <vt:lpstr>인스턴스 버퍼 생성</vt:lpstr>
      <vt:lpstr>2. 경계입체와 절두체</vt:lpstr>
      <vt:lpstr>경계상자 (bounding box)</vt:lpstr>
      <vt:lpstr>절두체 (Frustum)</vt:lpstr>
      <vt:lpstr>3. 절두체 선별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곽 경훈</cp:lastModifiedBy>
  <cp:revision>148</cp:revision>
  <dcterms:created xsi:type="dcterms:W3CDTF">2019-04-18T08:42:16Z</dcterms:created>
  <dcterms:modified xsi:type="dcterms:W3CDTF">2019-07-12T10:07:53Z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