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73" r:id="rId3"/>
    <p:sldId id="257" r:id="rId4"/>
    <p:sldId id="281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81" d="100"/>
          <a:sy n="81" d="100"/>
        </p:scale>
        <p:origin x="630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7월 15일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7월 15일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여러 개의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점이 하나의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화면  점에 투영될 수 있다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사용자가 실제로 선택한 것이 어떤 물체인지 결정하는데 있어서 약간의 중의성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(ambiquity :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애매모호함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카메라에 가장 가까운 물체가 바로 사용자가 원한 물체이다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클릭된 화면 점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s)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대응되는 투영 창의 한 점 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시점에서 시작해서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통과하는 선택 반직선을 쏘면 그 반직선은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화면에 투영한 영역에 점 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포함되는 어떤 물체와 교차한다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그림에는 원기둥이 그 물체</a:t>
            </a:r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근거 피킹을 수행하는 전략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선택 반직선을 계산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장면의 각 물체와 교차판정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교차하는 물체가 사용자가 선택한 물체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 일 경우 가장 가까운 물체 선택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ko-KR" altLang="en-US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교차하는 물체가 하나도 없으면 아무 물체도 선택되지 않은것이다</a:t>
            </a:r>
            <a:r>
              <a:rPr lang="en-US" altLang="ko-KR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7월 15일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7월 15일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smtClean="0"/>
              <a:t>3</a:t>
            </a:r>
            <a:r>
              <a:rPr lang="ko-KR" altLang="en-US" b="1" smtClean="0"/>
              <a:t>차원 물체의 선택</a:t>
            </a:r>
            <a:r>
              <a:rPr lang="en-US" altLang="ko-KR" b="1" smtClean="0"/>
              <a:t>(Picking)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smtClean="0"/>
              <a:t>클릭된 화면 점이 </a:t>
            </a:r>
            <a:r>
              <a:rPr lang="en-US" altLang="ko-KR" smtClean="0"/>
              <a:t>s</a:t>
            </a:r>
            <a:r>
              <a:rPr lang="ko-KR" altLang="en-US" smtClean="0"/>
              <a:t>라고 할때</a:t>
            </a:r>
            <a:r>
              <a:rPr lang="en-US" altLang="ko-KR" smtClean="0"/>
              <a:t>, </a:t>
            </a:r>
            <a:r>
              <a:rPr lang="ko-KR" altLang="en-US" smtClean="0"/>
              <a:t>그에 해당하는 투영 창의 점 </a:t>
            </a:r>
            <a:r>
              <a:rPr lang="en-US" altLang="ko-KR" smtClean="0"/>
              <a:t>p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>
              <a:lnSpc>
                <a:spcPct val="110000"/>
              </a:lnSpc>
            </a:pPr>
            <a:r>
              <a:rPr lang="ko-KR" altLang="en-US" smtClean="0"/>
              <a:t>시야 공간에서 선택 반직선을 계산한다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시야 공간의 원점에서 시작해서 </a:t>
            </a:r>
            <a:r>
              <a:rPr lang="en-US" altLang="ko-KR" smtClean="0"/>
              <a:t>p</a:t>
            </a:r>
            <a:r>
              <a:rPr lang="ko-KR" altLang="en-US" smtClean="0"/>
              <a:t>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통과하는 반직선을 구한다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교차 판정을 위해 장면의 물체들과 반직선을 같은 공간으로 변환한다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>
              <a:lnSpc>
                <a:spcPct val="110000"/>
              </a:lnSpc>
            </a:pPr>
            <a:r>
              <a:rPr lang="ko-KR" altLang="en-US" smtClean="0"/>
              <a:t>반직선과 교차하는 물체를 찾는다</a:t>
            </a:r>
            <a:r>
              <a:rPr lang="en-US" altLang="ko-KR" smtClean="0"/>
              <a:t>. </a:t>
            </a:r>
            <a:r>
              <a:rPr lang="ko-KR" altLang="en-US" smtClean="0"/>
              <a:t>그런 물체가 여러 개이면 카메라에 가장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가까운 것을 최종 결과로 선택한다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차원 물체 선택</a:t>
            </a:r>
            <a:r>
              <a:rPr lang="en-US" altLang="ko-KR" smtClean="0"/>
              <a:t>(</a:t>
            </a:r>
            <a:r>
              <a:rPr lang="en-US" altLang="ko-KR" smtClean="0"/>
              <a:t>Picking)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73261" y="1595709"/>
            <a:ext cx="6318739" cy="410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smtClean="0"/>
          </a:p>
          <a:p>
            <a:r>
              <a:rPr lang="ko-KR" altLang="en-US" sz="1800" smtClean="0"/>
              <a:t>목표 </a:t>
            </a:r>
            <a:r>
              <a:rPr lang="en-US" altLang="ko-KR" sz="1800" smtClean="0"/>
              <a:t>:</a:t>
            </a:r>
            <a:br>
              <a:rPr lang="en-US" altLang="ko-KR" sz="1800" smtClean="0"/>
            </a:br>
            <a:r>
              <a:rPr lang="ko-KR" altLang="en-US" sz="1600" smtClean="0"/>
              <a:t>마우스 커서의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화면 좌표가 주어졌을 때 그 좌표에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해당하는 점으로 투영된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물체를 알아내는 것이다</a:t>
            </a:r>
            <a:endParaRPr lang="en-US" altLang="ko-KR" sz="1600"/>
          </a:p>
          <a:p>
            <a:r>
              <a:rPr lang="ko-KR" altLang="en-US" sz="1800" smtClean="0"/>
              <a:t>문제점 </a:t>
            </a:r>
            <a:r>
              <a:rPr lang="en-US" altLang="ko-KR" sz="1800" smtClean="0"/>
              <a:t>:</a:t>
            </a:r>
            <a:br>
              <a:rPr lang="en-US" altLang="ko-KR" sz="1800" smtClean="0"/>
            </a:br>
            <a:r>
              <a:rPr lang="ko-KR" altLang="en-US" sz="1600" smtClean="0"/>
              <a:t>통상적인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그래픽 처리 과정을 뒤집어야 한다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 smtClean="0"/>
              <a:t>-&gt;</a:t>
            </a:r>
            <a:r>
              <a:rPr lang="ko-KR" altLang="en-US" sz="1600" smtClean="0"/>
              <a:t>보통의 경우 </a:t>
            </a:r>
            <a:r>
              <a:rPr lang="en-US" altLang="ko-KR" sz="1600" smtClean="0"/>
              <a:t>3</a:t>
            </a:r>
            <a:r>
              <a:rPr lang="ko-KR" altLang="en-US" sz="1600" smtClean="0"/>
              <a:t>차원 공간을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화면 공간으로 변환하지만</a:t>
            </a:r>
            <a:r>
              <a:rPr lang="en-US" altLang="ko-KR" sz="1600" smtClean="0"/>
              <a:t>,</a:t>
            </a:r>
            <a:br>
              <a:rPr lang="en-US" altLang="ko-KR" sz="1600" smtClean="0"/>
            </a:br>
            <a:r>
              <a:rPr lang="ko-KR" altLang="en-US" sz="1600" smtClean="0"/>
              <a:t>이 경우 화면 공간을 다시 </a:t>
            </a:r>
            <a:r>
              <a:rPr lang="en-US" altLang="ko-KR" sz="1600" b="1" u="sng" smtClean="0"/>
              <a:t>3</a:t>
            </a:r>
            <a:r>
              <a:rPr lang="ko-KR" altLang="en-US" sz="1600" b="1" u="sng" smtClean="0"/>
              <a:t>차원 공간</a:t>
            </a:r>
            <a:r>
              <a:rPr lang="ko-KR" altLang="en-US" sz="1600" smtClean="0"/>
              <a:t>으로 변환해야 한다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-&gt; </a:t>
            </a:r>
            <a:r>
              <a:rPr lang="ko-KR" altLang="en-US" sz="1600" smtClean="0"/>
              <a:t>여기서 문제점 발생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 b="1" smtClean="0"/>
              <a:t>※ 2</a:t>
            </a:r>
            <a:r>
              <a:rPr lang="ko-KR" altLang="en-US" sz="1600" b="1" smtClean="0"/>
              <a:t>차원 화면의 한점이 </a:t>
            </a:r>
            <a:r>
              <a:rPr lang="en-US" altLang="ko-KR" sz="1600" b="1" smtClean="0"/>
              <a:t>3</a:t>
            </a:r>
            <a:r>
              <a:rPr lang="ko-KR" altLang="en-US" sz="1600" b="1" smtClean="0"/>
              <a:t>차원 공간의 고유한 한 점에 </a:t>
            </a:r>
            <a:r>
              <a:rPr lang="en-US" altLang="ko-KR" sz="1600" b="1" smtClean="0"/>
              <a:t/>
            </a:r>
            <a:br>
              <a:rPr lang="en-US" altLang="ko-KR" sz="1600" b="1" smtClean="0"/>
            </a:br>
            <a:r>
              <a:rPr lang="ko-KR" altLang="en-US" sz="1600" b="1" smtClean="0"/>
              <a:t>대응되지 않는다</a:t>
            </a:r>
            <a:r>
              <a:rPr lang="en-US" altLang="ko-KR" sz="1600" b="1"/>
              <a:t>!</a:t>
            </a:r>
            <a:r>
              <a:rPr lang="ko-KR" altLang="en-US" sz="1600" b="1" smtClean="0"/>
              <a:t> </a:t>
            </a:r>
            <a:endParaRPr lang="en-US" altLang="ko-KR" sz="1800"/>
          </a:p>
          <a:p>
            <a:endParaRPr lang="en-US" altLang="ko-KR" sz="18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68923" y="1595709"/>
            <a:ext cx="5228492" cy="4433093"/>
            <a:chOff x="468923" y="1595709"/>
            <a:chExt cx="5228492" cy="44330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3" y="1595709"/>
              <a:ext cx="5228492" cy="41099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1702928" y="5705637"/>
              <a:ext cx="276048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1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십이면체 </a:t>
              </a:r>
              <a:r>
                <a:rPr lang="ko-KR" altLang="en-US" sz="1500" smtClean="0"/>
                <a:t>선택</a:t>
              </a:r>
              <a:r>
                <a:rPr lang="en-US" altLang="ko-KR" sz="1400" smtClean="0"/>
                <a:t>(Picking)</a:t>
              </a:r>
              <a:r>
                <a:rPr lang="ko-KR" altLang="en-US" sz="1400" smtClean="0"/>
                <a:t> 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차원 물체 </a:t>
            </a:r>
            <a:r>
              <a:rPr lang="ko-KR" altLang="en-US"/>
              <a:t>선택</a:t>
            </a:r>
            <a:r>
              <a:rPr lang="en-US" altLang="ko-KR" smtClean="0"/>
              <a:t>(Picking) </a:t>
            </a:r>
            <a:r>
              <a:rPr lang="ko-KR" altLang="en-US" smtClean="0"/>
              <a:t>문제점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84811" y="1969875"/>
            <a:ext cx="4932218" cy="3685992"/>
            <a:chOff x="684811" y="1969875"/>
            <a:chExt cx="4932218" cy="36859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11" y="1969875"/>
              <a:ext cx="4932218" cy="31319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853672" y="5101869"/>
              <a:ext cx="459449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2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절두체 옆모습</a:t>
              </a:r>
              <a:r>
                <a:rPr lang="en-US" altLang="ko-KR" sz="1500"/>
                <a:t/>
              </a:r>
              <a:br>
                <a:rPr lang="en-US" altLang="ko-KR" sz="1500"/>
              </a:br>
              <a:r>
                <a:rPr lang="ko-KR" altLang="en-US" sz="1500" smtClean="0"/>
                <a:t>투영 창의 한 점에 </a:t>
              </a:r>
              <a:r>
                <a:rPr lang="en-US" altLang="ko-KR" sz="1500" smtClean="0"/>
                <a:t>3</a:t>
              </a:r>
              <a:r>
                <a:rPr lang="ko-KR" altLang="en-US" sz="1500" smtClean="0"/>
                <a:t>차원 공간의 여러점이 투영됨</a:t>
              </a:r>
              <a:r>
                <a:rPr lang="ko-KR" altLang="en-US" sz="1400" smtClean="0"/>
                <a:t> </a:t>
              </a:r>
              <a:endParaRPr lang="en-US" altLang="ko-KR" sz="14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80398" y="1969869"/>
            <a:ext cx="4594495" cy="3455165"/>
            <a:chOff x="7258528" y="1969869"/>
            <a:chExt cx="4594495" cy="34551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632" y="1969869"/>
              <a:ext cx="4082288" cy="313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7258528" y="5101869"/>
              <a:ext cx="45944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3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투영 창과 점 </a:t>
              </a:r>
              <a:r>
                <a:rPr lang="en-US" altLang="ko-KR" sz="1500" smtClean="0"/>
                <a:t>p</a:t>
              </a:r>
              <a:endParaRPr lang="en-US" altLang="ko-KR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6157" y="2542459"/>
            <a:ext cx="15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중의성 존재</a:t>
            </a:r>
            <a:r>
              <a:rPr lang="en-US" altLang="ko-KR" b="1" smtClean="0">
                <a:solidFill>
                  <a:srgbClr val="FF0000"/>
                </a:solidFill>
              </a:rPr>
              <a:t>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940</TotalTime>
  <Words>219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맑은 고딕</vt:lpstr>
      <vt:lpstr>Arial</vt:lpstr>
      <vt:lpstr>다이아몬드 눈금 16x9</vt:lpstr>
      <vt:lpstr>Chapter 17</vt:lpstr>
      <vt:lpstr>목표</vt:lpstr>
      <vt:lpstr>3차원 물체 선택(Picking)</vt:lpstr>
      <vt:lpstr>3차원 물체 선택(Picking) 문제점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166</cp:revision>
  <dcterms:created xsi:type="dcterms:W3CDTF">2019-04-18T08:42:16Z</dcterms:created>
  <dcterms:modified xsi:type="dcterms:W3CDTF">2019-07-15T03:27:55Z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