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94" r:id="rId4"/>
    <p:sldId id="290" r:id="rId5"/>
    <p:sldId id="302" r:id="rId6"/>
    <p:sldId id="303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6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4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3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1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2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Chapter 9</a:t>
            </a:r>
            <a:endParaRPr lang="ko-KR" altLang="en-US" sz="16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텍스처 적용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5994429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70080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OTF Light" pitchFamily="50" charset="-127"/>
                <a:ea typeface="나눔바른고딕OTF Light" pitchFamily="50" charset="-127"/>
              </a:rPr>
              <a:t>목표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95EEEB-D098-4CE9-A0E2-B98D77A9A912}"/>
              </a:ext>
            </a:extLst>
          </p:cNvPr>
          <p:cNvSpPr txBox="1"/>
          <p:nvPr/>
        </p:nvSpPr>
        <p:spPr>
          <a:xfrm>
            <a:off x="395536" y="375048"/>
            <a:ext cx="832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OTF Light" pitchFamily="50" charset="-127"/>
                <a:ea typeface="나눔바른고딕OTF Light" pitchFamily="50" charset="-127"/>
              </a:rPr>
              <a:t>텍스처 맵핑</a:t>
            </a:r>
            <a:r>
              <a:rPr lang="en-US" altLang="ko-KR" sz="1400" b="1" dirty="0">
                <a:latin typeface="나눔바른고딕OTF Light" pitchFamily="50" charset="-127"/>
                <a:ea typeface="나눔바른고딕OTF Light" pitchFamily="50" charset="-127"/>
              </a:rPr>
              <a:t>(Texture mapping) </a:t>
            </a:r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– </a:t>
            </a:r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메시의 삼각형에 이미지 자료를 입히는 기법</a:t>
            </a:r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. </a:t>
            </a:r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이를 통해 장면의 세부도와 사실감을 높임</a:t>
            </a:r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ko-KR" altLang="en-US" sz="1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A04B1-15DF-4C39-A3BE-2D75BA11BBF9}"/>
              </a:ext>
            </a:extLst>
          </p:cNvPr>
          <p:cNvSpPr txBox="1"/>
          <p:nvPr/>
        </p:nvSpPr>
        <p:spPr>
          <a:xfrm>
            <a:off x="467544" y="2124388"/>
            <a:ext cx="8215732" cy="296857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텍스처 이미지 중 주어진 삼각형에 입힐 부분을 지정하는 방법</a:t>
            </a:r>
            <a:endParaRPr lang="en-US" altLang="ko-KR" sz="16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텍스처 생성</a:t>
            </a:r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매핑을 활성화하는 방법 파악</a:t>
            </a:r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텍스처를 필터링해 더 매끄러운 모습을 만드는 방법</a:t>
            </a:r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좌표 지정 모드를 이용해 하나의 텍스처를 타일처럼 여러 번 적용하는 방법</a:t>
            </a:r>
            <a:endParaRPr lang="en-US" altLang="ko-KR" sz="16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여러 장의 텍스처를 조합해 새로운 텍스처를 만들고 특수효과를 구현하는 방법</a:t>
            </a:r>
            <a:endParaRPr lang="en-US" altLang="ko-KR" sz="16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텍스처 애니메이션으로 기본적인 효과 몇 가지를 만들어 내는 방법</a:t>
            </a:r>
            <a:endParaRPr lang="en-US" altLang="ko-KR" sz="16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772816"/>
            <a:ext cx="77048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- 2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텍스처는 자료의 원소들의 행렬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(2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배열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- 2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이미지 자료를 저장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각 원소는 픽셀 하나의 색상을 담음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ko-KR" altLang="en-US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 버퍼는 자원과 다르다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버퍼 자원은 그냥 자료 배열만 저장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텍스처에는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수준들이 존재 가능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하나의 텍스처를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렌더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대상이자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셰이더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자원으로 사용하려면 그 텍스처 자원에 대한 뷰 서술자를 두 개 만든다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 (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렌더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대상 힘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셰이더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자원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힙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6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※ </a:t>
            </a:r>
            <a:r>
              <a:rPr lang="ko-KR" altLang="en-US" sz="1600" b="1" spc="-150" dirty="0">
                <a:latin typeface="나눔바른고딕OTF Light" pitchFamily="50" charset="-127"/>
                <a:ea typeface="나눔바른고딕OTF Light" pitchFamily="50" charset="-127"/>
              </a:rPr>
              <a:t>무형식</a:t>
            </a:r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en-US" altLang="ko-KR" sz="1600" b="1" spc="-150" dirty="0" err="1">
                <a:latin typeface="나눔바른고딕OTF Light" pitchFamily="50" charset="-127"/>
                <a:ea typeface="나눔바른고딕OTF Light" pitchFamily="50" charset="-127"/>
              </a:rPr>
              <a:t>typeless</a:t>
            </a:r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  <a:r>
              <a:rPr lang="ko-KR" altLang="en-US" sz="1600" b="1" spc="-150" dirty="0">
                <a:latin typeface="나눔바른고딕OTF Light" pitchFamily="50" charset="-127"/>
                <a:ea typeface="나눔바른고딕OTF Light" pitchFamily="50" charset="-127"/>
              </a:rPr>
              <a:t> 텍스처 형식</a:t>
            </a:r>
            <a:endParaRPr lang="en-US" altLang="ko-KR" sz="16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메모리만 확보해 두고 자료의 구체적인 해석 방식은 나중에 텍스처를 파이프라인에 묶을 때 지정하는 용도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6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※ </a:t>
            </a:r>
            <a:r>
              <a:rPr lang="ko-KR" altLang="en-US" sz="1600" b="1" spc="-150" dirty="0">
                <a:latin typeface="나눔바른고딕OTF Light" pitchFamily="50" charset="-127"/>
                <a:ea typeface="나눔바른고딕OTF Light" pitchFamily="50" charset="-127"/>
              </a:rPr>
              <a:t>텍스처 대상 렌더링</a:t>
            </a:r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(Render-to-texture)</a:t>
            </a:r>
          </a:p>
          <a:p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장면을 텍스처에 렌더링한 후 그 텍스처를 </a:t>
            </a:r>
            <a:r>
              <a:rPr lang="ko-KR" altLang="en-US" sz="1400" spc="-150" dirty="0" err="1">
                <a:latin typeface="나눔바른고딕OTF Light" pitchFamily="50" charset="-127"/>
                <a:ea typeface="나눔바른고딕OTF Light" pitchFamily="50" charset="-127"/>
              </a:rPr>
              <a:t>셰이더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 자원으로 사용하는 기법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1.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텍스처와 자원의 개괄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64661"/>
            <a:ext cx="7128792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 좌표계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u, v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를 쓴다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텍셀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(Texel; texture element)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–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텍스처를 구성하는 요소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..</a:t>
            </a:r>
            <a:endParaRPr lang="ko-KR" altLang="en-US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12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936" y="2276872"/>
            <a:ext cx="3711708" cy="1816613"/>
          </a:xfrm>
          <a:prstGeom prst="rect">
            <a:avLst/>
          </a:prstGeom>
          <a:noFill/>
        </p:spPr>
      </p:pic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17" y="4509120"/>
            <a:ext cx="1944256" cy="1944256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204864"/>
            <a:ext cx="1940458" cy="188690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BD684-02C6-4588-9329-A43E9938035C}"/>
              </a:ext>
            </a:extLst>
          </p:cNvPr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2.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 좌표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15D3A-E174-4971-BE97-2443176A0E8E}"/>
              </a:ext>
            </a:extLst>
          </p:cNvPr>
          <p:cNvSpPr txBox="1"/>
          <p:nvPr/>
        </p:nvSpPr>
        <p:spPr>
          <a:xfrm>
            <a:off x="611560" y="5116340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※ 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텍스처 대지도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 ( texture </a:t>
            </a:r>
            <a:r>
              <a:rPr lang="en-US" altLang="ko-KR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altas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 )</a:t>
            </a:r>
          </a:p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서로 무관한 이미지들을 하나의 커다란 텍스처 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64661"/>
            <a:ext cx="7128792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DDS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형식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– 3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그래픽에 특화된 특별한 이미지 형식들과 텍스처 형식들을 지원한다는 점에서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3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그래픽에 이상적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본질적으로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DDS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는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GPU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를 위해 만들어진 이미지 형식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압축 텍스처 형식을 지원하며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압축된 자료를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GPU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메모리에 담아 두고 필요할 때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GPU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가 즉석에서 압축을 풀 수 있고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압축해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DDS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파일에 저장하면 하드 디스크 공간 절약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ko-KR" altLang="en-US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BD684-02C6-4588-9329-A43E9938035C}"/>
              </a:ext>
            </a:extLst>
          </p:cNvPr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3.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 자료 원본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D6FA7-E74F-42CE-951F-B3BE6FB9B635}"/>
              </a:ext>
            </a:extLst>
          </p:cNvPr>
          <p:cNvSpPr txBox="1"/>
          <p:nvPr/>
        </p:nvSpPr>
        <p:spPr>
          <a:xfrm>
            <a:off x="395536" y="443185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4.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 생성 및 활성화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DD935-4CE4-469A-AF4C-BD271AE93FB5}"/>
              </a:ext>
            </a:extLst>
          </p:cNvPr>
          <p:cNvSpPr txBox="1"/>
          <p:nvPr/>
        </p:nvSpPr>
        <p:spPr>
          <a:xfrm>
            <a:off x="899592" y="4979262"/>
            <a:ext cx="7128792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DDS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파일 로드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-&gt; SRV </a:t>
            </a: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힙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-&gt; SRV 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서술자 생성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  <a:sym typeface="Wingdings" panose="05000000000000000000" pitchFamily="2" charset="2"/>
              </a:rPr>
              <a:t> -&gt; 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  <a:sym typeface="Wingdings" panose="05000000000000000000" pitchFamily="2" charset="2"/>
              </a:rPr>
              <a:t>파이프라인에 묶기</a:t>
            </a:r>
            <a:endParaRPr lang="ko-KR" altLang="en-US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9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64661"/>
            <a:ext cx="7128792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확대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BD684-02C6-4588-9329-A43E9938035C}"/>
              </a:ext>
            </a:extLst>
          </p:cNvPr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5.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필터</a:t>
            </a: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A4263237-26FC-4085-A90D-4C92B693A4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" y="1972090"/>
            <a:ext cx="2749065" cy="3252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835582-EA03-4918-A6F1-2CF7594BCEC0}"/>
              </a:ext>
            </a:extLst>
          </p:cNvPr>
          <p:cNvSpPr txBox="1"/>
          <p:nvPr/>
        </p:nvSpPr>
        <p:spPr>
          <a:xfrm>
            <a:off x="107504" y="5361890"/>
            <a:ext cx="278364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최근접 </a:t>
            </a: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이웃점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표본화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(nearest neighbor point sampling) </a:t>
            </a:r>
          </a:p>
          <a:p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텍셀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점들이 주어졌을 때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성분별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상수 함수를 적용해 </a:t>
            </a:r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텍셀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점들 사이의 값을 근사</a:t>
            </a:r>
            <a:endParaRPr lang="ko-KR" altLang="en-US" sz="13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A07AD-0E09-4911-97A8-DA6921EB39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82" y="1913206"/>
            <a:ext cx="2612412" cy="2859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1A7D4A-E7DF-46DA-80F9-0D003142A11D}"/>
              </a:ext>
            </a:extLst>
          </p:cNvPr>
          <p:cNvSpPr txBox="1"/>
          <p:nvPr/>
        </p:nvSpPr>
        <p:spPr>
          <a:xfrm>
            <a:off x="3066887" y="5301208"/>
            <a:ext cx="2783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겹선형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보간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(bilinear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interpolation)</a:t>
            </a:r>
          </a:p>
          <a:p>
            <a:endParaRPr lang="en-US" altLang="ko-KR" sz="13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네 </a:t>
            </a:r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텍셀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사이의 한 지점을 가리키는 텍스처 좌표가 주어졌을 때 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u 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방향으로 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차원 선형 보간 수행하고 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v 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방향으로 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차원 선형 </a:t>
            </a:r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보간을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수행해 최종 결과를 얻음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01871-99A7-4D2C-A139-1150234E9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73" y="1754363"/>
            <a:ext cx="3047290" cy="3177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6EF06D-9773-4E74-8976-D18F5D72F370}"/>
              </a:ext>
            </a:extLst>
          </p:cNvPr>
          <p:cNvSpPr txBox="1"/>
          <p:nvPr/>
        </p:nvSpPr>
        <p:spPr>
          <a:xfrm>
            <a:off x="6180846" y="5416023"/>
            <a:ext cx="29382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상수 </a:t>
            </a: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보간과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선형 </a:t>
            </a: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보간의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차이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787FA8-19EC-48C5-972A-646F1A0B92BE}"/>
              </a:ext>
            </a:extLst>
          </p:cNvPr>
          <p:cNvCxnSpPr>
            <a:cxnSpLocks/>
          </p:cNvCxnSpPr>
          <p:nvPr/>
        </p:nvCxnSpPr>
        <p:spPr>
          <a:xfrm>
            <a:off x="2987824" y="1556792"/>
            <a:ext cx="0" cy="4990038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6300FD0-7F79-4C7C-A978-F5EBA0E77EE6}"/>
              </a:ext>
            </a:extLst>
          </p:cNvPr>
          <p:cNvCxnSpPr>
            <a:cxnSpLocks/>
          </p:cNvCxnSpPr>
          <p:nvPr/>
        </p:nvCxnSpPr>
        <p:spPr>
          <a:xfrm>
            <a:off x="5940152" y="1556792"/>
            <a:ext cx="0" cy="4990038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3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626" y="1083729"/>
            <a:ext cx="20891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축소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35582-EA03-4918-A6F1-2CF7594BCEC0}"/>
              </a:ext>
            </a:extLst>
          </p:cNvPr>
          <p:cNvSpPr txBox="1"/>
          <p:nvPr/>
        </p:nvSpPr>
        <p:spPr>
          <a:xfrm>
            <a:off x="4302254" y="1118525"/>
            <a:ext cx="459784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밉매핑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(mipmapping) </a:t>
            </a:r>
          </a:p>
          <a:p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메모리를 더 사용하여 축소를 효율적으로 근사하는 기법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초기화 시점에 주어진 이미지를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하향표본화하여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저 작은 버전을 만든다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 (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(mipmap level))</a:t>
            </a:r>
          </a:p>
          <a:p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수준들이 하나의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사슬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(mipmap chain)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형성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 </a:t>
            </a:r>
          </a:p>
          <a:p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점 필터링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가장 가까운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수준을 사용하는 방식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선형 필터링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가장 가까운 두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수준을 선형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보간하는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방식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4" name="그림 3" descr="건물이(가) 표시된 사진&#10;&#10;자동 생성된 설명">
            <a:extLst>
              <a:ext uri="{FF2B5EF4-FFF2-40B4-BE49-F238E27FC236}">
                <a16:creationId xmlns:a16="http://schemas.microsoft.com/office/drawing/2014/main" id="{94990CE1-C504-4655-8B1A-DD32A1AF8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56847"/>
            <a:ext cx="3828005" cy="191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0567EB-0973-46C5-9863-0B4B60CCE220}"/>
              </a:ext>
            </a:extLst>
          </p:cNvPr>
          <p:cNvSpPr txBox="1"/>
          <p:nvPr/>
        </p:nvSpPr>
        <p:spPr>
          <a:xfrm>
            <a:off x="466626" y="4149080"/>
            <a:ext cx="288123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비등방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필터링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anisotropic filtering)</a:t>
            </a:r>
          </a:p>
        </p:txBody>
      </p:sp>
      <p:pic>
        <p:nvPicPr>
          <p:cNvPr id="8" name="그림 7" descr="컨테이너, 목재의, 상자이(가) 표시된 사진&#10;&#10;자동 생성된 설명">
            <a:extLst>
              <a:ext uri="{FF2B5EF4-FFF2-40B4-BE49-F238E27FC236}">
                <a16:creationId xmlns:a16="http://schemas.microsoft.com/office/drawing/2014/main" id="{C6AEAE85-D92F-4DBB-A874-195D899E6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7" y="4905240"/>
            <a:ext cx="4788024" cy="16529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F5DEE7-2488-42C0-95A6-733CF9085CAB}"/>
              </a:ext>
            </a:extLst>
          </p:cNvPr>
          <p:cNvSpPr txBox="1"/>
          <p:nvPr/>
        </p:nvSpPr>
        <p:spPr>
          <a:xfrm>
            <a:off x="5062718" y="5301208"/>
            <a:ext cx="38960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다각형의 법선 벡터와 카메라의 시선 벡터 사이의 각도가 클 때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발생하는 왜곡 현상을 완화하는 기법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비용이 비싼 필터링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67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BD684-02C6-4588-9329-A43E9938035C}"/>
              </a:ext>
            </a:extLst>
          </p:cNvPr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6.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 좌표 지정 모드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EF06D-9773-4E74-8976-D18F5D72F370}"/>
              </a:ext>
            </a:extLst>
          </p:cNvPr>
          <p:cNvSpPr txBox="1"/>
          <p:nvPr/>
        </p:nvSpPr>
        <p:spPr>
          <a:xfrm>
            <a:off x="755576" y="1484784"/>
            <a:ext cx="5328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순환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(wrap),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테두리 색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(border color),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한정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(clamp),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거울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(mirror)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을 지원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pic>
        <p:nvPicPr>
          <p:cNvPr id="4" name="그림 3" descr="컨테이너이(가) 표시된 사진&#10;&#10;자동 생성된 설명">
            <a:extLst>
              <a:ext uri="{FF2B5EF4-FFF2-40B4-BE49-F238E27FC236}">
                <a16:creationId xmlns:a16="http://schemas.microsoft.com/office/drawing/2014/main" id="{F80DEFFB-7A20-4E04-AF9A-24C8DEF89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3195026" cy="1670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C2E074-1CEC-4C38-9CED-905378E43B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712956" cy="19162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BF54B1-96DF-4317-9269-2F4B1D356B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9" y="4365104"/>
            <a:ext cx="3734578" cy="1931372"/>
          </a:xfrm>
          <a:prstGeom prst="rect">
            <a:avLst/>
          </a:prstGeom>
        </p:spPr>
      </p:pic>
      <p:pic>
        <p:nvPicPr>
          <p:cNvPr id="22" name="그림 21" descr="컨테이너이(가) 표시된 사진&#10;&#10;자동 생성된 설명">
            <a:extLst>
              <a:ext uri="{FF2B5EF4-FFF2-40B4-BE49-F238E27FC236}">
                <a16:creationId xmlns:a16="http://schemas.microsoft.com/office/drawing/2014/main" id="{2473A6AC-A0B5-438B-BC0C-59F03A537C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30887"/>
            <a:ext cx="3635896" cy="19181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CA120A-BA79-4F82-8AF6-85E08EF8BD04}"/>
              </a:ext>
            </a:extLst>
          </p:cNvPr>
          <p:cNvSpPr txBox="1"/>
          <p:nvPr/>
        </p:nvSpPr>
        <p:spPr>
          <a:xfrm>
            <a:off x="1475656" y="3958811"/>
            <a:ext cx="1527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순환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wrap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B878E-00FB-4613-8154-F5BE83A835A5}"/>
              </a:ext>
            </a:extLst>
          </p:cNvPr>
          <p:cNvSpPr txBox="1"/>
          <p:nvPr/>
        </p:nvSpPr>
        <p:spPr>
          <a:xfrm>
            <a:off x="5652120" y="3884862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테두리 색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border color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BF977-F12F-4A83-B8EF-73ECF311AD09}"/>
              </a:ext>
            </a:extLst>
          </p:cNvPr>
          <p:cNvSpPr txBox="1"/>
          <p:nvPr/>
        </p:nvSpPr>
        <p:spPr>
          <a:xfrm>
            <a:off x="1475656" y="6226166"/>
            <a:ext cx="1527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한정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clamp 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59FB7-930D-4650-ADA5-F8C5D31AD24E}"/>
              </a:ext>
            </a:extLst>
          </p:cNvPr>
          <p:cNvSpPr txBox="1"/>
          <p:nvPr/>
        </p:nvSpPr>
        <p:spPr>
          <a:xfrm>
            <a:off x="6236214" y="6178651"/>
            <a:ext cx="1527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거울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mirror )</a:t>
            </a:r>
          </a:p>
        </p:txBody>
      </p:sp>
    </p:spTree>
    <p:extLst>
      <p:ext uri="{BB962C8B-B14F-4D97-AF65-F5344CB8AC3E}">
        <p14:creationId xmlns:p14="http://schemas.microsoft.com/office/powerpoint/2010/main" val="274508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0567EB-0973-46C5-9863-0B4B60CCE220}"/>
              </a:ext>
            </a:extLst>
          </p:cNvPr>
          <p:cNvSpPr txBox="1"/>
          <p:nvPr/>
        </p:nvSpPr>
        <p:spPr>
          <a:xfrm>
            <a:off x="472532" y="1729557"/>
            <a:ext cx="2881238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표본추출기 생성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정적 표본추출기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5DEE7-2488-42C0-95A6-733CF9085CAB}"/>
              </a:ext>
            </a:extLst>
          </p:cNvPr>
          <p:cNvSpPr txBox="1"/>
          <p:nvPr/>
        </p:nvSpPr>
        <p:spPr>
          <a:xfrm>
            <a:off x="362974" y="1452846"/>
            <a:ext cx="8648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 자원에서 표본을 추출할 때 구체적으로 어떤 필터링 방식과 좌표 지정 모드를 적용할 것인지 정하는 객체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99349-F78F-4E63-B0E9-4AE8701B962A}"/>
              </a:ext>
            </a:extLst>
          </p:cNvPr>
          <p:cNvSpPr txBox="1"/>
          <p:nvPr/>
        </p:nvSpPr>
        <p:spPr>
          <a:xfrm>
            <a:off x="395536" y="105273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7.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표본추출기 객체 </a:t>
            </a:r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( sampler object)</a:t>
            </a:r>
            <a:endParaRPr lang="ko-KR" altLang="en-US" sz="2000" b="1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DB723-3FF1-4135-B4CE-DF86293978FC}"/>
              </a:ext>
            </a:extLst>
          </p:cNvPr>
          <p:cNvSpPr txBox="1"/>
          <p:nvPr/>
        </p:nvSpPr>
        <p:spPr>
          <a:xfrm>
            <a:off x="467544" y="249289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8. </a:t>
            </a:r>
            <a:r>
              <a:rPr lang="ko-KR" altLang="en-US" sz="2000" b="1" dirty="0" err="1">
                <a:latin typeface="나눔바른고딕OTF Light" pitchFamily="50" charset="-127"/>
                <a:ea typeface="나눔바른고딕OTF Light" pitchFamily="50" charset="-127"/>
              </a:rPr>
              <a:t>셰이더에서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 텍스처 표본 추출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18AAE-75BD-4CA9-8338-581E4F5E26EA}"/>
              </a:ext>
            </a:extLst>
          </p:cNvPr>
          <p:cNvSpPr txBox="1"/>
          <p:nvPr/>
        </p:nvSpPr>
        <p:spPr>
          <a:xfrm>
            <a:off x="467544" y="2965933"/>
            <a:ext cx="8648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나눔바른고딕OTF Light" pitchFamily="50" charset="-127"/>
                <a:ea typeface="나눔바른고딕OTF Light" pitchFamily="50" charset="-127"/>
              </a:rPr>
              <a:t>Texture2D</a:t>
            </a:r>
            <a:r>
              <a:rPr lang="ko-KR" altLang="en-US" sz="1500" b="1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b="1" dirty="0" err="1">
                <a:latin typeface="나눔바른고딕OTF Light" pitchFamily="50" charset="-127"/>
                <a:ea typeface="나눔바른고딕OTF Light" pitchFamily="50" charset="-127"/>
              </a:rPr>
              <a:t>gDiffuseMap</a:t>
            </a:r>
            <a:r>
              <a:rPr lang="en-US" altLang="ko-KR" sz="1500" b="1" dirty="0">
                <a:latin typeface="나눔바른고딕OTF Light" pitchFamily="50" charset="-127"/>
                <a:ea typeface="나눔바른고딕OTF Light" pitchFamily="50" charset="-127"/>
              </a:rPr>
              <a:t> : register(t0)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D51DA-B97C-47B5-B4B9-6798D783E66C}"/>
              </a:ext>
            </a:extLst>
          </p:cNvPr>
          <p:cNvSpPr txBox="1"/>
          <p:nvPr/>
        </p:nvSpPr>
        <p:spPr>
          <a:xfrm>
            <a:off x="2556236" y="3836770"/>
            <a:ext cx="1512167" cy="3231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 객체 정의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A34CD-B16F-4A1C-8300-C47B553C2C43}"/>
              </a:ext>
            </a:extLst>
          </p:cNvPr>
          <p:cNvSpPr txBox="1"/>
          <p:nvPr/>
        </p:nvSpPr>
        <p:spPr>
          <a:xfrm>
            <a:off x="6156176" y="3605937"/>
            <a:ext cx="2016224" cy="5539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특정 텍스처 레지스터에 배정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 ( t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n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형태임에 주목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8D5EA0C-E940-43DA-974A-9B217A3656FD}"/>
              </a:ext>
            </a:extLst>
          </p:cNvPr>
          <p:cNvCxnSpPr>
            <a:cxnSpLocks/>
          </p:cNvCxnSpPr>
          <p:nvPr/>
        </p:nvCxnSpPr>
        <p:spPr>
          <a:xfrm flipV="1">
            <a:off x="3275856" y="3333276"/>
            <a:ext cx="539600" cy="51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36E4C6-01B2-4E44-B42D-895F25E944FA}"/>
              </a:ext>
            </a:extLst>
          </p:cNvPr>
          <p:cNvCxnSpPr/>
          <p:nvPr/>
        </p:nvCxnSpPr>
        <p:spPr>
          <a:xfrm>
            <a:off x="3131840" y="3253046"/>
            <a:ext cx="216024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3B88F8-3F23-4AFA-8CD6-4232E3B42763}"/>
              </a:ext>
            </a:extLst>
          </p:cNvPr>
          <p:cNvCxnSpPr>
            <a:cxnSpLocks/>
          </p:cNvCxnSpPr>
          <p:nvPr/>
        </p:nvCxnSpPr>
        <p:spPr>
          <a:xfrm>
            <a:off x="5459438" y="3251933"/>
            <a:ext cx="98477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54116E-E7DE-4014-99FC-AA63B17BF5C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012160" y="3279416"/>
            <a:ext cx="1152128" cy="32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F9479F-807E-47B4-8CBD-6E9124B4D5B8}"/>
              </a:ext>
            </a:extLst>
          </p:cNvPr>
          <p:cNvSpPr txBox="1"/>
          <p:nvPr/>
        </p:nvSpPr>
        <p:spPr>
          <a:xfrm>
            <a:off x="611560" y="4476774"/>
            <a:ext cx="8648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>
                <a:latin typeface="나눔바른고딕OTF Light" pitchFamily="50" charset="-127"/>
                <a:ea typeface="나눔바른고딕OTF Light" pitchFamily="50" charset="-127"/>
              </a:rPr>
              <a:t>SamplerState</a:t>
            </a:r>
            <a:r>
              <a:rPr lang="ko-KR" altLang="en-US" sz="1500" b="1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b="1" dirty="0" err="1">
                <a:latin typeface="나눔바른고딕OTF Light" pitchFamily="50" charset="-127"/>
                <a:ea typeface="나눔바른고딕OTF Light" pitchFamily="50" charset="-127"/>
              </a:rPr>
              <a:t>gTest</a:t>
            </a:r>
            <a:r>
              <a:rPr lang="en-US" altLang="ko-KR" sz="1500" b="1" dirty="0">
                <a:latin typeface="나눔바른고딕OTF Light" pitchFamily="50" charset="-127"/>
                <a:ea typeface="나눔바른고딕OTF Light" pitchFamily="50" charset="-127"/>
              </a:rPr>
              <a:t> : register(s0)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74737-E6A6-4486-B417-9006F1CB4340}"/>
              </a:ext>
            </a:extLst>
          </p:cNvPr>
          <p:cNvSpPr txBox="1"/>
          <p:nvPr/>
        </p:nvSpPr>
        <p:spPr>
          <a:xfrm>
            <a:off x="2195736" y="5349704"/>
            <a:ext cx="1872667" cy="3231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pc="-150">
                <a:latin typeface="나눔바른고딕OTF Light" pitchFamily="50" charset="-127"/>
                <a:ea typeface="나눔바른고딕OTF Light" pitchFamily="50" charset="-127"/>
              </a:rPr>
              <a:t>표본추출기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객체 정의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33D482-01B9-4FC4-9635-E84A6D795D42}"/>
              </a:ext>
            </a:extLst>
          </p:cNvPr>
          <p:cNvCxnSpPr>
            <a:cxnSpLocks/>
          </p:cNvCxnSpPr>
          <p:nvPr/>
        </p:nvCxnSpPr>
        <p:spPr>
          <a:xfrm flipV="1">
            <a:off x="3275856" y="4846210"/>
            <a:ext cx="539600" cy="51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8CFF02C-2FF5-47D7-BB31-CFB145688F42}"/>
              </a:ext>
            </a:extLst>
          </p:cNvPr>
          <p:cNvCxnSpPr/>
          <p:nvPr/>
        </p:nvCxnSpPr>
        <p:spPr>
          <a:xfrm>
            <a:off x="3131840" y="4765980"/>
            <a:ext cx="216024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F1C3F0-8EF8-4A8E-884E-308770298DBF}"/>
              </a:ext>
            </a:extLst>
          </p:cNvPr>
          <p:cNvSpPr txBox="1"/>
          <p:nvPr/>
        </p:nvSpPr>
        <p:spPr>
          <a:xfrm>
            <a:off x="6156176" y="5121721"/>
            <a:ext cx="2016224" cy="5539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표본추출기 레지스터에 배정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 ( s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n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형태임에 주목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B7B37B-F7E3-4FD5-AE26-38B58E009C2D}"/>
              </a:ext>
            </a:extLst>
          </p:cNvPr>
          <p:cNvCxnSpPr>
            <a:cxnSpLocks/>
          </p:cNvCxnSpPr>
          <p:nvPr/>
        </p:nvCxnSpPr>
        <p:spPr>
          <a:xfrm>
            <a:off x="5459438" y="4767717"/>
            <a:ext cx="98477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656215-5624-460B-8A34-E0080819CBD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012160" y="4795201"/>
            <a:ext cx="1152128" cy="326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7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720</Words>
  <Application>Microsoft Office PowerPoint</Application>
  <PresentationFormat>화면 슬라이드 쇼(4:3)</PresentationFormat>
  <Paragraphs>108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곽 경훈</cp:lastModifiedBy>
  <cp:revision>31</cp:revision>
  <dcterms:created xsi:type="dcterms:W3CDTF">2016-11-03T20:47:04Z</dcterms:created>
  <dcterms:modified xsi:type="dcterms:W3CDTF">2019-05-12T10:14:44Z</dcterms:modified>
</cp:coreProperties>
</file>