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273" r:id="rId3"/>
    <p:sldId id="257" r:id="rId4"/>
    <p:sldId id="279" r:id="rId5"/>
    <p:sldId id="280" r:id="rId6"/>
    <p:sldId id="266" r:id="rId7"/>
    <p:sldId id="274" r:id="rId8"/>
    <p:sldId id="275" r:id="rId9"/>
    <p:sldId id="276" r:id="rId10"/>
    <p:sldId id="277" r:id="rId11"/>
    <p:sldId id="278" r:id="rId12"/>
    <p:sldId id="262" r:id="rId13"/>
    <p:sldId id="263" r:id="rId14"/>
    <p:sldId id="264" r:id="rId15"/>
    <p:sldId id="265" r:id="rId16"/>
    <p:sldId id="271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16" autoAdjust="0"/>
  </p:normalViewPr>
  <p:slideViewPr>
    <p:cSldViewPr snapToGrid="0">
      <p:cViewPr varScale="1">
        <p:scale>
          <a:sx n="64" d="100"/>
          <a:sy n="64" d="100"/>
        </p:scale>
        <p:origin x="121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5029024"/>
        <c:axId val="595028240"/>
      </c:barChart>
      <c:catAx>
        <c:axId val="59502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5028240"/>
        <c:crosses val="autoZero"/>
        <c:auto val="1"/>
        <c:lblAlgn val="ctr"/>
        <c:lblOffset val="100"/>
        <c:noMultiLvlLbl val="0"/>
      </c:catAx>
      <c:valAx>
        <c:axId val="59502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502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ko-KR" noProof="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6월 22일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6월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176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920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90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41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541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21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0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526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08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228600" indent="-228600" rtl="0">
              <a:buAutoNum type="arabicPeriod"/>
            </a:pP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RAM, CPU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GPU, GPU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RAM, GPU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VRAM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상대적인 메모리 대역폭 속도를 나타낸 도식</a:t>
            </a:r>
            <a:endParaRPr lang="en-US" altLang="ko-KR" baseline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수치들은 단지 대역폭들의 차이가 몇 자릿수 정도인지를 보여주기 위한 것 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메모리 전송이 병목 임을 주목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 rtl="0">
              <a:buNone/>
            </a:pPr>
            <a:endParaRPr lang="en-US" altLang="ko-KR" baseline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rtl="0">
              <a:buAutoNum type="arabicPeriod" startAt="2"/>
            </a:pP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ko-KR" altLang="en-US" baseline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세이더는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파이프라인의 일부가 아니라 그 옆에 존재하는 개별적인 처리 단위이다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ko-KR" altLang="en-US" baseline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셰이더는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자원을 읽고 쓸 수 있다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rtl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셰이더를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그래픽 렌더링과 함께 사용할 수도 있고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GPGPU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프로그래밍에만 사용할 수도 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90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052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985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003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16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6월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b="1" dirty="0" smtClean="0"/>
              <a:t>계산 </a:t>
            </a:r>
            <a:r>
              <a:rPr lang="ko-KR" altLang="en-US" b="1" dirty="0" err="1"/>
              <a:t>셰</a:t>
            </a:r>
            <a:r>
              <a:rPr lang="ko-KR" altLang="en-US" b="1" dirty="0" err="1" smtClean="0"/>
              <a:t>이더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텍스처 부분 자원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739404" y="1783703"/>
            <a:ext cx="9683603" cy="1725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Direct3D API</a:t>
            </a:r>
            <a:r>
              <a:rPr lang="ko-KR" altLang="en-US" sz="1500" dirty="0"/>
              <a:t>에선 완전한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사슬을 가진 하나의 텍스처를 </a:t>
            </a:r>
            <a:r>
              <a:rPr lang="ko-KR" altLang="en-US" sz="1500" b="1" dirty="0"/>
              <a:t>배열 조각</a:t>
            </a:r>
            <a:r>
              <a:rPr lang="en-US" altLang="ko-KR" sz="1500" b="1" dirty="0"/>
              <a:t>(array slice)</a:t>
            </a:r>
            <a:r>
              <a:rPr lang="ko-KR" altLang="en-US" sz="1500" dirty="0"/>
              <a:t>라 하고</a:t>
            </a:r>
            <a:r>
              <a:rPr lang="en-US" altLang="ko-KR" sz="1500" dirty="0"/>
              <a:t>, </a:t>
            </a:r>
            <a:r>
              <a:rPr lang="ko-KR" altLang="en-US" sz="1500" dirty="0"/>
              <a:t>텍스처 배열의 모든 텍스처의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사슬 중 한 수준의 </a:t>
            </a:r>
            <a:r>
              <a:rPr lang="ko-KR" altLang="en-US" sz="1500" dirty="0" err="1"/>
              <a:t>밉맵들</a:t>
            </a:r>
            <a:r>
              <a:rPr lang="ko-KR" altLang="en-US" sz="1500" dirty="0"/>
              <a:t> 전체를 </a:t>
            </a:r>
            <a:r>
              <a:rPr lang="ko-KR" altLang="en-US" sz="1500" b="1" dirty="0"/>
              <a:t>밉 조각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mip</a:t>
            </a:r>
            <a:r>
              <a:rPr lang="en-US" altLang="ko-KR" sz="1500" b="1" dirty="0"/>
              <a:t> slice)</a:t>
            </a:r>
            <a:r>
              <a:rPr lang="ko-KR" altLang="en-US" sz="1500" dirty="0"/>
              <a:t>라 한다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이 텍스처 배열의 한 원소의 특정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수준 하나를 </a:t>
            </a:r>
            <a:r>
              <a:rPr lang="ko-KR" altLang="en-US" sz="1500" b="1" dirty="0"/>
              <a:t>부분 자원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subresource</a:t>
            </a:r>
            <a:r>
              <a:rPr lang="en-US" altLang="ko-KR" sz="1500" b="1" dirty="0"/>
              <a:t>)</a:t>
            </a:r>
            <a:r>
              <a:rPr lang="ko-KR" altLang="en-US" sz="1500" dirty="0"/>
              <a:t>이라 한다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※ </a:t>
            </a:r>
            <a:r>
              <a:rPr lang="ko-KR" altLang="en-US" sz="1500" dirty="0"/>
              <a:t>하나의 선형적인</a:t>
            </a:r>
            <a:r>
              <a:rPr lang="en-US" altLang="ko-KR" sz="1500" dirty="0"/>
              <a:t>(1</a:t>
            </a:r>
            <a:r>
              <a:rPr lang="ko-KR" altLang="en-US" sz="1500" dirty="0"/>
              <a:t>차원</a:t>
            </a:r>
            <a:r>
              <a:rPr lang="en-US" altLang="ko-KR" sz="1500" dirty="0"/>
              <a:t>) </a:t>
            </a:r>
            <a:r>
              <a:rPr lang="ko-KR" altLang="en-US" sz="1500" dirty="0"/>
              <a:t>색인을 이용해 특정 부분자원에 접근하는 것도 가능 </a:t>
            </a:r>
            <a:r>
              <a:rPr lang="en-US" altLang="ko-KR" sz="1500" dirty="0"/>
              <a:t>(2</a:t>
            </a:r>
            <a:r>
              <a:rPr lang="ko-KR" altLang="en-US" sz="1500" dirty="0"/>
              <a:t>번째 그림</a:t>
            </a:r>
            <a:r>
              <a:rPr lang="en-US" altLang="ko-KR" sz="1500" dirty="0"/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641323-CAC3-44AA-A208-2FB1CE6F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3" y="3417609"/>
            <a:ext cx="3805365" cy="26180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ED1F3D-A146-47A5-9CEB-813A83DB5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469" y="3573165"/>
            <a:ext cx="4655488" cy="22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알파</a:t>
            </a:r>
            <a:r>
              <a:rPr lang="en-US" altLang="ko-KR" sz="2000" dirty="0"/>
              <a:t>-</a:t>
            </a:r>
            <a:r>
              <a:rPr lang="ko-KR" altLang="en-US" sz="2000" dirty="0"/>
              <a:t>포괄도 변환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663991" y="2179802"/>
            <a:ext cx="10864017" cy="3366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포괄도</a:t>
            </a:r>
            <a:r>
              <a:rPr lang="en-US" altLang="ko-KR" sz="1500" dirty="0"/>
              <a:t>(coverage) : </a:t>
            </a:r>
            <a:r>
              <a:rPr lang="ko-KR" altLang="en-US" sz="1500" dirty="0" err="1"/>
              <a:t>부분픽셀이</a:t>
            </a:r>
            <a:r>
              <a:rPr lang="ko-KR" altLang="en-US" sz="1500" dirty="0"/>
              <a:t> 다각형에 어느 정도나 걸쳐 있는지</a:t>
            </a:r>
            <a:r>
              <a:rPr lang="en-US" altLang="ko-KR" sz="1500" dirty="0"/>
              <a:t>, </a:t>
            </a:r>
            <a:r>
              <a:rPr lang="ko-KR" altLang="en-US" sz="1500" dirty="0"/>
              <a:t>또는 </a:t>
            </a:r>
            <a:r>
              <a:rPr lang="ko-KR" altLang="en-US" sz="1500" dirty="0" err="1"/>
              <a:t>부분픽셀의</a:t>
            </a:r>
            <a:r>
              <a:rPr lang="ko-KR" altLang="en-US" sz="1500" dirty="0"/>
              <a:t> 중심이 다각형 안에 있는지 아니면 바깥에 있는지를 나타내는 값을 의미</a:t>
            </a: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D3D12_BLEND_DESC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AlphaToCoverageEnable</a:t>
            </a:r>
            <a:r>
              <a:rPr lang="en-US" altLang="ko-KR" sz="1500" dirty="0"/>
              <a:t> </a:t>
            </a:r>
            <a:r>
              <a:rPr lang="ko-KR" altLang="en-US" sz="1500" dirty="0"/>
              <a:t>이 </a:t>
            </a:r>
            <a:r>
              <a:rPr lang="en-US" altLang="ko-KR" sz="1500" dirty="0" err="1"/>
              <a:t>ture</a:t>
            </a:r>
            <a:r>
              <a:rPr lang="ko-KR" altLang="en-US" sz="1500" dirty="0"/>
              <a:t>이면 알파</a:t>
            </a:r>
            <a:r>
              <a:rPr lang="en-US" altLang="ko-KR" sz="1500" dirty="0"/>
              <a:t>-</a:t>
            </a:r>
            <a:r>
              <a:rPr lang="ko-KR" altLang="en-US" sz="1500" dirty="0"/>
              <a:t>포괄도 변환이 활성화 된다</a:t>
            </a:r>
            <a:r>
              <a:rPr lang="en-US" altLang="ko-KR" sz="1500" dirty="0"/>
              <a:t>(MSAA</a:t>
            </a:r>
            <a:r>
              <a:rPr lang="ko-KR" altLang="en-US" sz="1500" dirty="0"/>
              <a:t>도 활성화 해야 함</a:t>
            </a:r>
            <a:r>
              <a:rPr lang="en-US" altLang="ko-KR" sz="1500" dirty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하드웨어는 </a:t>
            </a:r>
            <a:r>
              <a:rPr lang="en-US" altLang="ko-KR" sz="1500" dirty="0"/>
              <a:t>PS</a:t>
            </a:r>
            <a:r>
              <a:rPr lang="ko-KR" altLang="en-US" sz="1500" dirty="0"/>
              <a:t>가 돌려준 알파 값을 이용해 포괄도를 결정</a:t>
            </a: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662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차트를 사용한 제목 및 내용 레이아웃</a:t>
            </a:r>
          </a:p>
        </p:txBody>
      </p:sp>
      <p:graphicFrame>
        <p:nvGraphicFramePr>
          <p:cNvPr id="6" name="내용 개체 틀 5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2995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사용한 두 개의 내용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4572000" cy="3810001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22543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SmartArt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제목 및 내용 레이아웃</a:t>
            </a:r>
          </a:p>
        </p:txBody>
      </p:sp>
      <p:graphicFrame>
        <p:nvGraphicFramePr>
          <p:cNvPr id="4" name="내용 개체 틀 3" descr="왼쪽에서 오른쪽으로 정렬된 3개의 단계와 각 단계에 대한 작업 설명이 있는 프로세스 화살표형 다이어그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2293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9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계산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프로그래밍 방법을 배운다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하드웨어가 스레드 그룹 및 그룹 안의 스레드들을 처리하는 방법을 개괄적으로 이해한다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계산 </a:t>
            </a:r>
            <a:r>
              <a:rPr lang="ko-KR" altLang="en-US" dirty="0" err="1" smtClean="0"/>
              <a:t>셰이더의</a:t>
            </a:r>
            <a:r>
              <a:rPr lang="ko-KR" altLang="en-US" dirty="0" smtClean="0"/>
              <a:t> 입력으로 설정할 수 있는 </a:t>
            </a:r>
            <a:r>
              <a:rPr lang="en-US" altLang="ko-KR" dirty="0" smtClean="0"/>
              <a:t>Direct3D </a:t>
            </a:r>
            <a:r>
              <a:rPr lang="ko-KR" altLang="en-US" dirty="0" smtClean="0"/>
              <a:t>자원의 종류와 계산 </a:t>
            </a:r>
            <a:r>
              <a:rPr lang="ko-KR" altLang="en-US" dirty="0" err="1" smtClean="0"/>
              <a:t>셰이더의</a:t>
            </a:r>
            <a:r>
              <a:rPr lang="ko-KR" altLang="en-US" dirty="0" smtClean="0"/>
              <a:t> 출력으로 설정할 수 있는 </a:t>
            </a:r>
            <a:r>
              <a:rPr lang="en-US" altLang="ko-KR" dirty="0" smtClean="0"/>
              <a:t>Direct3D </a:t>
            </a:r>
            <a:r>
              <a:rPr lang="ko-KR" altLang="en-US" dirty="0" smtClean="0"/>
              <a:t>자원의 종류를 파악한다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여러 종류의 스레드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그 용도를 이해한다</a:t>
            </a:r>
            <a:r>
              <a:rPr lang="en-US" altLang="ko-KR" dirty="0" smtClean="0"/>
              <a:t>.</a:t>
            </a:r>
          </a:p>
          <a:p>
            <a:pPr rtl="0"/>
            <a:r>
              <a:rPr lang="ko-KR" altLang="en-US" dirty="0" smtClean="0"/>
              <a:t>공유 메모리가 무엇이고 성능 최적화에 어떻게 활용하는지 배운다</a:t>
            </a:r>
            <a:r>
              <a:rPr lang="en-US" altLang="ko-KR" dirty="0" smtClean="0"/>
              <a:t>.</a:t>
            </a:r>
          </a:p>
          <a:p>
            <a:pPr rtl="0"/>
            <a:r>
              <a:rPr lang="en-US" altLang="ko-KR" dirty="0" smtClean="0"/>
              <a:t>GPGPU </a:t>
            </a:r>
            <a:r>
              <a:rPr lang="ko-KR" altLang="en-US" dirty="0" smtClean="0"/>
              <a:t>프로그래밍에 대한 좀더 자세한 정보를 얻을 수 있는 곳들을 살펴본다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9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계산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셰이더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(Compute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Shader)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Direct3D</a:t>
            </a:r>
            <a:r>
              <a:rPr lang="ko-KR" altLang="en-US" dirty="0" smtClean="0"/>
              <a:t>가 제공하는 프로그램 가능 </a:t>
            </a:r>
            <a:r>
              <a:rPr lang="ko-KR" altLang="en-US" dirty="0" err="1" smtClean="0"/>
              <a:t>셰이더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ko-KR" altLang="en-US" dirty="0" smtClean="0"/>
              <a:t>렌더링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파이프라인에 직접 </a:t>
            </a:r>
            <a:r>
              <a:rPr lang="ko-KR" altLang="en-US" dirty="0" smtClean="0"/>
              <a:t>포함</a:t>
            </a:r>
            <a:r>
              <a:rPr lang="en-US" altLang="ko-KR" dirty="0"/>
              <a:t>(</a:t>
            </a:r>
            <a:r>
              <a:rPr lang="en-US" altLang="ko-KR" dirty="0" smtClean="0"/>
              <a:t>X) </a:t>
            </a:r>
            <a:r>
              <a:rPr lang="ko-KR" altLang="en-US" dirty="0" smtClean="0"/>
              <a:t>파이프라인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옆에 따로 존재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en-US" altLang="ko-KR" dirty="0" smtClean="0"/>
              <a:t>GPU</a:t>
            </a:r>
            <a:r>
              <a:rPr lang="ko-KR" altLang="en-US" dirty="0" smtClean="0"/>
              <a:t>자원의 자료를 직접 읽거나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자원에 </a:t>
            </a:r>
            <a:r>
              <a:rPr lang="ko-KR" altLang="en-US" dirty="0" smtClean="0"/>
              <a:t>직접 자료를 기록 가능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ko-KR" altLang="en-US" dirty="0" smtClean="0"/>
              <a:t>응용 프로그램이 화면에 아무것도 그리지 않고도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에 직접 접근할 수 있게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하는 수단 </a:t>
            </a:r>
            <a:r>
              <a:rPr lang="en-US" altLang="ko-KR" dirty="0" smtClean="0"/>
              <a:t>-&gt;(</a:t>
            </a:r>
            <a:r>
              <a:rPr lang="ko-KR" altLang="en-US" dirty="0" smtClean="0"/>
              <a:t>자료 병렬적 알고리즘 구현 가능</a:t>
            </a:r>
            <a:r>
              <a:rPr lang="en-US" altLang="ko-KR" dirty="0" smtClean="0"/>
              <a:t>)</a:t>
            </a:r>
          </a:p>
          <a:p>
            <a:pPr marL="0" indent="0" rtl="0">
              <a:buNone/>
            </a:pP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  <a:p>
            <a:pPr rt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0" y="1864852"/>
            <a:ext cx="4267202" cy="24229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96" y="418011"/>
            <a:ext cx="4785992" cy="5316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81465-6DFE-4098-8458-39E005A83CA5}"/>
              </a:ext>
            </a:extLst>
          </p:cNvPr>
          <p:cNvSpPr txBox="1"/>
          <p:nvPr/>
        </p:nvSpPr>
        <p:spPr>
          <a:xfrm>
            <a:off x="495763" y="4474378"/>
            <a:ext cx="464291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그림 </a:t>
            </a:r>
            <a:r>
              <a:rPr lang="en-US" altLang="ko-KR" sz="1500" dirty="0" smtClean="0"/>
              <a:t>1. </a:t>
            </a:r>
            <a:r>
              <a:rPr lang="ko-KR" altLang="en-US" sz="1500" dirty="0" smtClean="0"/>
              <a:t>상대적 메모리 대역폭 속도를 나타낸 도식</a:t>
            </a:r>
            <a:endParaRPr lang="en-US" altLang="ko-KR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81465-6DFE-4098-8458-39E005A83CA5}"/>
              </a:ext>
            </a:extLst>
          </p:cNvPr>
          <p:cNvSpPr txBox="1"/>
          <p:nvPr/>
        </p:nvSpPr>
        <p:spPr>
          <a:xfrm>
            <a:off x="6719909" y="5794065"/>
            <a:ext cx="464291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그림 </a:t>
            </a:r>
            <a:r>
              <a:rPr lang="en-US" altLang="ko-KR" sz="1500" dirty="0"/>
              <a:t>2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렌더링 파이프라인과 계산 </a:t>
            </a:r>
            <a:r>
              <a:rPr lang="ko-KR" altLang="en-US" sz="1500" dirty="0" err="1" smtClean="0"/>
              <a:t>셰이더</a:t>
            </a:r>
            <a:r>
              <a:rPr lang="ko-KR" altLang="en-US" sz="1500" dirty="0" smtClean="0"/>
              <a:t> 관계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0990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/>
              <a:t>스레드와 스레드 그룹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7" y="1449978"/>
            <a:ext cx="4795698" cy="3487780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sz="half" idx="1"/>
          </p:nvPr>
        </p:nvSpPr>
        <p:spPr>
          <a:xfrm>
            <a:off x="5443210" y="1449978"/>
            <a:ext cx="6234983" cy="3567223"/>
          </a:xfrm>
        </p:spPr>
        <p:txBody>
          <a:bodyPr rtlCol="0"/>
          <a:lstStyle/>
          <a:p>
            <a:pPr rtl="0"/>
            <a:r>
              <a:rPr lang="en-US" altLang="ko-KR" dirty="0" smtClean="0"/>
              <a:t>GPU</a:t>
            </a:r>
            <a:r>
              <a:rPr lang="ko-KR" altLang="en-US" dirty="0" smtClean="0"/>
              <a:t>프로그래밍에서는 다수의 스레드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스레드 그룹</a:t>
            </a:r>
            <a:r>
              <a:rPr lang="en-US" altLang="ko-KR" dirty="0" smtClean="0">
                <a:sym typeface="Wingdings" panose="05000000000000000000" pitchFamily="2" charset="2"/>
              </a:rPr>
              <a:t>(thread group) -&gt; </a:t>
            </a:r>
            <a:r>
              <a:rPr lang="ko-KR" altLang="en-US" dirty="0" smtClean="0">
                <a:sym typeface="Wingdings" panose="05000000000000000000" pitchFamily="2" charset="2"/>
              </a:rPr>
              <a:t>하나의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격자</a:t>
            </a:r>
            <a:r>
              <a:rPr lang="en-US" altLang="ko-KR" dirty="0" smtClean="0">
                <a:sym typeface="Wingdings" panose="05000000000000000000" pitchFamily="2" charset="2"/>
              </a:rPr>
              <a:t>(grid)</a:t>
            </a:r>
            <a:r>
              <a:rPr lang="ko-KR" altLang="en-US" dirty="0" smtClean="0">
                <a:sym typeface="Wingdings" panose="05000000000000000000" pitchFamily="2" charset="2"/>
              </a:rPr>
              <a:t>를 형성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rtl="0"/>
            <a:r>
              <a:rPr lang="ko-KR" altLang="en-US" dirty="0" smtClean="0">
                <a:sym typeface="Wingdings" panose="05000000000000000000" pitchFamily="2" charset="2"/>
              </a:rPr>
              <a:t>각 스레드 그룹에는 그룹의 모든 스레드가 접근할 수 있는 공유 메모리가 주어진다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자신이 속한 그룹이 아닌 다른 그룹의 공유 메모리는 </a:t>
            </a:r>
            <a:r>
              <a:rPr lang="ko-KR" altLang="en-US" smtClean="0">
                <a:sym typeface="Wingdings" panose="05000000000000000000" pitchFamily="2" charset="2"/>
              </a:rPr>
              <a:t>접근불가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78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dirty="0"/>
              <a:t>GS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66990" y="2413337"/>
            <a:ext cx="808432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en-US" altLang="ko-KR" b="1" dirty="0" err="1"/>
              <a:t>maxvertexcount</a:t>
            </a:r>
            <a:r>
              <a:rPr lang="en-US" altLang="ko-KR" b="1" dirty="0"/>
              <a:t>(N)]</a:t>
            </a:r>
          </a:p>
          <a:p>
            <a:r>
              <a:rPr lang="en-US" altLang="ko-KR" b="1" dirty="0"/>
              <a:t>Void </a:t>
            </a:r>
            <a:r>
              <a:rPr lang="en-US" altLang="ko-KR" b="1" dirty="0" err="1"/>
              <a:t>ShaderName</a:t>
            </a:r>
            <a:r>
              <a:rPr lang="en-US" altLang="ko-KR" b="1" dirty="0"/>
              <a:t>(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PrimitiveType</a:t>
            </a:r>
            <a:r>
              <a:rPr lang="en-US" altLang="ko-KR" b="1" dirty="0"/>
              <a:t> </a:t>
            </a:r>
            <a:r>
              <a:rPr lang="en-US" altLang="ko-KR" b="1" dirty="0" err="1"/>
              <a:t>InputVertexType</a:t>
            </a:r>
            <a:r>
              <a:rPr lang="en-US" altLang="ko-KR" b="1" dirty="0"/>
              <a:t> </a:t>
            </a:r>
            <a:r>
              <a:rPr lang="en-US" altLang="ko-KR" b="1" dirty="0" err="1"/>
              <a:t>InputName</a:t>
            </a:r>
            <a:r>
              <a:rPr lang="en-US" altLang="ko-KR" b="1" dirty="0"/>
              <a:t> [</a:t>
            </a:r>
            <a:r>
              <a:rPr lang="en-US" altLang="ko-KR" b="1" dirty="0" err="1"/>
              <a:t>NumElements</a:t>
            </a:r>
            <a:r>
              <a:rPr lang="en-US" altLang="ko-KR" b="1" dirty="0"/>
              <a:t>],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inout</a:t>
            </a:r>
            <a:r>
              <a:rPr lang="en-US" altLang="ko-KR" b="1" dirty="0"/>
              <a:t> </a:t>
            </a:r>
            <a:r>
              <a:rPr lang="en-US" altLang="ko-KR" b="1" dirty="0" err="1"/>
              <a:t>StreamOutputObject</a:t>
            </a:r>
            <a:r>
              <a:rPr lang="en-US" altLang="ko-KR" b="1" dirty="0"/>
              <a:t>&lt;</a:t>
            </a:r>
            <a:r>
              <a:rPr lang="en-US" altLang="ko-KR" b="1" dirty="0" err="1"/>
              <a:t>OutputVertexType</a:t>
            </a:r>
            <a:r>
              <a:rPr lang="en-US" altLang="ko-KR" b="1" dirty="0"/>
              <a:t>&gt; </a:t>
            </a:r>
            <a:r>
              <a:rPr lang="en-US" altLang="ko-KR" b="1" dirty="0" err="1"/>
              <a:t>OutputName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	//… GS </a:t>
            </a:r>
            <a:r>
              <a:rPr lang="ko-KR" altLang="en-US" b="1" dirty="0"/>
              <a:t>함수 본문</a:t>
            </a:r>
            <a:endParaRPr lang="en-US" altLang="ko-KR" b="1" dirty="0"/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BE9778-4F83-4C27-86B3-A509F9A4FDB4}"/>
              </a:ext>
            </a:extLst>
          </p:cNvPr>
          <p:cNvCxnSpPr>
            <a:cxnSpLocks/>
          </p:cNvCxnSpPr>
          <p:nvPr/>
        </p:nvCxnSpPr>
        <p:spPr>
          <a:xfrm>
            <a:off x="1706526" y="1897912"/>
            <a:ext cx="1073888" cy="584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F81465-6DFE-4098-8458-39E005A83CA5}"/>
              </a:ext>
            </a:extLst>
          </p:cNvPr>
          <p:cNvSpPr txBox="1"/>
          <p:nvPr/>
        </p:nvSpPr>
        <p:spPr>
          <a:xfrm>
            <a:off x="0" y="1313166"/>
            <a:ext cx="464291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 </a:t>
            </a:r>
            <a:r>
              <a:rPr lang="ko-KR" altLang="en-US" sz="1500" dirty="0"/>
              <a:t>주 함수 앞에 다음과 같은 구문으로 최대 정점 개수 특성</a:t>
            </a:r>
            <a:r>
              <a:rPr lang="en-US" altLang="ko-KR" sz="1500" dirty="0"/>
              <a:t>(attribute)</a:t>
            </a:r>
            <a:r>
              <a:rPr lang="ko-KR" altLang="en-US" sz="1500" dirty="0"/>
              <a:t>을 지정해 줘야 함</a:t>
            </a:r>
            <a:r>
              <a:rPr lang="en-US" altLang="ko-KR" sz="1500" dirty="0"/>
              <a:t>.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4016114-B740-4C8E-A8F3-221BE6A65E42}"/>
              </a:ext>
            </a:extLst>
          </p:cNvPr>
          <p:cNvCxnSpPr>
            <a:cxnSpLocks/>
          </p:cNvCxnSpPr>
          <p:nvPr/>
        </p:nvCxnSpPr>
        <p:spPr>
          <a:xfrm flipH="1">
            <a:off x="4077586" y="1574746"/>
            <a:ext cx="2018415" cy="907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6096000" y="1251581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N</a:t>
            </a:r>
            <a:r>
              <a:rPr lang="ko-KR" altLang="en-US" sz="1500" dirty="0"/>
              <a:t>은 </a:t>
            </a:r>
            <a:r>
              <a:rPr lang="en-US" altLang="ko-KR" sz="1500" dirty="0"/>
              <a:t>GS</a:t>
            </a:r>
            <a:r>
              <a:rPr lang="ko-KR" altLang="en-US" sz="1500" dirty="0"/>
              <a:t>가 한 번의 실행에서 출력하는 정점 개수의 최댓값</a:t>
            </a:r>
            <a:endParaRPr lang="en-US" altLang="ko-KR" sz="15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E9F104-2C1C-448C-AEC2-25D0C4C14723}"/>
              </a:ext>
            </a:extLst>
          </p:cNvPr>
          <p:cNvCxnSpPr>
            <a:cxnSpLocks/>
          </p:cNvCxnSpPr>
          <p:nvPr/>
        </p:nvCxnSpPr>
        <p:spPr>
          <a:xfrm flipH="1">
            <a:off x="5683963" y="2369656"/>
            <a:ext cx="1345004" cy="6592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E7EBDE-9380-4DB7-A246-599BC7697C02}"/>
              </a:ext>
            </a:extLst>
          </p:cNvPr>
          <p:cNvSpPr txBox="1"/>
          <p:nvPr/>
        </p:nvSpPr>
        <p:spPr>
          <a:xfrm>
            <a:off x="6445102" y="2042460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기본도형을 정의하는 정점들의 배열</a:t>
            </a:r>
            <a:endParaRPr lang="en-US" altLang="ko-KR" sz="15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F21BC28-3E2F-48EC-A5CD-4E862D9E4454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5199321" y="3544300"/>
            <a:ext cx="2815872" cy="9541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CB9F83-7B57-47B5-B40C-C54430A299FD}"/>
              </a:ext>
            </a:extLst>
          </p:cNvPr>
          <p:cNvSpPr txBox="1"/>
          <p:nvPr/>
        </p:nvSpPr>
        <p:spPr>
          <a:xfrm>
            <a:off x="4077586" y="4498423"/>
            <a:ext cx="7875214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출력 매개변수 앞엔 </a:t>
            </a:r>
            <a:r>
              <a:rPr lang="en-US" altLang="ko-KR" sz="1500" dirty="0" err="1"/>
              <a:t>inout</a:t>
            </a:r>
            <a:r>
              <a:rPr lang="en-US" altLang="ko-KR" sz="1500" dirty="0"/>
              <a:t> </a:t>
            </a:r>
            <a:r>
              <a:rPr lang="ko-KR" altLang="en-US" sz="1500" dirty="0"/>
              <a:t>수정자를 붙임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출력 매개변수는 항상 스트림 형식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스트림 형식들은 템플릿 형식이고</a:t>
            </a:r>
            <a:r>
              <a:rPr lang="en-US" altLang="ko-KR" sz="1500" dirty="0"/>
              <a:t>, </a:t>
            </a:r>
            <a:r>
              <a:rPr lang="ko-KR" altLang="en-US" sz="1500" dirty="0"/>
              <a:t>템플릿 인수는 출력 정점의 정점 형식을 지정하는데 쓰임</a:t>
            </a:r>
            <a:r>
              <a:rPr lang="en-US" altLang="ko-KR" sz="15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626418" y="5788874"/>
            <a:ext cx="1076546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Ex)</a:t>
            </a:r>
            <a:r>
              <a:rPr lang="ko-KR" altLang="en-US" sz="1500" dirty="0"/>
              <a:t> </a:t>
            </a:r>
            <a:r>
              <a:rPr lang="en-US" altLang="ko-KR" sz="1500" dirty="0"/>
              <a:t>GS</a:t>
            </a:r>
            <a:r>
              <a:rPr lang="ko-KR" altLang="en-US" sz="1500" dirty="0"/>
              <a:t>는 최대 </a:t>
            </a:r>
            <a:r>
              <a:rPr lang="en-US" altLang="ko-KR" sz="1500" dirty="0"/>
              <a:t>N</a:t>
            </a:r>
            <a:r>
              <a:rPr lang="ko-KR" altLang="en-US" sz="1500" dirty="0"/>
              <a:t>개의 정점을 출력이고 입력 기본도형은 </a:t>
            </a:r>
            <a:r>
              <a:rPr lang="en-US" altLang="ko-KR" sz="1500" dirty="0" err="1"/>
              <a:t>PrimitiveType</a:t>
            </a:r>
            <a:r>
              <a:rPr lang="en-US" altLang="ko-KR" sz="1500" dirty="0"/>
              <a:t> </a:t>
            </a:r>
            <a:r>
              <a:rPr lang="ko-KR" altLang="en-US" sz="1500" dirty="0"/>
              <a:t>이며</a:t>
            </a:r>
            <a:r>
              <a:rPr lang="en-US" altLang="ko-KR" sz="1500" dirty="0"/>
              <a:t>, </a:t>
            </a:r>
            <a:r>
              <a:rPr lang="ko-KR" altLang="en-US" sz="1500" dirty="0"/>
              <a:t>출력</a:t>
            </a:r>
            <a:r>
              <a:rPr lang="en-US" altLang="ko-KR" sz="1500" dirty="0"/>
              <a:t> </a:t>
            </a:r>
            <a:r>
              <a:rPr lang="ko-KR" altLang="en-US" sz="1500" dirty="0"/>
              <a:t>기본 도형은 </a:t>
            </a:r>
            <a:r>
              <a:rPr lang="en-US" altLang="ko-KR" sz="1500" dirty="0"/>
              <a:t>Stream </a:t>
            </a:r>
            <a:r>
              <a:rPr lang="en-US" altLang="ko-KR" sz="1500" dirty="0" err="1"/>
              <a:t>OuputObject</a:t>
            </a:r>
            <a:r>
              <a:rPr lang="en-US" altLang="ko-KR" sz="1500" dirty="0"/>
              <a:t> </a:t>
            </a:r>
            <a:r>
              <a:rPr lang="ko-KR" altLang="en-US" sz="1500" dirty="0"/>
              <a:t>형식이다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dirty="0"/>
              <a:t>GS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2130" y="1744382"/>
            <a:ext cx="87417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mShader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 = </a:t>
            </a:r>
            <a:r>
              <a:rPr lang="en-US" altLang="ko-KR" b="1" dirty="0" err="1"/>
              <a:t>CompileShader</a:t>
            </a:r>
            <a:r>
              <a:rPr lang="en-US" altLang="ko-KR" b="1" dirty="0"/>
              <a:t>(L”</a:t>
            </a:r>
            <a:r>
              <a:rPr lang="ko-KR" altLang="en-US" b="1" dirty="0"/>
              <a:t>주소</a:t>
            </a:r>
            <a:r>
              <a:rPr lang="en-US" altLang="ko-KR" b="1" dirty="0"/>
              <a:t>”, </a:t>
            </a:r>
            <a:r>
              <a:rPr lang="en-US" altLang="ko-KR" b="1" dirty="0" err="1"/>
              <a:t>nullptr</a:t>
            </a:r>
            <a:r>
              <a:rPr lang="en-US" altLang="ko-KR" b="1" dirty="0"/>
              <a:t>, “GS”,  “gs_5_0”);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1004775" y="2206876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</a:t>
            </a:r>
            <a:r>
              <a:rPr lang="ko-KR" altLang="en-US" sz="1500" dirty="0"/>
              <a:t>를 </a:t>
            </a:r>
            <a:r>
              <a:rPr lang="en-US" altLang="ko-KR" sz="1500" dirty="0"/>
              <a:t>Byte Code</a:t>
            </a:r>
            <a:r>
              <a:rPr lang="ko-KR" altLang="en-US" sz="1500" dirty="0"/>
              <a:t>로 컴파일 하는 코드</a:t>
            </a:r>
            <a:r>
              <a:rPr lang="en-US" altLang="ko-KR" sz="15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E7EBDE-9380-4DB7-A246-599BC7697C02}"/>
              </a:ext>
            </a:extLst>
          </p:cNvPr>
          <p:cNvSpPr txBox="1"/>
          <p:nvPr/>
        </p:nvSpPr>
        <p:spPr>
          <a:xfrm>
            <a:off x="1004776" y="5510676"/>
            <a:ext cx="650535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</a:t>
            </a:r>
            <a:r>
              <a:rPr lang="ko-KR" altLang="en-US" sz="1500" dirty="0"/>
              <a:t>를 파이프라인 상태 객체</a:t>
            </a:r>
            <a:r>
              <a:rPr lang="en-US" altLang="ko-KR" sz="1500" dirty="0"/>
              <a:t>(PSO)</a:t>
            </a:r>
            <a:r>
              <a:rPr lang="ko-KR" altLang="en-US" sz="1500" dirty="0"/>
              <a:t>에 포함시켜 렌더링 파이프에 묶는 과정</a:t>
            </a:r>
            <a:endParaRPr lang="en-US" altLang="ko-KR" sz="15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37BDAAD-877A-4E51-A4E2-B91A910384A6}"/>
              </a:ext>
            </a:extLst>
          </p:cNvPr>
          <p:cNvSpPr txBox="1">
            <a:spLocks/>
          </p:cNvSpPr>
          <p:nvPr/>
        </p:nvSpPr>
        <p:spPr>
          <a:xfrm>
            <a:off x="391632" y="1125441"/>
            <a:ext cx="5144386" cy="481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000" dirty="0"/>
              <a:t>GS</a:t>
            </a:r>
            <a:r>
              <a:rPr lang="ko-KR" altLang="en-US" sz="2000" dirty="0"/>
              <a:t> 컴파일 방법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DA2BB-957A-456C-B8E3-8DF6F54E2650}"/>
              </a:ext>
            </a:extLst>
          </p:cNvPr>
          <p:cNvSpPr txBox="1"/>
          <p:nvPr/>
        </p:nvSpPr>
        <p:spPr>
          <a:xfrm>
            <a:off x="652129" y="3343110"/>
            <a:ext cx="942930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D3D12_GRAPHICS_PIPELINE_STATE_DESC </a:t>
            </a:r>
            <a:r>
              <a:rPr lang="en-US" altLang="ko-KR" b="1" dirty="0" err="1"/>
              <a:t>treeSpritePsoDesc</a:t>
            </a:r>
            <a:r>
              <a:rPr lang="en-US" altLang="ko-KR" b="1" dirty="0"/>
              <a:t> = </a:t>
            </a:r>
            <a:r>
              <a:rPr lang="en-US" altLang="ko-KR" b="1" dirty="0" err="1"/>
              <a:t>opaquePsoDesc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….</a:t>
            </a:r>
          </a:p>
          <a:p>
            <a:r>
              <a:rPr lang="en-US" altLang="ko-KR" b="1" dirty="0"/>
              <a:t>treeSpritePsoDesc.GS = 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reinterpret_cast</a:t>
            </a:r>
            <a:r>
              <a:rPr lang="en-US" altLang="ko-KR" b="1" dirty="0"/>
              <a:t>&lt;BYTE*&gt;(</a:t>
            </a:r>
            <a:r>
              <a:rPr lang="en-US" altLang="ko-KR" b="1" dirty="0" err="1"/>
              <a:t>mShader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”]-&gt;</a:t>
            </a:r>
            <a:r>
              <a:rPr lang="en-US" altLang="ko-KR" b="1" dirty="0" err="1"/>
              <a:t>GetBufferPointer</a:t>
            </a:r>
            <a:r>
              <a:rPr lang="en-US" altLang="ko-KR" b="1" dirty="0"/>
              <a:t>()),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mShaders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”]-&gt;</a:t>
            </a:r>
            <a:r>
              <a:rPr lang="en-US" altLang="ko-KR" b="1" dirty="0" err="1"/>
              <a:t>GetBufferSize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};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105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9474" y="2052084"/>
            <a:ext cx="10813312" cy="3567223"/>
          </a:xfrm>
        </p:spPr>
        <p:txBody>
          <a:bodyPr rtlCol="0"/>
          <a:lstStyle/>
          <a:p>
            <a:pPr rtl="0"/>
            <a:r>
              <a:rPr lang="ko-KR" altLang="en-US" dirty="0"/>
              <a:t>텍스처들을 담은 배열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생성을 위한 서술 구조체에서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DepthOrArraySize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필드의 값을 원하는 배열 크기</a:t>
            </a:r>
            <a:r>
              <a:rPr lang="en-US" altLang="ko-KR" dirty="0"/>
              <a:t>(</a:t>
            </a:r>
            <a:r>
              <a:rPr lang="ko-KR" altLang="en-US" dirty="0"/>
              <a:t>원소 개수</a:t>
            </a:r>
            <a:r>
              <a:rPr lang="en-US" altLang="ko-KR" dirty="0"/>
              <a:t>)</a:t>
            </a:r>
            <a:r>
              <a:rPr lang="ko-KR" altLang="en-US" dirty="0"/>
              <a:t>를 지정</a:t>
            </a:r>
            <a:endParaRPr lang="en-US" altLang="ko-KR" dirty="0"/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HLSL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Texture2DArray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표현</a:t>
            </a:r>
          </a:p>
        </p:txBody>
      </p:sp>
    </p:spTree>
    <p:extLst>
      <p:ext uri="{BB962C8B-B14F-4D97-AF65-F5344CB8AC3E}">
        <p14:creationId xmlns:p14="http://schemas.microsoft.com/office/powerpoint/2010/main" val="58576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3778" y="1687069"/>
            <a:ext cx="4968948" cy="36501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텍스처 배열에서 표본을 추출하는 코드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표본 추출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84329-848E-48AF-AE3E-BB735D0E7ECC}"/>
              </a:ext>
            </a:extLst>
          </p:cNvPr>
          <p:cNvSpPr txBox="1"/>
          <p:nvPr/>
        </p:nvSpPr>
        <p:spPr>
          <a:xfrm>
            <a:off x="972879" y="2044164"/>
            <a:ext cx="942930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Float3 </a:t>
            </a:r>
            <a:r>
              <a:rPr lang="en-US" altLang="ko-KR" dirty="0" err="1"/>
              <a:t>uvw</a:t>
            </a:r>
            <a:r>
              <a:rPr lang="en-US" altLang="ko-KR" dirty="0"/>
              <a:t> = float3(</a:t>
            </a:r>
            <a:r>
              <a:rPr lang="en-US" altLang="ko-KR" dirty="0" err="1"/>
              <a:t>pin.Tex</a:t>
            </a:r>
            <a:r>
              <a:rPr lang="en-US" altLang="ko-KR" dirty="0"/>
              <a:t>, </a:t>
            </a:r>
            <a:r>
              <a:rPr lang="en-US" altLang="ko-KR" dirty="0" err="1"/>
              <a:t>pin.PrimID</a:t>
            </a:r>
            <a:r>
              <a:rPr lang="en-US" altLang="ko-KR" dirty="0"/>
              <a:t> % 4);</a:t>
            </a:r>
          </a:p>
          <a:p>
            <a:r>
              <a:rPr lang="en-US" altLang="ko-KR" dirty="0"/>
              <a:t>Float4 </a:t>
            </a:r>
            <a:r>
              <a:rPr lang="en-US" altLang="ko-KR" dirty="0" err="1"/>
              <a:t>diffuseAlbedo</a:t>
            </a:r>
            <a:r>
              <a:rPr lang="en-US" altLang="ko-KR" dirty="0"/>
              <a:t> = </a:t>
            </a:r>
            <a:r>
              <a:rPr lang="en-US" altLang="ko-KR" dirty="0" err="1"/>
              <a:t>gTreeArray.Sample</a:t>
            </a:r>
            <a:r>
              <a:rPr lang="en-US" altLang="ko-KR" dirty="0"/>
              <a:t>(</a:t>
            </a:r>
            <a:r>
              <a:rPr lang="en-US" altLang="ko-KR" dirty="0" err="1"/>
              <a:t>gsamAnisotropicWrap</a:t>
            </a:r>
            <a:r>
              <a:rPr lang="en-US" altLang="ko-KR" dirty="0"/>
              <a:t>, </a:t>
            </a:r>
            <a:r>
              <a:rPr lang="en-US" altLang="ko-KR" dirty="0" err="1"/>
              <a:t>uvw</a:t>
            </a:r>
            <a:r>
              <a:rPr lang="en-US" altLang="ko-KR" dirty="0"/>
              <a:t>) * </a:t>
            </a:r>
            <a:r>
              <a:rPr lang="en-US" altLang="ko-KR" dirty="0" err="1"/>
              <a:t>gDiffuseAlbedo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2C5C29-DA76-4455-8477-675A91EE7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29" y="2797477"/>
            <a:ext cx="2806995" cy="280699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845730" y="5711454"/>
            <a:ext cx="9683603" cy="32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텍스처 배열은 한 번의 그리기 호출에서 여러 기본 도형에 서로 다른 텍스처를 입힐 수 있는 장점을 가짐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311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796</TotalTime>
  <Words>836</Words>
  <Application>Microsoft Office PowerPoint</Application>
  <PresentationFormat>와이드스크린</PresentationFormat>
  <Paragraphs>138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HY중고딕</vt:lpstr>
      <vt:lpstr>맑은 고딕</vt:lpstr>
      <vt:lpstr>Arial</vt:lpstr>
      <vt:lpstr>Wingdings</vt:lpstr>
      <vt:lpstr>다이아몬드 눈금 16x9</vt:lpstr>
      <vt:lpstr>Chapter 13</vt:lpstr>
      <vt:lpstr>목표</vt:lpstr>
      <vt:lpstr>계산 셰이더 (Compute Shader)</vt:lpstr>
      <vt:lpstr>PowerPoint 프레젠테이션</vt:lpstr>
      <vt:lpstr>1. 스레드와 스레드 그룹</vt:lpstr>
      <vt:lpstr>1. GS Programming</vt:lpstr>
      <vt:lpstr>1. GS Programming</vt:lpstr>
      <vt:lpstr>2. Texture Array</vt:lpstr>
      <vt:lpstr>2. Texture Array</vt:lpstr>
      <vt:lpstr>2. Texture Array</vt:lpstr>
      <vt:lpstr>2. Texture Array</vt:lpstr>
      <vt:lpstr>차트를 사용한 제목 및 내용 레이아웃</vt:lpstr>
      <vt:lpstr>표를 사용한 두 개의 내용 레이아웃</vt:lpstr>
      <vt:lpstr>SmartArt가 있는 제목 및 내용 레이아웃</vt:lpstr>
      <vt:lpstr>슬라이드 제목 추가 - 1</vt:lpstr>
      <vt:lpstr>슬라이드 제목 추가 - 2</vt:lpstr>
      <vt:lpstr>슬라이드 제목 추가 - 3</vt:lpstr>
      <vt:lpstr>PowerPoint 프레젠테이션</vt:lpstr>
      <vt:lpstr>슬라이드 제목 추가 - 4</vt:lpstr>
      <vt:lpstr>슬라이드 제목 추가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Windows 사용자</cp:lastModifiedBy>
  <cp:revision>110</cp:revision>
  <dcterms:created xsi:type="dcterms:W3CDTF">2019-04-18T08:42:16Z</dcterms:created>
  <dcterms:modified xsi:type="dcterms:W3CDTF">2019-06-22T05:22:44Z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