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1" r:id="rId2"/>
    <p:sldId id="257" r:id="rId3"/>
    <p:sldId id="281" r:id="rId4"/>
    <p:sldId id="290" r:id="rId5"/>
    <p:sldId id="291" r:id="rId6"/>
    <p:sldId id="282" r:id="rId7"/>
    <p:sldId id="283" r:id="rId8"/>
    <p:sldId id="284" r:id="rId9"/>
    <p:sldId id="285" r:id="rId10"/>
    <p:sldId id="266" r:id="rId11"/>
    <p:sldId id="287" r:id="rId12"/>
    <p:sldId id="288" r:id="rId13"/>
    <p:sldId id="289" r:id="rId1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6316" autoAdjust="0"/>
  </p:normalViewPr>
  <p:slideViewPr>
    <p:cSldViewPr snapToGrid="0">
      <p:cViewPr varScale="1">
        <p:scale>
          <a:sx n="90" d="100"/>
          <a:sy n="90" d="100"/>
        </p:scale>
        <p:origin x="333" y="141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2019년 7월 11일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2019년 7월 11일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조명 사용시 정점 색상을 직접 지정하지 않는다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표면의 재질들과 표면에 비출 빛들을 지정하고 조명 방정식을 적용해서 정점 색상이 결정되게함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결론 적으로 물체의 색이 훨씬 더 사실적으로 나타남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재질의 속성 예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표면이 반사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흡수하는 빛의 색상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 아래 재질의 굴절률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투명도 등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4785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조명 사용시 정점 색상을 직접 지정하지 않는다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표면의 재질들과 표면에 비출 빛들을 지정하고 조명 방정식을 적용해서 정점 색상이 결정되게함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결론 적으로 물체의 색이 훨씬 더 사실적으로 나타남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재질의 속성 예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표면이 반사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흡수하는 빛의 색상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 아래 재질의 굴절률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투명도 등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89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조명 사용시 정점 색상을 직접 지정하지 않는다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표면의 재질들과 표면에 비출 빛들을 지정하고 조명 방정식을 적용해서 정점 색상이 결정되게함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결론 적으로 물체의 색이 훨씬 더 사실적으로 나타남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재질의 속성 예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표면이 반사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흡수하는 빛의 색상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 아래 재질의 굴절률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투명도 등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30898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조명 사용시 정점 색상을 직접 지정하지 않는다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표면의 재질들과 표면에 비출 빛들을 지정하고 조명 방정식을 적용해서 정점 색상이 결정되게함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결론 적으로 물체의 색이 훨씬 더 사실적으로 나타남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재질의 속성 예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표면이 반사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흡수하는 빛의 색상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 아래 재질의 굴절률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투명도 등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0198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조명 사용시 정점 색상을 직접 지정하지 않는다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표면의 재질들과 표면에 비출 빛들을 지정하고 조명 방정식을 적용해서 정점 색상이 결정되게함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결론 적으로 물체의 색이 훨씬 더 사실적으로 나타남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재질의 속성 예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표면이 반사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흡수하는 빛의 색상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 아래 재질의 굴절률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투명도 등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7266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조명 사용시 정점 색상을 직접 지정하지 않는다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표면의 재질들과 표면에 비출 빛들을 지정하고 조명 방정식을 적용해서 정점 색상이 결정되게함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결론 적으로 물체의 색이 훨씬 더 사실적으로 나타남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재질의 속성 예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표면이 반사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흡수하는 빛의 색상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 아래 재질의 굴절률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투명도 등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2420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조명 사용시 정점 색상을 직접 지정하지 않는다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표면의 재질들과 표면에 비출 빛들을 지정하고 조명 방정식을 적용해서 정점 색상이 결정되게함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결론 적으로 물체의 색이 훨씬 더 사실적으로 나타남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재질의 속성 예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표면이 반사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흡수하는 빛의 색상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 아래 재질의 굴절률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투명도 등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7717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조명 사용시 정점 색상을 직접 지정하지 않는다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표면의 재질들과 표면에 비출 빛들을 지정하고 조명 방정식을 적용해서 정점 색상이 결정되게함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결론 적으로 물체의 색이 훨씬 더 사실적으로 나타남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재질의 속성 예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표면이 반사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흡수하는 빛의 색상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 아래 재질의 굴절률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투명도 등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8253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조명 사용시 정점 색상을 직접 지정하지 않는다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표면의 재질들과 표면에 비출 빛들을 지정하고 조명 방정식을 적용해서 정점 색상이 결정되게함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결론 적으로 물체의 색이 훨씬 더 사실적으로 나타남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재질의 속성 예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표면이 반사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흡수하는 빛의 색상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 아래 재질의 굴절률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투명도 등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5381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조명 사용시 정점 색상을 직접 지정하지 않는다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표면의 재질들과 표면에 비출 빛들을 지정하고 조명 방정식을 적용해서 정점 색상이 결정되게함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결론 적으로 물체의 색이 훨씬 더 사실적으로 나타남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재질의 속성 예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표면이 반사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흡수하는 빛의 색상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 아래 재질의 굴절률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투명도 등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1700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조명 사용시 정점 색상을 직접 지정하지 않는다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표면의 재질들과 표면에 비출 빛들을 지정하고 조명 방정식을 적용해서 정점 색상이 결정되게함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결론 적으로 물체의 색이 훨씬 더 사실적으로 나타남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재질의 속성 예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표면이 반사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흡수하는 빛의 색상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 아래 재질의 굴절률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투명도 등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1681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2019년 7월 11일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2019년 7월 11일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2019년 7월 11일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2019년 7월 11일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2019년 7월 11일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2019년 7월 11일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2019년 7월 11일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2019년 7월 11일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2019년 7월 11일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Chapter 16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b="1" dirty="0"/>
              <a:t>Instancing</a:t>
            </a:r>
            <a:r>
              <a:rPr lang="ko-KR" altLang="en-US" b="1" dirty="0"/>
              <a:t> </a:t>
            </a:r>
            <a:r>
              <a:rPr lang="en-US" altLang="ko-KR" b="1" dirty="0"/>
              <a:t>and</a:t>
            </a:r>
            <a:r>
              <a:rPr lang="ko-KR" altLang="en-US" b="1" dirty="0"/>
              <a:t> </a:t>
            </a:r>
            <a:r>
              <a:rPr lang="en-US" altLang="ko-KR" b="1" dirty="0"/>
              <a:t>Culling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381869" y="1096372"/>
            <a:ext cx="8084322" cy="447814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struct </a:t>
            </a:r>
            <a:r>
              <a:rPr lang="en-US" altLang="ko-KR" sz="1500" b="1" dirty="0" err="1"/>
              <a:t>HullOut</a:t>
            </a:r>
            <a:r>
              <a:rPr lang="en-US" altLang="ko-KR" sz="1500" b="1" dirty="0"/>
              <a:t>{</a:t>
            </a:r>
          </a:p>
          <a:p>
            <a:r>
              <a:rPr lang="en-US" altLang="ko-KR" sz="1500" b="1" dirty="0"/>
              <a:t>	float3 </a:t>
            </a:r>
            <a:r>
              <a:rPr lang="en-US" altLang="ko-KR" sz="1500" b="1" dirty="0" err="1"/>
              <a:t>PosL</a:t>
            </a:r>
            <a:r>
              <a:rPr lang="en-US" altLang="ko-KR" sz="1500" b="1" dirty="0"/>
              <a:t> : POSITION;</a:t>
            </a:r>
          </a:p>
          <a:p>
            <a:r>
              <a:rPr lang="en-US" altLang="ko-KR" sz="1500" b="1" dirty="0"/>
              <a:t>};</a:t>
            </a:r>
          </a:p>
          <a:p>
            <a:endParaRPr lang="en-US" altLang="ko-KR" sz="1500" b="1" dirty="0"/>
          </a:p>
          <a:p>
            <a:r>
              <a:rPr lang="en-US" altLang="ko-KR" sz="1500" b="1" dirty="0"/>
              <a:t>[domain("quad")]</a:t>
            </a:r>
          </a:p>
          <a:p>
            <a:r>
              <a:rPr lang="en-US" altLang="ko-KR" sz="1500" b="1" dirty="0"/>
              <a:t>[partitioning("integer")]</a:t>
            </a:r>
          </a:p>
          <a:p>
            <a:r>
              <a:rPr lang="en-US" altLang="ko-KR" sz="1500" b="1" dirty="0"/>
              <a:t>[</a:t>
            </a:r>
            <a:r>
              <a:rPr lang="en-US" altLang="ko-KR" sz="1500" b="1" dirty="0" err="1"/>
              <a:t>outputtopology</a:t>
            </a:r>
            <a:r>
              <a:rPr lang="en-US" altLang="ko-KR" sz="1500" b="1" dirty="0"/>
              <a:t>("</a:t>
            </a:r>
            <a:r>
              <a:rPr lang="en-US" altLang="ko-KR" sz="1500" b="1" dirty="0" err="1"/>
              <a:t>triangle_cw</a:t>
            </a:r>
            <a:r>
              <a:rPr lang="en-US" altLang="ko-KR" sz="1500" b="1" dirty="0"/>
              <a:t>")]</a:t>
            </a:r>
          </a:p>
          <a:p>
            <a:r>
              <a:rPr lang="en-US" altLang="ko-KR" sz="1500" b="1" dirty="0"/>
              <a:t>[</a:t>
            </a:r>
            <a:r>
              <a:rPr lang="en-US" altLang="ko-KR" sz="1500" b="1" dirty="0" err="1"/>
              <a:t>outputcontrolpoints</a:t>
            </a:r>
            <a:r>
              <a:rPr lang="en-US" altLang="ko-KR" sz="1500" b="1" dirty="0"/>
              <a:t>(4)]</a:t>
            </a:r>
          </a:p>
          <a:p>
            <a:r>
              <a:rPr lang="en-US" altLang="ko-KR" sz="1500" b="1" dirty="0"/>
              <a:t>[</a:t>
            </a:r>
            <a:r>
              <a:rPr lang="en-US" altLang="ko-KR" sz="1500" b="1" dirty="0" err="1"/>
              <a:t>patchconstantfunc</a:t>
            </a:r>
            <a:r>
              <a:rPr lang="en-US" altLang="ko-KR" sz="1500" b="1" dirty="0"/>
              <a:t>("</a:t>
            </a:r>
            <a:r>
              <a:rPr lang="en-US" altLang="ko-KR" sz="1500" b="1" dirty="0" err="1"/>
              <a:t>ConstantHS</a:t>
            </a:r>
            <a:r>
              <a:rPr lang="en-US" altLang="ko-KR" sz="1500" b="1" dirty="0"/>
              <a:t>")]</a:t>
            </a:r>
          </a:p>
          <a:p>
            <a:r>
              <a:rPr lang="en-US" altLang="ko-KR" sz="1500" b="1" dirty="0"/>
              <a:t>[</a:t>
            </a:r>
            <a:r>
              <a:rPr lang="en-US" altLang="ko-KR" sz="1500" b="1" dirty="0" err="1"/>
              <a:t>maxtessfactor</a:t>
            </a:r>
            <a:r>
              <a:rPr lang="en-US" altLang="ko-KR" sz="1500" b="1" dirty="0"/>
              <a:t>(64.0f)]</a:t>
            </a:r>
          </a:p>
          <a:p>
            <a:r>
              <a:rPr lang="en-US" altLang="ko-KR" sz="1500" b="1" dirty="0" err="1"/>
              <a:t>HullOut</a:t>
            </a:r>
            <a:r>
              <a:rPr lang="en-US" altLang="ko-KR" sz="1500" b="1" dirty="0"/>
              <a:t> HS(</a:t>
            </a:r>
            <a:r>
              <a:rPr lang="en-US" altLang="ko-KR" sz="1500" b="1" dirty="0" err="1"/>
              <a:t>InputPatch</a:t>
            </a:r>
            <a:r>
              <a:rPr lang="en-US" altLang="ko-KR" sz="1500" b="1" dirty="0"/>
              <a:t>&lt;</a:t>
            </a:r>
            <a:r>
              <a:rPr lang="en-US" altLang="ko-KR" sz="1500" b="1" dirty="0" err="1"/>
              <a:t>VertexOut</a:t>
            </a:r>
            <a:r>
              <a:rPr lang="en-US" altLang="ko-KR" sz="1500" b="1" dirty="0"/>
              <a:t>, 4 &gt; p,</a:t>
            </a:r>
          </a:p>
          <a:p>
            <a:r>
              <a:rPr lang="en-US" altLang="ko-KR" sz="1500" b="1" dirty="0"/>
              <a:t>			</a:t>
            </a:r>
            <a:r>
              <a:rPr lang="en-US" altLang="ko-KR" sz="1500" b="1" dirty="0" err="1"/>
              <a:t>uint</a:t>
            </a:r>
            <a:r>
              <a:rPr lang="en-US" altLang="ko-KR" sz="1500" b="1" dirty="0"/>
              <a:t> </a:t>
            </a:r>
            <a:r>
              <a:rPr lang="en-US" altLang="ko-KR" sz="1500" b="1" dirty="0" err="1"/>
              <a:t>i</a:t>
            </a:r>
            <a:r>
              <a:rPr lang="en-US" altLang="ko-KR" sz="1500" b="1" dirty="0"/>
              <a:t> : </a:t>
            </a:r>
            <a:r>
              <a:rPr lang="en-US" altLang="ko-KR" sz="1500" b="1" dirty="0" err="1"/>
              <a:t>SV_OutputControlPointID</a:t>
            </a:r>
            <a:r>
              <a:rPr lang="en-US" altLang="ko-KR" sz="1500" b="1" dirty="0"/>
              <a:t>,</a:t>
            </a:r>
          </a:p>
          <a:p>
            <a:r>
              <a:rPr lang="en-US" altLang="ko-KR" sz="1500" b="1" dirty="0"/>
              <a:t>			</a:t>
            </a:r>
            <a:r>
              <a:rPr lang="en-US" altLang="ko-KR" sz="1500" b="1" dirty="0" err="1"/>
              <a:t>uint</a:t>
            </a:r>
            <a:r>
              <a:rPr lang="en-US" altLang="ko-KR" sz="1500" b="1" dirty="0"/>
              <a:t> </a:t>
            </a:r>
            <a:r>
              <a:rPr lang="en-US" altLang="ko-KR" sz="1500" b="1" dirty="0" err="1"/>
              <a:t>patchId</a:t>
            </a:r>
            <a:r>
              <a:rPr lang="en-US" altLang="ko-KR" sz="1500" b="1" dirty="0"/>
              <a:t> : </a:t>
            </a:r>
            <a:r>
              <a:rPr lang="en-US" altLang="ko-KR" sz="1500" b="1" dirty="0" err="1"/>
              <a:t>SV_PrimitiveID</a:t>
            </a:r>
            <a:r>
              <a:rPr lang="en-US" altLang="ko-KR" sz="1500" b="1" dirty="0"/>
              <a:t>){</a:t>
            </a:r>
          </a:p>
          <a:p>
            <a:r>
              <a:rPr lang="en-US" altLang="ko-KR" sz="1500" b="1" dirty="0"/>
              <a:t>	</a:t>
            </a:r>
            <a:r>
              <a:rPr lang="en-US" altLang="ko-KR" sz="1500" b="1" dirty="0" err="1"/>
              <a:t>HullOut</a:t>
            </a:r>
            <a:r>
              <a:rPr lang="en-US" altLang="ko-KR" sz="1500" b="1" dirty="0"/>
              <a:t> </a:t>
            </a:r>
            <a:r>
              <a:rPr lang="en-US" altLang="ko-KR" sz="1500" b="1" dirty="0" err="1"/>
              <a:t>hout</a:t>
            </a:r>
            <a:r>
              <a:rPr lang="en-US" altLang="ko-KR" sz="1500" b="1" dirty="0"/>
              <a:t>;</a:t>
            </a:r>
          </a:p>
          <a:p>
            <a:endParaRPr lang="en-US" altLang="ko-KR" sz="1500" b="1" dirty="0"/>
          </a:p>
          <a:p>
            <a:r>
              <a:rPr lang="en-US" altLang="ko-KR" sz="1500" b="1" dirty="0"/>
              <a:t>	</a:t>
            </a:r>
            <a:r>
              <a:rPr lang="en-US" altLang="ko-KR" sz="1500" b="1" dirty="0" err="1"/>
              <a:t>hout.PosL</a:t>
            </a:r>
            <a:r>
              <a:rPr lang="en-US" altLang="ko-KR" sz="1500" b="1" dirty="0"/>
              <a:t> = p[</a:t>
            </a:r>
            <a:r>
              <a:rPr lang="en-US" altLang="ko-KR" sz="1500" b="1" dirty="0" err="1"/>
              <a:t>i</a:t>
            </a:r>
            <a:r>
              <a:rPr lang="en-US" altLang="ko-KR" sz="1500" b="1" dirty="0"/>
              <a:t>].</a:t>
            </a:r>
            <a:r>
              <a:rPr lang="en-US" altLang="ko-KR" sz="1500" b="1" dirty="0" err="1"/>
              <a:t>PosL</a:t>
            </a:r>
            <a:r>
              <a:rPr lang="en-US" altLang="ko-KR" sz="1500" b="1" dirty="0"/>
              <a:t>;</a:t>
            </a:r>
          </a:p>
          <a:p>
            <a:endParaRPr lang="en-US" altLang="ko-KR" sz="1500" b="1" dirty="0"/>
          </a:p>
          <a:p>
            <a:r>
              <a:rPr lang="en-US" altLang="ko-KR" sz="1500" b="1" dirty="0"/>
              <a:t>	return </a:t>
            </a:r>
            <a:r>
              <a:rPr lang="en-US" altLang="ko-KR" sz="1500" b="1" dirty="0" err="1"/>
              <a:t>hout</a:t>
            </a:r>
            <a:r>
              <a:rPr lang="en-US" altLang="ko-KR" sz="1500" b="1" dirty="0"/>
              <a:t>;</a:t>
            </a:r>
          </a:p>
          <a:p>
            <a:r>
              <a:rPr lang="en-US" altLang="ko-KR" sz="1500" b="1" dirty="0"/>
              <a:t>}</a:t>
            </a:r>
            <a:endParaRPr lang="ko-KR" altLang="en-US" sz="15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9C06AF-3CD0-4246-BE52-56C13B66AEEA}"/>
              </a:ext>
            </a:extLst>
          </p:cNvPr>
          <p:cNvSpPr txBox="1"/>
          <p:nvPr/>
        </p:nvSpPr>
        <p:spPr>
          <a:xfrm>
            <a:off x="3912782" y="434714"/>
            <a:ext cx="7740504" cy="10156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▶ </a:t>
            </a:r>
            <a:r>
              <a:rPr lang="en-US" altLang="ko-KR" sz="1500" b="1" dirty="0" err="1"/>
              <a:t>InputPatch</a:t>
            </a:r>
            <a:r>
              <a:rPr lang="en-US" altLang="ko-KR" sz="1500" dirty="0"/>
              <a:t> </a:t>
            </a:r>
            <a:r>
              <a:rPr lang="ko-KR" altLang="en-US" sz="1500" dirty="0"/>
              <a:t>매개변수를 통해 패치의 모든 제어점을 입력 받음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/>
              <a:t>▶ </a:t>
            </a:r>
            <a:r>
              <a:rPr lang="en-US" altLang="ko-KR" sz="1500" b="1" dirty="0" err="1"/>
              <a:t>SV_OutputControlPointID</a:t>
            </a:r>
            <a:r>
              <a:rPr lang="ko-KR" altLang="en-US" sz="1500" dirty="0"/>
              <a:t>는 현재 출력할 제어점의 색인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r>
              <a:rPr lang="en-US" altLang="ko-KR" sz="1500" dirty="0"/>
              <a:t>※ </a:t>
            </a:r>
            <a:r>
              <a:rPr lang="ko-KR" altLang="en-US" sz="1500" b="1" dirty="0"/>
              <a:t>입력 패치의 </a:t>
            </a:r>
            <a:r>
              <a:rPr lang="ko-KR" altLang="en-US" sz="1500" b="1" dirty="0" err="1"/>
              <a:t>제어점</a:t>
            </a:r>
            <a:r>
              <a:rPr lang="ko-KR" altLang="en-US" sz="1500" b="1" dirty="0"/>
              <a:t> 개수</a:t>
            </a:r>
            <a:r>
              <a:rPr lang="ko-KR" altLang="en-US" sz="1500" dirty="0"/>
              <a:t>와 </a:t>
            </a:r>
            <a:r>
              <a:rPr lang="ko-KR" altLang="en-US" sz="1500" b="1" dirty="0"/>
              <a:t>출력 </a:t>
            </a:r>
            <a:r>
              <a:rPr lang="ko-KR" altLang="en-US" sz="1500" b="1" dirty="0" err="1"/>
              <a:t>제어점</a:t>
            </a:r>
            <a:r>
              <a:rPr lang="ko-KR" altLang="en-US" sz="1500" b="1" dirty="0"/>
              <a:t> 개수</a:t>
            </a:r>
            <a:r>
              <a:rPr lang="ko-KR" altLang="en-US" sz="1500" dirty="0"/>
              <a:t>가 반드시 일치해야 하는 것은 아님을 주의</a:t>
            </a:r>
            <a:r>
              <a:rPr lang="en-US" altLang="ko-KR" sz="1500" dirty="0"/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E7EBDE-9380-4DB7-A246-599BC7697C02}"/>
              </a:ext>
            </a:extLst>
          </p:cNvPr>
          <p:cNvSpPr txBox="1"/>
          <p:nvPr/>
        </p:nvSpPr>
        <p:spPr>
          <a:xfrm>
            <a:off x="6347637" y="2640187"/>
            <a:ext cx="5612218" cy="33239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▶</a:t>
            </a:r>
            <a:r>
              <a:rPr lang="en-US" altLang="ko-KR" sz="1500" b="1" dirty="0"/>
              <a:t>domain</a:t>
            </a:r>
            <a:r>
              <a:rPr lang="en-US" altLang="ko-KR" sz="1500" dirty="0"/>
              <a:t> : </a:t>
            </a:r>
            <a:r>
              <a:rPr lang="ko-KR" altLang="en-US" sz="1500" dirty="0"/>
              <a:t>패치 종류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▶</a:t>
            </a:r>
            <a:r>
              <a:rPr lang="en-US" altLang="ko-KR" sz="1500" b="1" dirty="0"/>
              <a:t>partitioning</a:t>
            </a:r>
            <a:r>
              <a:rPr lang="en-US" altLang="ko-KR" sz="1500" dirty="0"/>
              <a:t> : tessellation </a:t>
            </a:r>
            <a:r>
              <a:rPr lang="ko-KR" altLang="en-US" sz="1500" dirty="0"/>
              <a:t>세분 모드를 결정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▶</a:t>
            </a:r>
            <a:r>
              <a:rPr lang="en-US" altLang="ko-KR" sz="1500" b="1" dirty="0" err="1"/>
              <a:t>ouputtopology</a:t>
            </a:r>
            <a:r>
              <a:rPr lang="en-US" altLang="ko-KR" sz="1500" dirty="0"/>
              <a:t> : </a:t>
            </a:r>
            <a:r>
              <a:rPr lang="ko-KR" altLang="en-US" sz="1500" dirty="0"/>
              <a:t>세분으로</a:t>
            </a:r>
            <a:r>
              <a:rPr lang="en-US" altLang="ko-KR" sz="1500" dirty="0"/>
              <a:t> </a:t>
            </a:r>
            <a:r>
              <a:rPr lang="ko-KR" altLang="en-US" sz="1500" dirty="0"/>
              <a:t>만들어지는 삼각형들의 정점 잠김 순서를 결정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▶</a:t>
            </a:r>
            <a:r>
              <a:rPr lang="en-US" altLang="ko-KR" sz="1500" b="1" dirty="0" err="1"/>
              <a:t>outputcontrolpoints</a:t>
            </a:r>
            <a:r>
              <a:rPr lang="en-US" altLang="ko-KR" sz="1500" dirty="0"/>
              <a:t> : </a:t>
            </a:r>
            <a:r>
              <a:rPr lang="ko-KR" altLang="en-US" sz="1500" dirty="0"/>
              <a:t>하나의 입력 패치에 대해 덮개 </a:t>
            </a:r>
            <a:r>
              <a:rPr lang="ko-KR" altLang="en-US" sz="1500" dirty="0" err="1"/>
              <a:t>셰이더가</a:t>
            </a:r>
            <a:r>
              <a:rPr lang="ko-KR" altLang="en-US" sz="1500" dirty="0"/>
              <a:t> 출력할 </a:t>
            </a:r>
            <a:r>
              <a:rPr lang="ko-KR" altLang="en-US" sz="1500" dirty="0" err="1"/>
              <a:t>제어점</a:t>
            </a:r>
            <a:r>
              <a:rPr lang="ko-KR" altLang="en-US" sz="1500" dirty="0"/>
              <a:t> 개수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▶</a:t>
            </a:r>
            <a:r>
              <a:rPr lang="en-US" altLang="ko-KR" sz="1500" b="1" dirty="0" err="1"/>
              <a:t>patchconstantfunc</a:t>
            </a:r>
            <a:r>
              <a:rPr lang="en-US" altLang="ko-KR" sz="1500" dirty="0"/>
              <a:t> : </a:t>
            </a:r>
            <a:r>
              <a:rPr lang="ko-KR" altLang="en-US" sz="1500" dirty="0"/>
              <a:t>상수 덮개 </a:t>
            </a:r>
            <a:r>
              <a:rPr lang="ko-KR" altLang="en-US" sz="1500" dirty="0" err="1"/>
              <a:t>셰이더</a:t>
            </a:r>
            <a:r>
              <a:rPr lang="ko-KR" altLang="en-US" sz="1500" dirty="0"/>
              <a:t> 함수의 이름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▶</a:t>
            </a:r>
            <a:r>
              <a:rPr lang="en-US" altLang="ko-KR" sz="1500" b="1" dirty="0" err="1"/>
              <a:t>maxtessfactor</a:t>
            </a:r>
            <a:r>
              <a:rPr lang="en-US" altLang="ko-KR" sz="1500" dirty="0"/>
              <a:t> : </a:t>
            </a:r>
            <a:r>
              <a:rPr lang="ko-KR" altLang="en-US" sz="1500" dirty="0" err="1"/>
              <a:t>셰이더가</a:t>
            </a:r>
            <a:r>
              <a:rPr lang="ko-KR" altLang="en-US" sz="1500" dirty="0"/>
              <a:t> 사용할 </a:t>
            </a:r>
            <a:r>
              <a:rPr lang="en-US" altLang="ko-KR" sz="1500" dirty="0"/>
              <a:t>tessellation factor</a:t>
            </a:r>
            <a:r>
              <a:rPr lang="ko-KR" altLang="en-US" sz="1500" dirty="0"/>
              <a:t>들의 최대값을 드라이버에게 </a:t>
            </a:r>
            <a:r>
              <a:rPr lang="ko-KR" altLang="en-US" sz="1500" dirty="0" err="1"/>
              <a:t>귀뜸해</a:t>
            </a:r>
            <a:r>
              <a:rPr lang="ko-KR" altLang="en-US" sz="1500" dirty="0"/>
              <a:t> 주는 역할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3BD4E8B-3D9E-436C-897B-A5797C1E1B1E}"/>
              </a:ext>
            </a:extLst>
          </p:cNvPr>
          <p:cNvSpPr txBox="1"/>
          <p:nvPr/>
        </p:nvSpPr>
        <p:spPr>
          <a:xfrm>
            <a:off x="883388" y="991705"/>
            <a:ext cx="8244663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▶ 응용 프로그램이 관여할 여지가 없음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r>
              <a:rPr lang="ko-KR" altLang="en-US" sz="1500" dirty="0"/>
              <a:t>▶ </a:t>
            </a:r>
            <a:r>
              <a:rPr lang="en-US" altLang="ko-KR" sz="1500" dirty="0"/>
              <a:t>CHS</a:t>
            </a:r>
            <a:r>
              <a:rPr lang="ko-KR" altLang="en-US" sz="1500" dirty="0"/>
              <a:t>가 출력한 </a:t>
            </a:r>
            <a:r>
              <a:rPr lang="en-US" altLang="ko-KR" sz="1500" dirty="0"/>
              <a:t>Tessellation Factor</a:t>
            </a:r>
            <a:r>
              <a:rPr lang="ko-KR" altLang="en-US" sz="1500" dirty="0"/>
              <a:t>들에 기초해 패치들을 실제로 </a:t>
            </a:r>
            <a:r>
              <a:rPr lang="en-US" altLang="ko-KR" sz="1500" dirty="0"/>
              <a:t>Tessellation </a:t>
            </a:r>
            <a:r>
              <a:rPr lang="ko-KR" altLang="en-US" sz="1500" dirty="0"/>
              <a:t>한다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r>
              <a:rPr lang="ko-KR" altLang="en-US" sz="1500" dirty="0"/>
              <a:t>▶ 구체적인 작업은 전적으로 하드웨어가 제어</a:t>
            </a:r>
            <a:r>
              <a:rPr lang="en-US" altLang="ko-KR" sz="1500" dirty="0"/>
              <a:t>.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FFB8550-2798-45B5-AB24-D2108B252C73}"/>
              </a:ext>
            </a:extLst>
          </p:cNvPr>
          <p:cNvSpPr txBox="1">
            <a:spLocks/>
          </p:cNvSpPr>
          <p:nvPr/>
        </p:nvSpPr>
        <p:spPr>
          <a:xfrm>
            <a:off x="883388" y="518922"/>
            <a:ext cx="9601200" cy="4507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3. Tessellation</a:t>
            </a:r>
            <a:r>
              <a:rPr lang="ko-KR" altLang="en-US" dirty="0"/>
              <a:t> </a:t>
            </a:r>
            <a:r>
              <a:rPr lang="en-US" altLang="ko-KR" dirty="0"/>
              <a:t>Stage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0068B2-FE23-4BD5-ACD6-F38C6F7FB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26" y="2357407"/>
            <a:ext cx="5153491" cy="344797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A276CA1-68EB-412F-80BA-F4DB0E990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5998" y="1925355"/>
            <a:ext cx="4392614" cy="39409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697030-A5DE-4F6A-A4C6-77D0AB033B00}"/>
              </a:ext>
            </a:extLst>
          </p:cNvPr>
          <p:cNvSpPr txBox="1"/>
          <p:nvPr/>
        </p:nvSpPr>
        <p:spPr>
          <a:xfrm>
            <a:off x="0" y="5866295"/>
            <a:ext cx="592233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변 </a:t>
            </a:r>
            <a:r>
              <a:rPr lang="ko-KR" altLang="en-US" sz="1200" b="1" dirty="0" err="1"/>
              <a:t>테셀레이션</a:t>
            </a:r>
            <a:r>
              <a:rPr lang="ko-KR" altLang="en-US" sz="1200" b="1" dirty="0"/>
              <a:t> 계수와 내부 </a:t>
            </a:r>
            <a:r>
              <a:rPr lang="ko-KR" altLang="en-US" sz="1200" b="1" dirty="0" err="1"/>
              <a:t>테셀레이션</a:t>
            </a:r>
            <a:r>
              <a:rPr lang="ko-KR" altLang="en-US" sz="1200" b="1" dirty="0"/>
              <a:t> 계수의 여러 조합에 따른 사각형 패치 세분 예</a:t>
            </a:r>
            <a:r>
              <a:rPr lang="en-US" altLang="ko-KR" sz="1200" b="1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460663-6691-4876-8743-8E7C28A53289}"/>
              </a:ext>
            </a:extLst>
          </p:cNvPr>
          <p:cNvSpPr txBox="1"/>
          <p:nvPr/>
        </p:nvSpPr>
        <p:spPr>
          <a:xfrm>
            <a:off x="6269667" y="5866294"/>
            <a:ext cx="592233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변 </a:t>
            </a:r>
            <a:r>
              <a:rPr lang="ko-KR" altLang="en-US" sz="1200" b="1" dirty="0" err="1"/>
              <a:t>테셀레이션</a:t>
            </a:r>
            <a:r>
              <a:rPr lang="ko-KR" altLang="en-US" sz="1200" b="1" dirty="0"/>
              <a:t> 계수와 내부 </a:t>
            </a:r>
            <a:r>
              <a:rPr lang="ko-KR" altLang="en-US" sz="1200" b="1" dirty="0" err="1"/>
              <a:t>테셀레이션</a:t>
            </a:r>
            <a:r>
              <a:rPr lang="ko-KR" altLang="en-US" sz="1200" b="1" dirty="0"/>
              <a:t> 계수의 여러 조합에 따른 삼각형 패치 세분 예</a:t>
            </a:r>
            <a:r>
              <a:rPr lang="en-US" altLang="ko-KR" sz="1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312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3BD4E8B-3D9E-436C-897B-A5797C1E1B1E}"/>
              </a:ext>
            </a:extLst>
          </p:cNvPr>
          <p:cNvSpPr txBox="1"/>
          <p:nvPr/>
        </p:nvSpPr>
        <p:spPr>
          <a:xfrm>
            <a:off x="777062" y="2267612"/>
            <a:ext cx="10493449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▶ </a:t>
            </a:r>
            <a:r>
              <a:rPr lang="ko-KR" altLang="en-US" sz="1500" dirty="0" err="1"/>
              <a:t>테셀레이터가</a:t>
            </a:r>
            <a:r>
              <a:rPr lang="ko-KR" altLang="en-US" sz="1500" dirty="0"/>
              <a:t> 출력한 정점마다 한 번씩 호출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▶ 본질적으로 </a:t>
            </a:r>
            <a:r>
              <a:rPr lang="ko-KR" altLang="en-US" sz="1500" dirty="0" err="1"/>
              <a:t>테셀레이션된</a:t>
            </a:r>
            <a:r>
              <a:rPr lang="ko-KR" altLang="en-US" sz="1500" dirty="0"/>
              <a:t> 패치에 대한 정점 </a:t>
            </a:r>
            <a:r>
              <a:rPr lang="ko-KR" altLang="en-US" sz="1500" dirty="0" err="1"/>
              <a:t>셰이더로</a:t>
            </a:r>
            <a:r>
              <a:rPr lang="ko-KR" altLang="en-US" sz="1500" dirty="0"/>
              <a:t> 작용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r>
              <a:rPr lang="ko-KR" altLang="en-US" sz="1500" dirty="0"/>
              <a:t>▶</a:t>
            </a:r>
            <a:r>
              <a:rPr lang="en-US" altLang="ko-KR" sz="1500" dirty="0"/>
              <a:t> CHS</a:t>
            </a:r>
            <a:r>
              <a:rPr lang="ko-KR" altLang="en-US" sz="1500" dirty="0"/>
              <a:t>가 출력한 </a:t>
            </a:r>
            <a:r>
              <a:rPr lang="en-US" altLang="ko-KR" sz="1500" dirty="0"/>
              <a:t>Tessellation factor</a:t>
            </a:r>
            <a:r>
              <a:rPr lang="ko-KR" altLang="en-US" sz="1500" dirty="0"/>
              <a:t>와 </a:t>
            </a:r>
            <a:r>
              <a:rPr lang="ko-KR" altLang="en-US" sz="1500" dirty="0" err="1"/>
              <a:t>테셀레이션된</a:t>
            </a:r>
            <a:r>
              <a:rPr lang="ko-KR" altLang="en-US" sz="1500" dirty="0"/>
              <a:t> 정점 위치의 </a:t>
            </a:r>
            <a:r>
              <a:rPr lang="ko-KR" altLang="en-US" sz="1500" dirty="0" err="1"/>
              <a:t>매개변수화된</a:t>
            </a:r>
            <a:r>
              <a:rPr lang="ko-KR" altLang="en-US" sz="1500" dirty="0"/>
              <a:t> 좌표 </a:t>
            </a:r>
            <a:r>
              <a:rPr lang="en-US" altLang="ko-KR" sz="1500" dirty="0"/>
              <a:t>(u, v), CPHS</a:t>
            </a:r>
            <a:r>
              <a:rPr lang="ko-KR" altLang="en-US" sz="1500" dirty="0"/>
              <a:t>가 출력한 모든 출력 패치 제어점을 입력 받음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r>
              <a:rPr lang="ko-KR" altLang="en-US" sz="1500" dirty="0"/>
              <a:t>▶ 매개변수 좌표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제어점들로부터</a:t>
            </a:r>
            <a:r>
              <a:rPr lang="ko-KR" altLang="en-US" sz="1500" dirty="0"/>
              <a:t> 정점의 실제 </a:t>
            </a:r>
            <a:r>
              <a:rPr lang="en-US" altLang="ko-KR" sz="1500" dirty="0"/>
              <a:t>3</a:t>
            </a:r>
            <a:r>
              <a:rPr lang="ko-KR" altLang="en-US" sz="1500" dirty="0"/>
              <a:t>차원 위치를 유도하는 것은 </a:t>
            </a:r>
            <a:r>
              <a:rPr lang="en-US" altLang="ko-KR" sz="1500" dirty="0"/>
              <a:t>DS </a:t>
            </a:r>
            <a:r>
              <a:rPr lang="ko-KR" altLang="en-US" sz="1500" dirty="0"/>
              <a:t>프로그램의 몫</a:t>
            </a:r>
            <a:r>
              <a:rPr lang="en-US" altLang="ko-KR" sz="1500" dirty="0"/>
              <a:t>.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FFB8550-2798-45B5-AB24-D2108B252C73}"/>
              </a:ext>
            </a:extLst>
          </p:cNvPr>
          <p:cNvSpPr txBox="1">
            <a:spLocks/>
          </p:cNvSpPr>
          <p:nvPr/>
        </p:nvSpPr>
        <p:spPr>
          <a:xfrm>
            <a:off x="777062" y="1794829"/>
            <a:ext cx="9601200" cy="4507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3. Domain</a:t>
            </a:r>
            <a:r>
              <a:rPr lang="ko-KR" altLang="en-US" dirty="0"/>
              <a:t> </a:t>
            </a:r>
            <a:r>
              <a:rPr lang="en-US" altLang="ko-KR" dirty="0"/>
              <a:t>Shader</a:t>
            </a:r>
          </a:p>
        </p:txBody>
      </p:sp>
    </p:spTree>
    <p:extLst>
      <p:ext uri="{BB962C8B-B14F-4D97-AF65-F5344CB8AC3E}">
        <p14:creationId xmlns:p14="http://schemas.microsoft.com/office/powerpoint/2010/main" val="161735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C99C06AF-3CD0-4246-BE52-56C13B66AEEA}"/>
              </a:ext>
            </a:extLst>
          </p:cNvPr>
          <p:cNvSpPr txBox="1"/>
          <p:nvPr/>
        </p:nvSpPr>
        <p:spPr>
          <a:xfrm>
            <a:off x="6826102" y="434714"/>
            <a:ext cx="4827184" cy="5539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▶ </a:t>
            </a:r>
            <a:r>
              <a:rPr lang="en-US" altLang="ko-KR" sz="1500" dirty="0"/>
              <a:t>DS</a:t>
            </a:r>
            <a:r>
              <a:rPr lang="ko-KR" altLang="en-US" sz="1500" dirty="0"/>
              <a:t>는 </a:t>
            </a:r>
            <a:r>
              <a:rPr lang="ko-KR" altLang="en-US" sz="1500" dirty="0" err="1"/>
              <a:t>테셀레이터가</a:t>
            </a:r>
            <a:r>
              <a:rPr lang="ko-KR" altLang="en-US" sz="1500" dirty="0"/>
              <a:t> 생성한 정점마다 호출</a:t>
            </a:r>
            <a:endParaRPr lang="en-US" altLang="ko-KR" sz="1500" dirty="0"/>
          </a:p>
          <a:p>
            <a:r>
              <a:rPr lang="ko-KR" altLang="en-US" sz="1500" dirty="0"/>
              <a:t>▶ </a:t>
            </a:r>
            <a:r>
              <a:rPr lang="en-US" altLang="ko-KR" sz="1500" dirty="0"/>
              <a:t>Tessellation </a:t>
            </a:r>
            <a:r>
              <a:rPr lang="ko-KR" altLang="en-US" sz="1500" dirty="0"/>
              <a:t>이후에 실행되는 </a:t>
            </a:r>
            <a:r>
              <a:rPr lang="en-US" altLang="ko-KR" sz="1500" dirty="0"/>
              <a:t>VS</a:t>
            </a:r>
            <a:r>
              <a:rPr lang="ko-KR" altLang="en-US" sz="1500" dirty="0"/>
              <a:t>라 생각하면 편함</a:t>
            </a:r>
            <a:endParaRPr lang="en-US" altLang="ko-KR" sz="15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658172D-04BC-4AB5-88EF-1D8DC2ADF5F1}"/>
              </a:ext>
            </a:extLst>
          </p:cNvPr>
          <p:cNvSpPr/>
          <p:nvPr/>
        </p:nvSpPr>
        <p:spPr>
          <a:xfrm>
            <a:off x="232145" y="260312"/>
            <a:ext cx="6443331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/>
              <a:t>struct </a:t>
            </a:r>
            <a:r>
              <a:rPr lang="en-US" altLang="ko-KR" sz="1500" dirty="0" err="1"/>
              <a:t>DomainOut</a:t>
            </a:r>
            <a:r>
              <a:rPr lang="en-US" altLang="ko-KR" sz="1500" dirty="0"/>
              <a:t>{</a:t>
            </a:r>
          </a:p>
          <a:p>
            <a:r>
              <a:rPr lang="en-US" altLang="ko-KR" sz="1500" dirty="0"/>
              <a:t>	float4 </a:t>
            </a:r>
            <a:r>
              <a:rPr lang="en-US" altLang="ko-KR" sz="1500" dirty="0" err="1"/>
              <a:t>PosH</a:t>
            </a:r>
            <a:r>
              <a:rPr lang="en-US" altLang="ko-KR" sz="1500" dirty="0"/>
              <a:t> : SV_POSITION;</a:t>
            </a:r>
          </a:p>
          <a:p>
            <a:r>
              <a:rPr lang="en-US" altLang="ko-KR" sz="1500" dirty="0"/>
              <a:t>};</a:t>
            </a:r>
          </a:p>
          <a:p>
            <a:endParaRPr lang="en-US" altLang="ko-KR" sz="1500" dirty="0"/>
          </a:p>
          <a:p>
            <a:r>
              <a:rPr lang="en-US" altLang="ko-KR" sz="1500" dirty="0"/>
              <a:t>[domain("quad")]</a:t>
            </a:r>
          </a:p>
          <a:p>
            <a:r>
              <a:rPr lang="en-US" altLang="ko-KR" sz="1500" dirty="0" err="1"/>
              <a:t>DomainOut</a:t>
            </a:r>
            <a:r>
              <a:rPr lang="en-US" altLang="ko-KR" sz="1500" dirty="0"/>
              <a:t> DS(</a:t>
            </a:r>
            <a:r>
              <a:rPr lang="en-US" altLang="ko-KR" sz="1500" dirty="0" err="1"/>
              <a:t>PatchTess</a:t>
            </a:r>
            <a:r>
              <a:rPr lang="en-US" altLang="ko-KR" sz="1500" dirty="0"/>
              <a:t> </a:t>
            </a:r>
            <a:r>
              <a:rPr lang="en-US" altLang="ko-KR" sz="1500" dirty="0" err="1"/>
              <a:t>patchTess</a:t>
            </a:r>
            <a:r>
              <a:rPr lang="en-US" altLang="ko-KR" sz="1500" dirty="0"/>
              <a:t>,</a:t>
            </a:r>
          </a:p>
          <a:p>
            <a:r>
              <a:rPr lang="en-US" altLang="ko-KR" sz="1500" dirty="0"/>
              <a:t>			float2 </a:t>
            </a:r>
            <a:r>
              <a:rPr lang="en-US" altLang="ko-KR" sz="1500" dirty="0" err="1"/>
              <a:t>uv</a:t>
            </a:r>
            <a:r>
              <a:rPr lang="en-US" altLang="ko-KR" sz="1500" dirty="0"/>
              <a:t> : </a:t>
            </a:r>
            <a:r>
              <a:rPr lang="en-US" altLang="ko-KR" sz="1500" dirty="0" err="1"/>
              <a:t>SV_DomainLocation</a:t>
            </a:r>
            <a:r>
              <a:rPr lang="en-US" altLang="ko-KR" sz="1500" dirty="0"/>
              <a:t>,</a:t>
            </a:r>
          </a:p>
          <a:p>
            <a:r>
              <a:rPr lang="en-US" altLang="ko-KR" sz="1500" dirty="0"/>
              <a:t>			const </a:t>
            </a:r>
            <a:r>
              <a:rPr lang="en-US" altLang="ko-KR" sz="1500" dirty="0" err="1"/>
              <a:t>OutputPatch</a:t>
            </a:r>
            <a:r>
              <a:rPr lang="en-US" altLang="ko-KR" sz="1500" dirty="0"/>
              <a:t>&lt;</a:t>
            </a:r>
            <a:r>
              <a:rPr lang="en-US" altLang="ko-KR" sz="1500" dirty="0" err="1"/>
              <a:t>HullOut</a:t>
            </a:r>
            <a:r>
              <a:rPr lang="en-US" altLang="ko-KR" sz="1500" dirty="0"/>
              <a:t>, 4&gt; quad){</a:t>
            </a:r>
          </a:p>
          <a:p>
            <a:r>
              <a:rPr lang="en-US" altLang="ko-KR" sz="1500" dirty="0"/>
              <a:t>	</a:t>
            </a:r>
            <a:r>
              <a:rPr lang="en-US" altLang="ko-KR" sz="1500" dirty="0" err="1"/>
              <a:t>DomainOut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dout</a:t>
            </a:r>
            <a:r>
              <a:rPr lang="en-US" altLang="ko-KR" sz="1500" dirty="0"/>
              <a:t>;</a:t>
            </a:r>
          </a:p>
          <a:p>
            <a:endParaRPr lang="en-US" altLang="ko-KR" sz="1500" dirty="0"/>
          </a:p>
          <a:p>
            <a:r>
              <a:rPr lang="en-US" altLang="ko-KR" sz="1500" dirty="0"/>
              <a:t>	float3 v1 = lerp(quad[0].</a:t>
            </a:r>
            <a:r>
              <a:rPr lang="en-US" altLang="ko-KR" sz="1500" dirty="0" err="1"/>
              <a:t>PosL</a:t>
            </a:r>
            <a:r>
              <a:rPr lang="en-US" altLang="ko-KR" sz="1500" dirty="0"/>
              <a:t>, quad[1].</a:t>
            </a:r>
            <a:r>
              <a:rPr lang="en-US" altLang="ko-KR" sz="1500" dirty="0" err="1"/>
              <a:t>PosL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uv.x</a:t>
            </a:r>
            <a:r>
              <a:rPr lang="en-US" altLang="ko-KR" sz="1500" dirty="0"/>
              <a:t>);</a:t>
            </a:r>
          </a:p>
          <a:p>
            <a:r>
              <a:rPr lang="en-US" altLang="ko-KR" sz="1500" dirty="0"/>
              <a:t>	float3 v2 = lerp(quad[2].</a:t>
            </a:r>
            <a:r>
              <a:rPr lang="en-US" altLang="ko-KR" sz="1500" dirty="0" err="1"/>
              <a:t>PosL</a:t>
            </a:r>
            <a:r>
              <a:rPr lang="en-US" altLang="ko-KR" sz="1500" dirty="0"/>
              <a:t>, quad[3].</a:t>
            </a:r>
            <a:r>
              <a:rPr lang="en-US" altLang="ko-KR" sz="1500" dirty="0" err="1"/>
              <a:t>PosL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uv.x</a:t>
            </a:r>
            <a:r>
              <a:rPr lang="en-US" altLang="ko-KR" sz="1500" dirty="0"/>
              <a:t>);</a:t>
            </a:r>
          </a:p>
          <a:p>
            <a:r>
              <a:rPr lang="en-US" altLang="ko-KR" sz="1500" dirty="0"/>
              <a:t>	float3 p = lerp(v1, v2, </a:t>
            </a:r>
            <a:r>
              <a:rPr lang="en-US" altLang="ko-KR" sz="1500" dirty="0" err="1"/>
              <a:t>uv.y</a:t>
            </a:r>
            <a:r>
              <a:rPr lang="en-US" altLang="ko-KR" sz="1500" dirty="0"/>
              <a:t>);</a:t>
            </a:r>
          </a:p>
          <a:p>
            <a:endParaRPr lang="en-US" altLang="ko-KR" sz="1500" dirty="0"/>
          </a:p>
          <a:p>
            <a:r>
              <a:rPr lang="en-US" altLang="ko-KR" sz="1500" dirty="0"/>
              <a:t>	</a:t>
            </a:r>
            <a:r>
              <a:rPr lang="en-US" altLang="ko-KR" sz="1500" dirty="0" err="1"/>
              <a:t>p.y</a:t>
            </a:r>
            <a:r>
              <a:rPr lang="en-US" altLang="ko-KR" sz="1500" dirty="0"/>
              <a:t> = 0.3f * (</a:t>
            </a:r>
            <a:r>
              <a:rPr lang="en-US" altLang="ko-KR" sz="1500" dirty="0" err="1"/>
              <a:t>p.z</a:t>
            </a:r>
            <a:r>
              <a:rPr lang="en-US" altLang="ko-KR" sz="1500" dirty="0"/>
              <a:t> * sin(</a:t>
            </a:r>
            <a:r>
              <a:rPr lang="en-US" altLang="ko-KR" sz="1500" dirty="0" err="1"/>
              <a:t>p.x</a:t>
            </a:r>
            <a:r>
              <a:rPr lang="en-US" altLang="ko-KR" sz="1500" dirty="0"/>
              <a:t>) + </a:t>
            </a:r>
            <a:r>
              <a:rPr lang="en-US" altLang="ko-KR" sz="1500" dirty="0" err="1"/>
              <a:t>p.x</a:t>
            </a:r>
            <a:r>
              <a:rPr lang="en-US" altLang="ko-KR" sz="1500" dirty="0"/>
              <a:t> * cos(</a:t>
            </a:r>
            <a:r>
              <a:rPr lang="en-US" altLang="ko-KR" sz="1500" dirty="0" err="1"/>
              <a:t>p.z</a:t>
            </a:r>
            <a:r>
              <a:rPr lang="en-US" altLang="ko-KR" sz="1500" dirty="0"/>
              <a:t>));</a:t>
            </a:r>
          </a:p>
          <a:p>
            <a:endParaRPr lang="en-US" altLang="ko-KR" sz="1500" dirty="0"/>
          </a:p>
          <a:p>
            <a:r>
              <a:rPr lang="en-US" altLang="ko-KR" sz="1500" dirty="0"/>
              <a:t>	float4 </a:t>
            </a:r>
            <a:r>
              <a:rPr lang="en-US" altLang="ko-KR" sz="1500" dirty="0" err="1"/>
              <a:t>posW</a:t>
            </a:r>
            <a:r>
              <a:rPr lang="en-US" altLang="ko-KR" sz="1500" dirty="0"/>
              <a:t> = </a:t>
            </a:r>
            <a:r>
              <a:rPr lang="en-US" altLang="ko-KR" sz="1500" dirty="0" err="1"/>
              <a:t>mul</a:t>
            </a:r>
            <a:r>
              <a:rPr lang="en-US" altLang="ko-KR" sz="1500" dirty="0"/>
              <a:t>(float4(p, 1.0f), </a:t>
            </a:r>
            <a:r>
              <a:rPr lang="en-US" altLang="ko-KR" sz="1500" dirty="0" err="1"/>
              <a:t>gWorld</a:t>
            </a:r>
            <a:r>
              <a:rPr lang="en-US" altLang="ko-KR" sz="1500" dirty="0"/>
              <a:t>);</a:t>
            </a:r>
          </a:p>
          <a:p>
            <a:r>
              <a:rPr lang="en-US" altLang="ko-KR" sz="1500" dirty="0"/>
              <a:t>	</a:t>
            </a:r>
            <a:r>
              <a:rPr lang="en-US" altLang="ko-KR" sz="1500" dirty="0" err="1"/>
              <a:t>dout.PosH</a:t>
            </a:r>
            <a:r>
              <a:rPr lang="en-US" altLang="ko-KR" sz="1500" dirty="0"/>
              <a:t> = </a:t>
            </a:r>
            <a:r>
              <a:rPr lang="en-US" altLang="ko-KR" sz="1500" dirty="0" err="1"/>
              <a:t>mul</a:t>
            </a:r>
            <a:r>
              <a:rPr lang="en-US" altLang="ko-KR" sz="1500" dirty="0"/>
              <a:t>(</a:t>
            </a:r>
            <a:r>
              <a:rPr lang="en-US" altLang="ko-KR" sz="1500" dirty="0" err="1"/>
              <a:t>posW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gViewProj</a:t>
            </a:r>
            <a:r>
              <a:rPr lang="en-US" altLang="ko-KR" sz="1500" dirty="0"/>
              <a:t>);</a:t>
            </a:r>
          </a:p>
          <a:p>
            <a:endParaRPr lang="en-US" altLang="ko-KR" sz="1500" dirty="0"/>
          </a:p>
          <a:p>
            <a:r>
              <a:rPr lang="en-US" altLang="ko-KR" sz="1500" dirty="0"/>
              <a:t>	return </a:t>
            </a:r>
            <a:r>
              <a:rPr lang="en-US" altLang="ko-KR" sz="1500" dirty="0" err="1"/>
              <a:t>dout</a:t>
            </a:r>
            <a:r>
              <a:rPr lang="en-US" altLang="ko-KR" sz="1500" dirty="0"/>
              <a:t>;</a:t>
            </a:r>
          </a:p>
          <a:p>
            <a:r>
              <a:rPr lang="en-US" altLang="ko-KR" sz="1500" dirty="0"/>
              <a:t>}</a:t>
            </a:r>
            <a:endParaRPr lang="ko-KR" altLang="en-US" sz="15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92AE3B8-D7E4-4C26-988A-9DA4411B4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365" y="2280684"/>
            <a:ext cx="6047490" cy="386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622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814" y="238997"/>
            <a:ext cx="2415363" cy="506239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Instancing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0D262-2664-4182-8760-72BE03616E16}"/>
              </a:ext>
            </a:extLst>
          </p:cNvPr>
          <p:cNvSpPr txBox="1"/>
          <p:nvPr/>
        </p:nvSpPr>
        <p:spPr>
          <a:xfrm>
            <a:off x="3327566" y="378364"/>
            <a:ext cx="9195814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한 장면에서 같은 물체를 여러 번 그리는 것</a:t>
            </a:r>
            <a:r>
              <a:rPr lang="en-US" altLang="ko-KR" sz="1500" dirty="0"/>
              <a:t>.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47C54E9-45CB-4192-B1DD-3097226C62CC}"/>
              </a:ext>
            </a:extLst>
          </p:cNvPr>
          <p:cNvSpPr txBox="1">
            <a:spLocks/>
          </p:cNvSpPr>
          <p:nvPr/>
        </p:nvSpPr>
        <p:spPr>
          <a:xfrm>
            <a:off x="646814" y="749288"/>
            <a:ext cx="2585484" cy="5062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00" dirty="0"/>
              <a:t>Frustum</a:t>
            </a:r>
            <a:r>
              <a:rPr lang="ko-KR" altLang="en-US" sz="2400" dirty="0"/>
              <a:t> </a:t>
            </a:r>
            <a:r>
              <a:rPr lang="en-US" altLang="ko-KR" sz="2400" dirty="0"/>
              <a:t>Culling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5629A4-B092-4C05-8CBB-01223F06C05A}"/>
              </a:ext>
            </a:extLst>
          </p:cNvPr>
          <p:cNvSpPr txBox="1"/>
          <p:nvPr/>
        </p:nvSpPr>
        <p:spPr>
          <a:xfrm>
            <a:off x="3327566" y="917859"/>
            <a:ext cx="7219931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시야</a:t>
            </a:r>
            <a:r>
              <a:rPr lang="en-US" altLang="ko-KR" sz="1500" dirty="0"/>
              <a:t> </a:t>
            </a:r>
            <a:r>
              <a:rPr lang="ko-KR" altLang="en-US" sz="1500" dirty="0" err="1"/>
              <a:t>절두체</a:t>
            </a:r>
            <a:r>
              <a:rPr lang="ko-KR" altLang="en-US" sz="1500" dirty="0"/>
              <a:t> 밖의 일단의 삼각형들을 간단한 판정으로 골라내어 기각하는 기법</a:t>
            </a:r>
            <a:r>
              <a:rPr lang="en-US" altLang="ko-KR" sz="1500" dirty="0"/>
              <a:t>.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044D2F2A-C363-4AEA-B424-EB79F0299821}"/>
              </a:ext>
            </a:extLst>
          </p:cNvPr>
          <p:cNvSpPr txBox="1">
            <a:spLocks/>
          </p:cNvSpPr>
          <p:nvPr/>
        </p:nvSpPr>
        <p:spPr>
          <a:xfrm>
            <a:off x="646814" y="2476193"/>
            <a:ext cx="9601200" cy="601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/>
              <a:t>목표</a:t>
            </a:r>
            <a:endParaRPr lang="ko-KR" altLang="en-US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2DD1AE06-03CA-42FD-AD46-D884DCD18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814" y="3496340"/>
            <a:ext cx="9842204" cy="1697665"/>
          </a:xfrm>
        </p:spPr>
        <p:txBody>
          <a:bodyPr rtlCol="0"/>
          <a:lstStyle/>
          <a:p>
            <a:pPr rtl="0"/>
            <a:r>
              <a:rPr lang="ko-KR" altLang="en-US" dirty="0"/>
              <a:t>하드웨어 </a:t>
            </a:r>
            <a:r>
              <a:rPr lang="ko-KR" altLang="en-US" dirty="0" err="1"/>
              <a:t>인스턴싱</a:t>
            </a:r>
            <a:r>
              <a:rPr lang="ko-KR" altLang="en-US" dirty="0"/>
              <a:t> 구현 방법</a:t>
            </a:r>
            <a:endParaRPr lang="en-US" altLang="ko-KR" dirty="0"/>
          </a:p>
          <a:p>
            <a:pPr rtl="0"/>
            <a:r>
              <a:rPr lang="ko-KR" altLang="en-US" dirty="0" err="1"/>
              <a:t>경계입체가</a:t>
            </a:r>
            <a:r>
              <a:rPr lang="ko-KR" altLang="en-US" dirty="0"/>
              <a:t> 무엇이고 왜 유용한지 살피고</a:t>
            </a:r>
            <a:r>
              <a:rPr lang="en-US" altLang="ko-KR" dirty="0"/>
              <a:t>, </a:t>
            </a:r>
            <a:r>
              <a:rPr lang="ko-KR" altLang="en-US" dirty="0" err="1"/>
              <a:t>경계입체를</a:t>
            </a:r>
            <a:r>
              <a:rPr lang="ko-KR" altLang="en-US" dirty="0"/>
              <a:t> 생성</a:t>
            </a:r>
            <a:r>
              <a:rPr lang="en-US" altLang="ko-KR" dirty="0"/>
              <a:t>, </a:t>
            </a:r>
            <a:r>
              <a:rPr lang="ko-KR" altLang="en-US" dirty="0"/>
              <a:t>활용하는 방법</a:t>
            </a:r>
            <a:endParaRPr lang="en-US" altLang="ko-KR" dirty="0"/>
          </a:p>
          <a:p>
            <a:pPr rtl="0"/>
            <a:r>
              <a:rPr lang="ko-KR" altLang="en-US" dirty="0" err="1"/>
              <a:t>절두체</a:t>
            </a:r>
            <a:r>
              <a:rPr lang="ko-KR" altLang="en-US" dirty="0"/>
              <a:t> 선별을 구현하는 방법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189471"/>
            <a:ext cx="9601200" cy="608270"/>
          </a:xfrm>
        </p:spPr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Hardware Instancing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A2A7E7-15C1-48BF-B600-2FC75100C3CA}"/>
              </a:ext>
            </a:extLst>
          </p:cNvPr>
          <p:cNvSpPr txBox="1"/>
          <p:nvPr/>
        </p:nvSpPr>
        <p:spPr>
          <a:xfrm>
            <a:off x="670736" y="1227506"/>
            <a:ext cx="10765466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▶ </a:t>
            </a:r>
            <a:r>
              <a:rPr lang="en-US" altLang="ko-KR" sz="1500" b="1" dirty="0"/>
              <a:t>Instancing</a:t>
            </a:r>
            <a:r>
              <a:rPr lang="ko-KR" altLang="en-US" sz="1500" dirty="0"/>
              <a:t>은 한 장면에서 같은 물체를 여러 번 그리되 위치나 방향</a:t>
            </a:r>
            <a:r>
              <a:rPr lang="en-US" altLang="ko-KR" sz="1500" dirty="0"/>
              <a:t>, </a:t>
            </a:r>
            <a:r>
              <a:rPr lang="ko-KR" altLang="en-US" sz="1500" dirty="0"/>
              <a:t>축척</a:t>
            </a:r>
            <a:r>
              <a:rPr lang="en-US" altLang="ko-KR" sz="1500" dirty="0"/>
              <a:t>, </a:t>
            </a:r>
            <a:r>
              <a:rPr lang="ko-KR" altLang="en-US" sz="1500" dirty="0"/>
              <a:t>재질</a:t>
            </a:r>
            <a:r>
              <a:rPr lang="en-US" altLang="ko-KR" sz="1500" dirty="0"/>
              <a:t>, </a:t>
            </a:r>
            <a:r>
              <a:rPr lang="ko-KR" altLang="en-US" sz="1500" dirty="0"/>
              <a:t>텍스처 등을 각자 다르게 하여 </a:t>
            </a:r>
            <a:r>
              <a:rPr lang="en-US" altLang="ko-KR" sz="1500" b="1" dirty="0"/>
              <a:t>‘</a:t>
            </a:r>
            <a:r>
              <a:rPr lang="ko-KR" altLang="en-US" sz="1500" b="1" dirty="0"/>
              <a:t>한 번에</a:t>
            </a:r>
            <a:r>
              <a:rPr lang="en-US" altLang="ko-KR" sz="1500" b="1" dirty="0"/>
              <a:t>’</a:t>
            </a:r>
            <a:r>
              <a:rPr lang="ko-KR" altLang="en-US" sz="1500" b="1" dirty="0"/>
              <a:t> </a:t>
            </a:r>
            <a:r>
              <a:rPr lang="ko-KR" altLang="en-US" sz="1500" dirty="0"/>
              <a:t>그리는 것을 목표하는 것</a:t>
            </a:r>
            <a:r>
              <a:rPr lang="en-US" altLang="ko-KR" sz="1500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BD4E8B-3D9E-436C-897B-A5797C1E1B1E}"/>
              </a:ext>
            </a:extLst>
          </p:cNvPr>
          <p:cNvSpPr txBox="1"/>
          <p:nvPr/>
        </p:nvSpPr>
        <p:spPr>
          <a:xfrm>
            <a:off x="1372484" y="4387429"/>
            <a:ext cx="10179789" cy="3231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▶ 둘째 매개변수 </a:t>
            </a:r>
            <a:r>
              <a:rPr lang="en-US" altLang="ko-KR" sz="1500" dirty="0" err="1"/>
              <a:t>InstanceCount</a:t>
            </a:r>
            <a:r>
              <a:rPr lang="ko-KR" altLang="en-US" sz="1500" dirty="0"/>
              <a:t>는 기하구조의 </a:t>
            </a:r>
            <a:r>
              <a:rPr lang="ko-KR" altLang="en-US" sz="1500" dirty="0" err="1"/>
              <a:t>인스턴싱</a:t>
            </a:r>
            <a:r>
              <a:rPr lang="ko-KR" altLang="en-US" sz="1500" dirty="0"/>
              <a:t> 횟수</a:t>
            </a:r>
            <a:r>
              <a:rPr lang="en-US" altLang="ko-KR" sz="1500" dirty="0"/>
              <a:t>, </a:t>
            </a:r>
            <a:r>
              <a:rPr lang="ko-KR" altLang="en-US" sz="1500" dirty="0"/>
              <a:t>즉 </a:t>
            </a:r>
            <a:r>
              <a:rPr lang="ko-KR" altLang="en-US" sz="1500" b="1" dirty="0"/>
              <a:t>주어진 기하구조로부터 생성할 인스턴스 개수를 의미</a:t>
            </a:r>
            <a:r>
              <a:rPr lang="en-US" altLang="ko-KR" sz="15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8E4C64-3AE3-47DC-BF95-EEA9902F3031}"/>
              </a:ext>
            </a:extLst>
          </p:cNvPr>
          <p:cNvSpPr txBox="1"/>
          <p:nvPr/>
        </p:nvSpPr>
        <p:spPr>
          <a:xfrm>
            <a:off x="843514" y="3178066"/>
            <a:ext cx="9634871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500" b="1" dirty="0" err="1"/>
              <a:t>cmdList</a:t>
            </a:r>
            <a:r>
              <a:rPr lang="en-US" altLang="ko-KR" sz="1500" b="1" dirty="0"/>
              <a:t>-&gt;</a:t>
            </a:r>
            <a:r>
              <a:rPr lang="en-US" altLang="ko-KR" sz="1500" b="1" dirty="0" err="1"/>
              <a:t>DrawIndexedInstanced</a:t>
            </a:r>
            <a:r>
              <a:rPr lang="en-US" altLang="ko-KR" sz="1500" b="1" dirty="0"/>
              <a:t>(</a:t>
            </a:r>
            <a:r>
              <a:rPr lang="en-US" altLang="ko-KR" sz="1500" b="1" dirty="0" err="1"/>
              <a:t>ri</a:t>
            </a:r>
            <a:r>
              <a:rPr lang="en-US" altLang="ko-KR" sz="1500" b="1" dirty="0"/>
              <a:t>-&gt;</a:t>
            </a:r>
            <a:r>
              <a:rPr lang="en-US" altLang="ko-KR" sz="1500" b="1" dirty="0" err="1"/>
              <a:t>IndexCount</a:t>
            </a:r>
            <a:r>
              <a:rPr lang="en-US" altLang="ko-KR" sz="1500" b="1" dirty="0"/>
              <a:t>, 1, </a:t>
            </a:r>
            <a:r>
              <a:rPr lang="en-US" altLang="ko-KR" sz="1500" b="1" dirty="0" err="1"/>
              <a:t>ri</a:t>
            </a:r>
            <a:r>
              <a:rPr lang="en-US" altLang="ko-KR" sz="1500" b="1" dirty="0"/>
              <a:t>-&gt;</a:t>
            </a:r>
            <a:r>
              <a:rPr lang="en-US" altLang="ko-KR" sz="1500" b="1" dirty="0" err="1"/>
              <a:t>StartIndexLocation</a:t>
            </a:r>
            <a:r>
              <a:rPr lang="en-US" altLang="ko-KR" sz="1500" b="1" dirty="0"/>
              <a:t>, </a:t>
            </a:r>
            <a:r>
              <a:rPr lang="en-US" altLang="ko-KR" sz="1500" b="1" dirty="0" err="1"/>
              <a:t>ri</a:t>
            </a:r>
            <a:r>
              <a:rPr lang="en-US" altLang="ko-KR" sz="1500" b="1" dirty="0"/>
              <a:t>-&gt;</a:t>
            </a:r>
            <a:r>
              <a:rPr lang="en-US" altLang="ko-KR" sz="1500" b="1" dirty="0" err="1"/>
              <a:t>BaseVertexLocation</a:t>
            </a:r>
            <a:r>
              <a:rPr lang="en-US" altLang="ko-KR" sz="1500" b="1" dirty="0"/>
              <a:t>, 0);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614BA5C-5F78-4FD9-A35B-E6D314CF9942}"/>
              </a:ext>
            </a:extLst>
          </p:cNvPr>
          <p:cNvSpPr/>
          <p:nvPr/>
        </p:nvSpPr>
        <p:spPr>
          <a:xfrm>
            <a:off x="5310074" y="3145069"/>
            <a:ext cx="350875" cy="38915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D98E48A-D6C5-4E4D-A566-128D1F137946}"/>
              </a:ext>
            </a:extLst>
          </p:cNvPr>
          <p:cNvCxnSpPr>
            <a:cxnSpLocks/>
            <a:stCxn id="13" idx="0"/>
            <a:endCxn id="3" idx="4"/>
          </p:cNvCxnSpPr>
          <p:nvPr/>
        </p:nvCxnSpPr>
        <p:spPr>
          <a:xfrm flipH="1" flipV="1">
            <a:off x="5485512" y="3534226"/>
            <a:ext cx="976867" cy="85320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90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4917" y="456763"/>
            <a:ext cx="9601200" cy="468132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인스턴스별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자료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A2A7E7-15C1-48BF-B600-2FC75100C3CA}"/>
              </a:ext>
            </a:extLst>
          </p:cNvPr>
          <p:cNvSpPr txBox="1"/>
          <p:nvPr/>
        </p:nvSpPr>
        <p:spPr>
          <a:xfrm>
            <a:off x="686686" y="1104795"/>
            <a:ext cx="10765466" cy="1708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▶ 입력 배치</a:t>
            </a:r>
            <a:r>
              <a:rPr lang="en-US" altLang="ko-KR" sz="1500" dirty="0"/>
              <a:t>(input layout) </a:t>
            </a:r>
            <a:r>
              <a:rPr lang="ko-KR" altLang="en-US" sz="1500" dirty="0"/>
              <a:t>생성시</a:t>
            </a:r>
            <a:r>
              <a:rPr lang="en-US" altLang="ko-KR" sz="1500" dirty="0"/>
              <a:t>, </a:t>
            </a:r>
            <a:r>
              <a:rPr lang="en-US" altLang="ko-KR" sz="1500" b="1" dirty="0"/>
              <a:t>D3D12_INPUT_CLASSIFICATION_PER_INSTANCE_DATA</a:t>
            </a:r>
            <a:r>
              <a:rPr lang="ko-KR" altLang="en-US" sz="1500" dirty="0"/>
              <a:t>를 지정하면 자료가 </a:t>
            </a:r>
            <a:r>
              <a:rPr lang="ko-KR" altLang="en-US" sz="1500" dirty="0" err="1"/>
              <a:t>인스턴스별로</a:t>
            </a:r>
            <a:r>
              <a:rPr lang="ko-KR" altLang="en-US" sz="1500" dirty="0"/>
              <a:t> 스트리밍 됨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r>
              <a:rPr lang="ko-KR" altLang="en-US" sz="1500" dirty="0"/>
              <a:t>▶ 그리고자 하는 </a:t>
            </a:r>
            <a:r>
              <a:rPr lang="ko-KR" altLang="en-US" sz="1500" b="1" dirty="0"/>
              <a:t>모든 인스턴스에 대한 </a:t>
            </a:r>
            <a:r>
              <a:rPr lang="ko-KR" altLang="en-US" sz="1500" b="1" dirty="0" err="1"/>
              <a:t>인스턴스별</a:t>
            </a:r>
            <a:r>
              <a:rPr lang="ko-KR" altLang="en-US" sz="1500" b="1" dirty="0"/>
              <a:t> 자료를 구조적 버퍼</a:t>
            </a:r>
            <a:r>
              <a:rPr lang="ko-KR" altLang="en-US" sz="1500" dirty="0"/>
              <a:t>에 담아 사용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r>
              <a:rPr lang="ko-KR" altLang="en-US" sz="1500" dirty="0"/>
              <a:t>▶ 정점 </a:t>
            </a:r>
            <a:r>
              <a:rPr lang="ko-KR" altLang="en-US" sz="1500" dirty="0" err="1"/>
              <a:t>셰이더에서</a:t>
            </a:r>
            <a:r>
              <a:rPr lang="ko-KR" altLang="en-US" sz="1500" dirty="0"/>
              <a:t> 현재 그리는 인스턴스를 </a:t>
            </a:r>
            <a:r>
              <a:rPr lang="en-US" altLang="ko-KR" sz="1500" dirty="0"/>
              <a:t>Direct3D</a:t>
            </a:r>
            <a:r>
              <a:rPr lang="ko-KR" altLang="en-US" sz="1500" dirty="0"/>
              <a:t>에서 제공하는 </a:t>
            </a:r>
            <a:r>
              <a:rPr lang="en-US" altLang="ko-KR" sz="1500" b="1" dirty="0" err="1"/>
              <a:t>SV_InstanceID</a:t>
            </a:r>
            <a:r>
              <a:rPr lang="ko-KR" altLang="en-US" sz="1500" b="1" dirty="0"/>
              <a:t>라는 시스템 값 의미소</a:t>
            </a:r>
            <a:r>
              <a:rPr lang="ko-KR" altLang="en-US" sz="1500" dirty="0"/>
              <a:t>를 통해 알아낸다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     </a:t>
            </a:r>
            <a:r>
              <a:rPr lang="ko-KR" altLang="en-US" sz="1500" b="1" dirty="0" err="1"/>
              <a:t>의미소</a:t>
            </a:r>
            <a:r>
              <a:rPr lang="ko-KR" altLang="en-US" sz="1500" b="1" dirty="0"/>
              <a:t> 매개변수의 값이 곧 현재 그리는 인스턴스의 </a:t>
            </a:r>
            <a:r>
              <a:rPr lang="en-US" altLang="ko-KR" sz="1500" b="1" dirty="0"/>
              <a:t>ID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426012-32DA-4820-B84C-647EE28FB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7847" y="2936089"/>
            <a:ext cx="5348066" cy="203677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73DDBA78-0D4B-4C50-983C-CAABA4AA645A}"/>
              </a:ext>
            </a:extLst>
          </p:cNvPr>
          <p:cNvSpPr/>
          <p:nvPr/>
        </p:nvSpPr>
        <p:spPr>
          <a:xfrm>
            <a:off x="5411083" y="2812955"/>
            <a:ext cx="3812661" cy="58100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AADD6A-F584-49F6-8722-A6686D166B9F}"/>
              </a:ext>
            </a:extLst>
          </p:cNvPr>
          <p:cNvSpPr txBox="1"/>
          <p:nvPr/>
        </p:nvSpPr>
        <p:spPr>
          <a:xfrm>
            <a:off x="686686" y="5175745"/>
            <a:ext cx="10765466" cy="7848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▶ </a:t>
            </a:r>
            <a:r>
              <a:rPr lang="ko-KR" altLang="en-US" sz="1500" dirty="0" err="1"/>
              <a:t>물체별</a:t>
            </a:r>
            <a:r>
              <a:rPr lang="ko-KR" altLang="en-US" sz="1500" dirty="0"/>
              <a:t> 자료는 </a:t>
            </a:r>
            <a:r>
              <a:rPr lang="ko-KR" altLang="en-US" sz="1500" dirty="0" err="1"/>
              <a:t>인스턴스별</a:t>
            </a:r>
            <a:r>
              <a:rPr lang="ko-KR" altLang="en-US" sz="1500" dirty="0"/>
              <a:t> 자료를 담은 구조적 버퍼에서 가져오기 때문에 </a:t>
            </a:r>
            <a:r>
              <a:rPr lang="ko-KR" altLang="en-US" sz="1500" dirty="0" err="1"/>
              <a:t>물체별</a:t>
            </a:r>
            <a:r>
              <a:rPr lang="ko-KR" altLang="en-US" sz="1500" dirty="0"/>
              <a:t> 상수 버퍼를 사용하지 않는다</a:t>
            </a:r>
            <a:r>
              <a:rPr lang="en-US" altLang="ko-KR" sz="1500" dirty="0"/>
              <a:t>.</a:t>
            </a:r>
          </a:p>
          <a:p>
            <a:endParaRPr lang="en-US" altLang="ko-KR" sz="1500" b="1" dirty="0"/>
          </a:p>
          <a:p>
            <a:r>
              <a:rPr lang="ko-KR" altLang="en-US" sz="1500" dirty="0"/>
              <a:t>▶ 동적 색인화를 이용해서 </a:t>
            </a:r>
            <a:r>
              <a:rPr lang="ko-KR" altLang="en-US" sz="1500" dirty="0" err="1"/>
              <a:t>인스턴스별로</a:t>
            </a:r>
            <a:r>
              <a:rPr lang="ko-KR" altLang="en-US" sz="1500" dirty="0"/>
              <a:t> 다른 재질과 텍스처를 적용한다는 점도 주목</a:t>
            </a:r>
            <a:r>
              <a:rPr lang="en-US" altLang="ko-KR" sz="1500" dirty="0"/>
              <a:t>.</a:t>
            </a:r>
            <a:endParaRPr lang="en-US" altLang="ko-KR" sz="1500" b="1" dirty="0"/>
          </a:p>
        </p:txBody>
      </p:sp>
    </p:spTree>
    <p:extLst>
      <p:ext uri="{BB962C8B-B14F-4D97-AF65-F5344CB8AC3E}">
        <p14:creationId xmlns:p14="http://schemas.microsoft.com/office/powerpoint/2010/main" val="375673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BAADD6A-F584-49F6-8722-A6686D166B9F}"/>
              </a:ext>
            </a:extLst>
          </p:cNvPr>
          <p:cNvSpPr txBox="1"/>
          <p:nvPr/>
        </p:nvSpPr>
        <p:spPr>
          <a:xfrm>
            <a:off x="580361" y="1704214"/>
            <a:ext cx="10765466" cy="7848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▶ 이 </a:t>
            </a:r>
            <a:r>
              <a:rPr lang="ko-KR" altLang="en-US" sz="1500" dirty="0" err="1"/>
              <a:t>렌더</a:t>
            </a:r>
            <a:r>
              <a:rPr lang="ko-KR" altLang="en-US" sz="1500" dirty="0"/>
              <a:t> 항목에 사용할 인스턴스 버퍼를 설정</a:t>
            </a:r>
            <a:endParaRPr lang="en-US" altLang="ko-KR" sz="1500" dirty="0"/>
          </a:p>
          <a:p>
            <a:endParaRPr lang="en-US" altLang="ko-KR" sz="1500" b="1" dirty="0"/>
          </a:p>
          <a:p>
            <a:r>
              <a:rPr lang="ko-KR" altLang="en-US" sz="1500" dirty="0"/>
              <a:t>▶ 구조적 버퍼의 경우에는 </a:t>
            </a:r>
            <a:r>
              <a:rPr lang="ko-KR" altLang="en-US" sz="1500" dirty="0" err="1"/>
              <a:t>힙을</a:t>
            </a:r>
            <a:r>
              <a:rPr lang="ko-KR" altLang="en-US" sz="1500" dirty="0"/>
              <a:t> 생략하고 버퍼를 그냥 루트 서술자로 설정해도 됨</a:t>
            </a:r>
            <a:r>
              <a:rPr lang="en-US" altLang="ko-KR" sz="1500" dirty="0"/>
              <a:t>.</a:t>
            </a:r>
            <a:endParaRPr lang="en-US" altLang="ko-KR" sz="15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7826E6-A525-4683-B0F3-A027400A1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11" y="731589"/>
            <a:ext cx="11578856" cy="784829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04919349-C718-4CB8-A509-A14586756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361" y="2865038"/>
            <a:ext cx="9601200" cy="468132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 버퍼 생성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BA3B5F-35F2-4DC9-A144-C1549B2F12EE}"/>
              </a:ext>
            </a:extLst>
          </p:cNvPr>
          <p:cNvSpPr txBox="1"/>
          <p:nvPr/>
        </p:nvSpPr>
        <p:spPr>
          <a:xfrm>
            <a:off x="580361" y="3429000"/>
            <a:ext cx="10765466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▶ 인스턴스마다 다를 수 있는 자료를 담는다</a:t>
            </a:r>
            <a:r>
              <a:rPr lang="en-US" altLang="ko-KR" sz="1500" dirty="0"/>
              <a:t>.</a:t>
            </a:r>
          </a:p>
          <a:p>
            <a:endParaRPr lang="en-US" altLang="ko-KR" sz="1500" b="1" dirty="0"/>
          </a:p>
          <a:p>
            <a:r>
              <a:rPr lang="ko-KR" altLang="en-US" sz="1500" dirty="0"/>
              <a:t>▶ 시스템 메모리에서 </a:t>
            </a:r>
            <a:r>
              <a:rPr lang="ko-KR" altLang="en-US" sz="1500" dirty="0" err="1"/>
              <a:t>인스턴스별</a:t>
            </a:r>
            <a:r>
              <a:rPr lang="ko-KR" altLang="en-US" sz="1500" dirty="0"/>
              <a:t> 자료는 </a:t>
            </a:r>
            <a:r>
              <a:rPr lang="ko-KR" altLang="en-US" sz="1500" dirty="0" err="1"/>
              <a:t>렌더</a:t>
            </a:r>
            <a:r>
              <a:rPr lang="ko-KR" altLang="en-US" sz="1500" dirty="0"/>
              <a:t> 항목 구조체의 일부로 저장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( </a:t>
            </a:r>
            <a:r>
              <a:rPr lang="ko-KR" altLang="en-US" sz="1500" dirty="0"/>
              <a:t>인스턴스 개수를 </a:t>
            </a:r>
            <a:r>
              <a:rPr lang="ko-KR" altLang="en-US" sz="1500" dirty="0" err="1"/>
              <a:t>랜더</a:t>
            </a:r>
            <a:r>
              <a:rPr lang="ko-KR" altLang="en-US" sz="1500" dirty="0"/>
              <a:t> 항목이 알고 있어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인스턴스별</a:t>
            </a:r>
            <a:r>
              <a:rPr lang="ko-KR" altLang="en-US" sz="1500" dirty="0"/>
              <a:t> 자료도 </a:t>
            </a:r>
            <a:r>
              <a:rPr lang="ko-KR" altLang="en-US" sz="1500" dirty="0" err="1"/>
              <a:t>렌더</a:t>
            </a:r>
            <a:r>
              <a:rPr lang="ko-KR" altLang="en-US" sz="1500" dirty="0"/>
              <a:t> 항목이 소유하는 것이 합리적</a:t>
            </a:r>
            <a:r>
              <a:rPr lang="en-US" altLang="ko-KR" sz="1500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54332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189471"/>
            <a:ext cx="9601200" cy="608270"/>
          </a:xfrm>
        </p:spPr>
        <p:txBody>
          <a:bodyPr rtlCol="0"/>
          <a:lstStyle/>
          <a:p>
            <a:pPr rtl="0"/>
            <a:r>
              <a:rPr lang="en-US" altLang="ko-KR" dirty="0"/>
              <a:t>2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dirty="0"/>
              <a:t>Hull Shader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A2A7E7-15C1-48BF-B600-2FC75100C3CA}"/>
              </a:ext>
            </a:extLst>
          </p:cNvPr>
          <p:cNvSpPr txBox="1"/>
          <p:nvPr/>
        </p:nvSpPr>
        <p:spPr>
          <a:xfrm>
            <a:off x="713267" y="1068018"/>
            <a:ext cx="10765466" cy="7848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▶ </a:t>
            </a:r>
            <a:r>
              <a:rPr lang="en-US" altLang="ko-KR" sz="1500" b="1" dirty="0"/>
              <a:t>Tessellation</a:t>
            </a:r>
            <a:r>
              <a:rPr lang="ko-KR" altLang="en-US" sz="1500" b="1" dirty="0"/>
              <a:t>의 가장 첫 단계</a:t>
            </a:r>
            <a:endParaRPr lang="en-US" altLang="ko-KR" sz="1500" b="1" dirty="0"/>
          </a:p>
          <a:p>
            <a:endParaRPr lang="en-US" altLang="ko-KR" sz="1500" dirty="0"/>
          </a:p>
          <a:p>
            <a:r>
              <a:rPr lang="ko-KR" altLang="en-US" sz="1500" b="1" dirty="0">
                <a:solidFill>
                  <a:srgbClr val="FF0000"/>
                </a:solidFill>
              </a:rPr>
              <a:t>상수 덮개 </a:t>
            </a:r>
            <a:r>
              <a:rPr lang="ko-KR" altLang="en-US" sz="1500" b="1" dirty="0" err="1">
                <a:solidFill>
                  <a:srgbClr val="FF0000"/>
                </a:solidFill>
              </a:rPr>
              <a:t>셰이더</a:t>
            </a:r>
            <a:r>
              <a:rPr lang="ko-KR" altLang="en-US" sz="1500" dirty="0" err="1"/>
              <a:t>와</a:t>
            </a:r>
            <a:r>
              <a:rPr lang="ko-KR" altLang="en-US" sz="1500" dirty="0"/>
              <a:t> </a:t>
            </a:r>
            <a:r>
              <a:rPr lang="ko-KR" altLang="en-US" sz="1500" b="1" dirty="0" err="1">
                <a:solidFill>
                  <a:srgbClr val="FF0000"/>
                </a:solidFill>
              </a:rPr>
              <a:t>제어점</a:t>
            </a:r>
            <a:r>
              <a:rPr lang="ko-KR" altLang="en-US" sz="1500" b="1" dirty="0">
                <a:solidFill>
                  <a:srgbClr val="FF0000"/>
                </a:solidFill>
              </a:rPr>
              <a:t> 덮개 </a:t>
            </a:r>
            <a:r>
              <a:rPr lang="ko-KR" altLang="en-US" sz="1500" b="1" dirty="0" err="1">
                <a:solidFill>
                  <a:srgbClr val="FF0000"/>
                </a:solidFill>
              </a:rPr>
              <a:t>셰이더</a:t>
            </a:r>
            <a:r>
              <a:rPr lang="ko-KR" altLang="en-US" sz="1500" dirty="0" err="1"/>
              <a:t>로</a:t>
            </a:r>
            <a:r>
              <a:rPr lang="ko-KR" altLang="en-US" sz="1500" dirty="0"/>
              <a:t> 구성</a:t>
            </a:r>
            <a:r>
              <a:rPr lang="en-US" altLang="ko-KR" sz="1500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BD4E8B-3D9E-436C-897B-A5797C1E1B1E}"/>
              </a:ext>
            </a:extLst>
          </p:cNvPr>
          <p:cNvSpPr txBox="1"/>
          <p:nvPr/>
        </p:nvSpPr>
        <p:spPr>
          <a:xfrm>
            <a:off x="713267" y="3763902"/>
            <a:ext cx="10765466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▶ 패치마다 실행되는 </a:t>
            </a:r>
            <a:r>
              <a:rPr lang="ko-KR" altLang="en-US" sz="1500" dirty="0" err="1"/>
              <a:t>셰이더</a:t>
            </a:r>
            <a:r>
              <a:rPr lang="ko-KR" altLang="en-US" sz="1500" dirty="0"/>
              <a:t> 함수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r>
              <a:rPr lang="ko-KR" altLang="en-US" sz="1500" dirty="0"/>
              <a:t>▶ 패치 제어점들을 받고 메시의 소위 </a:t>
            </a:r>
            <a:r>
              <a:rPr lang="ko-KR" altLang="en-US" sz="1500" b="1" dirty="0" err="1"/>
              <a:t>테셀레이션</a:t>
            </a:r>
            <a:r>
              <a:rPr lang="ko-KR" altLang="en-US" sz="1500" b="1" dirty="0"/>
              <a:t> 계수</a:t>
            </a:r>
            <a:r>
              <a:rPr lang="en-US" altLang="ko-KR" sz="1500" b="1" dirty="0"/>
              <a:t>(tessellation factor)</a:t>
            </a:r>
            <a:r>
              <a:rPr lang="ko-KR" altLang="en-US" sz="1500" dirty="0"/>
              <a:t>들을 출력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※ </a:t>
            </a:r>
            <a:r>
              <a:rPr lang="ko-KR" altLang="en-US" sz="1500" b="1" dirty="0" err="1"/>
              <a:t>테셀레이션</a:t>
            </a:r>
            <a:r>
              <a:rPr lang="ko-KR" altLang="en-US" sz="1500" b="1" dirty="0"/>
              <a:t> 계수 </a:t>
            </a:r>
            <a:r>
              <a:rPr lang="en-US" altLang="ko-KR" sz="1500" b="1" dirty="0"/>
              <a:t>(tessellation factor)</a:t>
            </a:r>
            <a:r>
              <a:rPr lang="en-US" altLang="ko-KR" sz="1500" dirty="0"/>
              <a:t>  -  </a:t>
            </a:r>
            <a:r>
              <a:rPr lang="ko-KR" altLang="en-US" sz="1500" dirty="0"/>
              <a:t>덮개 </a:t>
            </a:r>
            <a:r>
              <a:rPr lang="ko-KR" altLang="en-US" sz="1500" dirty="0" err="1"/>
              <a:t>셰이더</a:t>
            </a:r>
            <a:r>
              <a:rPr lang="ko-KR" altLang="en-US" sz="1500" dirty="0"/>
              <a:t> 단계 다음에 있는 </a:t>
            </a:r>
            <a:r>
              <a:rPr lang="ko-KR" altLang="en-US" sz="1500" dirty="0" err="1"/>
              <a:t>테셀레이션</a:t>
            </a:r>
            <a:r>
              <a:rPr lang="ko-KR" altLang="en-US" sz="1500" dirty="0"/>
              <a:t> 단계가 주어진 패치를 얼마나 세분할 것인지 결정</a:t>
            </a:r>
            <a:r>
              <a:rPr lang="en-US" altLang="ko-KR" sz="1500" dirty="0"/>
              <a:t>.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FFB8550-2798-45B5-AB24-D2108B252C73}"/>
              </a:ext>
            </a:extLst>
          </p:cNvPr>
          <p:cNvSpPr txBox="1">
            <a:spLocks/>
          </p:cNvSpPr>
          <p:nvPr/>
        </p:nvSpPr>
        <p:spPr>
          <a:xfrm>
            <a:off x="713267" y="3203644"/>
            <a:ext cx="9601200" cy="4507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00" dirty="0"/>
              <a:t>1) </a:t>
            </a:r>
            <a:r>
              <a:rPr lang="ko-KR" altLang="en-US" sz="2400" dirty="0"/>
              <a:t>상수 덮개 </a:t>
            </a:r>
            <a:r>
              <a:rPr lang="ko-KR" altLang="en-US" sz="2400" dirty="0" err="1"/>
              <a:t>셰이더</a:t>
            </a:r>
            <a:r>
              <a:rPr lang="ko-KR" altLang="en-US" sz="2400" dirty="0"/>
              <a:t> </a:t>
            </a:r>
            <a:r>
              <a:rPr lang="en-US" altLang="ko-KR" sz="2400" dirty="0"/>
              <a:t>(Constant hull shader)</a:t>
            </a:r>
          </a:p>
        </p:txBody>
      </p:sp>
    </p:spTree>
    <p:extLst>
      <p:ext uri="{BB962C8B-B14F-4D97-AF65-F5344CB8AC3E}">
        <p14:creationId xmlns:p14="http://schemas.microsoft.com/office/powerpoint/2010/main" val="385747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9A2A7E7-15C1-48BF-B600-2FC75100C3CA}"/>
              </a:ext>
            </a:extLst>
          </p:cNvPr>
          <p:cNvSpPr txBox="1"/>
          <p:nvPr/>
        </p:nvSpPr>
        <p:spPr>
          <a:xfrm>
            <a:off x="508589" y="1501145"/>
            <a:ext cx="8049733" cy="47089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struct </a:t>
            </a:r>
            <a:r>
              <a:rPr lang="en-US" altLang="ko-KR" sz="1500" b="1" dirty="0" err="1"/>
              <a:t>PatchTess</a:t>
            </a:r>
            <a:r>
              <a:rPr lang="en-US" altLang="ko-KR" sz="1500" b="1" dirty="0"/>
              <a:t>{</a:t>
            </a:r>
          </a:p>
          <a:p>
            <a:r>
              <a:rPr lang="en-US" altLang="ko-KR" sz="1500" b="1" dirty="0"/>
              <a:t>	float </a:t>
            </a:r>
            <a:r>
              <a:rPr lang="en-US" altLang="ko-KR" sz="1500" b="1" dirty="0" err="1"/>
              <a:t>EdgeTess</a:t>
            </a:r>
            <a:r>
              <a:rPr lang="en-US" altLang="ko-KR" sz="1500" b="1" dirty="0"/>
              <a:t>[4]	:	</a:t>
            </a:r>
            <a:r>
              <a:rPr lang="en-US" altLang="ko-KR" sz="1500" b="1" dirty="0" err="1"/>
              <a:t>SV_TessFactor</a:t>
            </a:r>
            <a:r>
              <a:rPr lang="en-US" altLang="ko-KR" sz="1500" b="1" dirty="0"/>
              <a:t>;</a:t>
            </a:r>
          </a:p>
          <a:p>
            <a:r>
              <a:rPr lang="en-US" altLang="ko-KR" sz="1500" b="1" dirty="0"/>
              <a:t>	float </a:t>
            </a:r>
            <a:r>
              <a:rPr lang="en-US" altLang="ko-KR" sz="1500" b="1" dirty="0" err="1"/>
              <a:t>InsideTess</a:t>
            </a:r>
            <a:r>
              <a:rPr lang="en-US" altLang="ko-KR" sz="1500" b="1" dirty="0"/>
              <a:t>[2]	:	</a:t>
            </a:r>
            <a:r>
              <a:rPr lang="en-US" altLang="ko-KR" sz="1500" b="1" dirty="0" err="1"/>
              <a:t>SV_InsideTessFactor</a:t>
            </a:r>
            <a:r>
              <a:rPr lang="en-US" altLang="ko-KR" sz="1500" b="1" dirty="0"/>
              <a:t>;</a:t>
            </a:r>
          </a:p>
          <a:p>
            <a:r>
              <a:rPr lang="en-US" altLang="ko-KR" sz="1500" b="1" dirty="0"/>
              <a:t>//</a:t>
            </a:r>
            <a:r>
              <a:rPr lang="ko-KR" altLang="en-US" sz="1500" b="1" dirty="0"/>
              <a:t>패치에 따라서는 추가적 필드를 둘 수도 있음</a:t>
            </a:r>
            <a:endParaRPr lang="en-US" altLang="ko-KR" sz="1500" b="1" dirty="0"/>
          </a:p>
          <a:p>
            <a:r>
              <a:rPr lang="en-US" altLang="ko-KR" sz="1500" b="1" dirty="0"/>
              <a:t>};</a:t>
            </a:r>
          </a:p>
          <a:p>
            <a:endParaRPr lang="en-US" altLang="ko-KR" sz="1500" b="1" dirty="0"/>
          </a:p>
          <a:p>
            <a:r>
              <a:rPr lang="en-US" altLang="ko-KR" sz="1500" b="1" dirty="0" err="1"/>
              <a:t>PatchTess</a:t>
            </a:r>
            <a:r>
              <a:rPr lang="en-US" altLang="ko-KR" sz="1500" b="1" dirty="0"/>
              <a:t> </a:t>
            </a:r>
            <a:r>
              <a:rPr lang="en-US" altLang="ko-KR" sz="1500" b="1" dirty="0" err="1"/>
              <a:t>ConstantHS</a:t>
            </a:r>
            <a:r>
              <a:rPr lang="en-US" altLang="ko-KR" sz="1500" b="1" dirty="0"/>
              <a:t>(</a:t>
            </a:r>
            <a:r>
              <a:rPr lang="en-US" altLang="ko-KR" sz="1500" b="1" dirty="0" err="1"/>
              <a:t>InputPatch</a:t>
            </a:r>
            <a:r>
              <a:rPr lang="en-US" altLang="ko-KR" sz="1500" b="1" dirty="0"/>
              <a:t>&lt;</a:t>
            </a:r>
            <a:r>
              <a:rPr lang="en-US" altLang="ko-KR" sz="1500" b="1" dirty="0" err="1"/>
              <a:t>VertexOut</a:t>
            </a:r>
            <a:r>
              <a:rPr lang="en-US" altLang="ko-KR" sz="1500" b="1" dirty="0"/>
              <a:t>, 4&gt; patch, </a:t>
            </a:r>
            <a:r>
              <a:rPr lang="en-US" altLang="ko-KR" sz="1500" b="1" dirty="0" err="1"/>
              <a:t>uint</a:t>
            </a:r>
            <a:r>
              <a:rPr lang="en-US" altLang="ko-KR" sz="1500" b="1" dirty="0"/>
              <a:t> </a:t>
            </a:r>
            <a:r>
              <a:rPr lang="en-US" altLang="ko-KR" sz="1500" b="1" dirty="0" err="1"/>
              <a:t>patchID</a:t>
            </a:r>
            <a:r>
              <a:rPr lang="en-US" altLang="ko-KR" sz="1500" b="1" dirty="0"/>
              <a:t> : </a:t>
            </a:r>
            <a:r>
              <a:rPr lang="en-US" altLang="ko-KR" sz="1500" b="1" dirty="0" err="1"/>
              <a:t>SV_PrimitiveID</a:t>
            </a:r>
            <a:r>
              <a:rPr lang="en-US" altLang="ko-KR" sz="1500" b="1" dirty="0"/>
              <a:t>){</a:t>
            </a:r>
          </a:p>
          <a:p>
            <a:r>
              <a:rPr lang="en-US" altLang="ko-KR" sz="1500" b="1" dirty="0"/>
              <a:t>	</a:t>
            </a:r>
            <a:r>
              <a:rPr lang="en-US" altLang="ko-KR" sz="1500" b="1" dirty="0" err="1"/>
              <a:t>PatchTess</a:t>
            </a:r>
            <a:r>
              <a:rPr lang="en-US" altLang="ko-KR" sz="1500" b="1" dirty="0"/>
              <a:t> </a:t>
            </a:r>
            <a:r>
              <a:rPr lang="en-US" altLang="ko-KR" sz="1500" b="1" dirty="0" err="1"/>
              <a:t>pt</a:t>
            </a:r>
            <a:r>
              <a:rPr lang="en-US" altLang="ko-KR" sz="1500" b="1" dirty="0"/>
              <a:t>;</a:t>
            </a:r>
          </a:p>
          <a:p>
            <a:r>
              <a:rPr lang="en-US" altLang="ko-KR" sz="1500" b="1" dirty="0"/>
              <a:t>	</a:t>
            </a:r>
          </a:p>
          <a:p>
            <a:r>
              <a:rPr lang="en-US" altLang="ko-KR" sz="1500" b="1" dirty="0"/>
              <a:t>	</a:t>
            </a:r>
            <a:r>
              <a:rPr lang="en-US" altLang="ko-KR" sz="1500" b="1" dirty="0" err="1"/>
              <a:t>pt.EdgeTess</a:t>
            </a:r>
            <a:r>
              <a:rPr lang="en-US" altLang="ko-KR" sz="1500" b="1" dirty="0"/>
              <a:t>[0] = 3;</a:t>
            </a:r>
          </a:p>
          <a:p>
            <a:r>
              <a:rPr lang="en-US" altLang="ko-KR" sz="1500" b="1" dirty="0"/>
              <a:t>	</a:t>
            </a:r>
            <a:r>
              <a:rPr lang="en-US" altLang="ko-KR" sz="1500" b="1" dirty="0" err="1"/>
              <a:t>pt.EdgeTess</a:t>
            </a:r>
            <a:r>
              <a:rPr lang="en-US" altLang="ko-KR" sz="1500" b="1" dirty="0"/>
              <a:t>[1] = 3;</a:t>
            </a:r>
          </a:p>
          <a:p>
            <a:r>
              <a:rPr lang="en-US" altLang="ko-KR" sz="1500" b="1" dirty="0"/>
              <a:t>	</a:t>
            </a:r>
            <a:r>
              <a:rPr lang="en-US" altLang="ko-KR" sz="1500" b="1" dirty="0" err="1"/>
              <a:t>pt.EdgeTess</a:t>
            </a:r>
            <a:r>
              <a:rPr lang="en-US" altLang="ko-KR" sz="1500" b="1" dirty="0"/>
              <a:t>[2] = 3;</a:t>
            </a:r>
          </a:p>
          <a:p>
            <a:r>
              <a:rPr lang="en-US" altLang="ko-KR" sz="1500" b="1" dirty="0"/>
              <a:t>	</a:t>
            </a:r>
            <a:r>
              <a:rPr lang="en-US" altLang="ko-KR" sz="1500" b="1" dirty="0" err="1"/>
              <a:t>pt.EdgeTess</a:t>
            </a:r>
            <a:r>
              <a:rPr lang="en-US" altLang="ko-KR" sz="1500" b="1" dirty="0"/>
              <a:t>[3] = 3;</a:t>
            </a:r>
          </a:p>
          <a:p>
            <a:endParaRPr lang="en-US" altLang="ko-KR" sz="1500" b="1" dirty="0"/>
          </a:p>
          <a:p>
            <a:r>
              <a:rPr lang="en-US" altLang="ko-KR" sz="1500" b="1" dirty="0"/>
              <a:t>	</a:t>
            </a:r>
            <a:r>
              <a:rPr lang="en-US" altLang="ko-KR" sz="1500" b="1" dirty="0" err="1"/>
              <a:t>pt.InsideTess</a:t>
            </a:r>
            <a:r>
              <a:rPr lang="en-US" altLang="ko-KR" sz="1500" b="1" dirty="0"/>
              <a:t>[0] = 3;</a:t>
            </a:r>
          </a:p>
          <a:p>
            <a:r>
              <a:rPr lang="en-US" altLang="ko-KR" sz="1500" b="1" dirty="0"/>
              <a:t>	</a:t>
            </a:r>
            <a:r>
              <a:rPr lang="en-US" altLang="ko-KR" sz="1500" b="1" dirty="0" err="1"/>
              <a:t>pt.InsideTess</a:t>
            </a:r>
            <a:r>
              <a:rPr lang="en-US" altLang="ko-KR" sz="1500" b="1" dirty="0"/>
              <a:t>[1] = 3;</a:t>
            </a:r>
          </a:p>
          <a:p>
            <a:endParaRPr lang="en-US" altLang="ko-KR" sz="1500" b="1" dirty="0"/>
          </a:p>
          <a:p>
            <a:r>
              <a:rPr lang="en-US" altLang="ko-KR" sz="1500" b="1" dirty="0"/>
              <a:t>	return </a:t>
            </a:r>
            <a:r>
              <a:rPr lang="en-US" altLang="ko-KR" sz="1500" b="1" dirty="0" err="1"/>
              <a:t>pt</a:t>
            </a:r>
            <a:r>
              <a:rPr lang="en-US" altLang="ko-KR" sz="1500" b="1" dirty="0"/>
              <a:t>;</a:t>
            </a:r>
          </a:p>
          <a:p>
            <a:r>
              <a:rPr lang="en-US" altLang="ko-KR" sz="1500" b="1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BD4E8B-3D9E-436C-897B-A5797C1E1B1E}"/>
              </a:ext>
            </a:extLst>
          </p:cNvPr>
          <p:cNvSpPr txBox="1"/>
          <p:nvPr/>
        </p:nvSpPr>
        <p:spPr>
          <a:xfrm>
            <a:off x="6453963" y="3456959"/>
            <a:ext cx="5087679" cy="26314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▶ 한 패치의 모든 제어점을 받음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r>
              <a:rPr lang="ko-KR" altLang="en-US" sz="1500" dirty="0"/>
              <a:t>▶ 제어점들이</a:t>
            </a:r>
            <a:r>
              <a:rPr lang="en-US" altLang="ko-KR" sz="1500" dirty="0"/>
              <a:t> VS</a:t>
            </a:r>
            <a:r>
              <a:rPr lang="ko-KR" altLang="en-US" sz="1500" dirty="0"/>
              <a:t>를 거쳐 </a:t>
            </a:r>
            <a:r>
              <a:rPr lang="en-US" altLang="ko-KR" sz="1500" dirty="0"/>
              <a:t>CHS</a:t>
            </a:r>
            <a:r>
              <a:rPr lang="ko-KR" altLang="en-US" sz="1500" dirty="0"/>
              <a:t>에 공급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r>
              <a:rPr lang="ko-KR" altLang="en-US" sz="1500" dirty="0"/>
              <a:t>▶ </a:t>
            </a:r>
            <a:r>
              <a:rPr lang="ko-KR" altLang="en-US" sz="1500" dirty="0" err="1"/>
              <a:t>제어점</a:t>
            </a:r>
            <a:r>
              <a:rPr lang="ko-KR" altLang="en-US" sz="1500" dirty="0"/>
              <a:t> 형식은 </a:t>
            </a:r>
            <a:r>
              <a:rPr lang="en-US" altLang="ko-KR" sz="1500" dirty="0"/>
              <a:t>VS</a:t>
            </a:r>
            <a:r>
              <a:rPr lang="ko-KR" altLang="en-US" sz="1500" dirty="0"/>
              <a:t>의 출력 형식 </a:t>
            </a:r>
            <a:r>
              <a:rPr lang="en-US" altLang="ko-KR" sz="1500" dirty="0" err="1"/>
              <a:t>VertexOut</a:t>
            </a:r>
            <a:r>
              <a:rPr lang="ko-KR" altLang="en-US" sz="1500" dirty="0"/>
              <a:t>으로 결정됨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▶ 패치의</a:t>
            </a:r>
            <a:r>
              <a:rPr lang="en-US" altLang="ko-KR" sz="1500" dirty="0"/>
              <a:t> </a:t>
            </a:r>
            <a:r>
              <a:rPr lang="ko-KR" altLang="en-US" sz="1500" dirty="0"/>
              <a:t>제어점이 </a:t>
            </a:r>
            <a:r>
              <a:rPr lang="en-US" altLang="ko-KR" sz="1500" dirty="0"/>
              <a:t>4</a:t>
            </a:r>
            <a:r>
              <a:rPr lang="ko-KR" altLang="en-US" sz="1500" dirty="0"/>
              <a:t>개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▶ </a:t>
            </a:r>
            <a:r>
              <a:rPr lang="en-US" altLang="ko-KR" sz="1500" dirty="0" err="1"/>
              <a:t>SV_PrimitiveID</a:t>
            </a:r>
            <a:r>
              <a:rPr lang="en-US" altLang="ko-KR" sz="1500" dirty="0"/>
              <a:t> </a:t>
            </a:r>
            <a:r>
              <a:rPr lang="ko-KR" altLang="en-US" sz="1500" dirty="0"/>
              <a:t>의미소를 통해 패치 </a:t>
            </a:r>
            <a:r>
              <a:rPr lang="en-US" altLang="ko-KR" sz="1500" dirty="0"/>
              <a:t>ID</a:t>
            </a:r>
            <a:r>
              <a:rPr lang="ko-KR" altLang="en-US" sz="1500" dirty="0"/>
              <a:t>도 넘김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▶ </a:t>
            </a:r>
            <a:r>
              <a:rPr lang="en-US" altLang="ko-KR" sz="1500" dirty="0"/>
              <a:t>CHS</a:t>
            </a:r>
            <a:r>
              <a:rPr lang="ko-KR" altLang="en-US" sz="1500" dirty="0"/>
              <a:t>는 반드시 </a:t>
            </a:r>
            <a:r>
              <a:rPr lang="en-US" altLang="ko-KR" sz="1500" dirty="0"/>
              <a:t>Tessellation factor</a:t>
            </a:r>
            <a:r>
              <a:rPr lang="ko-KR" altLang="en-US" sz="1500" dirty="0"/>
              <a:t>들을 출력해야 함</a:t>
            </a:r>
            <a:r>
              <a:rPr lang="en-US" altLang="ko-KR" sz="15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4B17AD-4505-4752-9291-8DA9DF32AC12}"/>
              </a:ext>
            </a:extLst>
          </p:cNvPr>
          <p:cNvSpPr txBox="1"/>
          <p:nvPr/>
        </p:nvSpPr>
        <p:spPr>
          <a:xfrm>
            <a:off x="2632887" y="77053"/>
            <a:ext cx="6926225" cy="13849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▶ </a:t>
            </a:r>
            <a:r>
              <a:rPr lang="en-US" altLang="ko-KR" sz="1400" b="1" dirty="0"/>
              <a:t>Tessellation factor</a:t>
            </a:r>
          </a:p>
          <a:p>
            <a:r>
              <a:rPr lang="en-US" altLang="ko-KR" sz="1400" b="1" dirty="0" err="1"/>
              <a:t>SV_tessFactor</a:t>
            </a:r>
            <a:r>
              <a:rPr lang="en-US" altLang="ko-KR" sz="1400" b="1" dirty="0"/>
              <a:t> </a:t>
            </a:r>
            <a:r>
              <a:rPr lang="ko-KR" altLang="en-US" sz="1400" dirty="0"/>
              <a:t>는 각 변에 대한 </a:t>
            </a:r>
            <a:r>
              <a:rPr lang="en-US" altLang="ko-KR" sz="1400" dirty="0"/>
              <a:t>tessellation </a:t>
            </a:r>
            <a:r>
              <a:rPr lang="ko-KR" altLang="en-US" sz="1400" dirty="0"/>
              <a:t>정도를 제어하는 변 </a:t>
            </a:r>
            <a:r>
              <a:rPr lang="ko-KR" altLang="en-US" sz="1400" dirty="0" err="1"/>
              <a:t>테셀레이션</a:t>
            </a:r>
            <a:r>
              <a:rPr lang="ko-KR" altLang="en-US" sz="1400" dirty="0"/>
              <a:t> 계수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b="1" dirty="0" err="1"/>
              <a:t>SV_InsideTessFactor</a:t>
            </a:r>
            <a:r>
              <a:rPr lang="ko-KR" altLang="en-US" sz="1400" b="1" dirty="0"/>
              <a:t> </a:t>
            </a:r>
            <a:r>
              <a:rPr lang="ko-KR" altLang="en-US" sz="1400" dirty="0"/>
              <a:t>는 내부의 </a:t>
            </a:r>
            <a:r>
              <a:rPr lang="en-US" altLang="ko-KR" sz="1400" dirty="0"/>
              <a:t>tessellation </a:t>
            </a:r>
            <a:r>
              <a:rPr lang="ko-KR" altLang="en-US" sz="1400" dirty="0"/>
              <a:t>정도를 제어하는 내부 </a:t>
            </a:r>
            <a:r>
              <a:rPr lang="ko-KR" altLang="en-US" sz="1400" dirty="0" err="1"/>
              <a:t>테셀레이션</a:t>
            </a:r>
            <a:r>
              <a:rPr lang="ko-KR" altLang="en-US" sz="1400" dirty="0"/>
              <a:t> 계수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※ DirectX 11</a:t>
            </a:r>
            <a:r>
              <a:rPr lang="ko-KR" altLang="en-US" sz="1400" dirty="0"/>
              <a:t>급 하드웨어에서 임의의 </a:t>
            </a:r>
            <a:r>
              <a:rPr lang="ko-KR" altLang="en-US" sz="1400" dirty="0" err="1"/>
              <a:t>테셀레이션</a:t>
            </a:r>
            <a:r>
              <a:rPr lang="ko-KR" altLang="en-US" sz="1400" dirty="0"/>
              <a:t> 계수에 설정할 수 있는 최대값은 </a:t>
            </a:r>
            <a:r>
              <a:rPr lang="en-US" altLang="ko-KR" sz="1400" dirty="0"/>
              <a:t>64</a:t>
            </a:r>
          </a:p>
        </p:txBody>
      </p:sp>
    </p:spTree>
    <p:extLst>
      <p:ext uri="{BB962C8B-B14F-4D97-AF65-F5344CB8AC3E}">
        <p14:creationId xmlns:p14="http://schemas.microsoft.com/office/powerpoint/2010/main" val="233660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2131" y="1444114"/>
            <a:ext cx="9601200" cy="60827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Tessellation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정도를 결정하는 측정치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A2A7E7-15C1-48BF-B600-2FC75100C3CA}"/>
              </a:ext>
            </a:extLst>
          </p:cNvPr>
          <p:cNvSpPr txBox="1"/>
          <p:nvPr/>
        </p:nvSpPr>
        <p:spPr>
          <a:xfrm>
            <a:off x="692002" y="2296079"/>
            <a:ext cx="10765466" cy="26314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500" b="1" dirty="0"/>
              <a:t>카메라와의</a:t>
            </a:r>
            <a:r>
              <a:rPr lang="en-US" altLang="ko-KR" sz="1500" b="1" dirty="0"/>
              <a:t> </a:t>
            </a:r>
            <a:r>
              <a:rPr lang="ko-KR" altLang="en-US" sz="1500" b="1" dirty="0"/>
              <a:t>거리</a:t>
            </a:r>
            <a:endParaRPr lang="en-US" altLang="ko-KR" sz="1500" b="1" dirty="0"/>
          </a:p>
          <a:p>
            <a:pPr marL="342900" indent="-342900">
              <a:buAutoNum type="arabicPeriod"/>
            </a:pPr>
            <a:endParaRPr lang="en-US" altLang="ko-KR" sz="1500" dirty="0"/>
          </a:p>
          <a:p>
            <a:pPr marL="342900" indent="-342900">
              <a:buAutoNum type="arabicPeriod"/>
            </a:pPr>
            <a:r>
              <a:rPr lang="ko-KR" altLang="en-US" sz="1500" b="1" dirty="0"/>
              <a:t>화면 영역 포괄도</a:t>
            </a:r>
            <a:endParaRPr lang="en-US" altLang="ko-KR" sz="1500" b="1" dirty="0"/>
          </a:p>
          <a:p>
            <a:r>
              <a:rPr lang="ko-KR" altLang="en-US" sz="1500" dirty="0"/>
              <a:t>물체가 화면의 픽셀들을 몇 개나 덮을 것인지 추정하여</a:t>
            </a:r>
            <a:r>
              <a:rPr lang="en-US" altLang="ko-KR" sz="1500" dirty="0"/>
              <a:t>, </a:t>
            </a:r>
            <a:r>
              <a:rPr lang="ko-KR" altLang="en-US" sz="1500" dirty="0"/>
              <a:t>그 개수가 작으면 </a:t>
            </a:r>
            <a:r>
              <a:rPr lang="ko-KR" altLang="en-US" sz="1500" dirty="0" err="1"/>
              <a:t>저다각형</a:t>
            </a:r>
            <a:r>
              <a:rPr lang="ko-KR" altLang="en-US" sz="1500" dirty="0"/>
              <a:t> 버전을 렌더링하고</a:t>
            </a:r>
            <a:r>
              <a:rPr lang="en-US" altLang="ko-KR" sz="1500" dirty="0"/>
              <a:t>, </a:t>
            </a:r>
            <a:r>
              <a:rPr lang="ko-KR" altLang="en-US" sz="1500" dirty="0"/>
              <a:t>물체의 화면           </a:t>
            </a:r>
            <a:r>
              <a:rPr lang="en-US" altLang="ko-KR" sz="1500" dirty="0"/>
              <a:t>                                    </a:t>
            </a:r>
            <a:r>
              <a:rPr lang="ko-KR" altLang="en-US" sz="1500" dirty="0"/>
              <a:t>영역 포괄도</a:t>
            </a:r>
            <a:r>
              <a:rPr lang="en-US" altLang="ko-KR" sz="1500" dirty="0"/>
              <a:t>(screen area coverage)</a:t>
            </a:r>
            <a:r>
              <a:rPr lang="ko-KR" altLang="en-US" sz="1500" dirty="0"/>
              <a:t>가 커짐에 </a:t>
            </a:r>
            <a:r>
              <a:rPr lang="ko-KR" altLang="en-US" sz="1500" dirty="0" err="1"/>
              <a:t>테셀레이션</a:t>
            </a:r>
            <a:r>
              <a:rPr lang="ko-KR" altLang="en-US" sz="1500" dirty="0"/>
              <a:t> 정도도 높여 렌더링한다</a:t>
            </a:r>
            <a:r>
              <a:rPr lang="en-US" altLang="ko-KR" sz="1500" dirty="0"/>
              <a:t>.</a:t>
            </a:r>
          </a:p>
          <a:p>
            <a:pPr marL="342900" indent="-342900">
              <a:buAutoNum type="arabicPeriod"/>
            </a:pPr>
            <a:endParaRPr lang="en-US" altLang="ko-KR" sz="1500" dirty="0"/>
          </a:p>
          <a:p>
            <a:r>
              <a:rPr lang="en-US" altLang="ko-KR" sz="1500" b="1" dirty="0"/>
              <a:t>3.    </a:t>
            </a:r>
            <a:r>
              <a:rPr lang="ko-KR" altLang="en-US" sz="1500" b="1" dirty="0"/>
              <a:t>방향</a:t>
            </a:r>
            <a:endParaRPr lang="en-US" altLang="ko-KR" sz="1500" b="1" dirty="0"/>
          </a:p>
          <a:p>
            <a:r>
              <a:rPr lang="ko-KR" altLang="en-US" sz="1500" dirty="0"/>
              <a:t>물체의 윤곽선을 이루는 삼각형들을 다른 삼각형들보다 더 세분한다</a:t>
            </a:r>
            <a:r>
              <a:rPr lang="en-US" altLang="ko-KR" sz="1500" dirty="0"/>
              <a:t>.</a:t>
            </a:r>
          </a:p>
          <a:p>
            <a:pPr marL="342900" indent="-342900">
              <a:buAutoNum type="arabicPeriod"/>
            </a:pPr>
            <a:endParaRPr lang="en-US" altLang="ko-KR" sz="1500" dirty="0"/>
          </a:p>
          <a:p>
            <a:pPr marL="342900" indent="-342900">
              <a:buAutoNum type="arabicPeriod" startAt="4"/>
            </a:pPr>
            <a:r>
              <a:rPr lang="ko-KR" altLang="en-US" sz="1500" b="1" dirty="0"/>
              <a:t>표면 거칠기</a:t>
            </a:r>
            <a:endParaRPr lang="en-US" altLang="ko-KR" sz="1500" b="1" dirty="0"/>
          </a:p>
          <a:p>
            <a:r>
              <a:rPr lang="ko-KR" altLang="en-US" sz="1500" dirty="0"/>
              <a:t>거칠수록 세부사항이 많아서 </a:t>
            </a:r>
            <a:r>
              <a:rPr lang="ko-KR" altLang="en-US" sz="1500" dirty="0" err="1"/>
              <a:t>테셀레이션</a:t>
            </a:r>
            <a:r>
              <a:rPr lang="ko-KR" altLang="en-US" sz="1500" dirty="0"/>
              <a:t> 정도를 높일 필요가 있다</a:t>
            </a:r>
            <a:r>
              <a:rPr lang="en-US" altLang="ko-KR" sz="1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141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3BD4E8B-3D9E-436C-897B-A5797C1E1B1E}"/>
              </a:ext>
            </a:extLst>
          </p:cNvPr>
          <p:cNvSpPr txBox="1"/>
          <p:nvPr/>
        </p:nvSpPr>
        <p:spPr>
          <a:xfrm>
            <a:off x="883388" y="2674065"/>
            <a:ext cx="10765466" cy="21698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▶ 일단의 제어점들을 받아서 일단 제어점들을 출력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r>
              <a:rPr lang="ko-KR" altLang="en-US" sz="1500" dirty="0"/>
              <a:t>▶ </a:t>
            </a:r>
            <a:r>
              <a:rPr lang="en-US" altLang="ko-KR" sz="1500" dirty="0"/>
              <a:t>CPHS </a:t>
            </a:r>
            <a:r>
              <a:rPr lang="ko-KR" altLang="en-US" sz="1500" dirty="0"/>
              <a:t>함수는 출력할 제어점마다 한 번씩 호출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r>
              <a:rPr lang="en-US" altLang="ko-KR" sz="1500" dirty="0"/>
              <a:t>※ HS</a:t>
            </a:r>
            <a:r>
              <a:rPr lang="ko-KR" altLang="en-US" sz="1500" dirty="0"/>
              <a:t> 의 용도 중 하나는 </a:t>
            </a:r>
            <a:r>
              <a:rPr lang="ko-KR" altLang="en-US" sz="1500" b="1" dirty="0"/>
              <a:t>표면의 표현을 변경하는 것</a:t>
            </a:r>
            <a:r>
              <a:rPr lang="en-US" altLang="ko-KR" sz="1500" b="1" dirty="0"/>
              <a:t>.</a:t>
            </a:r>
          </a:p>
          <a:p>
            <a:endParaRPr lang="en-US" altLang="ko-KR" sz="1500" dirty="0"/>
          </a:p>
          <a:p>
            <a:r>
              <a:rPr lang="ko-KR" altLang="en-US" sz="1500" dirty="0"/>
              <a:t>▶ </a:t>
            </a:r>
            <a:r>
              <a:rPr lang="en-US" altLang="ko-KR" sz="1500" b="1" dirty="0"/>
              <a:t>N-patches scheme(N-</a:t>
            </a:r>
            <a:r>
              <a:rPr lang="ko-KR" altLang="en-US" sz="1500" b="1" dirty="0"/>
              <a:t>패치 방안</a:t>
            </a:r>
            <a:r>
              <a:rPr lang="en-US" altLang="ko-KR" sz="1500" b="1" dirty="0"/>
              <a:t>) </a:t>
            </a:r>
            <a:r>
              <a:rPr lang="en-US" altLang="ko-KR" sz="1500" dirty="0"/>
              <a:t>or</a:t>
            </a:r>
            <a:r>
              <a:rPr lang="ko-KR" altLang="en-US" sz="1500" dirty="0"/>
              <a:t> </a:t>
            </a:r>
            <a:r>
              <a:rPr lang="en-US" altLang="ko-KR" sz="1500" b="1" dirty="0"/>
              <a:t>PN</a:t>
            </a:r>
            <a:r>
              <a:rPr lang="ko-KR" altLang="en-US" sz="1500" b="1" dirty="0"/>
              <a:t> </a:t>
            </a:r>
            <a:r>
              <a:rPr lang="en-US" altLang="ko-KR" sz="1500" b="1" dirty="0"/>
              <a:t>triangle scheme(PN </a:t>
            </a:r>
            <a:r>
              <a:rPr lang="ko-KR" altLang="en-US" sz="1500" b="1" dirty="0"/>
              <a:t>삼각형 방안</a:t>
            </a:r>
            <a:r>
              <a:rPr lang="en-US" altLang="ko-KR" sz="1500" b="1" dirty="0"/>
              <a:t>) </a:t>
            </a:r>
            <a:r>
              <a:rPr lang="ko-KR" altLang="en-US" sz="1500" dirty="0"/>
              <a:t>전략은 그래픽 자산</a:t>
            </a:r>
            <a:r>
              <a:rPr lang="en-US" altLang="ko-KR" sz="1500" dirty="0"/>
              <a:t>(asset) </a:t>
            </a:r>
            <a:r>
              <a:rPr lang="ko-KR" altLang="en-US" sz="1500" dirty="0"/>
              <a:t>파이프라인을 수정하지 않고 기존 삼각형 메시를 그대로 </a:t>
            </a:r>
            <a:r>
              <a:rPr lang="ko-KR" altLang="en-US" sz="1500" dirty="0" err="1"/>
              <a:t>테셀레이션에</a:t>
            </a:r>
            <a:r>
              <a:rPr lang="ko-KR" altLang="en-US" sz="1500" dirty="0"/>
              <a:t> 사용할 수 있다는 점에서 편리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FFB8550-2798-45B5-AB24-D2108B252C73}"/>
              </a:ext>
            </a:extLst>
          </p:cNvPr>
          <p:cNvSpPr txBox="1">
            <a:spLocks/>
          </p:cNvSpPr>
          <p:nvPr/>
        </p:nvSpPr>
        <p:spPr>
          <a:xfrm>
            <a:off x="883388" y="2002164"/>
            <a:ext cx="9601200" cy="4507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00" dirty="0"/>
              <a:t>2) </a:t>
            </a:r>
            <a:r>
              <a:rPr lang="ko-KR" altLang="en-US" sz="2400" dirty="0" err="1"/>
              <a:t>제어점</a:t>
            </a:r>
            <a:r>
              <a:rPr lang="ko-KR" altLang="en-US" sz="2400" dirty="0"/>
              <a:t> 덮개 </a:t>
            </a:r>
            <a:r>
              <a:rPr lang="ko-KR" altLang="en-US" sz="2400" dirty="0" err="1"/>
              <a:t>셰이더</a:t>
            </a:r>
            <a:r>
              <a:rPr lang="ko-KR" altLang="en-US" sz="2400" dirty="0"/>
              <a:t> </a:t>
            </a:r>
            <a:r>
              <a:rPr lang="en-US" altLang="ko-KR" sz="2400" dirty="0"/>
              <a:t>(Control point hull shader)</a:t>
            </a:r>
          </a:p>
        </p:txBody>
      </p:sp>
    </p:spTree>
    <p:extLst>
      <p:ext uri="{BB962C8B-B14F-4D97-AF65-F5344CB8AC3E}">
        <p14:creationId xmlns:p14="http://schemas.microsoft.com/office/powerpoint/2010/main" val="6249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971</TotalTime>
  <Words>1366</Words>
  <Application>Microsoft Office PowerPoint</Application>
  <PresentationFormat>와이드스크린</PresentationFormat>
  <Paragraphs>238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다이아몬드 눈금 16x9</vt:lpstr>
      <vt:lpstr>Chapter 16</vt:lpstr>
      <vt:lpstr>Instancing</vt:lpstr>
      <vt:lpstr>1. Hardware Instancing</vt:lpstr>
      <vt:lpstr>인스턴스별 자료</vt:lpstr>
      <vt:lpstr>인스턴스 버퍼 생성</vt:lpstr>
      <vt:lpstr>2. Hull Shader</vt:lpstr>
      <vt:lpstr>PowerPoint 프레젠테이션</vt:lpstr>
      <vt:lpstr>Tessellation 정도를 결정하는 측정치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Chapter7</dc:title>
  <dc:creator>Windows 사용자</dc:creator>
  <cp:lastModifiedBy>곽 경훈</cp:lastModifiedBy>
  <cp:revision>144</cp:revision>
  <dcterms:created xsi:type="dcterms:W3CDTF">2019-04-18T08:42:16Z</dcterms:created>
  <dcterms:modified xsi:type="dcterms:W3CDTF">2019-07-11T11:53:29Z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