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3" r:id="rId3"/>
    <p:sldId id="257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주의점은 기울기 비례 편향치는 장면을 그림자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맵에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렌더링할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적용해야 한다는 것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이는 편향치를 조정할 다각형의 기울기가 광원 방향을 기준으로 한 기울기여야 하기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836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맵을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추출하는 데 쓰이는 투영 텍스처 좌표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(u, v)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그림자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맵의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텍셀과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정확히 일치하지 않음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텍셀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어딘가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값들의 평균을 내는 것으론 부족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98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직교투영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시야 입체는 시야 공간 좌표축들에 정렬된 상자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점들을 투영 평면에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직교투형한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직교투영에서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투영선들은 시야 공간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축에 평행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직교투영에서도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마무리하려면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상대적인 깊이 정보와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정규화된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장치  좌표 필요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시야 입체를 시야 공간에서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NDC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공간으로 변환하려면 시야 공간 기준의 시야 입체를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NDC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시야 입체로 비례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46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시야 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투영행렬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NDC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공간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행렬이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V*P*T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세계 공간 좌표를 직접 텍스처 공간 좌표로 변환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8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광원 시야 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공간에서 광원 공간으로의 변환을 수행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광원 투영 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광원의 시야 입체를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카메라의 시점에서 렌더링하되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픽셀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헨더링할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광원과 픽셀사이의 거리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d(p)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투영 텍스처 적용 기법을 이용해 그림자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담긴 장면 깊이 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s(p)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추출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값은 광원에서 픽셀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로의 시선에 있는 픽셀 중 광원에 가장 가까운 픽셀의 깊이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픽셀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만일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d(p) &gt; s(p)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오직 그럴 때에만 그림자 안에 있는 것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d(p) &lt;= s(p)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오직 그럴 때에만 그림자 안에 있지 않은 것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39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광원을 기준으로 가장 가까운 가시 픽셀들의 깊이를 담는다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광원 시점에서 본 장면 깊이의 이산적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표본화일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(discrete sampling)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장면의 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p1, p2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장면의 서로 다른 두 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광원에서 보면 두 점은 같은 그림자 맵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하나에 대응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(s(p1) = s(p2))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 맵 판정 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d(p1) &gt; 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d(p2) &lt;= 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그림자 안에 있는 모습에 해당하는 색상이 적용되나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그림자 안에 있는 않은 모습에 해당하는 색상이 적용되어 그림자 여드름이 생김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34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편향치를 너무 크게 잡으면 그림자와 물체가 분리되는 결함이 생김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피터 팬 효과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(peter-panning)</a:t>
            </a:r>
          </a:p>
          <a:p>
            <a:pPr rtl="0"/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48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20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그림자 매핑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그림자 매핑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5380581" y="2849970"/>
            <a:ext cx="6482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다각형마다</a:t>
            </a:r>
            <a:r>
              <a:rPr lang="en-US" altLang="ko-KR" dirty="0"/>
              <a:t> </a:t>
            </a:r>
            <a:r>
              <a:rPr lang="ko-KR" altLang="en-US" dirty="0"/>
              <a:t>광원에 대한 다각형의 기울기를 알아내서 그 기울기에 비례하는 적절한 편향치를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 그래픽 하드웨어는 이를 위해 기울기 비례 편향치</a:t>
            </a:r>
            <a:r>
              <a:rPr lang="en-US" altLang="ko-KR" dirty="0"/>
              <a:t>(slop-scaled-bias)</a:t>
            </a:r>
            <a:r>
              <a:rPr lang="ko-KR" altLang="en-US" dirty="0"/>
              <a:t>라고 부르는 </a:t>
            </a:r>
            <a:r>
              <a:rPr lang="ko-KR" altLang="en-US" dirty="0" err="1"/>
              <a:t>래스터화</a:t>
            </a:r>
            <a:r>
              <a:rPr lang="ko-KR" altLang="en-US" dirty="0"/>
              <a:t> 상태 속성을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8532C0-F254-476B-9D45-143926F313BD}"/>
              </a:ext>
            </a:extLst>
          </p:cNvPr>
          <p:cNvSpPr txBox="1">
            <a:spLocks/>
          </p:cNvSpPr>
          <p:nvPr/>
        </p:nvSpPr>
        <p:spPr>
          <a:xfrm>
            <a:off x="660990" y="1108950"/>
            <a:ext cx="9601200" cy="41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편향과 </a:t>
            </a:r>
            <a:r>
              <a:rPr lang="ko-KR" altLang="en-US" sz="2000" dirty="0" err="1"/>
              <a:t>앨리어싱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D4E78-3B09-4C5E-AE25-CB4CC5B2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4" y="1665464"/>
            <a:ext cx="4906327" cy="42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그림자 매핑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405809" y="1701528"/>
            <a:ext cx="1123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투영 텍스처 좌표 </a:t>
            </a:r>
            <a:r>
              <a:rPr lang="en-US" altLang="ko-KR" dirty="0"/>
              <a:t>(u, v)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그림자 </a:t>
            </a:r>
            <a:r>
              <a:rPr lang="ko-KR" altLang="en-US" dirty="0" err="1"/>
              <a:t>맵의</a:t>
            </a:r>
            <a:r>
              <a:rPr lang="ko-KR" altLang="en-US" dirty="0"/>
              <a:t> 한 </a:t>
            </a:r>
            <a:r>
              <a:rPr lang="ko-KR" altLang="en-US" dirty="0" err="1"/>
              <a:t>텍셀에</a:t>
            </a:r>
            <a:r>
              <a:rPr lang="ko-KR" altLang="en-US" dirty="0"/>
              <a:t> 일치하지 않기 때문에 쓰이는 </a:t>
            </a:r>
            <a:r>
              <a:rPr lang="ko-KR" altLang="en-US" dirty="0" err="1"/>
              <a:t>보간법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 깊이 </a:t>
            </a:r>
            <a:r>
              <a:rPr lang="ko-KR" altLang="en-US" dirty="0" err="1"/>
              <a:t>갚들이</a:t>
            </a:r>
            <a:r>
              <a:rPr lang="ko-KR" altLang="en-US" dirty="0"/>
              <a:t> 아닌 판정 결과들을 </a:t>
            </a:r>
            <a:r>
              <a:rPr lang="ko-KR" altLang="en-US" dirty="0" err="1"/>
              <a:t>보간하는</a:t>
            </a:r>
            <a:r>
              <a:rPr lang="ko-KR" altLang="en-US" dirty="0"/>
              <a:t> 것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비율 근접 필터링</a:t>
            </a:r>
            <a:r>
              <a:rPr lang="en-US" altLang="ko-KR" b="1" dirty="0"/>
              <a:t>(percentage closer filtering, PCF).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8532C0-F254-476B-9D45-143926F313BD}"/>
              </a:ext>
            </a:extLst>
          </p:cNvPr>
          <p:cNvSpPr txBox="1">
            <a:spLocks/>
          </p:cNvSpPr>
          <p:nvPr/>
        </p:nvSpPr>
        <p:spPr>
          <a:xfrm>
            <a:off x="660990" y="1108950"/>
            <a:ext cx="9601200" cy="41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비율 근접 필터링</a:t>
            </a:r>
            <a:r>
              <a:rPr lang="en-US" altLang="ko-KR" sz="2000" dirty="0"/>
              <a:t>(PCF)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4E50A-EEED-43C4-AAEE-218C97FD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02" y="2887207"/>
            <a:ext cx="3595256" cy="29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기본적인 그림자 매핑 알고리즘 파악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>
              <a:lnSpc>
                <a:spcPct val="110000"/>
              </a:lnSpc>
            </a:pPr>
            <a:r>
              <a:rPr lang="ko-KR" altLang="en-US" dirty="0"/>
              <a:t>투영 텍스처의 작동 방식</a:t>
            </a:r>
            <a:endParaRPr lang="en-US" altLang="ko-KR" dirty="0"/>
          </a:p>
          <a:p>
            <a:pPr rtl="0">
              <a:lnSpc>
                <a:spcPct val="110000"/>
              </a:lnSpc>
            </a:pPr>
            <a:endParaRPr lang="en-US" altLang="ko-KR" dirty="0"/>
          </a:p>
          <a:p>
            <a:pPr rtl="0"/>
            <a:r>
              <a:rPr lang="ko-KR" altLang="en-US" dirty="0" err="1"/>
              <a:t>직교투영에</a:t>
            </a:r>
            <a:r>
              <a:rPr lang="ko-KR" altLang="en-US" dirty="0"/>
              <a:t> 관하여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>
              <a:lnSpc>
                <a:spcPct val="110000"/>
              </a:lnSpc>
            </a:pPr>
            <a:r>
              <a:rPr lang="ko-KR" altLang="en-US" dirty="0"/>
              <a:t>그림자 맵 </a:t>
            </a:r>
            <a:r>
              <a:rPr lang="ko-KR" altLang="en-US" dirty="0" err="1"/>
              <a:t>앨리어싱</a:t>
            </a:r>
            <a:r>
              <a:rPr lang="ko-KR" altLang="en-US" dirty="0"/>
              <a:t> 문제와 그 문제를 해결하는 데 흔히 쓰이는 전략들을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장면 깊이의 렌더링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5303" y="1403498"/>
            <a:ext cx="11766698" cy="430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“</a:t>
            </a:r>
            <a:r>
              <a:rPr lang="ko-KR" altLang="en-US" sz="1800" b="1" dirty="0"/>
              <a:t>장면 깊이를 렌더링한다</a:t>
            </a:r>
            <a:r>
              <a:rPr lang="en-US" altLang="ko-KR" sz="1800" b="1" dirty="0"/>
              <a:t>”</a:t>
            </a:r>
            <a:br>
              <a:rPr lang="en-US" altLang="ko-KR" sz="1800" dirty="0"/>
            </a:br>
            <a:r>
              <a:rPr lang="ko-KR" altLang="en-US" sz="1600" dirty="0"/>
              <a:t>광원의 시점에서 본 장면의 깊이 값들을 깊이 버퍼에 기록하는 것</a:t>
            </a:r>
            <a:endParaRPr lang="en-US" altLang="ko-KR" sz="1600" dirty="0"/>
          </a:p>
          <a:p>
            <a:r>
              <a:rPr lang="ko-KR" altLang="en-US" sz="1800" dirty="0"/>
              <a:t>그림자 매핑 알고리즘은 두 번 렌더링 패스 필요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광원의 시점에서 본 장면 깊이를 그림자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렌더링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2. </a:t>
            </a:r>
            <a:r>
              <a:rPr lang="ko-KR" altLang="en-US" sz="1600" dirty="0"/>
              <a:t>통상적인 </a:t>
            </a:r>
            <a:r>
              <a:rPr lang="en-US" altLang="ko-KR" sz="1600" dirty="0"/>
              <a:t>‘</a:t>
            </a:r>
            <a:r>
              <a:rPr lang="ko-KR" altLang="en-US" sz="1600" dirty="0"/>
              <a:t>플레이어’ 카메라에서 본 장면을 후면 버퍼에 렌더링하되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셰이더의</a:t>
            </a:r>
            <a:r>
              <a:rPr lang="ko-KR" altLang="en-US" sz="1600" dirty="0"/>
              <a:t> 한 입력으로 두어서 그림자             적용 알고리즘을 구현</a:t>
            </a:r>
            <a:r>
              <a:rPr lang="en-US" altLang="ko-KR" sz="1800" dirty="0"/>
              <a:t>	</a:t>
            </a:r>
            <a:endParaRPr lang="en-US" altLang="ko-KR" sz="16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직교투영</a:t>
            </a:r>
            <a:r>
              <a:rPr lang="en-US" altLang="ko-KR" dirty="0"/>
              <a:t>(Orthographic projection)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55FC4-F8BA-4C8B-AB39-DF15F1D0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1196199"/>
            <a:ext cx="5412404" cy="2971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5476199" y="2897408"/>
            <a:ext cx="6779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직교투영의 시야 공간을 나타내는 시야 입체</a:t>
            </a:r>
            <a:r>
              <a:rPr lang="en-US" altLang="ko-KR" dirty="0"/>
              <a:t>(Viewing </a:t>
            </a:r>
            <a:r>
              <a:rPr lang="en-US" altLang="ko-KR" dirty="0" err="1"/>
              <a:t>voulume</a:t>
            </a:r>
            <a:r>
              <a:rPr lang="en-US" altLang="ko-KR" dirty="0"/>
              <a:t>)</a:t>
            </a:r>
            <a:r>
              <a:rPr lang="ko-KR" altLang="en-US" dirty="0"/>
              <a:t>는 시야 공간의 양의 </a:t>
            </a:r>
            <a:r>
              <a:rPr lang="en-US" altLang="ko-KR" dirty="0"/>
              <a:t>z </a:t>
            </a:r>
            <a:r>
              <a:rPr lang="ko-KR" altLang="en-US" dirty="0"/>
              <a:t>방향을 향해 놓인</a:t>
            </a:r>
            <a:r>
              <a:rPr lang="en-US" altLang="ko-KR" dirty="0"/>
              <a:t>, </a:t>
            </a:r>
            <a:r>
              <a:rPr lang="ko-KR" altLang="en-US" dirty="0"/>
              <a:t>시야 공간 좌표축들에 정렬된 상자의 형태이다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ko-KR" altLang="en-US" dirty="0" err="1"/>
              <a:t>직교투영에서</a:t>
            </a:r>
            <a:r>
              <a:rPr lang="ko-KR" altLang="en-US" dirty="0"/>
              <a:t> 투영선들은 시야 공간 </a:t>
            </a:r>
            <a:r>
              <a:rPr lang="en-US" altLang="ko-KR" dirty="0"/>
              <a:t>z </a:t>
            </a:r>
            <a:r>
              <a:rPr lang="ko-KR" altLang="en-US" dirty="0"/>
              <a:t>축에 평행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3E3C2F-9A24-48AA-ACCB-D0FEEFADB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67" y="4167715"/>
            <a:ext cx="3533537" cy="1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투영 텍스처 좌표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5364126" y="2461473"/>
            <a:ext cx="6827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텍스처를 임의의 기하구조에 투영해서 입히는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텍스처가 실제로 기하구조에 투영된 것처럼 보이도록 픽셀마다 적절한 텍스처 좌표를 생성하는 것</a:t>
            </a:r>
            <a:r>
              <a:rPr lang="en-US" altLang="ko-KR" dirty="0"/>
              <a:t>. </a:t>
            </a:r>
            <a:r>
              <a:rPr lang="ko-KR" altLang="en-US" dirty="0"/>
              <a:t>이 좌표를 </a:t>
            </a:r>
            <a:r>
              <a:rPr lang="ko-KR" altLang="en-US" b="1" dirty="0"/>
              <a:t>투영 텍스처 좌표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8D2B7-8195-43C2-9241-FDB02991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519"/>
            <a:ext cx="5364126" cy="3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투영 텍스처 좌표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5364126" y="2461473"/>
            <a:ext cx="6827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를 광원 시점의 투영 창에 투영하고</a:t>
            </a:r>
            <a:r>
              <a:rPr lang="en-US" altLang="ko-KR" dirty="0"/>
              <a:t>, </a:t>
            </a:r>
            <a:r>
              <a:rPr lang="ko-KR" altLang="en-US" dirty="0"/>
              <a:t>그 좌표를 </a:t>
            </a:r>
            <a:r>
              <a:rPr lang="en-US" altLang="ko-KR" dirty="0"/>
              <a:t>NDC </a:t>
            </a:r>
            <a:r>
              <a:rPr lang="ko-KR" altLang="en-US" dirty="0"/>
              <a:t>공간으로 변환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2. </a:t>
            </a:r>
            <a:r>
              <a:rPr lang="ko-KR" altLang="en-US" dirty="0"/>
              <a:t>투영된 좌표를 </a:t>
            </a:r>
            <a:r>
              <a:rPr lang="en-US" altLang="ko-KR" dirty="0"/>
              <a:t>NDC </a:t>
            </a:r>
            <a:r>
              <a:rPr lang="ko-KR" altLang="en-US" dirty="0"/>
              <a:t>공간에서 텍스처 공간으로 변환</a:t>
            </a:r>
            <a:r>
              <a:rPr lang="en-US" altLang="ko-KR" dirty="0"/>
              <a:t>. </a:t>
            </a:r>
            <a:r>
              <a:rPr lang="ko-KR" altLang="en-US" dirty="0"/>
              <a:t>그 결과가 바로 투영 텍스처 좌표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963B5-9BC5-4D48-BA68-5668F1DA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143"/>
            <a:ext cx="5185976" cy="38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그림자 매핑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3853659" y="1281223"/>
            <a:ext cx="8338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광원의 시점에서 본 장면 깊이를 텍스처 대상 렌더링 기법을 이용해서 깊이 버퍼에 기록하는 것</a:t>
            </a:r>
            <a:r>
              <a:rPr lang="en-US" altLang="ko-KR" dirty="0"/>
              <a:t>. </a:t>
            </a:r>
            <a:r>
              <a:rPr lang="ko-KR" altLang="en-US" dirty="0"/>
              <a:t>그런 깊이 버퍼를 </a:t>
            </a:r>
            <a:r>
              <a:rPr lang="ko-KR" altLang="en-US" b="1" dirty="0"/>
              <a:t>그림자 </a:t>
            </a:r>
            <a:r>
              <a:rPr lang="ko-KR" altLang="en-US" b="1" dirty="0" err="1"/>
              <a:t>맵</a:t>
            </a:r>
            <a:r>
              <a:rPr lang="ko-KR" altLang="en-US" dirty="0" err="1"/>
              <a:t>이라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 광원 시점에서 장면을 렌더링하려면</a:t>
            </a:r>
            <a:r>
              <a:rPr lang="en-US" altLang="ko-KR" dirty="0"/>
              <a:t>, </a:t>
            </a:r>
            <a:r>
              <a:rPr lang="ko-KR" altLang="en-US" dirty="0"/>
              <a:t>광원 시야 행렬 </a:t>
            </a:r>
            <a:r>
              <a:rPr lang="en-US" altLang="ko-KR" dirty="0"/>
              <a:t>,</a:t>
            </a:r>
            <a:r>
              <a:rPr lang="ko-KR" altLang="en-US" dirty="0"/>
              <a:t>광원 투영 행렬을 정의해야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0AF21-6FC2-41A5-A836-EB85C17A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223"/>
            <a:ext cx="3853659" cy="2783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744DEF-DAA2-4CD3-BE6F-56A4DB40F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88" y="3151154"/>
            <a:ext cx="7329269" cy="29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그림자 매핑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3762700" y="1669311"/>
            <a:ext cx="83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그림자</a:t>
            </a:r>
            <a:r>
              <a:rPr lang="en-US" altLang="ko-KR" dirty="0"/>
              <a:t> </a:t>
            </a:r>
            <a:r>
              <a:rPr lang="ko-KR" altLang="en-US" dirty="0"/>
              <a:t>여드름</a:t>
            </a:r>
            <a:r>
              <a:rPr lang="en-US" altLang="ko-KR" dirty="0"/>
              <a:t>(Shadow acne)</a:t>
            </a:r>
            <a:r>
              <a:rPr lang="ko-KR" altLang="en-US" dirty="0"/>
              <a:t>이라는 </a:t>
            </a:r>
            <a:r>
              <a:rPr lang="ko-KR" altLang="en-US" dirty="0" err="1"/>
              <a:t>앨리어싱</a:t>
            </a:r>
            <a:r>
              <a:rPr lang="ko-KR" altLang="en-US" dirty="0"/>
              <a:t> 문제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8532C0-F254-476B-9D45-143926F313BD}"/>
              </a:ext>
            </a:extLst>
          </p:cNvPr>
          <p:cNvSpPr txBox="1">
            <a:spLocks/>
          </p:cNvSpPr>
          <p:nvPr/>
        </p:nvSpPr>
        <p:spPr>
          <a:xfrm>
            <a:off x="660990" y="1108950"/>
            <a:ext cx="9601200" cy="41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편향과 </a:t>
            </a:r>
            <a:r>
              <a:rPr lang="ko-KR" altLang="en-US" sz="2000" dirty="0" err="1"/>
              <a:t>앨리어싱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143CC-87EE-4EFE-988E-7558ABE1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" y="1853977"/>
            <a:ext cx="3564226" cy="3534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516564-2F4F-49CB-A6A3-2B6FC77F7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69" y="2186041"/>
            <a:ext cx="5991704" cy="38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그림자 매핑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A91C-EFCF-42A9-B949-062D8BADFD0F}"/>
              </a:ext>
            </a:extLst>
          </p:cNvPr>
          <p:cNvSpPr txBox="1"/>
          <p:nvPr/>
        </p:nvSpPr>
        <p:spPr>
          <a:xfrm>
            <a:off x="0" y="15219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그림자</a:t>
            </a:r>
            <a:r>
              <a:rPr lang="en-US" altLang="ko-KR" dirty="0"/>
              <a:t> </a:t>
            </a:r>
            <a:r>
              <a:rPr lang="ko-KR" altLang="en-US" dirty="0"/>
              <a:t>여드름</a:t>
            </a:r>
            <a:r>
              <a:rPr lang="en-US" altLang="ko-KR" dirty="0"/>
              <a:t>(Shadow acne) </a:t>
            </a:r>
            <a:r>
              <a:rPr lang="ko-KR" altLang="en-US" dirty="0"/>
              <a:t>간단한 해결책은 일정한 편향치</a:t>
            </a:r>
            <a:r>
              <a:rPr lang="en-US" altLang="ko-KR" dirty="0"/>
              <a:t>(bias)</a:t>
            </a:r>
            <a:r>
              <a:rPr lang="ko-KR" altLang="en-US" dirty="0"/>
              <a:t>를 그림자 맵 깊이들에 더해서 깊이 값들을 일괄적으로 이동하는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8532C0-F254-476B-9D45-143926F313BD}"/>
              </a:ext>
            </a:extLst>
          </p:cNvPr>
          <p:cNvSpPr txBox="1">
            <a:spLocks/>
          </p:cNvSpPr>
          <p:nvPr/>
        </p:nvSpPr>
        <p:spPr>
          <a:xfrm>
            <a:off x="660990" y="1108950"/>
            <a:ext cx="9601200" cy="41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편향과 </a:t>
            </a:r>
            <a:r>
              <a:rPr lang="ko-KR" altLang="en-US" sz="2000" dirty="0" err="1"/>
              <a:t>앨리어싱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EC255-209F-4183-BB3C-292E03B4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5230637" cy="3577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DA9377-B45B-4B37-B8D2-03B3B195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33" y="2401824"/>
            <a:ext cx="5576650" cy="33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1251</TotalTime>
  <Words>739</Words>
  <Application>Microsoft Office PowerPoint</Application>
  <PresentationFormat>와이드스크린</PresentationFormat>
  <Paragraphs>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다이아몬드 눈금 16x9</vt:lpstr>
      <vt:lpstr>Chapter 20</vt:lpstr>
      <vt:lpstr>목표</vt:lpstr>
      <vt:lpstr>1. 장면 깊이의 렌더링</vt:lpstr>
      <vt:lpstr>2. 직교투영(Orthographic projection)</vt:lpstr>
      <vt:lpstr>3. 투영 텍스처 좌표</vt:lpstr>
      <vt:lpstr>3. 투영 텍스처 좌표</vt:lpstr>
      <vt:lpstr>4. 그림자 매핑</vt:lpstr>
      <vt:lpstr>4. 그림자 매핑</vt:lpstr>
      <vt:lpstr>4. 그림자 매핑</vt:lpstr>
      <vt:lpstr>4. 그림자 매핑</vt:lpstr>
      <vt:lpstr>4. 그림자 매핑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199</cp:revision>
  <dcterms:created xsi:type="dcterms:W3CDTF">2019-04-18T08:42:16Z</dcterms:created>
  <dcterms:modified xsi:type="dcterms:W3CDTF">2019-08-09T17:58:36Z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