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3" r:id="rId3"/>
    <p:sldId id="257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16" autoAdjust="0"/>
  </p:normalViewPr>
  <p:slideViewPr>
    <p:cSldViewPr snapToGrid="0">
      <p:cViewPr varScale="1">
        <p:scale>
          <a:sx n="85" d="100"/>
          <a:sy n="85" d="100"/>
        </p:scale>
        <p:origin x="1338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29일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29일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2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11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649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55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71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16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ko-KR" b="1" dirty="0" smtClean="0"/>
              <a:t>Character </a:t>
            </a:r>
            <a:r>
              <a:rPr lang="en-US" altLang="ko-KR" b="1" dirty="0"/>
              <a:t>Animation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시야 공간 변환에 깔린 수학을 개괄한다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/>
            <a:r>
              <a:rPr lang="en-US" altLang="ko-KR" smtClean="0"/>
              <a:t>1</a:t>
            </a:r>
            <a:r>
              <a:rPr lang="ko-KR" altLang="en-US" smtClean="0"/>
              <a:t>인칭 카메라의 전형적인 기능성을 파악한다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/>
            <a:r>
              <a:rPr lang="en-US" altLang="ko-KR" smtClean="0"/>
              <a:t>1</a:t>
            </a:r>
            <a:r>
              <a:rPr lang="ko-KR" altLang="en-US" smtClean="0"/>
              <a:t>인칭 카메라를 구현하는 방법을 배운다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텍스처들의 배열을 동적으로 색인화하는 방법을 이해한다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79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인칭 카메라 구축 </a:t>
            </a:r>
            <a:r>
              <a:rPr lang="en-US" altLang="ko-KR" sz="2400" smtClean="0"/>
              <a:t>(</a:t>
            </a:r>
            <a:r>
              <a:rPr lang="en-US" altLang="ko-KR" sz="2400"/>
              <a:t>15.1 </a:t>
            </a:r>
            <a:r>
              <a:rPr lang="ko-KR" altLang="en-US" sz="2400"/>
              <a:t>시야 변환 개괄</a:t>
            </a:r>
            <a:r>
              <a:rPr lang="en-US" altLang="ko-KR" sz="240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420092"/>
            <a:ext cx="9601200" cy="4461163"/>
          </a:xfrm>
        </p:spPr>
        <p:txBody>
          <a:bodyPr rtlCol="0"/>
          <a:lstStyle/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시야 공간</a:t>
            </a:r>
            <a:r>
              <a:rPr lang="en-US" altLang="ko-KR" sz="1800" smtClean="0"/>
              <a:t>(view space)</a:t>
            </a:r>
            <a:r>
              <a:rPr lang="ko-KR" altLang="en-US" smtClean="0"/>
              <a:t>은 카메라에 부착된 좌표계</a:t>
            </a:r>
            <a:endParaRPr lang="en-US" altLang="ko-KR" smtClean="0"/>
          </a:p>
          <a:p>
            <a:pPr rtl="0"/>
            <a:endParaRPr lang="en-US" altLang="ko-KR" dirty="0" smtClean="0"/>
          </a:p>
          <a:p>
            <a:pPr rtl="0"/>
            <a:r>
              <a:rPr lang="ko-KR" altLang="en-US" smtClean="0"/>
              <a:t>렌더링 파이프라인의 후반 단계는 장면의 정점들을 세계 공간</a:t>
            </a:r>
            <a:r>
              <a:rPr lang="en-US" altLang="ko-KR" sz="1800" smtClean="0"/>
              <a:t>(World Space)</a:t>
            </a:r>
            <a:r>
              <a:rPr lang="ko-KR" altLang="en-US" smtClean="0"/>
              <a:t>이 아닌 시야 공간</a:t>
            </a:r>
            <a:r>
              <a:rPr lang="en-US" altLang="ko-KR" sz="1800" smtClean="0"/>
              <a:t>(</a:t>
            </a:r>
            <a:r>
              <a:rPr lang="ko-KR" altLang="en-US" sz="1800" smtClean="0"/>
              <a:t>카메라 좌표계</a:t>
            </a:r>
            <a:r>
              <a:rPr lang="en-US" altLang="ko-KR" sz="1800" smtClean="0"/>
              <a:t>)</a:t>
            </a:r>
            <a:r>
              <a:rPr lang="ko-KR" altLang="en-US" smtClean="0"/>
              <a:t>를 기준으로 서술하는 것이 더 편리</a:t>
            </a:r>
            <a:endParaRPr lang="en-US" altLang="ko-KR" smtClean="0"/>
          </a:p>
          <a:p>
            <a:pPr rtl="0"/>
            <a:endParaRPr lang="en-US" altLang="ko-KR"/>
          </a:p>
          <a:p>
            <a:pPr rtl="0"/>
            <a:r>
              <a:rPr lang="ko-KR" altLang="en-US" smtClean="0"/>
              <a:t>세계 공간에서 시야 공간으로의 좌표 변경 변환을 시야 변환</a:t>
            </a:r>
            <a:r>
              <a:rPr lang="en-US" altLang="ko-KR" sz="1800" smtClean="0"/>
              <a:t>(view transform)</a:t>
            </a:r>
            <a:br>
              <a:rPr lang="en-US" altLang="ko-KR" sz="1800" smtClean="0"/>
            </a:br>
            <a:r>
              <a:rPr lang="ko-KR" altLang="en-US" smtClean="0"/>
              <a:t>해당 변환 행렬을 시야 행렬</a:t>
            </a:r>
            <a:r>
              <a:rPr lang="en-US" altLang="ko-KR" sz="1800" smtClean="0"/>
              <a:t>(view matrix)</a:t>
            </a:r>
            <a:r>
              <a:rPr lang="ko-KR" altLang="en-US" smtClean="0"/>
              <a:t>라고 한다</a:t>
            </a: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  <a:p>
            <a:pPr rt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인칭 카메라 구축 </a:t>
            </a:r>
            <a:r>
              <a:rPr lang="en-US" altLang="ko-KR" sz="2400" smtClean="0"/>
              <a:t>(</a:t>
            </a:r>
            <a:r>
              <a:rPr lang="en-US" altLang="ko-KR" sz="2400"/>
              <a:t>15.1 </a:t>
            </a:r>
            <a:r>
              <a:rPr lang="ko-KR" altLang="en-US" sz="2400"/>
              <a:t>시야 변환 개괄</a:t>
            </a:r>
            <a:r>
              <a:rPr lang="en-US" altLang="ko-KR" sz="2400" smtClean="0"/>
              <a:t>)</a:t>
            </a:r>
            <a:endParaRPr lang="ko-KR" altLang="en-US" sz="2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14157" y="1911928"/>
            <a:ext cx="5290250" cy="3733618"/>
            <a:chOff x="614157" y="1911928"/>
            <a:chExt cx="5290250" cy="37336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57" y="1911928"/>
              <a:ext cx="5290250" cy="31588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844716" y="5091548"/>
              <a:ext cx="482913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그림 </a:t>
              </a:r>
              <a:r>
                <a:rPr lang="en-US" altLang="ko-KR" sz="1500" dirty="0" smtClean="0"/>
                <a:t>1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카메라 좌표계</a:t>
              </a:r>
              <a:r>
                <a:rPr lang="en-US" altLang="ko-KR" sz="1500" smtClean="0"/>
                <a:t/>
              </a:r>
              <a:br>
                <a:rPr lang="en-US" altLang="ko-KR" sz="1500" smtClean="0"/>
              </a:br>
              <a:r>
                <a:rPr lang="ko-KR" altLang="en-US" sz="1500" smtClean="0"/>
                <a:t>카메라는 좌표계의 원점에 놓여서 양의 </a:t>
              </a:r>
              <a:r>
                <a:rPr lang="en-US" altLang="ko-KR" sz="1500" smtClean="0"/>
                <a:t>z</a:t>
              </a:r>
              <a:r>
                <a:rPr lang="ko-KR" altLang="en-US" sz="1500" smtClean="0"/>
                <a:t>축을 바라본다</a:t>
              </a:r>
              <a:endParaRPr lang="en-US" altLang="ko-KR" sz="15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218" y="2680856"/>
            <a:ext cx="5969158" cy="1944147"/>
            <a:chOff x="6075218" y="2680856"/>
            <a:chExt cx="5969158" cy="194414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5218" y="2680856"/>
              <a:ext cx="5969158" cy="16209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F81465-6DFE-4098-8458-39E005A83CA5}"/>
                </a:ext>
              </a:extLst>
            </p:cNvPr>
            <p:cNvSpPr txBox="1"/>
            <p:nvPr/>
          </p:nvSpPr>
          <p:spPr>
            <a:xfrm>
              <a:off x="8132530" y="4301838"/>
              <a:ext cx="185453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mtClean="0"/>
                <a:t>그림 </a:t>
              </a:r>
              <a:r>
                <a:rPr lang="en-US" altLang="ko-KR" sz="1500" dirty="0"/>
                <a:t>2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시야행렬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색인화</a:t>
            </a:r>
            <a:r>
              <a:rPr lang="en-US" altLang="ko-KR" sz="2800" smtClean="0"/>
              <a:t>(dynamic indexing)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420092"/>
            <a:ext cx="9601200" cy="4461163"/>
          </a:xfrm>
        </p:spPr>
        <p:txBody>
          <a:bodyPr rtlCol="0"/>
          <a:lstStyle/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셰이더 프로그램 안에서 어떤 자원 배열을 말 그대로 동적으로 색인화</a:t>
            </a:r>
            <a:r>
              <a:rPr lang="en-US" altLang="ko-KR" sz="1800" smtClean="0"/>
              <a:t>(</a:t>
            </a:r>
            <a:r>
              <a:rPr lang="ko-KR" altLang="en-US" sz="1800" smtClean="0"/>
              <a:t>색인을 지정해서 특정 원소에 접근하는 것</a:t>
            </a:r>
            <a:r>
              <a:rPr lang="en-US" altLang="ko-KR" sz="1800" smtClean="0"/>
              <a:t>)</a:t>
            </a:r>
            <a:r>
              <a:rPr lang="ko-KR" altLang="en-US" smtClean="0"/>
              <a:t>하는 것</a:t>
            </a:r>
            <a:endParaRPr lang="en-US" altLang="ko-KR" dirty="0" smtClean="0"/>
          </a:p>
          <a:p>
            <a:pPr rtl="0"/>
            <a:r>
              <a:rPr lang="ko-KR" altLang="en-US" smtClean="0"/>
              <a:t>상수 버퍼의 한 요소를 색인으로 사용가능</a:t>
            </a:r>
          </a:p>
          <a:p>
            <a:pPr rtl="0"/>
            <a:r>
              <a:rPr lang="en-US" altLang="ko-KR" smtClean="0"/>
              <a:t>SV_PrimitiveID, SV_VertexID, S_DispatchThreadID, SV_InstanceID</a:t>
            </a:r>
            <a:r>
              <a:rPr lang="ko-KR" altLang="en-US" smtClean="0"/>
              <a:t>같은 시스템</a:t>
            </a:r>
            <a:r>
              <a:rPr lang="en-US" altLang="ko-KR" smtClean="0"/>
              <a:t>ID</a:t>
            </a:r>
            <a:r>
              <a:rPr lang="ko-KR" altLang="en-US" smtClean="0"/>
              <a:t>를 색인으로 사용가능</a:t>
            </a:r>
            <a:endParaRPr lang="en-US" altLang="ko-KR" smtClean="0"/>
          </a:p>
          <a:p>
            <a:pPr rtl="0"/>
            <a:r>
              <a:rPr lang="ko-KR" altLang="en-US" smtClean="0"/>
              <a:t>셰이더 프로그램 안에서 수행한 어떤 계산의 결과를 색인으로 사용가능</a:t>
            </a:r>
            <a:endParaRPr lang="en-US" altLang="ko-KR" smtClean="0"/>
          </a:p>
          <a:p>
            <a:pPr rtl="0"/>
            <a:r>
              <a:rPr lang="ko-KR" altLang="en-US" smtClean="0"/>
              <a:t>텍스처에서 추출한 표본의 값을 색인으로 사용가능</a:t>
            </a:r>
            <a:endParaRPr lang="en-US" altLang="ko-KR" smtClean="0"/>
          </a:p>
          <a:p>
            <a:pPr rtl="0"/>
            <a:r>
              <a:rPr lang="ko-KR" altLang="en-US" smtClean="0"/>
              <a:t>정점 구조체의 한 성분을 색인으로 사용가능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281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색인화</a:t>
            </a:r>
            <a:r>
              <a:rPr lang="en-US" altLang="ko-KR" sz="2800" smtClean="0"/>
              <a:t>(dynamic indexing)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773382"/>
            <a:ext cx="10093036" cy="3827317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ko-KR" smtClean="0"/>
              <a:t>Cbuffer cbPerDrawIndex : register(b0){</a:t>
            </a:r>
          </a:p>
          <a:p>
            <a:pPr marL="0" indent="0" rtl="0">
              <a:buNone/>
            </a:pPr>
            <a:r>
              <a:rPr lang="en-US" altLang="ko-KR" smtClean="0"/>
              <a:t> int gDiffuseTexIndex; </a:t>
            </a:r>
          </a:p>
          <a:p>
            <a:pPr marL="0" indent="0" rtl="0">
              <a:buNone/>
            </a:pPr>
            <a:r>
              <a:rPr lang="en-US" altLang="ko-KR" smtClean="0"/>
              <a:t>};</a:t>
            </a:r>
          </a:p>
          <a:p>
            <a:pPr marL="0" indent="0" rtl="0">
              <a:buNone/>
            </a:pPr>
            <a:endParaRPr lang="en-US" altLang="ko-KR"/>
          </a:p>
          <a:p>
            <a:pPr marL="0" indent="0" rtl="0">
              <a:buNone/>
            </a:pPr>
            <a:r>
              <a:rPr lang="en-US" altLang="ko-KR" smtClean="0"/>
              <a:t>Texture2D gDiffuseMap[4] : register(t0);</a:t>
            </a:r>
          </a:p>
          <a:p>
            <a:pPr marL="0" indent="0" rtl="0">
              <a:buNone/>
            </a:pPr>
            <a:endParaRPr lang="en-US" altLang="ko-KR"/>
          </a:p>
          <a:p>
            <a:pPr marL="0" indent="0" rtl="0">
              <a:buNone/>
            </a:pPr>
            <a:r>
              <a:rPr lang="en-US" altLang="ko-KR"/>
              <a:t>f</a:t>
            </a:r>
            <a:r>
              <a:rPr lang="en-US" altLang="ko-KR" smtClean="0"/>
              <a:t>loat4 texValue = gDiffuseMap[gDiffuseTexIndex].Sample(gsamLinearWrap, pin.TexC);</a:t>
            </a:r>
          </a:p>
        </p:txBody>
      </p:sp>
    </p:spTree>
    <p:extLst>
      <p:ext uri="{BB962C8B-B14F-4D97-AF65-F5344CB8AC3E}">
        <p14:creationId xmlns:p14="http://schemas.microsoft.com/office/powerpoint/2010/main" val="156348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색인화</a:t>
            </a:r>
            <a:r>
              <a:rPr lang="en-US" altLang="ko-KR" sz="2800"/>
              <a:t>(dynamic indexing)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또 다른 용도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399" y="1420092"/>
            <a:ext cx="9874827" cy="4461163"/>
          </a:xfrm>
        </p:spPr>
        <p:txBody>
          <a:bodyPr rtlCol="0"/>
          <a:lstStyle/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인접한</a:t>
            </a:r>
            <a:r>
              <a:rPr lang="en-US" altLang="ko-KR" smtClean="0"/>
              <a:t>, </a:t>
            </a:r>
            <a:r>
              <a:rPr lang="ko-KR" altLang="en-US" smtClean="0"/>
              <a:t>그러나 텍스처가 다른 여러 메시를 하나의 렌더 항목으로 병합해서 한 번의 그리기 호출로 그린다</a:t>
            </a:r>
            <a:r>
              <a:rPr lang="en-US" altLang="ko-KR" smtClean="0"/>
              <a:t>. </a:t>
            </a:r>
            <a:r>
              <a:rPr lang="ko-KR" altLang="en-US" smtClean="0"/>
              <a:t>각 메시에 적용할 텍스처</a:t>
            </a:r>
            <a:r>
              <a:rPr lang="en-US" altLang="ko-KR" smtClean="0"/>
              <a:t>/</a:t>
            </a:r>
            <a:r>
              <a:rPr lang="ko-KR" altLang="en-US" smtClean="0"/>
              <a:t>재질 정보는 메시 정점 구조체의 한 특성에 담으면 될 것</a:t>
            </a:r>
            <a:endParaRPr lang="en-US" altLang="ko-KR" smtClean="0"/>
          </a:p>
          <a:p>
            <a:pPr rtl="0"/>
            <a:endParaRPr lang="en-US" altLang="ko-KR"/>
          </a:p>
          <a:p>
            <a:pPr rtl="0"/>
            <a:r>
              <a:rPr lang="ko-KR" altLang="en-US" smtClean="0"/>
              <a:t>크기와 형식이 다른 여러 텍스처를 한 번의 렌더링 패스로 적용</a:t>
            </a:r>
            <a:r>
              <a:rPr lang="en-US" altLang="ko-KR" sz="1800" smtClean="0"/>
              <a:t>(</a:t>
            </a:r>
            <a:r>
              <a:rPr lang="ko-KR" altLang="en-US" sz="1800" smtClean="0"/>
              <a:t>다중 텍스처 적용</a:t>
            </a:r>
            <a:r>
              <a:rPr lang="en-US" altLang="ko-KR" sz="1800" smtClean="0"/>
              <a:t>)</a:t>
            </a:r>
          </a:p>
          <a:p>
            <a:pPr rtl="0"/>
            <a:endParaRPr lang="en-US" altLang="ko-KR" sz="1800"/>
          </a:p>
          <a:p>
            <a:pPr rtl="0"/>
            <a:r>
              <a:rPr lang="ko-KR" altLang="en-US" smtClean="0"/>
              <a:t>텍스처와 재질이 서로 다른 여러 렌더 항목을</a:t>
            </a:r>
            <a:r>
              <a:rPr lang="en-US" altLang="ko-KR" smtClean="0"/>
              <a:t>, SV_InstanceID </a:t>
            </a:r>
            <a:r>
              <a:rPr lang="ko-KR" altLang="en-US" smtClean="0"/>
              <a:t>값을 색인으로 사용해서 인스턴싱한다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490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r>
              <a:rPr lang="en-US" altLang="ko-KR" sz="2800" smtClean="0"/>
              <a:t>(Summary)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399" y="1420092"/>
            <a:ext cx="9874827" cy="4461163"/>
          </a:xfrm>
        </p:spPr>
        <p:txBody>
          <a:bodyPr rtlCol="0"/>
          <a:lstStyle/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카메라 클래스는 지정된 카메라 위치</a:t>
            </a:r>
            <a:r>
              <a:rPr lang="en-US" altLang="ko-KR" smtClean="0"/>
              <a:t>, </a:t>
            </a:r>
            <a:r>
              <a:rPr lang="ko-KR" altLang="en-US" smtClean="0"/>
              <a:t>방향으로 카메라 좌표계를 정의</a:t>
            </a:r>
            <a:endParaRPr lang="en-US" altLang="ko-KR" smtClean="0"/>
          </a:p>
          <a:p>
            <a:pPr rtl="0"/>
            <a:r>
              <a:rPr lang="ko-KR" altLang="en-US" smtClean="0"/>
              <a:t>방향은 세계 좌표계 기준 세 정규직교벡터</a:t>
            </a:r>
            <a:r>
              <a:rPr lang="en-US" altLang="ko-KR" smtClean="0"/>
              <a:t>, </a:t>
            </a:r>
            <a:r>
              <a:rPr lang="ko-KR" altLang="en-US" smtClean="0"/>
              <a:t>즉 오른쪽 벡터</a:t>
            </a:r>
            <a:r>
              <a:rPr lang="en-US" altLang="ko-KR" smtClean="0"/>
              <a:t>, </a:t>
            </a:r>
            <a:r>
              <a:rPr lang="ko-KR" altLang="en-US" smtClean="0"/>
              <a:t>상향 벡터</a:t>
            </a:r>
            <a:r>
              <a:rPr lang="en-US" altLang="ko-KR" smtClean="0"/>
              <a:t>, </a:t>
            </a:r>
            <a:r>
              <a:rPr lang="ko-KR" altLang="en-US" smtClean="0"/>
              <a:t>시선 벡터로 지정</a:t>
            </a:r>
            <a:endParaRPr lang="en-US" altLang="ko-KR"/>
          </a:p>
          <a:p>
            <a:pPr rtl="0"/>
            <a:r>
              <a:rPr lang="ko-KR" altLang="en-US" smtClean="0"/>
              <a:t>동적 색인화는 셰이더 모현 </a:t>
            </a:r>
            <a:r>
              <a:rPr lang="en-US" altLang="ko-KR" smtClean="0"/>
              <a:t>5.1</a:t>
            </a:r>
            <a:r>
              <a:rPr lang="ko-KR" altLang="en-US" smtClean="0"/>
              <a:t>에 새로 도입된 기능</a:t>
            </a:r>
            <a:r>
              <a:rPr lang="en-US" altLang="ko-KR" smtClean="0"/>
              <a:t>, </a:t>
            </a:r>
            <a:r>
              <a:rPr lang="ko-KR" altLang="en-US" smtClean="0"/>
              <a:t>이를 이용하면 텍스처 자원들을 담은 배열을 동적으로 색인화할 수 있다</a:t>
            </a:r>
            <a:r>
              <a:rPr lang="en-US" altLang="ko-KR" smtClean="0"/>
              <a:t>.</a:t>
            </a:r>
            <a:endParaRPr lang="en-US" altLang="ko-KR"/>
          </a:p>
          <a:p>
            <a:pPr rtl="0"/>
            <a:r>
              <a:rPr lang="ko-KR" altLang="en-US" smtClean="0"/>
              <a:t>크기와 형식이 서로 다른 텍스처들을 담은 배열의 동적 색인화가 가능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667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882</TotalTime>
  <Words>344</Words>
  <Application>Microsoft Office PowerPoint</Application>
  <PresentationFormat>와이드스크린</PresentationFormat>
  <Paragraphs>57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HY중고딕</vt:lpstr>
      <vt:lpstr>맑은 고딕</vt:lpstr>
      <vt:lpstr>Arial</vt:lpstr>
      <vt:lpstr>다이아몬드 눈금 16x9</vt:lpstr>
      <vt:lpstr>Chapter 23</vt:lpstr>
      <vt:lpstr>목표</vt:lpstr>
      <vt:lpstr>1인칭 카메라 구축 (15.1 시야 변환 개괄)</vt:lpstr>
      <vt:lpstr>1인칭 카메라 구축 (15.1 시야 변환 개괄)</vt:lpstr>
      <vt:lpstr>동적 색인화(dynamic indexing)</vt:lpstr>
      <vt:lpstr>동적 색인화(dynamic indexing)</vt:lpstr>
      <vt:lpstr>동적 색인화(dynamic indexing)의 또 다른 용도</vt:lpstr>
      <vt:lpstr>요약(Summary)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Windows 사용자</cp:lastModifiedBy>
  <cp:revision>141</cp:revision>
  <dcterms:created xsi:type="dcterms:W3CDTF">2019-04-18T08:42:16Z</dcterms:created>
  <dcterms:modified xsi:type="dcterms:W3CDTF">2019-08-29T14:42:08Z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