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73" r:id="rId3"/>
    <p:sldId id="257" r:id="rId4"/>
    <p:sldId id="286" r:id="rId5"/>
    <p:sldId id="287" r:id="rId6"/>
    <p:sldId id="288" r:id="rId7"/>
    <p:sldId id="290" r:id="rId8"/>
    <p:sldId id="291" r:id="rId9"/>
    <p:sldId id="292" r:id="rId10"/>
    <p:sldId id="293" r:id="rId11"/>
    <p:sldId id="294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6316" autoAdjust="0"/>
  </p:normalViewPr>
  <p:slideViewPr>
    <p:cSldViewPr snapToGrid="0">
      <p:cViewPr varScale="1">
        <p:scale>
          <a:sx n="85" d="100"/>
          <a:sy n="85" d="100"/>
        </p:scale>
        <p:origin x="59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8월 30일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8월 30일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altLang="ko-KR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675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altLang="ko-KR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7016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526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아래쪽 화살표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‘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첫째 자식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</a:t>
            </a:r>
            <a:endParaRPr lang="en-US" altLang="ko-KR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화살표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‘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동기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(sibling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부모가 같음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)‘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884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계통구조의 각 물체는 물체의 국소 좌표계와 접합부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(pivot joint)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관절로 모형화된다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물체의 회전을 용이하게 하기 위해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관절은 물체 국소 좌표계의 원점에 둔다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국소 좌표계를 그 부모 좌표계를 기준으로 서술할 수 있다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549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팔 계통구조의 한 물체를 변환하려면 그 물체가 세계 공간에 도달할 때까지 물체의 부모를 비롯한 모든 조상의 부모 변환들을 오름차순으로 적용하면 된다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280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표피의 정점들이 결속공간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(bind space)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기준으로 한다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-&gt; 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결속공간은 전체 표피가 정의된 국소 좌표계로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보통은 계통구조의 뿌리 좌표계가 곧 결속 공간 좌표계이다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골격의 각 뼈대는 자신의 주변에 있는 표피 일부분의 형태와 위치에 영향을 미친다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골격을 애니메이션하면 골격에 묶인 표피도 골격의 현재 자세에 맞게 애니메이션된다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-&gt; 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기법을 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스키닝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부른다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67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스키닝에서는 뿌리 좌표계에서 세계 공간 좌표계로의 변환을 개별적인 단계로 수행한다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뿌리 공간으로의 변환 행렬을 구한다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-&gt; 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그러한 변환을 간단히 뿌리 변환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(to-root)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부르기로 하겠다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endParaRPr lang="en-US" altLang="ko-KR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499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altLang="ko-KR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3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8월 30일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8월 30일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8월 30일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8월 30일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8월 30일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8월 30일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8월 30일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8월 30일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8월 30일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Chapter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altLang="ko-KR" b="1" dirty="0" smtClean="0"/>
              <a:t>Character </a:t>
            </a:r>
            <a:r>
              <a:rPr lang="en-US" altLang="ko-KR" b="1" dirty="0"/>
              <a:t>Animation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25035"/>
          </a:xfrm>
        </p:spPr>
        <p:txBody>
          <a:bodyPr rtlCol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sz="3600" smtClean="0"/>
              <a:t>23.3 </a:t>
            </a:r>
            <a:r>
              <a:rPr lang="ko-KR" altLang="en-US" sz="3600" smtClean="0"/>
              <a:t>부분집합 정의</a:t>
            </a:r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272429" y="1128889"/>
            <a:ext cx="7647142" cy="4819989"/>
            <a:chOff x="2272429" y="1128889"/>
            <a:chExt cx="7647142" cy="481998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2429" y="1128889"/>
              <a:ext cx="7647142" cy="449682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69F81465-6DFE-4098-8458-39E005A83CA5}"/>
                </a:ext>
              </a:extLst>
            </p:cNvPr>
            <p:cNvSpPr txBox="1"/>
            <p:nvPr/>
          </p:nvSpPr>
          <p:spPr>
            <a:xfrm>
              <a:off x="2272429" y="5625713"/>
              <a:ext cx="503148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500" smtClean="0"/>
                <a:t>그림 </a:t>
              </a:r>
              <a:r>
                <a:rPr lang="en-US" altLang="ko-KR" sz="1500" dirty="0"/>
                <a:t>9</a:t>
              </a:r>
              <a:r>
                <a:rPr lang="en-US" altLang="ko-KR" sz="1500" smtClean="0"/>
                <a:t>. </a:t>
              </a:r>
              <a:r>
                <a:rPr lang="ko-KR" altLang="en-US" sz="1500" smtClean="0"/>
                <a:t>하나의 자동차를 여러 부분집합으로 분할한 모습</a:t>
              </a:r>
              <a:endParaRPr lang="en-US" altLang="ko-K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8941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25035"/>
          </a:xfrm>
        </p:spPr>
        <p:txBody>
          <a:bodyPr rtlCol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sz="3600" smtClean="0"/>
              <a:t>23.4 </a:t>
            </a:r>
            <a:r>
              <a:rPr lang="ko-KR" altLang="en-US" sz="3600" smtClean="0"/>
              <a:t>최종</a:t>
            </a:r>
            <a:endParaRPr lang="ko-KR" altLang="en-US" sz="2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239060" y="1123004"/>
            <a:ext cx="5713880" cy="4818431"/>
            <a:chOff x="3239060" y="1123004"/>
            <a:chExt cx="5713880" cy="4818431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69F81465-6DFE-4098-8458-39E005A83CA5}"/>
                </a:ext>
              </a:extLst>
            </p:cNvPr>
            <p:cNvSpPr txBox="1"/>
            <p:nvPr/>
          </p:nvSpPr>
          <p:spPr>
            <a:xfrm>
              <a:off x="3239060" y="5618270"/>
              <a:ext cx="503148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500" smtClean="0"/>
                <a:t>그림 </a:t>
              </a:r>
              <a:r>
                <a:rPr lang="en-US" altLang="ko-KR" sz="1500" smtClean="0"/>
                <a:t>10. </a:t>
              </a:r>
              <a:r>
                <a:rPr lang="ko-KR" altLang="en-US" sz="1500" smtClean="0"/>
                <a:t>메시 스키닝 예제의 실행 모습</a:t>
              </a:r>
              <a:endParaRPr lang="en-US" altLang="ko-KR" sz="1500" dirty="0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060" y="1123004"/>
              <a:ext cx="5713880" cy="4502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664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14489"/>
            <a:ext cx="9601200" cy="573794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100667"/>
            <a:ext cx="9601200" cy="3809999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endParaRPr lang="en-US" altLang="ko-KR" smtClean="0"/>
          </a:p>
          <a:p>
            <a:pPr rtl="0"/>
            <a:r>
              <a:rPr lang="ko-KR" altLang="en-US" smtClean="0"/>
              <a:t>메시 계통구조 변환에 깔린 수학과 트리 기반 메시 계통구조 운행방법</a:t>
            </a:r>
            <a:endParaRPr lang="en-US" altLang="ko-KR" smtClean="0"/>
          </a:p>
          <a:p>
            <a:pPr rtl="0"/>
            <a:endParaRPr lang="en-US" altLang="ko-KR" smtClean="0"/>
          </a:p>
          <a:p>
            <a:pPr rtl="0"/>
            <a:r>
              <a:rPr lang="ko-KR" altLang="en-US" smtClean="0"/>
              <a:t>정점 혼합에 깔린 개념과 수학을 이해</a:t>
            </a:r>
            <a:endParaRPr lang="en-US" altLang="ko-KR"/>
          </a:p>
          <a:p>
            <a:pPr rtl="0"/>
            <a:endParaRPr lang="en-US" altLang="ko-KR" smtClean="0"/>
          </a:p>
          <a:p>
            <a:pPr rtl="0"/>
            <a:r>
              <a:rPr lang="ko-KR" altLang="en-US" smtClean="0"/>
              <a:t>파일로부터 애니메이션 자료를 적재하는 방법 파악</a:t>
            </a:r>
            <a:endParaRPr lang="en-US" altLang="ko-KR" smtClean="0"/>
          </a:p>
          <a:p>
            <a:pPr rtl="0"/>
            <a:endParaRPr lang="en-US" altLang="ko-KR" smtClean="0"/>
          </a:p>
          <a:p>
            <a:pPr rtl="0"/>
            <a:r>
              <a:rPr lang="en-US" altLang="ko-KR" smtClean="0"/>
              <a:t>Direct3D</a:t>
            </a:r>
            <a:r>
              <a:rPr lang="ko-KR" altLang="en-US" smtClean="0"/>
              <a:t>에서 캐릭터 애니메이션을 구현하는 방법을 살펴본다</a:t>
            </a:r>
            <a:endParaRPr lang="en-US" altLang="ko-KR"/>
          </a:p>
          <a:p>
            <a:pPr rtl="0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2797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87192"/>
          </a:xfrm>
        </p:spPr>
        <p:txBody>
          <a:bodyPr rtlCol="0">
            <a:normAutofit/>
          </a:bodyPr>
          <a:lstStyle/>
          <a:p>
            <a:r>
              <a:rPr lang="en-US" altLang="ko-KR" smtClean="0"/>
              <a:t>23.1 </a:t>
            </a:r>
            <a:r>
              <a:rPr lang="ko-KR" altLang="en-US" smtClean="0"/>
              <a:t>뼈대 좌표계들의 계통구조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411110"/>
            <a:ext cx="9601200" cy="4210499"/>
          </a:xfrm>
        </p:spPr>
        <p:txBody>
          <a:bodyPr rtlCol="0"/>
          <a:lstStyle/>
          <a:p>
            <a:pPr rtl="0"/>
            <a:r>
              <a:rPr lang="ko-KR" altLang="en-US" smtClean="0"/>
              <a:t>여러 개의 부분 또는 </a:t>
            </a:r>
            <a:r>
              <a:rPr lang="en-US" altLang="ko-KR" smtClean="0"/>
              <a:t>‘</a:t>
            </a:r>
            <a:r>
              <a:rPr lang="ko-KR" altLang="en-US" smtClean="0"/>
              <a:t>부품</a:t>
            </a:r>
            <a:r>
              <a:rPr lang="en-US" altLang="ko-KR" smtClean="0"/>
              <a:t>(part)’</a:t>
            </a:r>
            <a:r>
              <a:rPr lang="ko-KR" altLang="en-US" smtClean="0"/>
              <a:t>이 일종의 부모</a:t>
            </a:r>
            <a:r>
              <a:rPr lang="en-US" altLang="ko-KR" smtClean="0"/>
              <a:t>-</a:t>
            </a:r>
            <a:r>
              <a:rPr lang="ko-KR" altLang="en-US" smtClean="0"/>
              <a:t>자식 관계로 연결된 형태</a:t>
            </a:r>
            <a:endParaRPr lang="en-US" altLang="ko-KR" dirty="0" smtClean="0"/>
          </a:p>
          <a:p>
            <a:pPr rtl="0"/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2449688" y="2046242"/>
            <a:ext cx="7292624" cy="3575367"/>
            <a:chOff x="2449688" y="2404101"/>
            <a:chExt cx="7292624" cy="357536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688" y="2404101"/>
              <a:ext cx="7292624" cy="328524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69F81465-6DFE-4098-8458-39E005A83CA5}"/>
                </a:ext>
              </a:extLst>
            </p:cNvPr>
            <p:cNvSpPr txBox="1"/>
            <p:nvPr/>
          </p:nvSpPr>
          <p:spPr>
            <a:xfrm>
              <a:off x="3681434" y="5656303"/>
              <a:ext cx="482913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/>
                <a:t>그림 </a:t>
              </a:r>
              <a:r>
                <a:rPr lang="en-US" altLang="ko-KR" sz="1500" dirty="0" smtClean="0"/>
                <a:t>1</a:t>
              </a:r>
              <a:r>
                <a:rPr lang="en-US" altLang="ko-KR" sz="1500" smtClean="0"/>
                <a:t>. </a:t>
              </a:r>
              <a:r>
                <a:rPr lang="ko-KR" altLang="en-US" sz="1500" smtClean="0"/>
                <a:t>계통구조 변환</a:t>
              </a:r>
              <a:endParaRPr lang="en-US" altLang="ko-K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87192"/>
          </a:xfrm>
        </p:spPr>
        <p:txBody>
          <a:bodyPr rtlCol="0">
            <a:normAutofit/>
          </a:bodyPr>
          <a:lstStyle/>
          <a:p>
            <a:r>
              <a:rPr lang="en-US" altLang="ko-KR" smtClean="0"/>
              <a:t>23.1 </a:t>
            </a:r>
            <a:r>
              <a:rPr lang="ko-KR" altLang="en-US" smtClean="0"/>
              <a:t>뼈대 좌표계들의 계통구조</a:t>
            </a:r>
            <a:endParaRPr lang="ko-KR" altLang="en-US" sz="2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2899571" y="1689287"/>
            <a:ext cx="6392858" cy="4270751"/>
            <a:chOff x="2899571" y="1915065"/>
            <a:chExt cx="6392858" cy="427075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571" y="1915065"/>
              <a:ext cx="6392858" cy="394758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69F81465-6DFE-4098-8458-39E005A83CA5}"/>
                </a:ext>
              </a:extLst>
            </p:cNvPr>
            <p:cNvSpPr txBox="1"/>
            <p:nvPr/>
          </p:nvSpPr>
          <p:spPr>
            <a:xfrm>
              <a:off x="3681434" y="5862651"/>
              <a:ext cx="482913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smtClean="0"/>
                <a:t>그림 </a:t>
              </a:r>
              <a:r>
                <a:rPr lang="en-US" altLang="ko-KR" sz="1500" dirty="0"/>
                <a:t>2</a:t>
              </a:r>
              <a:r>
                <a:rPr lang="en-US" altLang="ko-KR" sz="1500" smtClean="0"/>
                <a:t>. </a:t>
              </a:r>
              <a:r>
                <a:rPr lang="ko-KR" altLang="en-US" sz="1500" smtClean="0"/>
                <a:t>인간형 캐릭터 골격 계통구조</a:t>
              </a:r>
              <a:endParaRPr lang="en-US" altLang="ko-K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266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1065302"/>
          </a:xfrm>
        </p:spPr>
        <p:txBody>
          <a:bodyPr rtlCol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sz="3600" smtClean="0"/>
              <a:t>23.1 </a:t>
            </a:r>
            <a:r>
              <a:rPr lang="ko-KR" altLang="en-US" sz="3600" smtClean="0"/>
              <a:t>뼈대 좌표계들의 </a:t>
            </a:r>
            <a:r>
              <a:rPr lang="ko-KR" altLang="en-US" sz="3600" smtClean="0"/>
              <a:t>계통구조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	</a:t>
            </a:r>
            <a:r>
              <a:rPr lang="en-US" altLang="ko-KR" sz="2400" smtClean="0"/>
              <a:t>23.1.1 </a:t>
            </a:r>
            <a:r>
              <a:rPr lang="ko-KR" altLang="en-US" sz="2400" smtClean="0"/>
              <a:t>수학적 정의</a:t>
            </a:r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494729" y="1812819"/>
            <a:ext cx="7202541" cy="1237773"/>
            <a:chOff x="1862552" y="1820230"/>
            <a:chExt cx="7202541" cy="123777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2552" y="1820230"/>
              <a:ext cx="7202541" cy="91460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69F81465-6DFE-4098-8458-39E005A83CA5}"/>
                </a:ext>
              </a:extLst>
            </p:cNvPr>
            <p:cNvSpPr txBox="1"/>
            <p:nvPr/>
          </p:nvSpPr>
          <p:spPr>
            <a:xfrm>
              <a:off x="2021967" y="2734838"/>
              <a:ext cx="482913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500" smtClean="0"/>
                <a:t>그림 </a:t>
              </a:r>
              <a:r>
                <a:rPr lang="en-US" altLang="ko-KR" sz="1500" dirty="0"/>
                <a:t>3</a:t>
              </a:r>
              <a:r>
                <a:rPr lang="en-US" altLang="ko-KR" sz="1500" smtClean="0"/>
                <a:t>. </a:t>
              </a:r>
              <a:r>
                <a:rPr lang="ko-KR" altLang="en-US" sz="1500" smtClean="0"/>
                <a:t>간단한 계통구조</a:t>
              </a:r>
              <a:endParaRPr lang="en-US" altLang="ko-KR" sz="15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694166" y="3181367"/>
            <a:ext cx="4829132" cy="2846006"/>
            <a:chOff x="3694166" y="3181367"/>
            <a:chExt cx="4829132" cy="284600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4166" y="3181367"/>
              <a:ext cx="4803665" cy="252284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69F81465-6DFE-4098-8458-39E005A83CA5}"/>
                </a:ext>
              </a:extLst>
            </p:cNvPr>
            <p:cNvSpPr txBox="1"/>
            <p:nvPr/>
          </p:nvSpPr>
          <p:spPr>
            <a:xfrm>
              <a:off x="3694166" y="5704208"/>
              <a:ext cx="482913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500" smtClean="0"/>
                <a:t>그림 </a:t>
              </a:r>
              <a:r>
                <a:rPr lang="en-US" altLang="ko-KR" sz="1500" dirty="0"/>
                <a:t>4</a:t>
              </a:r>
              <a:r>
                <a:rPr lang="en-US" altLang="ko-KR" sz="1500" smtClean="0"/>
                <a:t>. </a:t>
              </a:r>
              <a:r>
                <a:rPr lang="ko-KR" altLang="en-US" sz="1500" smtClean="0"/>
                <a:t>각 뼈대의 기하구조</a:t>
              </a:r>
              <a:endParaRPr lang="en-US" altLang="ko-K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671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1065302"/>
          </a:xfrm>
        </p:spPr>
        <p:txBody>
          <a:bodyPr rtlCol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sz="3600" smtClean="0"/>
              <a:t>23.1 </a:t>
            </a:r>
            <a:r>
              <a:rPr lang="ko-KR" altLang="en-US" sz="3600" smtClean="0"/>
              <a:t>뼈대 좌표계들의 </a:t>
            </a:r>
            <a:r>
              <a:rPr lang="ko-KR" altLang="en-US" sz="3600" smtClean="0"/>
              <a:t>계통구조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	</a:t>
            </a:r>
            <a:r>
              <a:rPr lang="en-US" altLang="ko-KR" sz="2400" smtClean="0"/>
              <a:t>23.1.1 </a:t>
            </a:r>
            <a:r>
              <a:rPr lang="ko-KR" altLang="en-US" sz="2400" smtClean="0"/>
              <a:t>수학적 정의</a:t>
            </a:r>
            <a:endParaRPr lang="ko-KR" altLang="en-US" sz="2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2915132" y="2289799"/>
            <a:ext cx="6361736" cy="3666689"/>
            <a:chOff x="2750132" y="1662484"/>
            <a:chExt cx="6691735" cy="3856889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69F81465-6DFE-4098-8458-39E005A83CA5}"/>
                </a:ext>
              </a:extLst>
            </p:cNvPr>
            <p:cNvSpPr txBox="1"/>
            <p:nvPr/>
          </p:nvSpPr>
          <p:spPr>
            <a:xfrm>
              <a:off x="2750132" y="5196208"/>
              <a:ext cx="482913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500" smtClean="0"/>
                <a:t>그림 </a:t>
              </a:r>
              <a:r>
                <a:rPr lang="en-US" altLang="ko-KR" sz="1500" dirty="0"/>
                <a:t>5</a:t>
              </a:r>
              <a:r>
                <a:rPr lang="en-US" altLang="ko-KR" sz="1500" smtClean="0"/>
                <a:t>. </a:t>
              </a:r>
              <a:r>
                <a:rPr lang="ko-KR" altLang="en-US" sz="1500" smtClean="0"/>
                <a:t>계통구조의 좌표계</a:t>
              </a:r>
              <a:endParaRPr lang="en-US" altLang="ko-KR" sz="1500" dirty="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132" y="1662484"/>
              <a:ext cx="6691735" cy="353372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9F81465-6DFE-4098-8458-39E005A83CA5}"/>
              </a:ext>
            </a:extLst>
          </p:cNvPr>
          <p:cNvSpPr txBox="1"/>
          <p:nvPr/>
        </p:nvSpPr>
        <p:spPr>
          <a:xfrm>
            <a:off x="2915132" y="1698645"/>
            <a:ext cx="511126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M</a:t>
            </a:r>
            <a:r>
              <a:rPr lang="en-US" altLang="ko-KR" sz="1600" smtClean="0"/>
              <a:t>i</a:t>
            </a:r>
            <a:r>
              <a:rPr lang="en-US" altLang="ko-KR" sz="2400" smtClean="0"/>
              <a:t> = A</a:t>
            </a:r>
            <a:r>
              <a:rPr lang="en-US" altLang="ko-KR" sz="1600" smtClean="0"/>
              <a:t>i</a:t>
            </a:r>
            <a:r>
              <a:rPr lang="en-US" altLang="ko-KR" sz="2400" smtClean="0"/>
              <a:t>A</a:t>
            </a:r>
            <a:r>
              <a:rPr lang="en-US" altLang="ko-KR" sz="1600" smtClean="0"/>
              <a:t>i-1</a:t>
            </a:r>
            <a:r>
              <a:rPr lang="en-US" altLang="ko-KR" sz="2400" smtClean="0"/>
              <a:t>… A</a:t>
            </a:r>
            <a:r>
              <a:rPr lang="en-US" altLang="ko-KR" sz="1600" smtClean="0"/>
              <a:t>1</a:t>
            </a:r>
            <a:r>
              <a:rPr lang="en-US" altLang="ko-KR" sz="2400" smtClean="0"/>
              <a:t>A</a:t>
            </a:r>
            <a:r>
              <a:rPr lang="en-US" altLang="ko-KR" sz="1600" smtClean="0"/>
              <a:t>0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1229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25035"/>
          </a:xfrm>
        </p:spPr>
        <p:txBody>
          <a:bodyPr rtlCol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sz="3600" smtClean="0"/>
              <a:t>23.2 </a:t>
            </a:r>
            <a:r>
              <a:rPr lang="ko-KR" altLang="en-US" sz="3600" smtClean="0"/>
              <a:t>메시 스키닝</a:t>
            </a:r>
            <a:endParaRPr lang="ko-KR" altLang="en-US" sz="2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632178" y="1430896"/>
            <a:ext cx="4459111" cy="3517375"/>
            <a:chOff x="3352800" y="1708951"/>
            <a:chExt cx="5486400" cy="432770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1708951"/>
              <a:ext cx="5486400" cy="400454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9F81465-6DFE-4098-8458-39E005A83CA5}"/>
                </a:ext>
              </a:extLst>
            </p:cNvPr>
            <p:cNvSpPr txBox="1"/>
            <p:nvPr/>
          </p:nvSpPr>
          <p:spPr>
            <a:xfrm>
              <a:off x="3352800" y="5713493"/>
              <a:ext cx="459098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500" smtClean="0"/>
                <a:t>그림 </a:t>
              </a:r>
              <a:r>
                <a:rPr lang="en-US" altLang="ko-KR" sz="1500" dirty="0"/>
                <a:t>6</a:t>
              </a:r>
              <a:r>
                <a:rPr lang="en-US" altLang="ko-KR" sz="1500" smtClean="0"/>
                <a:t>. </a:t>
              </a:r>
              <a:r>
                <a:rPr lang="ko-KR" altLang="en-US" sz="1500" smtClean="0"/>
                <a:t>캐릭터 메시</a:t>
              </a:r>
              <a:endParaRPr lang="en-US" altLang="ko-KR" sz="15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9F81465-6DFE-4098-8458-39E005A83CA5}"/>
              </a:ext>
            </a:extLst>
          </p:cNvPr>
          <p:cNvSpPr txBox="1"/>
          <p:nvPr/>
        </p:nvSpPr>
        <p:spPr>
          <a:xfrm>
            <a:off x="5455131" y="1430896"/>
            <a:ext cx="6070825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골격</a:t>
            </a:r>
            <a:r>
              <a:rPr lang="en-US" altLang="ko-KR" sz="2000" smtClean="0"/>
              <a:t>(Skeleton) : </a:t>
            </a:r>
            <a:r>
              <a:rPr lang="ko-KR" altLang="en-US" sz="2000" smtClean="0"/>
              <a:t>흰색으로 강조된 뼈대들의 사슬</a:t>
            </a:r>
            <a:endParaRPr lang="en-US" altLang="ko-KR" sz="2000" smtClean="0"/>
          </a:p>
          <a:p>
            <a:endParaRPr lang="en-US" altLang="ko-KR" sz="2000"/>
          </a:p>
          <a:p>
            <a:r>
              <a:rPr lang="ko-KR" altLang="en-US" sz="2000" smtClean="0"/>
              <a:t>결속 공간</a:t>
            </a:r>
            <a:r>
              <a:rPr lang="en-US" altLang="ko-KR" sz="2000" smtClean="0"/>
              <a:t>(bind space) : </a:t>
            </a:r>
            <a:r>
              <a:rPr lang="ko-KR" altLang="en-US" sz="2000" smtClean="0"/>
              <a:t>골격과 피부</a:t>
            </a:r>
            <a:r>
              <a:rPr lang="en-US" altLang="ko-KR" sz="2000" smtClean="0"/>
              <a:t>(skin)</a:t>
            </a:r>
            <a:r>
              <a:rPr lang="ko-KR" altLang="en-US" sz="2000" smtClean="0"/>
              <a:t>를</a:t>
            </a:r>
            <a:endParaRPr lang="en-US" altLang="ko-KR" sz="2000" smtClean="0"/>
          </a:p>
          <a:p>
            <a:r>
              <a:rPr lang="ko-KR" altLang="en-US" sz="2000" smtClean="0"/>
              <a:t>연관시키는</a:t>
            </a:r>
            <a:r>
              <a:rPr lang="en-US" altLang="ko-KR" sz="2000" smtClean="0"/>
              <a:t>, </a:t>
            </a:r>
            <a:r>
              <a:rPr lang="ko-KR" altLang="en-US" sz="2000" smtClean="0"/>
              <a:t>즉 골격에 피부를 묶는</a:t>
            </a:r>
            <a:r>
              <a:rPr lang="en-US" altLang="ko-KR" sz="2000" smtClean="0"/>
              <a:t>(bind) </a:t>
            </a:r>
            <a:r>
              <a:rPr lang="ko-KR" altLang="en-US" sz="2000" smtClean="0"/>
              <a:t>작업을</a:t>
            </a:r>
            <a:r>
              <a:rPr lang="en-US" altLang="ko-KR" sz="2000"/>
              <a:t> </a:t>
            </a:r>
            <a:r>
              <a:rPr lang="ko-KR" altLang="en-US" sz="2000" smtClean="0"/>
              <a:t>진행할때 기준이 되는 자세</a:t>
            </a:r>
            <a:r>
              <a:rPr lang="en-US" altLang="ko-KR" sz="2000" smtClean="0"/>
              <a:t>(pose)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5728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25035"/>
          </a:xfrm>
        </p:spPr>
        <p:txBody>
          <a:bodyPr rtlCol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sz="3600" smtClean="0"/>
              <a:t>23.2.1 </a:t>
            </a:r>
            <a:r>
              <a:rPr lang="ko-KR" altLang="en-US" sz="3600" smtClean="0"/>
              <a:t>뿌리 변환의 재정의</a:t>
            </a:r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901065" y="1919111"/>
            <a:ext cx="10389869" cy="2970658"/>
            <a:chOff x="901065" y="1919111"/>
            <a:chExt cx="10389869" cy="297065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065" y="1919111"/>
              <a:ext cx="10389869" cy="26474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69F81465-6DFE-4098-8458-39E005A83CA5}"/>
                </a:ext>
              </a:extLst>
            </p:cNvPr>
            <p:cNvSpPr txBox="1"/>
            <p:nvPr/>
          </p:nvSpPr>
          <p:spPr>
            <a:xfrm>
              <a:off x="901065" y="4566604"/>
              <a:ext cx="3731357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500" smtClean="0"/>
                <a:t>그림 </a:t>
              </a:r>
              <a:r>
                <a:rPr lang="en-US" altLang="ko-KR" sz="1500" dirty="0"/>
                <a:t>7</a:t>
              </a:r>
              <a:r>
                <a:rPr lang="en-US" altLang="ko-KR" sz="1500" smtClean="0"/>
                <a:t>. </a:t>
              </a:r>
              <a:r>
                <a:rPr lang="ko-KR" altLang="en-US" sz="1500" smtClean="0"/>
                <a:t>캐릭터 메시 뿌리 변환</a:t>
              </a:r>
              <a:endParaRPr lang="en-US" altLang="ko-K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089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25035"/>
          </a:xfrm>
        </p:spPr>
        <p:txBody>
          <a:bodyPr rtlCol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sz="3600" smtClean="0"/>
              <a:t>23.2.2 </a:t>
            </a:r>
            <a:r>
              <a:rPr lang="ko-KR" altLang="en-US" sz="3600" smtClean="0"/>
              <a:t>정점 혼합</a:t>
            </a:r>
            <a:endParaRPr lang="ko-KR" altLang="en-US" sz="2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2364643" y="1402865"/>
            <a:ext cx="7396142" cy="4578634"/>
            <a:chOff x="2364643" y="1402865"/>
            <a:chExt cx="7396142" cy="457863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1215" y="1402865"/>
              <a:ext cx="7329570" cy="425546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9F81465-6DFE-4098-8458-39E005A83CA5}"/>
                </a:ext>
              </a:extLst>
            </p:cNvPr>
            <p:cNvSpPr txBox="1"/>
            <p:nvPr/>
          </p:nvSpPr>
          <p:spPr>
            <a:xfrm>
              <a:off x="2364643" y="5658334"/>
              <a:ext cx="3731357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500" smtClean="0"/>
                <a:t>그림 </a:t>
              </a:r>
              <a:r>
                <a:rPr lang="en-US" altLang="ko-KR" sz="1500" dirty="0"/>
                <a:t>8</a:t>
              </a:r>
              <a:r>
                <a:rPr lang="en-US" altLang="ko-KR" sz="1500" smtClean="0"/>
                <a:t>. </a:t>
              </a:r>
              <a:r>
                <a:rPr lang="ko-KR" altLang="en-US" sz="1500" smtClean="0"/>
                <a:t>행렬 팔레트</a:t>
              </a:r>
              <a:endParaRPr lang="en-US" altLang="ko-K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498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963</TotalTime>
  <Words>372</Words>
  <Application>Microsoft Office PowerPoint</Application>
  <PresentationFormat>와이드스크린</PresentationFormat>
  <Paragraphs>58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HY중고딕</vt:lpstr>
      <vt:lpstr>맑은 고딕</vt:lpstr>
      <vt:lpstr>Arial</vt:lpstr>
      <vt:lpstr>다이아몬드 눈금 16x9</vt:lpstr>
      <vt:lpstr>Chapter 23</vt:lpstr>
      <vt:lpstr>목표</vt:lpstr>
      <vt:lpstr>23.1 뼈대 좌표계들의 계통구조</vt:lpstr>
      <vt:lpstr>23.1 뼈대 좌표계들의 계통구조</vt:lpstr>
      <vt:lpstr>23.1 뼈대 좌표계들의 계통구조  23.1.1 수학적 정의</vt:lpstr>
      <vt:lpstr>23.1 뼈대 좌표계들의 계통구조  23.1.1 수학적 정의</vt:lpstr>
      <vt:lpstr>23.2 메시 스키닝</vt:lpstr>
      <vt:lpstr>23.2.1 뿌리 변환의 재정의</vt:lpstr>
      <vt:lpstr>23.2.2 정점 혼합</vt:lpstr>
      <vt:lpstr>23.3 부분집합 정의</vt:lpstr>
      <vt:lpstr>23.4 최종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Chapter7</dc:title>
  <dc:creator>Windows 사용자</dc:creator>
  <cp:lastModifiedBy>Windows 사용자</cp:lastModifiedBy>
  <cp:revision>178</cp:revision>
  <dcterms:created xsi:type="dcterms:W3CDTF">2019-04-18T08:42:16Z</dcterms:created>
  <dcterms:modified xsi:type="dcterms:W3CDTF">2019-08-30T08:27:39Z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