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7010400" cy="9271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 roundtripDataSignature="AMtx7mgYeFaRXWvN86i/ZAnc2d6Oy6U+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00346-AE44-46BD-9515-D057753CB318}" v="63" dt="2024-01-10T21:07:19.0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588" y="-3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1" Type="http://schemas.microsoft.com/office/2016/11/relationships/changesInfo" Target="changesInfos/changesInfo1.xml"/><Relationship Id="rId10" Type="http://schemas.openxmlformats.org/officeDocument/2006/relationships/tableStyles" Target="tableStyles.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Hernández" userId="268c9cf315a2b605" providerId="LiveId" clId="{15700346-AE44-46BD-9515-D057753CB318}"/>
    <pc:docChg chg="undo custSel modSld">
      <pc:chgData name="Juan Hernández" userId="268c9cf315a2b605" providerId="LiveId" clId="{15700346-AE44-46BD-9515-D057753CB318}" dt="2024-01-10T21:18:21.415" v="2028" actId="1076"/>
      <pc:docMkLst>
        <pc:docMk/>
      </pc:docMkLst>
      <pc:sldChg chg="addSp delSp modSp mod">
        <pc:chgData name="Juan Hernández" userId="268c9cf315a2b605" providerId="LiveId" clId="{15700346-AE44-46BD-9515-D057753CB318}" dt="2024-01-10T21:18:21.415" v="2028" actId="1076"/>
        <pc:sldMkLst>
          <pc:docMk/>
          <pc:sldMk cId="0" sldId="256"/>
        </pc:sldMkLst>
        <pc:spChg chg="mod">
          <ac:chgData name="Juan Hernández" userId="268c9cf315a2b605" providerId="LiveId" clId="{15700346-AE44-46BD-9515-D057753CB318}" dt="2024-01-10T20:57:56.352" v="786" actId="403"/>
          <ac:spMkLst>
            <pc:docMk/>
            <pc:sldMk cId="0" sldId="256"/>
            <ac:spMk id="3" creationId="{A9CCFCA2-E92C-99E9-79DF-570FED28BCBE}"/>
          </ac:spMkLst>
        </pc:spChg>
        <pc:spChg chg="mod">
          <ac:chgData name="Juan Hernández" userId="268c9cf315a2b605" providerId="LiveId" clId="{15700346-AE44-46BD-9515-D057753CB318}" dt="2024-01-10T13:25:49.774" v="221" actId="1076"/>
          <ac:spMkLst>
            <pc:docMk/>
            <pc:sldMk cId="0" sldId="256"/>
            <ac:spMk id="4" creationId="{138FEE8B-17F5-95CD-2D12-A0178C662E94}"/>
          </ac:spMkLst>
        </pc:spChg>
        <pc:spChg chg="del mod">
          <ac:chgData name="Juan Hernández" userId="268c9cf315a2b605" providerId="LiveId" clId="{15700346-AE44-46BD-9515-D057753CB318}" dt="2024-01-10T20:46:03.120" v="697" actId="478"/>
          <ac:spMkLst>
            <pc:docMk/>
            <pc:sldMk cId="0" sldId="256"/>
            <ac:spMk id="6" creationId="{57C53717-41CF-CDC6-35E8-E4768673C10E}"/>
          </ac:spMkLst>
        </pc:spChg>
        <pc:spChg chg="mod">
          <ac:chgData name="Juan Hernández" userId="268c9cf315a2b605" providerId="LiveId" clId="{15700346-AE44-46BD-9515-D057753CB318}" dt="2024-01-10T20:57:08.303" v="783" actId="14100"/>
          <ac:spMkLst>
            <pc:docMk/>
            <pc:sldMk cId="0" sldId="256"/>
            <ac:spMk id="7" creationId="{080E0DC4-00A4-3272-E0F7-38561E5EADFC}"/>
          </ac:spMkLst>
        </pc:spChg>
        <pc:spChg chg="mod">
          <ac:chgData name="Juan Hernández" userId="268c9cf315a2b605" providerId="LiveId" clId="{15700346-AE44-46BD-9515-D057753CB318}" dt="2024-01-10T21:15:51.749" v="2000" actId="1076"/>
          <ac:spMkLst>
            <pc:docMk/>
            <pc:sldMk cId="0" sldId="256"/>
            <ac:spMk id="8" creationId="{E769AC8A-98FE-D162-FED8-AC3B059150AF}"/>
          </ac:spMkLst>
        </pc:spChg>
        <pc:spChg chg="del mod">
          <ac:chgData name="Juan Hernández" userId="268c9cf315a2b605" providerId="LiveId" clId="{15700346-AE44-46BD-9515-D057753CB318}" dt="2024-01-10T20:45:58.905" v="695" actId="478"/>
          <ac:spMkLst>
            <pc:docMk/>
            <pc:sldMk cId="0" sldId="256"/>
            <ac:spMk id="9" creationId="{A6C9441E-8F3C-9E00-139C-28A30FED2B6D}"/>
          </ac:spMkLst>
        </pc:spChg>
        <pc:spChg chg="mod">
          <ac:chgData name="Juan Hernández" userId="268c9cf315a2b605" providerId="LiveId" clId="{15700346-AE44-46BD-9515-D057753CB318}" dt="2024-01-10T21:18:18.216" v="2026" actId="1076"/>
          <ac:spMkLst>
            <pc:docMk/>
            <pc:sldMk cId="0" sldId="256"/>
            <ac:spMk id="11" creationId="{DB7E1D6F-EB6E-BF47-3115-4D1B2362AE58}"/>
          </ac:spMkLst>
        </pc:spChg>
        <pc:spChg chg="mod">
          <ac:chgData name="Juan Hernández" userId="268c9cf315a2b605" providerId="LiveId" clId="{15700346-AE44-46BD-9515-D057753CB318}" dt="2024-01-10T21:00:35.681" v="853" actId="1076"/>
          <ac:spMkLst>
            <pc:docMk/>
            <pc:sldMk cId="0" sldId="256"/>
            <ac:spMk id="13" creationId="{049B2776-FA56-29DB-80A6-EDD438CFF57B}"/>
          </ac:spMkLst>
        </pc:spChg>
        <pc:spChg chg="mod">
          <ac:chgData name="Juan Hernández" userId="268c9cf315a2b605" providerId="LiveId" clId="{15700346-AE44-46BD-9515-D057753CB318}" dt="2024-01-10T13:35:12.881" v="241" actId="1076"/>
          <ac:spMkLst>
            <pc:docMk/>
            <pc:sldMk cId="0" sldId="256"/>
            <ac:spMk id="14" creationId="{10E55887-1475-4F4F-998F-F9BBE34C6514}"/>
          </ac:spMkLst>
        </pc:spChg>
        <pc:spChg chg="mod">
          <ac:chgData name="Juan Hernández" userId="268c9cf315a2b605" providerId="LiveId" clId="{15700346-AE44-46BD-9515-D057753CB318}" dt="2024-01-10T21:17:51.657" v="2019" actId="1076"/>
          <ac:spMkLst>
            <pc:docMk/>
            <pc:sldMk cId="0" sldId="256"/>
            <ac:spMk id="16" creationId="{E20B5E1B-4538-7574-8953-76583577E212}"/>
          </ac:spMkLst>
        </pc:spChg>
        <pc:spChg chg="add mod">
          <ac:chgData name="Juan Hernández" userId="268c9cf315a2b605" providerId="LiveId" clId="{15700346-AE44-46BD-9515-D057753CB318}" dt="2024-01-10T21:05:56.322" v="1385" actId="1076"/>
          <ac:spMkLst>
            <pc:docMk/>
            <pc:sldMk cId="0" sldId="256"/>
            <ac:spMk id="18" creationId="{42A2F3C7-4E78-F00D-2954-9B3AF6D2D01B}"/>
          </ac:spMkLst>
        </pc:spChg>
        <pc:spChg chg="add del mod">
          <ac:chgData name="Juan Hernández" userId="268c9cf315a2b605" providerId="LiveId" clId="{15700346-AE44-46BD-9515-D057753CB318}" dt="2024-01-10T21:05:29.846" v="1377" actId="478"/>
          <ac:spMkLst>
            <pc:docMk/>
            <pc:sldMk cId="0" sldId="256"/>
            <ac:spMk id="21" creationId="{21ACE224-9AA8-DFB8-6838-FD9916B316C9}"/>
          </ac:spMkLst>
        </pc:spChg>
        <pc:spChg chg="add mod">
          <ac:chgData name="Juan Hernández" userId="268c9cf315a2b605" providerId="LiveId" clId="{15700346-AE44-46BD-9515-D057753CB318}" dt="2024-01-10T21:15:55.794" v="2002" actId="1076"/>
          <ac:spMkLst>
            <pc:docMk/>
            <pc:sldMk cId="0" sldId="256"/>
            <ac:spMk id="23" creationId="{948E0066-FE0D-6E07-C1B9-14B89884108E}"/>
          </ac:spMkLst>
        </pc:spChg>
        <pc:spChg chg="add mod">
          <ac:chgData name="Juan Hernández" userId="268c9cf315a2b605" providerId="LiveId" clId="{15700346-AE44-46BD-9515-D057753CB318}" dt="2024-01-10T21:15:59.204" v="2003" actId="1076"/>
          <ac:spMkLst>
            <pc:docMk/>
            <pc:sldMk cId="0" sldId="256"/>
            <ac:spMk id="24" creationId="{A56751BF-8695-1562-491C-777F17F19A2E}"/>
          </ac:spMkLst>
        </pc:spChg>
        <pc:spChg chg="add mod">
          <ac:chgData name="Juan Hernández" userId="268c9cf315a2b605" providerId="LiveId" clId="{15700346-AE44-46BD-9515-D057753CB318}" dt="2024-01-10T21:18:06.213" v="2024" actId="14100"/>
          <ac:spMkLst>
            <pc:docMk/>
            <pc:sldMk cId="0" sldId="256"/>
            <ac:spMk id="25" creationId="{0F782C98-0793-47F6-478A-3343FE3A740D}"/>
          </ac:spMkLst>
        </pc:spChg>
        <pc:spChg chg="add mod">
          <ac:chgData name="Juan Hernández" userId="268c9cf315a2b605" providerId="LiveId" clId="{15700346-AE44-46BD-9515-D057753CB318}" dt="2024-01-10T21:15:01.405" v="1993" actId="1076"/>
          <ac:spMkLst>
            <pc:docMk/>
            <pc:sldMk cId="0" sldId="256"/>
            <ac:spMk id="26" creationId="{AEB1C322-BCBA-99E6-4A8E-BFC988EAB655}"/>
          </ac:spMkLst>
        </pc:spChg>
        <pc:spChg chg="add mod">
          <ac:chgData name="Juan Hernández" userId="268c9cf315a2b605" providerId="LiveId" clId="{15700346-AE44-46BD-9515-D057753CB318}" dt="2024-01-10T21:18:09.248" v="2025" actId="1076"/>
          <ac:spMkLst>
            <pc:docMk/>
            <pc:sldMk cId="0" sldId="256"/>
            <ac:spMk id="28" creationId="{8955DC2B-8F8F-44C4-DD28-200DD3CD7861}"/>
          </ac:spMkLst>
        </pc:spChg>
        <pc:spChg chg="mod">
          <ac:chgData name="Juan Hernández" userId="268c9cf315a2b605" providerId="LiveId" clId="{15700346-AE44-46BD-9515-D057753CB318}" dt="2024-01-10T13:35:57.690" v="246" actId="207"/>
          <ac:spMkLst>
            <pc:docMk/>
            <pc:sldMk cId="0" sldId="256"/>
            <ac:spMk id="80" creationId="{00000000-0000-0000-0000-000000000000}"/>
          </ac:spMkLst>
        </pc:spChg>
        <pc:spChg chg="mod">
          <ac:chgData name="Juan Hernández" userId="268c9cf315a2b605" providerId="LiveId" clId="{15700346-AE44-46BD-9515-D057753CB318}" dt="2024-01-10T13:25:56.094" v="224" actId="1076"/>
          <ac:spMkLst>
            <pc:docMk/>
            <pc:sldMk cId="0" sldId="256"/>
            <ac:spMk id="81" creationId="{00000000-0000-0000-0000-000000000000}"/>
          </ac:spMkLst>
        </pc:spChg>
        <pc:spChg chg="mod">
          <ac:chgData name="Juan Hernández" userId="268c9cf315a2b605" providerId="LiveId" clId="{15700346-AE44-46BD-9515-D057753CB318}" dt="2024-01-10T13:23:42.753" v="198" actId="1076"/>
          <ac:spMkLst>
            <pc:docMk/>
            <pc:sldMk cId="0" sldId="256"/>
            <ac:spMk id="82" creationId="{00000000-0000-0000-0000-000000000000}"/>
          </ac:spMkLst>
        </pc:spChg>
        <pc:spChg chg="mod">
          <ac:chgData name="Juan Hernández" userId="268c9cf315a2b605" providerId="LiveId" clId="{15700346-AE44-46BD-9515-D057753CB318}" dt="2024-01-10T13:36:25.874" v="250" actId="207"/>
          <ac:spMkLst>
            <pc:docMk/>
            <pc:sldMk cId="0" sldId="256"/>
            <ac:spMk id="85" creationId="{00000000-0000-0000-0000-000000000000}"/>
          </ac:spMkLst>
        </pc:spChg>
        <pc:spChg chg="mod">
          <ac:chgData name="Juan Hernández" userId="268c9cf315a2b605" providerId="LiveId" clId="{15700346-AE44-46BD-9515-D057753CB318}" dt="2024-01-10T13:36:45.766" v="254" actId="207"/>
          <ac:spMkLst>
            <pc:docMk/>
            <pc:sldMk cId="0" sldId="256"/>
            <ac:spMk id="86" creationId="{00000000-0000-0000-0000-000000000000}"/>
          </ac:spMkLst>
        </pc:spChg>
        <pc:spChg chg="mod">
          <ac:chgData name="Juan Hernández" userId="268c9cf315a2b605" providerId="LiveId" clId="{15700346-AE44-46BD-9515-D057753CB318}" dt="2024-01-10T13:36:43.887" v="253" actId="207"/>
          <ac:spMkLst>
            <pc:docMk/>
            <pc:sldMk cId="0" sldId="256"/>
            <ac:spMk id="87" creationId="{00000000-0000-0000-0000-000000000000}"/>
          </ac:spMkLst>
        </pc:spChg>
        <pc:spChg chg="mod">
          <ac:chgData name="Juan Hernández" userId="268c9cf315a2b605" providerId="LiveId" clId="{15700346-AE44-46BD-9515-D057753CB318}" dt="2024-01-10T13:36:05.753" v="247" actId="207"/>
          <ac:spMkLst>
            <pc:docMk/>
            <pc:sldMk cId="0" sldId="256"/>
            <ac:spMk id="88" creationId="{00000000-0000-0000-0000-000000000000}"/>
          </ac:spMkLst>
        </pc:spChg>
        <pc:spChg chg="mod">
          <ac:chgData name="Juan Hernández" userId="268c9cf315a2b605" providerId="LiveId" clId="{15700346-AE44-46BD-9515-D057753CB318}" dt="2024-01-10T13:33:50.105" v="231" actId="1076"/>
          <ac:spMkLst>
            <pc:docMk/>
            <pc:sldMk cId="0" sldId="256"/>
            <ac:spMk id="91" creationId="{00000000-0000-0000-0000-000000000000}"/>
          </ac:spMkLst>
        </pc:spChg>
        <pc:graphicFrameChg chg="mod modGraphic">
          <ac:chgData name="Juan Hernández" userId="268c9cf315a2b605" providerId="LiveId" clId="{15700346-AE44-46BD-9515-D057753CB318}" dt="2024-01-10T21:17:55.247" v="2020" actId="1076"/>
          <ac:graphicFrameMkLst>
            <pc:docMk/>
            <pc:sldMk cId="0" sldId="256"/>
            <ac:graphicFrameMk id="15" creationId="{6185C5B6-1BC3-C1B4-2B66-66264F7455F7}"/>
          </ac:graphicFrameMkLst>
        </pc:graphicFrameChg>
        <pc:picChg chg="add mod">
          <ac:chgData name="Juan Hernández" userId="268c9cf315a2b605" providerId="LiveId" clId="{15700346-AE44-46BD-9515-D057753CB318}" dt="2024-01-10T21:18:21.415" v="2028" actId="1076"/>
          <ac:picMkLst>
            <pc:docMk/>
            <pc:sldMk cId="0" sldId="256"/>
            <ac:picMk id="5" creationId="{E3AAF6B0-7217-4402-3A7D-042F06753E4B}"/>
          </ac:picMkLst>
        </pc:picChg>
        <pc:picChg chg="del">
          <ac:chgData name="Juan Hernández" userId="268c9cf315a2b605" providerId="LiveId" clId="{15700346-AE44-46BD-9515-D057753CB318}" dt="2024-01-10T20:18:48.479" v="612" actId="478"/>
          <ac:picMkLst>
            <pc:docMk/>
            <pc:sldMk cId="0" sldId="256"/>
            <ac:picMk id="12" creationId="{652F889F-6DED-AD5F-FE75-8D449A1C85F6}"/>
          </ac:picMkLst>
        </pc:picChg>
        <pc:picChg chg="add mod">
          <ac:chgData name="Juan Hernández" userId="268c9cf315a2b605" providerId="LiveId" clId="{15700346-AE44-46BD-9515-D057753CB318}" dt="2024-01-10T21:16:01.098" v="2004" actId="1076"/>
          <ac:picMkLst>
            <pc:docMk/>
            <pc:sldMk cId="0" sldId="256"/>
            <ac:picMk id="17" creationId="{CCCAF1ED-408C-011C-A6C4-8597E2447EB3}"/>
          </ac:picMkLst>
        </pc:picChg>
        <pc:picChg chg="add del mod">
          <ac:chgData name="Juan Hernández" userId="268c9cf315a2b605" providerId="LiveId" clId="{15700346-AE44-46BD-9515-D057753CB318}" dt="2024-01-10T20:54:09.062" v="766" actId="478"/>
          <ac:picMkLst>
            <pc:docMk/>
            <pc:sldMk cId="0" sldId="256"/>
            <ac:picMk id="20" creationId="{05F37E67-43C0-DBEB-6F2E-2C4D2920101B}"/>
          </ac:picMkLst>
        </pc:picChg>
        <pc:picChg chg="add mod">
          <ac:chgData name="Juan Hernández" userId="268c9cf315a2b605" providerId="LiveId" clId="{15700346-AE44-46BD-9515-D057753CB318}" dt="2024-01-10T21:15:53.323" v="2001" actId="1076"/>
          <ac:picMkLst>
            <pc:docMk/>
            <pc:sldMk cId="0" sldId="256"/>
            <ac:picMk id="22" creationId="{7CE12EB2-0CA3-7259-63A0-08BA22C9E09F}"/>
          </ac:picMkLst>
        </pc:picChg>
        <pc:picChg chg="add del mod">
          <ac:chgData name="Juan Hernández" userId="268c9cf315a2b605" providerId="LiveId" clId="{15700346-AE44-46BD-9515-D057753CB318}" dt="2024-01-10T21:05:29.846" v="1377" actId="478"/>
          <ac:picMkLst>
            <pc:docMk/>
            <pc:sldMk cId="0" sldId="256"/>
            <ac:picMk id="1026" creationId="{1CB57DCA-D669-0C56-B80E-735D617582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5325"/>
            <a:ext cx="4673825" cy="3476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03725"/>
            <a:ext cx="5608300" cy="417195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701025" y="4403725"/>
            <a:ext cx="5608200" cy="417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77" name="Google Shape;77;p1:notes"/>
          <p:cNvSpPr>
            <a:spLocks noGrp="1" noRot="1" noChangeAspect="1"/>
          </p:cNvSpPr>
          <p:nvPr>
            <p:ph type="sldImg" idx="2"/>
          </p:nvPr>
        </p:nvSpPr>
        <p:spPr>
          <a:xfrm>
            <a:off x="2201863" y="695325"/>
            <a:ext cx="2606675" cy="3476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1413516" y="745070"/>
            <a:ext cx="30091378" cy="375129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920"/>
              </a:spcBef>
              <a:spcAft>
                <a:spcPts val="0"/>
              </a:spcAft>
              <a:buClr>
                <a:schemeClr val="dk1"/>
              </a:buClr>
              <a:buSzPts val="16498"/>
              <a:buFont typeface="Arial"/>
              <a:buNone/>
              <a:defRPr sz="9600"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body" idx="2"/>
          </p:nvPr>
        </p:nvSpPr>
        <p:spPr>
          <a:xfrm>
            <a:off x="4419600" y="5085977"/>
            <a:ext cx="24079199" cy="264159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920"/>
              </a:spcBef>
              <a:spcAft>
                <a:spcPts val="0"/>
              </a:spcAft>
              <a:buClr>
                <a:schemeClr val="dk1"/>
              </a:buClr>
              <a:buSzPts val="16498"/>
              <a:buFont typeface="Arial"/>
              <a:buNone/>
              <a:defRPr sz="9600"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35568581" y="134147254"/>
            <a:ext cx="269636261" cy="26660477"/>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89169561" y="107755387"/>
            <a:ext cx="269636261" cy="79444210"/>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00328" y="28204172"/>
            <a:ext cx="27980641" cy="871728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Calibri"/>
              <a:buNone/>
              <a:defRPr sz="20597"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0" name="Google Shape;20;p4"/>
          <p:cNvSpPr txBox="1">
            <a:spLocks noGrp="1"/>
          </p:cNvSpPr>
          <p:nvPr>
            <p:ph type="body" idx="1"/>
          </p:nvPr>
        </p:nvSpPr>
        <p:spPr>
          <a:xfrm>
            <a:off x="2600328" y="18602969"/>
            <a:ext cx="27980641" cy="960119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059"/>
              </a:spcBef>
              <a:spcAft>
                <a:spcPts val="0"/>
              </a:spcAft>
              <a:buClr>
                <a:srgbClr val="888888"/>
              </a:buClr>
              <a:buSzPts val="16498"/>
              <a:buFont typeface="Arial"/>
              <a:buNone/>
              <a:defRPr sz="10296" b="0" i="0" u="none" strike="noStrike" cap="none">
                <a:solidFill>
                  <a:srgbClr val="888888"/>
                </a:solidFill>
                <a:latin typeface="Calibri"/>
                <a:ea typeface="Calibri"/>
                <a:cs typeface="Calibri"/>
                <a:sym typeface="Calibri"/>
              </a:defRPr>
            </a:lvl1pPr>
            <a:lvl2pPr marL="914400" marR="0" lvl="1" indent="-228600" algn="l">
              <a:lnSpc>
                <a:spcPct val="100000"/>
              </a:lnSpc>
              <a:spcBef>
                <a:spcPts val="1860"/>
              </a:spcBef>
              <a:spcAft>
                <a:spcPts val="0"/>
              </a:spcAft>
              <a:buClr>
                <a:srgbClr val="888888"/>
              </a:buClr>
              <a:buSzPts val="14400"/>
              <a:buFont typeface="Arial"/>
              <a:buNone/>
              <a:defRPr sz="9298"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1640"/>
              </a:spcBef>
              <a:spcAft>
                <a:spcPts val="0"/>
              </a:spcAft>
              <a:buClr>
                <a:srgbClr val="888888"/>
              </a:buClr>
              <a:buSzPts val="12298"/>
              <a:buFont typeface="Arial"/>
              <a:buNone/>
              <a:defRPr sz="8198"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9pPr>
          </a:lstStyle>
          <a:p>
            <a:endParaRPr/>
          </a:p>
        </p:txBody>
      </p:sp>
      <p:sp>
        <p:nvSpPr>
          <p:cNvPr id="21" name="Google Shape;21;p4"/>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6" name="Google Shape;26;p5"/>
          <p:cNvSpPr txBox="1">
            <a:spLocks noGrp="1"/>
          </p:cNvSpPr>
          <p:nvPr>
            <p:ph type="body" idx="1"/>
          </p:nvPr>
        </p:nvSpPr>
        <p:spPr>
          <a:xfrm>
            <a:off x="5926457" y="73741288"/>
            <a:ext cx="53052343" cy="208554314"/>
          </a:xfrm>
          <a:prstGeom prst="rect">
            <a:avLst/>
          </a:prstGeom>
          <a:noFill/>
          <a:ln>
            <a:noFill/>
          </a:ln>
        </p:spPr>
        <p:txBody>
          <a:bodyPr spcFirstLastPara="1" wrap="square" lIns="91425" tIns="91425" rIns="91425" bIns="91425" anchor="t" anchorCtr="0">
            <a:noAutofit/>
          </a:bodyPr>
          <a:lstStyle>
            <a:lvl1pPr marL="457200" marR="0" lvl="0"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1pPr>
            <a:lvl2pPr marL="914400" marR="0" lvl="1"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2pPr>
            <a:lvl3pPr marL="1371600" marR="0" lvl="2"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3pPr>
            <a:lvl4pPr marL="1828800" marR="0" lvl="3"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4pPr>
            <a:lvl5pPr marL="2286000" marR="0" lvl="4"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5pPr>
            <a:lvl6pPr marL="2743200" marR="0" lvl="5"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6pPr>
            <a:lvl7pPr marL="3200400" marR="0" lvl="6"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7pPr>
            <a:lvl8pPr marL="3657600" marR="0" lvl="7"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8pPr>
            <a:lvl9pPr marL="4114800" marR="0" lvl="8" indent="-819022"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body" idx="2"/>
          </p:nvPr>
        </p:nvSpPr>
        <p:spPr>
          <a:xfrm>
            <a:off x="59527438" y="73741288"/>
            <a:ext cx="53052343" cy="208554314"/>
          </a:xfrm>
          <a:prstGeom prst="rect">
            <a:avLst/>
          </a:prstGeom>
          <a:noFill/>
          <a:ln>
            <a:noFill/>
          </a:ln>
        </p:spPr>
        <p:txBody>
          <a:bodyPr spcFirstLastPara="1" wrap="square" lIns="91425" tIns="91425" rIns="91425" bIns="91425" anchor="t" anchorCtr="0">
            <a:noAutofit/>
          </a:bodyPr>
          <a:lstStyle>
            <a:lvl1pPr marL="457200" marR="0" lvl="0"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1pPr>
            <a:lvl2pPr marL="914400" marR="0" lvl="1"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2pPr>
            <a:lvl3pPr marL="1371600" marR="0" lvl="2"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3pPr>
            <a:lvl4pPr marL="1828800" marR="0" lvl="3"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4pPr>
            <a:lvl5pPr marL="2286000" marR="0" lvl="4"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5pPr>
            <a:lvl6pPr marL="2743200" marR="0" lvl="5"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6pPr>
            <a:lvl7pPr marL="3200400" marR="0" lvl="6"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7pPr>
            <a:lvl8pPr marL="3657600" marR="0" lvl="7"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8pPr>
            <a:lvl9pPr marL="4114800" marR="0" lvl="8" indent="-819022"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 name="Google Shape;33;p6"/>
          <p:cNvSpPr txBox="1">
            <a:spLocks noGrp="1"/>
          </p:cNvSpPr>
          <p:nvPr>
            <p:ph type="body" idx="1"/>
          </p:nvPr>
        </p:nvSpPr>
        <p:spPr>
          <a:xfrm>
            <a:off x="1645922" y="9824722"/>
            <a:ext cx="14544677" cy="409447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460"/>
              </a:spcBef>
              <a:spcAft>
                <a:spcPts val="0"/>
              </a:spcAft>
              <a:buClr>
                <a:schemeClr val="dk1"/>
              </a:buClr>
              <a:buSzPts val="16498"/>
              <a:buFont typeface="Arial"/>
              <a:buNone/>
              <a:defRPr sz="12298" b="1" i="0" u="none" strike="noStrike" cap="none">
                <a:solidFill>
                  <a:schemeClr val="dk1"/>
                </a:solidFill>
                <a:latin typeface="Calibri"/>
                <a:ea typeface="Calibri"/>
                <a:cs typeface="Calibri"/>
                <a:sym typeface="Calibri"/>
              </a:defRPr>
            </a:lvl1pPr>
            <a:lvl2pPr marL="914400" marR="0" lvl="1" indent="-228600" algn="l">
              <a:lnSpc>
                <a:spcPct val="100000"/>
              </a:lnSpc>
              <a:spcBef>
                <a:spcPts val="2059"/>
              </a:spcBef>
              <a:spcAft>
                <a:spcPts val="0"/>
              </a:spcAft>
              <a:buClr>
                <a:schemeClr val="dk1"/>
              </a:buClr>
              <a:buSzPts val="14400"/>
              <a:buFont typeface="Arial"/>
              <a:buNone/>
              <a:defRPr sz="10296"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860"/>
              </a:spcBef>
              <a:spcAft>
                <a:spcPts val="0"/>
              </a:spcAft>
              <a:buClr>
                <a:schemeClr val="dk1"/>
              </a:buClr>
              <a:buSzPts val="12298"/>
              <a:buFont typeface="Arial"/>
              <a:buNone/>
              <a:defRPr sz="9298"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9pPr>
          </a:lstStyle>
          <a:p>
            <a:endParaRPr/>
          </a:p>
        </p:txBody>
      </p:sp>
      <p:sp>
        <p:nvSpPr>
          <p:cNvPr id="34" name="Google Shape;34;p6"/>
          <p:cNvSpPr txBox="1">
            <a:spLocks noGrp="1"/>
          </p:cNvSpPr>
          <p:nvPr>
            <p:ph type="body" idx="2"/>
          </p:nvPr>
        </p:nvSpPr>
        <p:spPr>
          <a:xfrm>
            <a:off x="1645922" y="13919198"/>
            <a:ext cx="14544677" cy="25288244"/>
          </a:xfrm>
          <a:prstGeom prst="rect">
            <a:avLst/>
          </a:prstGeom>
          <a:noFill/>
          <a:ln>
            <a:noFill/>
          </a:ln>
        </p:spPr>
        <p:txBody>
          <a:bodyPr spcFirstLastPara="1" wrap="square" lIns="91425" tIns="91425" rIns="91425" bIns="91425" anchor="t" anchorCtr="0">
            <a:noAutofit/>
          </a:bodyPr>
          <a:lstStyle>
            <a:lvl1pPr marL="457200" marR="0" lvl="0"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1pPr>
            <a:lvl2pPr marL="914400" marR="0" lvl="1"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2pPr>
            <a:lvl3pPr marL="1371600" marR="0" lvl="2"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3pPr>
            <a:lvl4pPr marL="1828800" marR="0" lvl="3"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4pPr>
            <a:lvl5pPr marL="2286000" marR="0" lvl="4"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5pPr>
            <a:lvl6pPr marL="2743200" marR="0" lvl="5"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6pPr>
            <a:lvl7pPr marL="3200400" marR="0" lvl="6"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7pPr>
            <a:lvl8pPr marL="3657600" marR="0" lvl="7"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8pPr>
            <a:lvl9pPr marL="4114800" marR="0" lvl="8" indent="-749172"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3"/>
          </p:nvPr>
        </p:nvSpPr>
        <p:spPr>
          <a:xfrm>
            <a:off x="16722098" y="9824722"/>
            <a:ext cx="14550389" cy="409447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460"/>
              </a:spcBef>
              <a:spcAft>
                <a:spcPts val="0"/>
              </a:spcAft>
              <a:buClr>
                <a:schemeClr val="dk1"/>
              </a:buClr>
              <a:buSzPts val="16498"/>
              <a:buFont typeface="Arial"/>
              <a:buNone/>
              <a:defRPr sz="12298" b="1" i="0" u="none" strike="noStrike" cap="none">
                <a:solidFill>
                  <a:schemeClr val="dk1"/>
                </a:solidFill>
                <a:latin typeface="Calibri"/>
                <a:ea typeface="Calibri"/>
                <a:cs typeface="Calibri"/>
                <a:sym typeface="Calibri"/>
              </a:defRPr>
            </a:lvl1pPr>
            <a:lvl2pPr marL="914400" marR="0" lvl="1" indent="-228600" algn="l">
              <a:lnSpc>
                <a:spcPct val="100000"/>
              </a:lnSpc>
              <a:spcBef>
                <a:spcPts val="2059"/>
              </a:spcBef>
              <a:spcAft>
                <a:spcPts val="0"/>
              </a:spcAft>
              <a:buClr>
                <a:schemeClr val="dk1"/>
              </a:buClr>
              <a:buSzPts val="14400"/>
              <a:buFont typeface="Arial"/>
              <a:buNone/>
              <a:defRPr sz="10296"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860"/>
              </a:spcBef>
              <a:spcAft>
                <a:spcPts val="0"/>
              </a:spcAft>
              <a:buClr>
                <a:schemeClr val="dk1"/>
              </a:buClr>
              <a:buSzPts val="12298"/>
              <a:buFont typeface="Arial"/>
              <a:buNone/>
              <a:defRPr sz="9298"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4"/>
          </p:nvPr>
        </p:nvSpPr>
        <p:spPr>
          <a:xfrm>
            <a:off x="16722098" y="13919198"/>
            <a:ext cx="14550389" cy="25288244"/>
          </a:xfrm>
          <a:prstGeom prst="rect">
            <a:avLst/>
          </a:prstGeom>
          <a:noFill/>
          <a:ln>
            <a:noFill/>
          </a:ln>
        </p:spPr>
        <p:txBody>
          <a:bodyPr spcFirstLastPara="1" wrap="square" lIns="91425" tIns="91425" rIns="91425" bIns="91425" anchor="t" anchorCtr="0">
            <a:noAutofit/>
          </a:bodyPr>
          <a:lstStyle>
            <a:lvl1pPr marL="457200" marR="0" lvl="0"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1pPr>
            <a:lvl2pPr marL="914400" marR="0" lvl="1"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2pPr>
            <a:lvl3pPr marL="1371600" marR="0" lvl="2"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3pPr>
            <a:lvl4pPr marL="1828800" marR="0" lvl="3"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4pPr>
            <a:lvl5pPr marL="2286000" marR="0" lvl="4"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5pPr>
            <a:lvl6pPr marL="2743200" marR="0" lvl="5"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6pPr>
            <a:lvl7pPr marL="3200400" marR="0" lvl="6"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7pPr>
            <a:lvl8pPr marL="3657600" marR="0" lvl="7"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8pPr>
            <a:lvl9pPr marL="4114800" marR="0" lvl="8" indent="-749172"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7"/>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645927" y="1747522"/>
            <a:ext cx="10829928" cy="743712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Calibri"/>
              <a:buNone/>
              <a:defRPr sz="10296"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9"/>
          <p:cNvSpPr txBox="1">
            <a:spLocks noGrp="1"/>
          </p:cNvSpPr>
          <p:nvPr>
            <p:ph type="body" idx="1"/>
          </p:nvPr>
        </p:nvSpPr>
        <p:spPr>
          <a:xfrm>
            <a:off x="12870180" y="1747524"/>
            <a:ext cx="18402301" cy="37459926"/>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body" idx="2"/>
          </p:nvPr>
        </p:nvSpPr>
        <p:spPr>
          <a:xfrm>
            <a:off x="1645927" y="9184644"/>
            <a:ext cx="10829928" cy="3002280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40"/>
              </a:spcBef>
              <a:spcAft>
                <a:spcPts val="0"/>
              </a:spcAft>
              <a:buClr>
                <a:schemeClr val="dk1"/>
              </a:buClr>
              <a:buSzPts val="16498"/>
              <a:buFont typeface="Arial"/>
              <a:buNone/>
              <a:defRPr sz="72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239"/>
              </a:spcBef>
              <a:spcAft>
                <a:spcPts val="0"/>
              </a:spcAft>
              <a:buClr>
                <a:schemeClr val="dk1"/>
              </a:buClr>
              <a:buSzPts val="14400"/>
              <a:buFont typeface="Arial"/>
              <a:buNone/>
              <a:defRPr sz="6197"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020"/>
              </a:spcBef>
              <a:spcAft>
                <a:spcPts val="0"/>
              </a:spcAft>
              <a:buClr>
                <a:schemeClr val="dk1"/>
              </a:buClr>
              <a:buSzPts val="12298"/>
              <a:buFont typeface="Arial"/>
              <a:buNone/>
              <a:defRPr sz="5098" b="0" i="0" u="none" strike="noStrike" cap="none">
                <a:solidFill>
                  <a:schemeClr val="dk1"/>
                </a:solidFill>
                <a:latin typeface="Calibri"/>
                <a:ea typeface="Calibri"/>
                <a:cs typeface="Calibri"/>
                <a:sym typeface="Calibri"/>
              </a:defRPr>
            </a:lvl3pPr>
            <a:lvl4pPr marL="1828800" marR="0" lvl="3"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4pPr>
            <a:lvl5pPr marL="2286000" marR="0" lvl="4"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5pPr>
            <a:lvl6pPr marL="2743200" marR="0" lvl="5"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6pPr>
            <a:lvl7pPr marL="3200400" marR="0" lvl="6"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7pPr>
            <a:lvl8pPr marL="3657600" marR="0" lvl="7"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8pPr>
            <a:lvl9pPr marL="4114800" marR="0" lvl="8"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6452237" y="30723841"/>
            <a:ext cx="19751040" cy="36271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Calibri"/>
              <a:buNone/>
              <a:defRPr sz="10296"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6452237" y="3921763"/>
            <a:ext cx="19751040" cy="26334721"/>
          </a:xfrm>
          <a:prstGeom prst="rect">
            <a:avLst/>
          </a:prstGeom>
          <a:noFill/>
          <a:ln>
            <a:noFill/>
          </a:ln>
        </p:spPr>
      </p:sp>
      <p:sp>
        <p:nvSpPr>
          <p:cNvPr id="59" name="Google Shape;59;p10"/>
          <p:cNvSpPr txBox="1">
            <a:spLocks noGrp="1"/>
          </p:cNvSpPr>
          <p:nvPr>
            <p:ph type="body" idx="1"/>
          </p:nvPr>
        </p:nvSpPr>
        <p:spPr>
          <a:xfrm>
            <a:off x="6452237" y="34350966"/>
            <a:ext cx="19751040" cy="515111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40"/>
              </a:spcBef>
              <a:spcAft>
                <a:spcPts val="0"/>
              </a:spcAft>
              <a:buClr>
                <a:schemeClr val="dk1"/>
              </a:buClr>
              <a:buSzPts val="16498"/>
              <a:buFont typeface="Arial"/>
              <a:buNone/>
              <a:defRPr sz="72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239"/>
              </a:spcBef>
              <a:spcAft>
                <a:spcPts val="0"/>
              </a:spcAft>
              <a:buClr>
                <a:schemeClr val="dk1"/>
              </a:buClr>
              <a:buSzPts val="14400"/>
              <a:buFont typeface="Arial"/>
              <a:buNone/>
              <a:defRPr sz="6197"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020"/>
              </a:spcBef>
              <a:spcAft>
                <a:spcPts val="0"/>
              </a:spcAft>
              <a:buClr>
                <a:schemeClr val="dk1"/>
              </a:buClr>
              <a:buSzPts val="12298"/>
              <a:buFont typeface="Arial"/>
              <a:buNone/>
              <a:defRPr sz="5098" b="0" i="0" u="none" strike="noStrike" cap="none">
                <a:solidFill>
                  <a:schemeClr val="dk1"/>
                </a:solidFill>
                <a:latin typeface="Calibri"/>
                <a:ea typeface="Calibri"/>
                <a:cs typeface="Calibri"/>
                <a:sym typeface="Calibri"/>
              </a:defRPr>
            </a:lvl3pPr>
            <a:lvl4pPr marL="1828800" marR="0" lvl="3"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4pPr>
            <a:lvl5pPr marL="2286000" marR="0" lvl="4"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5pPr>
            <a:lvl6pPr marL="2743200" marR="0" lvl="5"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6pPr>
            <a:lvl7pPr marL="3200400" marR="0" lvl="6"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7pPr>
            <a:lvl8pPr marL="3657600" marR="0" lvl="7"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8pPr>
            <a:lvl9pPr marL="4114800" marR="0" lvl="8"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1976118" y="9911083"/>
            <a:ext cx="28966166" cy="29626559"/>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645920" y="10241280"/>
            <a:ext cx="29626559" cy="28966166"/>
          </a:xfrm>
          <a:prstGeom prst="rect">
            <a:avLst/>
          </a:prstGeom>
          <a:noFill/>
          <a:ln>
            <a:noFill/>
          </a:ln>
        </p:spPr>
        <p:txBody>
          <a:bodyPr spcFirstLastPara="1" wrap="square" lIns="91425" tIns="91425" rIns="91425" bIns="91425" anchor="t" anchorCtr="0">
            <a:noAutofit/>
          </a:bodyPr>
          <a:lstStyle>
            <a:lvl1pPr marL="457200" marR="0" lvl="0" indent="-1276223" algn="l" rtl="0">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rtl="0">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rtl="0">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619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619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1" name="Google Shape;11;p2"/>
          <p:cNvPicPr preferRelativeResize="0"/>
          <p:nvPr/>
        </p:nvPicPr>
        <p:blipFill rotWithShape="1">
          <a:blip r:embed="rId12">
            <a:alphaModFix/>
          </a:blip>
          <a:srcRect/>
          <a:stretch/>
        </p:blipFill>
        <p:spPr>
          <a:xfrm rot="-5400000">
            <a:off x="-9245601" y="21945600"/>
            <a:ext cx="15366998" cy="1562102"/>
          </a:xfrm>
          <a:prstGeom prst="rect">
            <a:avLst/>
          </a:prstGeom>
          <a:noFill/>
          <a:ln>
            <a:noFill/>
          </a:ln>
        </p:spPr>
      </p:pic>
      <p:pic>
        <p:nvPicPr>
          <p:cNvPr id="12" name="Google Shape;12;p2"/>
          <p:cNvPicPr preferRelativeResize="0"/>
          <p:nvPr/>
        </p:nvPicPr>
        <p:blipFill rotWithShape="1">
          <a:blip r:embed="rId12">
            <a:alphaModFix/>
          </a:blip>
          <a:srcRect/>
          <a:stretch/>
        </p:blipFill>
        <p:spPr>
          <a:xfrm rot="5400000">
            <a:off x="26797003" y="21945600"/>
            <a:ext cx="15366998" cy="1562102"/>
          </a:xfrm>
          <a:prstGeom prst="rect">
            <a:avLst/>
          </a:prstGeom>
          <a:noFill/>
          <a:ln>
            <a:noFill/>
          </a:ln>
        </p:spPr>
      </p:pic>
      <p:pic>
        <p:nvPicPr>
          <p:cNvPr id="13" name="Google Shape;13;p2"/>
          <p:cNvPicPr preferRelativeResize="0"/>
          <p:nvPr/>
        </p:nvPicPr>
        <p:blipFill rotWithShape="1">
          <a:blip r:embed="rId13">
            <a:alphaModFix/>
          </a:blip>
          <a:srcRect/>
          <a:stretch/>
        </p:blipFill>
        <p:spPr>
          <a:xfrm>
            <a:off x="0" y="44399206"/>
            <a:ext cx="32918400" cy="1518427"/>
          </a:xfrm>
          <a:prstGeom prst="rect">
            <a:avLst/>
          </a:prstGeom>
          <a:noFill/>
          <a:ln>
            <a:noFill/>
          </a:ln>
        </p:spPr>
      </p:pic>
      <p:sp>
        <p:nvSpPr>
          <p:cNvPr id="14" name="Google Shape;14;p2"/>
          <p:cNvSpPr/>
          <p:nvPr/>
        </p:nvSpPr>
        <p:spPr>
          <a:xfrm>
            <a:off x="0" y="44970703"/>
            <a:ext cx="16459200" cy="12699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781"/>
              <a:buFont typeface="Arial"/>
              <a:buNone/>
            </a:pPr>
            <a:r>
              <a:rPr lang="es-CO" sz="4781" b="0" i="0" u="none" strike="noStrike" cap="none">
                <a:solidFill>
                  <a:srgbClr val="808080"/>
                </a:solidFill>
                <a:latin typeface="Calibri"/>
                <a:ea typeface="Calibri"/>
                <a:cs typeface="Calibri"/>
                <a:sym typeface="Calibri"/>
              </a:rPr>
              <a:t>Template ID: tallstripe  Size: 36x48</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1405200" y="258224"/>
            <a:ext cx="30108000" cy="2514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0" name="Google Shape;80;p1"/>
          <p:cNvSpPr/>
          <p:nvPr/>
        </p:nvSpPr>
        <p:spPr>
          <a:xfrm>
            <a:off x="0" y="-182900"/>
            <a:ext cx="32918400" cy="3671700"/>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1" name="Google Shape;81;p1"/>
          <p:cNvSpPr txBox="1"/>
          <p:nvPr/>
        </p:nvSpPr>
        <p:spPr>
          <a:xfrm>
            <a:off x="617357" y="3692903"/>
            <a:ext cx="4480331" cy="8964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Introducción</a:t>
            </a:r>
            <a:endParaRPr sz="5400" b="1" i="1" u="none" strike="noStrike" cap="none" dirty="0">
              <a:solidFill>
                <a:srgbClr val="00506C"/>
              </a:solidFill>
              <a:latin typeface="Calibri"/>
              <a:ea typeface="Calibri"/>
              <a:cs typeface="Calibri"/>
              <a:sym typeface="Calibri"/>
            </a:endParaRPr>
          </a:p>
        </p:txBody>
      </p:sp>
      <p:sp>
        <p:nvSpPr>
          <p:cNvPr id="82" name="Google Shape;82;p1"/>
          <p:cNvSpPr txBox="1"/>
          <p:nvPr/>
        </p:nvSpPr>
        <p:spPr>
          <a:xfrm>
            <a:off x="535500" y="4622879"/>
            <a:ext cx="16280995" cy="746559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400"/>
              <a:buFont typeface="Arial"/>
              <a:buNone/>
            </a:pPr>
            <a:r>
              <a:rPr lang="es-ES" sz="2800" dirty="0"/>
              <a:t>El retroceso glaciar en las emblemáticas regiones de la Sierra Nevada de Santa Marta y el Nevado del Cocuy es un fenómeno crucial y preocupante que ha capturado la atención de la comunidad científica global. En esta investigación, se emplea una combinación poderosa de imágenes satelitales Landsat, avanzados algoritmos de inteligencia artificial y técnicas de procesamiento digital de imágenes para estudiar el cambio y la evolución de los glaciares en estas áreas sensibles y vitales.</a:t>
            </a:r>
          </a:p>
          <a:p>
            <a:pPr marL="0" marR="0" lvl="0" indent="0" algn="just" rtl="0">
              <a:lnSpc>
                <a:spcPct val="100000"/>
              </a:lnSpc>
              <a:spcBef>
                <a:spcPts val="0"/>
              </a:spcBef>
              <a:spcAft>
                <a:spcPts val="0"/>
              </a:spcAft>
              <a:buClr>
                <a:srgbClr val="000000"/>
              </a:buClr>
              <a:buSzPts val="3400"/>
              <a:buFont typeface="Arial"/>
              <a:buNone/>
            </a:pPr>
            <a:r>
              <a:rPr lang="es-ES" sz="2800" dirty="0"/>
              <a:t>El análisis se centra en la detección precisa del retroceso glaciar a lo largo de un extenso periodo de tiempo, aprovechando la riqueza de datos de las misiones Landsat, que ofrecen una perspectiva histórica de más de cuatro décadas. La aplicación de algoritmos de inteligencia artificial y técnicas de procesamiento digital de imágenes permite la identificación, clasificación y seguimiento detallado de los cambios en la extensión y la morfología de los glaciares.</a:t>
            </a:r>
          </a:p>
          <a:p>
            <a:pPr marL="0" marR="0" lvl="0" indent="0" algn="just" rtl="0">
              <a:lnSpc>
                <a:spcPct val="100000"/>
              </a:lnSpc>
              <a:spcBef>
                <a:spcPts val="0"/>
              </a:spcBef>
              <a:spcAft>
                <a:spcPts val="0"/>
              </a:spcAft>
              <a:buClr>
                <a:srgbClr val="000000"/>
              </a:buClr>
              <a:buSzPts val="3400"/>
              <a:buFont typeface="Arial"/>
              <a:buNone/>
            </a:pPr>
            <a:r>
              <a:rPr lang="es-ES" sz="2800" dirty="0"/>
              <a:t>Este enfoque interdisciplinario no solo proporciona una comprensión más profunda de los patrones y tendencias del retroceso glaciar en estas regiones de importancia ecológica y socioeconómica, sino que también ofrece una metodología innovadora para monitorear y predecir el impacto del cambio climático en los ecosistemas de alta montaña. Los resultados de esta investigación no solo contribuirán al conocimiento científico, sino que también podrían tener implicaciones significativas para la gestión ambiental y la toma de decisiones a nivel regional y global</a:t>
            </a:r>
            <a:r>
              <a:rPr lang="es-ES" sz="3400" dirty="0"/>
              <a:t>.</a:t>
            </a:r>
            <a:endParaRPr sz="3400" b="0" i="0" u="none" strike="noStrike" cap="none" dirty="0">
              <a:solidFill>
                <a:srgbClr val="000000"/>
              </a:solidFill>
              <a:latin typeface="Arial"/>
              <a:ea typeface="Arial"/>
              <a:cs typeface="Arial"/>
              <a:sym typeface="Arial"/>
            </a:endParaRPr>
          </a:p>
        </p:txBody>
      </p:sp>
      <p:sp>
        <p:nvSpPr>
          <p:cNvPr id="83" name="Google Shape;83;p1"/>
          <p:cNvSpPr/>
          <p:nvPr/>
        </p:nvSpPr>
        <p:spPr>
          <a:xfrm>
            <a:off x="20389586" y="24835755"/>
            <a:ext cx="2608500" cy="140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4" name="Google Shape;84;p1"/>
          <p:cNvSpPr/>
          <p:nvPr/>
        </p:nvSpPr>
        <p:spPr>
          <a:xfrm>
            <a:off x="20389586" y="28803694"/>
            <a:ext cx="2608500" cy="140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5" name="Google Shape;85;p1"/>
          <p:cNvSpPr txBox="1"/>
          <p:nvPr/>
        </p:nvSpPr>
        <p:spPr>
          <a:xfrm>
            <a:off x="617357" y="12392802"/>
            <a:ext cx="318474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dirty="0">
                <a:solidFill>
                  <a:srgbClr val="00B050"/>
                </a:solidFill>
                <a:latin typeface="Calibri"/>
                <a:ea typeface="Calibri"/>
                <a:cs typeface="Calibri"/>
                <a:sym typeface="Calibri"/>
              </a:rPr>
              <a:t>Análisis de resultados</a:t>
            </a:r>
            <a:endParaRPr sz="5400" b="1" i="1" u="none" strike="noStrike" cap="none" dirty="0">
              <a:solidFill>
                <a:srgbClr val="00B050"/>
              </a:solidFill>
              <a:latin typeface="Calibri"/>
              <a:ea typeface="Calibri"/>
              <a:cs typeface="Calibri"/>
              <a:sym typeface="Calibri"/>
            </a:endParaRPr>
          </a:p>
        </p:txBody>
      </p:sp>
      <p:sp>
        <p:nvSpPr>
          <p:cNvPr id="86" name="Google Shape;86;p1"/>
          <p:cNvSpPr txBox="1"/>
          <p:nvPr/>
        </p:nvSpPr>
        <p:spPr>
          <a:xfrm>
            <a:off x="157050" y="37202760"/>
            <a:ext cx="182439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u="none" strike="noStrike" cap="none">
                <a:solidFill>
                  <a:srgbClr val="00B050"/>
                </a:solidFill>
                <a:latin typeface="Calibri"/>
                <a:ea typeface="Calibri"/>
                <a:cs typeface="Calibri"/>
                <a:sym typeface="Calibri"/>
              </a:rPr>
              <a:t>Conclusiones</a:t>
            </a:r>
            <a:endParaRPr sz="5400" b="1" i="1" u="none" strike="noStrike" cap="none">
              <a:solidFill>
                <a:srgbClr val="00B050"/>
              </a:solidFill>
              <a:latin typeface="Calibri"/>
              <a:ea typeface="Calibri"/>
              <a:cs typeface="Calibri"/>
              <a:sym typeface="Calibri"/>
            </a:endParaRPr>
          </a:p>
        </p:txBody>
      </p:sp>
      <p:sp>
        <p:nvSpPr>
          <p:cNvPr id="87" name="Google Shape;87;p1"/>
          <p:cNvSpPr txBox="1"/>
          <p:nvPr/>
        </p:nvSpPr>
        <p:spPr>
          <a:xfrm>
            <a:off x="18790241" y="37189577"/>
            <a:ext cx="132690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u="none" strike="noStrike" cap="none" dirty="0">
                <a:solidFill>
                  <a:srgbClr val="00B050"/>
                </a:solidFill>
                <a:latin typeface="Calibri"/>
                <a:ea typeface="Calibri"/>
                <a:cs typeface="Calibri"/>
                <a:sym typeface="Calibri"/>
              </a:rPr>
              <a:t>Referencias</a:t>
            </a:r>
            <a:r>
              <a:rPr lang="es-CO" sz="5400" b="1" i="1" u="none" strike="noStrike" cap="none" dirty="0">
                <a:solidFill>
                  <a:schemeClr val="lt1"/>
                </a:solidFill>
                <a:latin typeface="Calibri"/>
                <a:ea typeface="Calibri"/>
                <a:cs typeface="Calibri"/>
                <a:sym typeface="Calibri"/>
              </a:rPr>
              <a:t> </a:t>
            </a:r>
            <a:endParaRPr sz="5400" b="1" i="1" u="none" strike="noStrike" cap="none" dirty="0">
              <a:solidFill>
                <a:schemeClr val="lt1"/>
              </a:solidFill>
              <a:latin typeface="Calibri"/>
              <a:ea typeface="Calibri"/>
              <a:cs typeface="Calibri"/>
              <a:sym typeface="Calibri"/>
            </a:endParaRPr>
          </a:p>
        </p:txBody>
      </p:sp>
      <p:sp>
        <p:nvSpPr>
          <p:cNvPr id="88" name="Google Shape;88;p1"/>
          <p:cNvSpPr txBox="1">
            <a:spLocks noGrp="1"/>
          </p:cNvSpPr>
          <p:nvPr>
            <p:ph type="body" idx="1"/>
          </p:nvPr>
        </p:nvSpPr>
        <p:spPr>
          <a:xfrm>
            <a:off x="535500" y="-38625"/>
            <a:ext cx="26799600" cy="3108300"/>
          </a:xfrm>
          <a:prstGeom prst="rect">
            <a:avLst/>
          </a:prstGeom>
          <a:noFill/>
          <a:ln>
            <a:noFill/>
          </a:ln>
        </p:spPr>
        <p:txBody>
          <a:bodyPr spcFirstLastPara="1" wrap="square" lIns="470125" tIns="235050" rIns="470125" bIns="235050" anchor="t" anchorCtr="0">
            <a:noAutofit/>
          </a:bodyPr>
          <a:lstStyle/>
          <a:p>
            <a:pPr marL="0" marR="0" lvl="0" indent="0" algn="ctr" rtl="0">
              <a:lnSpc>
                <a:spcPct val="100000"/>
              </a:lnSpc>
              <a:spcBef>
                <a:spcPts val="0"/>
              </a:spcBef>
              <a:spcAft>
                <a:spcPts val="0"/>
              </a:spcAft>
              <a:buClr>
                <a:schemeClr val="lt1"/>
              </a:buClr>
              <a:buSzPts val="16498"/>
              <a:buFont typeface="Arial"/>
              <a:buNone/>
            </a:pPr>
            <a:r>
              <a:rPr lang="es-ES" sz="5000" b="1" i="1" dirty="0">
                <a:solidFill>
                  <a:srgbClr val="00B050"/>
                </a:solidFill>
              </a:rPr>
              <a:t>Retroceso glaciar Nevado de Sierra Nevada de Santa Marta y Cocuy  1990 - 2023</a:t>
            </a:r>
            <a:endParaRPr sz="5000" b="1" i="1" dirty="0">
              <a:solidFill>
                <a:srgbClr val="00B050"/>
              </a:solidFill>
            </a:endParaRPr>
          </a:p>
          <a:p>
            <a:pPr marL="0" lvl="0" indent="0" algn="ctr" rtl="0">
              <a:lnSpc>
                <a:spcPct val="100000"/>
              </a:lnSpc>
              <a:spcBef>
                <a:spcPts val="0"/>
              </a:spcBef>
              <a:spcAft>
                <a:spcPts val="0"/>
              </a:spcAft>
              <a:buClr>
                <a:schemeClr val="lt1"/>
              </a:buClr>
              <a:buSzPts val="16498"/>
              <a:buNone/>
            </a:pPr>
            <a:r>
              <a:rPr lang="es-CO" sz="4000" b="1" i="1" dirty="0">
                <a:solidFill>
                  <a:srgbClr val="00B050"/>
                </a:solidFill>
              </a:rPr>
              <a:t>Elaborado por: Juan Sebastián, Hernández Santana</a:t>
            </a:r>
            <a:endParaRPr sz="4000" b="1" i="1" dirty="0">
              <a:solidFill>
                <a:srgbClr val="00B050"/>
              </a:solidFill>
            </a:endParaRPr>
          </a:p>
          <a:p>
            <a:pPr marL="0" lvl="0" indent="0" algn="ctr" rtl="0">
              <a:lnSpc>
                <a:spcPct val="100000"/>
              </a:lnSpc>
              <a:spcBef>
                <a:spcPts val="0"/>
              </a:spcBef>
              <a:spcAft>
                <a:spcPts val="0"/>
              </a:spcAft>
              <a:buClr>
                <a:schemeClr val="lt1"/>
              </a:buClr>
              <a:buSzPts val="16498"/>
              <a:buNone/>
            </a:pPr>
            <a:r>
              <a:rPr lang="es-CO" sz="4000" b="1" i="1" dirty="0">
                <a:solidFill>
                  <a:srgbClr val="00B050"/>
                </a:solidFill>
              </a:rPr>
              <a:t>Maestría en Gestión de la Información y Tecnologías Geoespaciales</a:t>
            </a:r>
            <a:endParaRPr sz="5000" b="1" i="1" dirty="0">
              <a:solidFill>
                <a:srgbClr val="00B050"/>
              </a:solidFill>
            </a:endParaRPr>
          </a:p>
          <a:p>
            <a:pPr marL="0" lvl="0" indent="0" algn="ctr" rtl="0">
              <a:lnSpc>
                <a:spcPct val="100000"/>
              </a:lnSpc>
              <a:spcBef>
                <a:spcPts val="0"/>
              </a:spcBef>
              <a:spcAft>
                <a:spcPts val="0"/>
              </a:spcAft>
              <a:buSzPts val="16498"/>
              <a:buNone/>
            </a:pPr>
            <a:r>
              <a:rPr lang="es-CO" sz="4000" b="1" i="1" dirty="0">
                <a:solidFill>
                  <a:srgbClr val="00B050"/>
                </a:solidFill>
              </a:rPr>
              <a:t>Análisis y modelamiento espacial</a:t>
            </a:r>
            <a:endParaRPr sz="4000" b="1" i="1" dirty="0">
              <a:solidFill>
                <a:srgbClr val="00B050"/>
              </a:solidFill>
            </a:endParaRPr>
          </a:p>
          <a:p>
            <a:pPr marL="0" marR="0" lvl="0" indent="0" algn="ctr" rtl="0">
              <a:lnSpc>
                <a:spcPct val="100000"/>
              </a:lnSpc>
              <a:spcBef>
                <a:spcPts val="0"/>
              </a:spcBef>
              <a:spcAft>
                <a:spcPts val="0"/>
              </a:spcAft>
              <a:buClr>
                <a:schemeClr val="lt1"/>
              </a:buClr>
              <a:buSzPts val="16498"/>
              <a:buFont typeface="Arial"/>
              <a:buNone/>
            </a:pPr>
            <a:endParaRPr sz="8000" b="1" i="1" dirty="0">
              <a:solidFill>
                <a:srgbClr val="00B050"/>
              </a:solidFill>
            </a:endParaRPr>
          </a:p>
        </p:txBody>
      </p:sp>
      <p:sp>
        <p:nvSpPr>
          <p:cNvPr id="89" name="Google Shape;89;p1"/>
          <p:cNvSpPr txBox="1"/>
          <p:nvPr/>
        </p:nvSpPr>
        <p:spPr>
          <a:xfrm>
            <a:off x="16535400" y="3663950"/>
            <a:ext cx="4076700" cy="9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1" i="1" u="none" strike="noStrike" cap="none" dirty="0">
              <a:solidFill>
                <a:srgbClr val="134F5C"/>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a:stretch/>
        </p:blipFill>
        <p:spPr>
          <a:xfrm>
            <a:off x="27438575" y="-182900"/>
            <a:ext cx="5141651" cy="3671700"/>
          </a:xfrm>
          <a:prstGeom prst="rect">
            <a:avLst/>
          </a:prstGeom>
          <a:noFill/>
          <a:ln>
            <a:noFill/>
          </a:ln>
        </p:spPr>
      </p:pic>
      <p:sp>
        <p:nvSpPr>
          <p:cNvPr id="91" name="Google Shape;91;p1"/>
          <p:cNvSpPr txBox="1"/>
          <p:nvPr/>
        </p:nvSpPr>
        <p:spPr>
          <a:xfrm>
            <a:off x="23462587" y="9754899"/>
            <a:ext cx="2868000" cy="6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Objetivo</a:t>
            </a:r>
            <a:endParaRPr sz="4800" b="1" i="1" u="none" strike="noStrike" cap="none" dirty="0">
              <a:solidFill>
                <a:srgbClr val="00506C"/>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A9CCFCA2-E92C-99E9-79DF-570FED28BCBE}"/>
              </a:ext>
            </a:extLst>
          </p:cNvPr>
          <p:cNvSpPr txBox="1"/>
          <p:nvPr/>
        </p:nvSpPr>
        <p:spPr>
          <a:xfrm>
            <a:off x="16832727" y="10509422"/>
            <a:ext cx="15365429" cy="1569660"/>
          </a:xfrm>
          <a:prstGeom prst="rect">
            <a:avLst/>
          </a:prstGeom>
          <a:noFill/>
        </p:spPr>
        <p:txBody>
          <a:bodyPr wrap="square" rtlCol="0">
            <a:spAutoFit/>
          </a:bodyPr>
          <a:lstStyle/>
          <a:p>
            <a:pPr marL="457200" indent="-457200" algn="just">
              <a:buFont typeface="Arial" panose="020B0604020202020204" pitchFamily="34" charset="0"/>
              <a:buChar char="•"/>
            </a:pPr>
            <a:r>
              <a:rPr lang="es-ES" sz="2400" dirty="0"/>
              <a:t>Cuantificar el retroceso glaciar a lo largo del tiempo en las áreas de interés, utilizando datos históricos de Landsat, algoritmos de inteligencia artificial y métodos de procesamiento de imágenes, con el fin de comprender los patrones, tasas y causas del cambio en la extensión y morfología de los glaciares en estas regiones de importancia ecológica y socioeconómica.</a:t>
            </a:r>
            <a:endParaRPr lang="es-CO" sz="2400" dirty="0"/>
          </a:p>
        </p:txBody>
      </p:sp>
      <p:sp>
        <p:nvSpPr>
          <p:cNvPr id="8" name="CuadroTexto 7">
            <a:extLst>
              <a:ext uri="{FF2B5EF4-FFF2-40B4-BE49-F238E27FC236}">
                <a16:creationId xmlns:a16="http://schemas.microsoft.com/office/drawing/2014/main" id="{E769AC8A-98FE-D162-FED8-AC3B059150AF}"/>
              </a:ext>
            </a:extLst>
          </p:cNvPr>
          <p:cNvSpPr txBox="1"/>
          <p:nvPr/>
        </p:nvSpPr>
        <p:spPr>
          <a:xfrm>
            <a:off x="9728126" y="13692290"/>
            <a:ext cx="22079594" cy="1384995"/>
          </a:xfrm>
          <a:prstGeom prst="rect">
            <a:avLst/>
          </a:prstGeom>
          <a:noFill/>
        </p:spPr>
        <p:txBody>
          <a:bodyPr wrap="square" lIns="91440" tIns="45720" rIns="91440" bIns="45720" rtlCol="0" anchor="t">
            <a:spAutoFit/>
          </a:bodyPr>
          <a:lstStyle/>
          <a:p>
            <a:pPr algn="just"/>
            <a:r>
              <a:rPr lang="es-MX" sz="2800" dirty="0"/>
              <a:t>En figura 1 se ilustra el comportamiento del Nevado del Cocuy en los años 2000, 2005, 2015, 2020 y 2023. En donde se logra evidenciar el retroceso glaciar que ha tenido dicho Nevado en el transcurso de 2 décadas. Esto se complementa con la Tabla 1, donde se identifica la reducción constante de la cobertura. Lo anterior presenta relación con el análisis de variabilidad de la temperatura (Figura 2). </a:t>
            </a:r>
          </a:p>
        </p:txBody>
      </p:sp>
      <p:sp>
        <p:nvSpPr>
          <p:cNvPr id="13" name="CuadroTexto 12">
            <a:extLst>
              <a:ext uri="{FF2B5EF4-FFF2-40B4-BE49-F238E27FC236}">
                <a16:creationId xmlns:a16="http://schemas.microsoft.com/office/drawing/2014/main" id="{049B2776-FA56-29DB-80A6-EDD438CFF57B}"/>
              </a:ext>
            </a:extLst>
          </p:cNvPr>
          <p:cNvSpPr txBox="1"/>
          <p:nvPr/>
        </p:nvSpPr>
        <p:spPr>
          <a:xfrm>
            <a:off x="18663417" y="38524869"/>
            <a:ext cx="13719471" cy="5016758"/>
          </a:xfrm>
          <a:prstGeom prst="rect">
            <a:avLst/>
          </a:prstGeom>
          <a:noFill/>
        </p:spPr>
        <p:txBody>
          <a:bodyPr wrap="square" rtlCol="0">
            <a:spAutoFit/>
          </a:bodyPr>
          <a:lstStyle/>
          <a:p>
            <a:pPr marL="285750" indent="-285750">
              <a:buFont typeface="Arial" panose="020B0604020202020204" pitchFamily="34" charset="0"/>
              <a:buChar char="•"/>
            </a:pPr>
            <a:r>
              <a:rPr lang="es-CO" sz="2000" b="0" i="0" dirty="0">
                <a:solidFill>
                  <a:srgbClr val="000000"/>
                </a:solidFill>
                <a:effectLst/>
                <a:latin typeface="+mn-lt"/>
              </a:rPr>
              <a:t>[1] J. Zapata-Paulini et al., «</a:t>
            </a:r>
            <a:r>
              <a:rPr lang="es-CO" sz="2000" b="0" i="0" dirty="0" err="1">
                <a:solidFill>
                  <a:srgbClr val="000000"/>
                </a:solidFill>
                <a:effectLst/>
                <a:latin typeface="+mn-lt"/>
              </a:rPr>
              <a:t>Augmented</a:t>
            </a:r>
            <a:r>
              <a:rPr lang="es-CO" sz="2000" b="0" i="0" dirty="0">
                <a:solidFill>
                  <a:srgbClr val="000000"/>
                </a:solidFill>
                <a:effectLst/>
                <a:latin typeface="+mn-lt"/>
              </a:rPr>
              <a:t> </a:t>
            </a:r>
            <a:r>
              <a:rPr lang="es-CO" sz="2000" b="0" i="0" dirty="0" err="1">
                <a:solidFill>
                  <a:srgbClr val="000000"/>
                </a:solidFill>
                <a:effectLst/>
                <a:latin typeface="+mn-lt"/>
              </a:rPr>
              <a:t>reality</a:t>
            </a:r>
            <a:r>
              <a:rPr lang="es-CO" sz="2000" b="0" i="0" dirty="0">
                <a:solidFill>
                  <a:srgbClr val="000000"/>
                </a:solidFill>
                <a:effectLst/>
                <a:latin typeface="+mn-lt"/>
              </a:rPr>
              <a:t> </a:t>
            </a:r>
            <a:r>
              <a:rPr lang="es-CO" sz="2000" b="0" i="0" dirty="0" err="1">
                <a:solidFill>
                  <a:srgbClr val="000000"/>
                </a:solidFill>
                <a:effectLst/>
                <a:latin typeface="+mn-lt"/>
              </a:rPr>
              <a:t>for</a:t>
            </a:r>
            <a:r>
              <a:rPr lang="es-CO" sz="2000" b="0" i="0" dirty="0">
                <a:solidFill>
                  <a:srgbClr val="000000"/>
                </a:solidFill>
                <a:effectLst/>
                <a:latin typeface="+mn-lt"/>
              </a:rPr>
              <a:t> </a:t>
            </a:r>
            <a:r>
              <a:rPr lang="es-CO" sz="2000" b="0" i="0" dirty="0" err="1">
                <a:solidFill>
                  <a:srgbClr val="000000"/>
                </a:solidFill>
                <a:effectLst/>
                <a:latin typeface="+mn-lt"/>
              </a:rPr>
              <a:t>innovation</a:t>
            </a:r>
            <a:r>
              <a:rPr lang="es-CO" sz="2000" b="0" i="0" dirty="0">
                <a:solidFill>
                  <a:srgbClr val="000000"/>
                </a:solidFill>
                <a:effectLst/>
                <a:latin typeface="+mn-lt"/>
              </a:rPr>
              <a:t>: </a:t>
            </a:r>
            <a:r>
              <a:rPr lang="es-CO" sz="2000" b="0" i="0" dirty="0" err="1">
                <a:solidFill>
                  <a:srgbClr val="000000"/>
                </a:solidFill>
                <a:effectLst/>
                <a:latin typeface="+mn-lt"/>
              </a:rPr>
              <a:t>Education</a:t>
            </a:r>
            <a:r>
              <a:rPr lang="es-CO" sz="2000" b="0" i="0" dirty="0">
                <a:solidFill>
                  <a:srgbClr val="000000"/>
                </a:solidFill>
                <a:effectLst/>
                <a:latin typeface="+mn-lt"/>
              </a:rPr>
              <a:t> and </a:t>
            </a:r>
            <a:r>
              <a:rPr lang="es-CO" sz="2000" b="0" i="0" dirty="0" err="1">
                <a:solidFill>
                  <a:srgbClr val="000000"/>
                </a:solidFill>
                <a:effectLst/>
                <a:latin typeface="+mn-lt"/>
              </a:rPr>
              <a:t>analysis</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a:t>
            </a:r>
            <a:r>
              <a:rPr lang="es-CO" sz="2000" b="0" i="0" dirty="0" err="1">
                <a:solidFill>
                  <a:srgbClr val="000000"/>
                </a:solidFill>
                <a:effectLst/>
                <a:latin typeface="+mn-lt"/>
              </a:rPr>
              <a:t>the</a:t>
            </a:r>
            <a:r>
              <a:rPr lang="es-CO" sz="2000" b="0" i="0" dirty="0">
                <a:solidFill>
                  <a:srgbClr val="000000"/>
                </a:solidFill>
                <a:effectLst/>
                <a:latin typeface="+mn-lt"/>
              </a:rPr>
              <a:t> glacial </a:t>
            </a:r>
            <a:r>
              <a:rPr lang="es-CO" sz="2000" b="0" i="0" dirty="0" err="1">
                <a:solidFill>
                  <a:srgbClr val="000000"/>
                </a:solidFill>
                <a:effectLst/>
                <a:latin typeface="+mn-lt"/>
              </a:rPr>
              <a:t>retreat</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a:t>
            </a:r>
            <a:r>
              <a:rPr lang="es-CO" sz="2000" b="0" i="0" dirty="0" err="1">
                <a:solidFill>
                  <a:srgbClr val="000000"/>
                </a:solidFill>
                <a:effectLst/>
                <a:latin typeface="+mn-lt"/>
              </a:rPr>
              <a:t>the</a:t>
            </a:r>
            <a:r>
              <a:rPr lang="es-CO" sz="2000" b="0" i="0" dirty="0">
                <a:solidFill>
                  <a:srgbClr val="000000"/>
                </a:solidFill>
                <a:effectLst/>
                <a:latin typeface="+mn-lt"/>
              </a:rPr>
              <a:t> Peruvian </a:t>
            </a:r>
            <a:r>
              <a:rPr lang="es-CO" sz="2000" b="0" i="0" dirty="0" err="1">
                <a:solidFill>
                  <a:srgbClr val="000000"/>
                </a:solidFill>
                <a:effectLst/>
                <a:latin typeface="+mn-lt"/>
              </a:rPr>
              <a:t>Andean</a:t>
            </a:r>
            <a:r>
              <a:rPr lang="es-CO" sz="2000" b="0" i="0" dirty="0">
                <a:solidFill>
                  <a:srgbClr val="000000"/>
                </a:solidFill>
                <a:effectLst/>
                <a:latin typeface="+mn-lt"/>
              </a:rPr>
              <a:t> </a:t>
            </a:r>
            <a:r>
              <a:rPr lang="es-CO" sz="2000" b="0" i="0" dirty="0" err="1">
                <a:solidFill>
                  <a:srgbClr val="000000"/>
                </a:solidFill>
                <a:effectLst/>
                <a:latin typeface="+mn-lt"/>
              </a:rPr>
              <a:t>snow-capped</a:t>
            </a:r>
            <a:r>
              <a:rPr lang="es-CO" sz="2000" b="0" i="0" dirty="0">
                <a:solidFill>
                  <a:srgbClr val="000000"/>
                </a:solidFill>
                <a:effectLst/>
                <a:latin typeface="+mn-lt"/>
              </a:rPr>
              <a:t> </a:t>
            </a:r>
            <a:r>
              <a:rPr lang="es-CO" sz="2000" b="0" i="0" dirty="0" err="1">
                <a:solidFill>
                  <a:srgbClr val="000000"/>
                </a:solidFill>
                <a:effectLst/>
                <a:latin typeface="+mn-lt"/>
              </a:rPr>
              <a:t>mountains</a:t>
            </a:r>
            <a:r>
              <a:rPr lang="es-CO" sz="2000" b="0" i="0" dirty="0">
                <a:solidFill>
                  <a:srgbClr val="000000"/>
                </a:solidFill>
                <a:effectLst/>
                <a:latin typeface="+mn-lt"/>
              </a:rPr>
              <a:t>», </a:t>
            </a:r>
            <a:r>
              <a:rPr lang="es-CO" sz="2000" b="0" i="0" dirty="0" err="1">
                <a:solidFill>
                  <a:srgbClr val="000000"/>
                </a:solidFill>
                <a:effectLst/>
                <a:latin typeface="+mn-lt"/>
              </a:rPr>
              <a:t>Journal</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Open </a:t>
            </a:r>
            <a:r>
              <a:rPr lang="es-CO" sz="2000" b="0" i="0" dirty="0" err="1">
                <a:solidFill>
                  <a:srgbClr val="000000"/>
                </a:solidFill>
                <a:effectLst/>
                <a:latin typeface="+mn-lt"/>
              </a:rPr>
              <a:t>Innovation</a:t>
            </a:r>
            <a:r>
              <a:rPr lang="es-CO" sz="2000" b="0" i="0" dirty="0">
                <a:solidFill>
                  <a:srgbClr val="000000"/>
                </a:solidFill>
                <a:effectLst/>
                <a:latin typeface="+mn-lt"/>
              </a:rPr>
              <a:t>: </a:t>
            </a:r>
            <a:r>
              <a:rPr lang="es-CO" sz="2000" b="0" i="0" dirty="0" err="1">
                <a:solidFill>
                  <a:srgbClr val="000000"/>
                </a:solidFill>
                <a:effectLst/>
                <a:latin typeface="+mn-lt"/>
              </a:rPr>
              <a:t>Technology</a:t>
            </a:r>
            <a:r>
              <a:rPr lang="es-CO" sz="2000" b="0" i="0" dirty="0">
                <a:solidFill>
                  <a:srgbClr val="000000"/>
                </a:solidFill>
                <a:effectLst/>
                <a:latin typeface="+mn-lt"/>
              </a:rPr>
              <a:t>, </a:t>
            </a:r>
            <a:r>
              <a:rPr lang="es-CO" sz="2000" b="0" i="0" dirty="0" err="1">
                <a:solidFill>
                  <a:srgbClr val="000000"/>
                </a:solidFill>
                <a:effectLst/>
                <a:latin typeface="+mn-lt"/>
              </a:rPr>
              <a:t>Market</a:t>
            </a:r>
            <a:r>
              <a:rPr lang="es-CO" sz="2000" b="0" i="0" dirty="0">
                <a:solidFill>
                  <a:srgbClr val="000000"/>
                </a:solidFill>
                <a:effectLst/>
                <a:latin typeface="+mn-lt"/>
              </a:rPr>
              <a:t>, and </a:t>
            </a:r>
            <a:r>
              <a:rPr lang="es-CO" sz="2000" b="0" i="0" dirty="0" err="1">
                <a:solidFill>
                  <a:srgbClr val="000000"/>
                </a:solidFill>
                <a:effectLst/>
                <a:latin typeface="+mn-lt"/>
              </a:rPr>
              <a:t>Complexity</a:t>
            </a:r>
            <a:r>
              <a:rPr lang="es-CO" sz="2000" b="0" i="0" dirty="0">
                <a:solidFill>
                  <a:srgbClr val="000000"/>
                </a:solidFill>
                <a:effectLst/>
                <a:latin typeface="+mn-lt"/>
              </a:rPr>
              <a:t>, vol. 9, n.º 3, p. 100106, sep. 2023, </a:t>
            </a:r>
            <a:r>
              <a:rPr lang="es-CO" sz="2000" b="0" i="0" dirty="0" err="1">
                <a:solidFill>
                  <a:srgbClr val="000000"/>
                </a:solidFill>
                <a:effectLst/>
                <a:latin typeface="+mn-lt"/>
              </a:rPr>
              <a:t>doi</a:t>
            </a:r>
            <a:r>
              <a:rPr lang="es-CO" sz="2000" b="0" i="0" dirty="0">
                <a:solidFill>
                  <a:srgbClr val="000000"/>
                </a:solidFill>
                <a:effectLst/>
                <a:latin typeface="+mn-lt"/>
              </a:rPr>
              <a:t>: 10.1016/j.joitmc.2023.100106.</a:t>
            </a:r>
          </a:p>
          <a:p>
            <a:pPr marL="285750" indent="-285750">
              <a:buFont typeface="Arial" panose="020B0604020202020204" pitchFamily="34" charset="0"/>
              <a:buChar char="•"/>
            </a:pPr>
            <a:r>
              <a:rPr lang="es-CO" sz="2000" b="0" i="0" dirty="0">
                <a:solidFill>
                  <a:srgbClr val="000000"/>
                </a:solidFill>
                <a:effectLst/>
                <a:latin typeface="+mn-lt"/>
              </a:rPr>
              <a:t>[2] R. L. Jones et al., «</a:t>
            </a:r>
            <a:r>
              <a:rPr lang="es-CO" sz="2000" b="0" i="0" dirty="0" err="1">
                <a:solidFill>
                  <a:srgbClr val="000000"/>
                </a:solidFill>
                <a:effectLst/>
                <a:latin typeface="+mn-lt"/>
              </a:rPr>
              <a:t>Continued</a:t>
            </a:r>
            <a:r>
              <a:rPr lang="es-CO" sz="2000" b="0" i="0" dirty="0">
                <a:solidFill>
                  <a:srgbClr val="000000"/>
                </a:solidFill>
                <a:effectLst/>
                <a:latin typeface="+mn-lt"/>
              </a:rPr>
              <a:t> glacial </a:t>
            </a:r>
            <a:r>
              <a:rPr lang="es-CO" sz="2000" b="0" i="0" dirty="0" err="1">
                <a:solidFill>
                  <a:srgbClr val="000000"/>
                </a:solidFill>
                <a:effectLst/>
                <a:latin typeface="+mn-lt"/>
              </a:rPr>
              <a:t>retreat</a:t>
            </a:r>
            <a:r>
              <a:rPr lang="es-CO" sz="2000" b="0" i="0" dirty="0">
                <a:solidFill>
                  <a:srgbClr val="000000"/>
                </a:solidFill>
                <a:effectLst/>
                <a:latin typeface="+mn-lt"/>
              </a:rPr>
              <a:t> </a:t>
            </a:r>
            <a:r>
              <a:rPr lang="es-CO" sz="2000" b="0" i="0" dirty="0" err="1">
                <a:solidFill>
                  <a:srgbClr val="000000"/>
                </a:solidFill>
                <a:effectLst/>
                <a:latin typeface="+mn-lt"/>
              </a:rPr>
              <a:t>linked</a:t>
            </a:r>
            <a:r>
              <a:rPr lang="es-CO" sz="2000" b="0" i="0" dirty="0">
                <a:solidFill>
                  <a:srgbClr val="000000"/>
                </a:solidFill>
                <a:effectLst/>
                <a:latin typeface="+mn-lt"/>
              </a:rPr>
              <a:t> </a:t>
            </a:r>
            <a:r>
              <a:rPr lang="es-CO" sz="2000" b="0" i="0" dirty="0" err="1">
                <a:solidFill>
                  <a:srgbClr val="000000"/>
                </a:solidFill>
                <a:effectLst/>
                <a:latin typeface="+mn-lt"/>
              </a:rPr>
              <a:t>to</a:t>
            </a:r>
            <a:r>
              <a:rPr lang="es-CO" sz="2000" b="0" i="0" dirty="0">
                <a:solidFill>
                  <a:srgbClr val="000000"/>
                </a:solidFill>
                <a:effectLst/>
                <a:latin typeface="+mn-lt"/>
              </a:rPr>
              <a:t> </a:t>
            </a:r>
            <a:r>
              <a:rPr lang="es-CO" sz="2000" b="0" i="0" dirty="0" err="1">
                <a:solidFill>
                  <a:srgbClr val="000000"/>
                </a:solidFill>
                <a:effectLst/>
                <a:latin typeface="+mn-lt"/>
              </a:rPr>
              <a:t>changing</a:t>
            </a:r>
            <a:r>
              <a:rPr lang="es-CO" sz="2000" b="0" i="0" dirty="0">
                <a:solidFill>
                  <a:srgbClr val="000000"/>
                </a:solidFill>
                <a:effectLst/>
                <a:latin typeface="+mn-lt"/>
              </a:rPr>
              <a:t> </a:t>
            </a:r>
            <a:r>
              <a:rPr lang="es-CO" sz="2000" b="0" i="0" dirty="0" err="1">
                <a:solidFill>
                  <a:srgbClr val="000000"/>
                </a:solidFill>
                <a:effectLst/>
                <a:latin typeface="+mn-lt"/>
              </a:rPr>
              <a:t>macronutrient</a:t>
            </a:r>
            <a:r>
              <a:rPr lang="es-CO" sz="2000" b="0" i="0" dirty="0">
                <a:solidFill>
                  <a:srgbClr val="000000"/>
                </a:solidFill>
                <a:effectLst/>
                <a:latin typeface="+mn-lt"/>
              </a:rPr>
              <a:t> </a:t>
            </a:r>
            <a:r>
              <a:rPr lang="es-CO" sz="2000" b="0" i="0" dirty="0" err="1">
                <a:solidFill>
                  <a:srgbClr val="000000"/>
                </a:solidFill>
                <a:effectLst/>
                <a:latin typeface="+mn-lt"/>
              </a:rPr>
              <a:t>supply</a:t>
            </a:r>
            <a:r>
              <a:rPr lang="es-CO" sz="2000" b="0" i="0" dirty="0">
                <a:solidFill>
                  <a:srgbClr val="000000"/>
                </a:solidFill>
                <a:effectLst/>
                <a:latin typeface="+mn-lt"/>
              </a:rPr>
              <a:t> </a:t>
            </a:r>
            <a:r>
              <a:rPr lang="es-CO" sz="2000" b="0" i="0" dirty="0" err="1">
                <a:solidFill>
                  <a:srgbClr val="000000"/>
                </a:solidFill>
                <a:effectLst/>
                <a:latin typeface="+mn-lt"/>
              </a:rPr>
              <a:t>along</a:t>
            </a:r>
            <a:r>
              <a:rPr lang="es-CO" sz="2000" b="0" i="0" dirty="0">
                <a:solidFill>
                  <a:srgbClr val="000000"/>
                </a:solidFill>
                <a:effectLst/>
                <a:latin typeface="+mn-lt"/>
              </a:rPr>
              <a:t> </a:t>
            </a:r>
            <a:r>
              <a:rPr lang="es-CO" sz="2000" b="0" i="0" dirty="0" err="1">
                <a:solidFill>
                  <a:srgbClr val="000000"/>
                </a:solidFill>
                <a:effectLst/>
                <a:latin typeface="+mn-lt"/>
              </a:rPr>
              <a:t>the</a:t>
            </a:r>
            <a:r>
              <a:rPr lang="es-CO" sz="2000" b="0" i="0" dirty="0">
                <a:solidFill>
                  <a:srgbClr val="000000"/>
                </a:solidFill>
                <a:effectLst/>
                <a:latin typeface="+mn-lt"/>
              </a:rPr>
              <a:t> West </a:t>
            </a:r>
            <a:r>
              <a:rPr lang="es-CO" sz="2000" b="0" i="0" dirty="0" err="1">
                <a:solidFill>
                  <a:srgbClr val="000000"/>
                </a:solidFill>
                <a:effectLst/>
                <a:latin typeface="+mn-lt"/>
              </a:rPr>
              <a:t>Antarctic</a:t>
            </a:r>
            <a:r>
              <a:rPr lang="es-CO" sz="2000" b="0" i="0" dirty="0">
                <a:solidFill>
                  <a:srgbClr val="000000"/>
                </a:solidFill>
                <a:effectLst/>
                <a:latin typeface="+mn-lt"/>
              </a:rPr>
              <a:t> </a:t>
            </a:r>
            <a:r>
              <a:rPr lang="es-CO" sz="2000" b="0" i="0" dirty="0" err="1">
                <a:solidFill>
                  <a:srgbClr val="000000"/>
                </a:solidFill>
                <a:effectLst/>
                <a:latin typeface="+mn-lt"/>
              </a:rPr>
              <a:t>Peninsula</a:t>
            </a:r>
            <a:r>
              <a:rPr lang="es-CO" sz="2000" b="0" i="0" dirty="0">
                <a:solidFill>
                  <a:srgbClr val="000000"/>
                </a:solidFill>
                <a:effectLst/>
                <a:latin typeface="+mn-lt"/>
              </a:rPr>
              <a:t>», Marine </a:t>
            </a:r>
            <a:r>
              <a:rPr lang="es-CO" sz="2000" b="0" i="0" dirty="0" err="1">
                <a:solidFill>
                  <a:srgbClr val="000000"/>
                </a:solidFill>
                <a:effectLst/>
                <a:latin typeface="+mn-lt"/>
              </a:rPr>
              <a:t>Chemistry</a:t>
            </a:r>
            <a:r>
              <a:rPr lang="es-CO" sz="2000" b="0" i="0" dirty="0">
                <a:solidFill>
                  <a:srgbClr val="000000"/>
                </a:solidFill>
                <a:effectLst/>
                <a:latin typeface="+mn-lt"/>
              </a:rPr>
              <a:t>, vol. 251, p. 104230, abr. 2023, </a:t>
            </a:r>
            <a:r>
              <a:rPr lang="es-CO" sz="2000" b="0" i="0" dirty="0" err="1">
                <a:solidFill>
                  <a:srgbClr val="000000"/>
                </a:solidFill>
                <a:effectLst/>
                <a:latin typeface="+mn-lt"/>
              </a:rPr>
              <a:t>doi</a:t>
            </a:r>
            <a:r>
              <a:rPr lang="es-CO" sz="2000" b="0" i="0" dirty="0">
                <a:solidFill>
                  <a:srgbClr val="000000"/>
                </a:solidFill>
                <a:effectLst/>
                <a:latin typeface="+mn-lt"/>
              </a:rPr>
              <a:t>: 10.1016/j.marchem.2023.104230.</a:t>
            </a:r>
          </a:p>
          <a:p>
            <a:pPr marL="285750" indent="-285750">
              <a:buFont typeface="Arial" panose="020B0604020202020204" pitchFamily="34" charset="0"/>
              <a:buChar char="•"/>
            </a:pPr>
            <a:r>
              <a:rPr lang="es-CO" sz="2000" b="0" i="0" dirty="0">
                <a:solidFill>
                  <a:srgbClr val="000000"/>
                </a:solidFill>
                <a:effectLst/>
                <a:latin typeface="+mn-lt"/>
              </a:rPr>
              <a:t>[3] T. Van Der Hammen, J. </a:t>
            </a:r>
            <a:r>
              <a:rPr lang="es-CO" sz="2000" b="0" i="0" dirty="0" err="1">
                <a:solidFill>
                  <a:srgbClr val="000000"/>
                </a:solidFill>
                <a:effectLst/>
                <a:latin typeface="+mn-lt"/>
              </a:rPr>
              <a:t>Barelds</a:t>
            </a:r>
            <a:r>
              <a:rPr lang="es-CO" sz="2000" b="0" i="0" dirty="0">
                <a:solidFill>
                  <a:srgbClr val="000000"/>
                </a:solidFill>
                <a:effectLst/>
                <a:latin typeface="+mn-lt"/>
              </a:rPr>
              <a:t>, H. De Jong, y A. A. De </a:t>
            </a:r>
            <a:r>
              <a:rPr lang="es-CO" sz="2000" b="0" i="0" dirty="0" err="1">
                <a:solidFill>
                  <a:srgbClr val="000000"/>
                </a:solidFill>
                <a:effectLst/>
                <a:latin typeface="+mn-lt"/>
              </a:rPr>
              <a:t>Veer</a:t>
            </a:r>
            <a:r>
              <a:rPr lang="es-CO" sz="2000" b="0" i="0" dirty="0">
                <a:solidFill>
                  <a:srgbClr val="000000"/>
                </a:solidFill>
                <a:effectLst/>
                <a:latin typeface="+mn-lt"/>
              </a:rPr>
              <a:t>, «Glacial </a:t>
            </a:r>
            <a:r>
              <a:rPr lang="es-CO" sz="2000" b="0" i="0" dirty="0" err="1">
                <a:solidFill>
                  <a:srgbClr val="000000"/>
                </a:solidFill>
                <a:effectLst/>
                <a:latin typeface="+mn-lt"/>
              </a:rPr>
              <a:t>sequence</a:t>
            </a:r>
            <a:r>
              <a:rPr lang="es-CO" sz="2000" b="0" i="0" dirty="0">
                <a:solidFill>
                  <a:srgbClr val="000000"/>
                </a:solidFill>
                <a:effectLst/>
                <a:latin typeface="+mn-lt"/>
              </a:rPr>
              <a:t> and </a:t>
            </a:r>
            <a:r>
              <a:rPr lang="es-CO" sz="2000" b="0" i="0" dirty="0" err="1">
                <a:solidFill>
                  <a:srgbClr val="000000"/>
                </a:solidFill>
                <a:effectLst/>
                <a:latin typeface="+mn-lt"/>
              </a:rPr>
              <a:t>environmental</a:t>
            </a:r>
            <a:r>
              <a:rPr lang="es-CO" sz="2000" b="0" i="0" dirty="0">
                <a:solidFill>
                  <a:srgbClr val="000000"/>
                </a:solidFill>
                <a:effectLst/>
                <a:latin typeface="+mn-lt"/>
              </a:rPr>
              <a:t> </a:t>
            </a:r>
            <a:r>
              <a:rPr lang="es-CO" sz="2000" b="0" i="0" dirty="0" err="1">
                <a:solidFill>
                  <a:srgbClr val="000000"/>
                </a:solidFill>
                <a:effectLst/>
                <a:latin typeface="+mn-lt"/>
              </a:rPr>
              <a:t>history</a:t>
            </a:r>
            <a:r>
              <a:rPr lang="es-CO" sz="2000" b="0" i="0" dirty="0">
                <a:solidFill>
                  <a:srgbClr val="000000"/>
                </a:solidFill>
                <a:effectLst/>
                <a:latin typeface="+mn-lt"/>
              </a:rPr>
              <a:t> in </a:t>
            </a:r>
            <a:r>
              <a:rPr lang="es-CO" sz="2000" b="0" i="0" dirty="0" err="1">
                <a:solidFill>
                  <a:srgbClr val="000000"/>
                </a:solidFill>
                <a:effectLst/>
                <a:latin typeface="+mn-lt"/>
              </a:rPr>
              <a:t>the</a:t>
            </a:r>
            <a:r>
              <a:rPr lang="es-CO" sz="2000" b="0" i="0" dirty="0">
                <a:solidFill>
                  <a:srgbClr val="000000"/>
                </a:solidFill>
                <a:effectLst/>
                <a:latin typeface="+mn-lt"/>
              </a:rPr>
              <a:t> Sierra Nevada del cocuy (Colombia)», </a:t>
            </a:r>
            <a:r>
              <a:rPr lang="es-CO" sz="2000" b="0" i="0" dirty="0" err="1">
                <a:solidFill>
                  <a:srgbClr val="000000"/>
                </a:solidFill>
                <a:effectLst/>
                <a:latin typeface="+mn-lt"/>
              </a:rPr>
              <a:t>Palaeogeography</a:t>
            </a:r>
            <a:r>
              <a:rPr lang="es-CO" sz="2000" b="0" i="0" dirty="0">
                <a:solidFill>
                  <a:srgbClr val="000000"/>
                </a:solidFill>
                <a:effectLst/>
                <a:latin typeface="+mn-lt"/>
              </a:rPr>
              <a:t>, </a:t>
            </a:r>
            <a:r>
              <a:rPr lang="es-CO" sz="2000" b="0" i="0" dirty="0" err="1">
                <a:solidFill>
                  <a:srgbClr val="000000"/>
                </a:solidFill>
                <a:effectLst/>
                <a:latin typeface="+mn-lt"/>
              </a:rPr>
              <a:t>Palaeoclimatology</a:t>
            </a:r>
            <a:r>
              <a:rPr lang="es-CO" sz="2000" b="0" i="0" dirty="0">
                <a:solidFill>
                  <a:srgbClr val="000000"/>
                </a:solidFill>
                <a:effectLst/>
                <a:latin typeface="+mn-lt"/>
              </a:rPr>
              <a:t>, </a:t>
            </a:r>
            <a:r>
              <a:rPr lang="es-CO" sz="2000" b="0" i="0" dirty="0" err="1">
                <a:solidFill>
                  <a:srgbClr val="000000"/>
                </a:solidFill>
                <a:effectLst/>
                <a:latin typeface="+mn-lt"/>
              </a:rPr>
              <a:t>Palaeoecology</a:t>
            </a:r>
            <a:r>
              <a:rPr lang="es-CO" sz="2000" b="0" i="0" dirty="0">
                <a:solidFill>
                  <a:srgbClr val="000000"/>
                </a:solidFill>
                <a:effectLst/>
                <a:latin typeface="+mn-lt"/>
              </a:rPr>
              <a:t>, vol. 32, pp. 247-340, ene. 1980, </a:t>
            </a:r>
            <a:r>
              <a:rPr lang="es-CO" sz="2000" b="0" i="0" dirty="0" err="1">
                <a:solidFill>
                  <a:srgbClr val="000000"/>
                </a:solidFill>
                <a:effectLst/>
                <a:latin typeface="+mn-lt"/>
              </a:rPr>
              <a:t>doi</a:t>
            </a:r>
            <a:r>
              <a:rPr lang="es-CO" sz="2000" b="0" i="0" dirty="0">
                <a:solidFill>
                  <a:srgbClr val="000000"/>
                </a:solidFill>
                <a:effectLst/>
                <a:latin typeface="+mn-lt"/>
              </a:rPr>
              <a:t>: 10.1016/0031-0182(80)90043-7.</a:t>
            </a:r>
          </a:p>
          <a:p>
            <a:pPr marL="285750" indent="-285750">
              <a:buFont typeface="Arial" panose="020B0604020202020204" pitchFamily="34" charset="0"/>
              <a:buChar char="•"/>
            </a:pPr>
            <a:r>
              <a:rPr lang="es-CO" sz="2000" b="0" i="0" dirty="0">
                <a:solidFill>
                  <a:srgbClr val="000000"/>
                </a:solidFill>
                <a:effectLst/>
                <a:latin typeface="+mn-lt"/>
              </a:rPr>
              <a:t>[4] X. Wang, Y. Huang, T. Liu, y W. Du, «</a:t>
            </a:r>
            <a:r>
              <a:rPr lang="es-CO" sz="2000" b="0" i="0" dirty="0" err="1">
                <a:solidFill>
                  <a:srgbClr val="000000"/>
                </a:solidFill>
                <a:effectLst/>
                <a:latin typeface="+mn-lt"/>
              </a:rPr>
              <a:t>Impacts</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a:t>
            </a:r>
            <a:r>
              <a:rPr lang="es-CO" sz="2000" b="0" i="0" dirty="0" err="1">
                <a:solidFill>
                  <a:srgbClr val="000000"/>
                </a:solidFill>
                <a:effectLst/>
                <a:latin typeface="+mn-lt"/>
              </a:rPr>
              <a:t>climate</a:t>
            </a:r>
            <a:r>
              <a:rPr lang="es-CO" sz="2000" b="0" i="0" dirty="0">
                <a:solidFill>
                  <a:srgbClr val="000000"/>
                </a:solidFill>
                <a:effectLst/>
                <a:latin typeface="+mn-lt"/>
              </a:rPr>
              <a:t> </a:t>
            </a:r>
            <a:r>
              <a:rPr lang="es-CO" sz="2000" b="0" i="0" dirty="0" err="1">
                <a:solidFill>
                  <a:srgbClr val="000000"/>
                </a:solidFill>
                <a:effectLst/>
                <a:latin typeface="+mn-lt"/>
              </a:rPr>
              <a:t>change</a:t>
            </a:r>
            <a:r>
              <a:rPr lang="es-CO" sz="2000" b="0" i="0" dirty="0">
                <a:solidFill>
                  <a:srgbClr val="000000"/>
                </a:solidFill>
                <a:effectLst/>
                <a:latin typeface="+mn-lt"/>
              </a:rPr>
              <a:t> </a:t>
            </a:r>
            <a:r>
              <a:rPr lang="es-CO" sz="2000" b="0" i="0" dirty="0" err="1">
                <a:solidFill>
                  <a:srgbClr val="000000"/>
                </a:solidFill>
                <a:effectLst/>
                <a:latin typeface="+mn-lt"/>
              </a:rPr>
              <a:t>on</a:t>
            </a:r>
            <a:r>
              <a:rPr lang="es-CO" sz="2000" b="0" i="0" dirty="0">
                <a:solidFill>
                  <a:srgbClr val="000000"/>
                </a:solidFill>
                <a:effectLst/>
                <a:latin typeface="+mn-lt"/>
              </a:rPr>
              <a:t> glacial </a:t>
            </a:r>
            <a:r>
              <a:rPr lang="es-CO" sz="2000" b="0" i="0" dirty="0" err="1">
                <a:solidFill>
                  <a:srgbClr val="000000"/>
                </a:solidFill>
                <a:effectLst/>
                <a:latin typeface="+mn-lt"/>
              </a:rPr>
              <a:t>retreat</a:t>
            </a:r>
            <a:r>
              <a:rPr lang="es-CO" sz="2000" b="0" i="0" dirty="0">
                <a:solidFill>
                  <a:srgbClr val="000000"/>
                </a:solidFill>
                <a:effectLst/>
                <a:latin typeface="+mn-lt"/>
              </a:rPr>
              <a:t> </a:t>
            </a:r>
            <a:r>
              <a:rPr lang="es-CO" sz="2000" b="0" i="0" dirty="0" err="1">
                <a:solidFill>
                  <a:srgbClr val="000000"/>
                </a:solidFill>
                <a:effectLst/>
                <a:latin typeface="+mn-lt"/>
              </a:rPr>
              <a:t>during</a:t>
            </a:r>
            <a:r>
              <a:rPr lang="es-CO" sz="2000" b="0" i="0" dirty="0">
                <a:solidFill>
                  <a:srgbClr val="000000"/>
                </a:solidFill>
                <a:effectLst/>
                <a:latin typeface="+mn-lt"/>
              </a:rPr>
              <a:t> 1990–2021 in </a:t>
            </a:r>
            <a:r>
              <a:rPr lang="es-CO" sz="2000" b="0" i="0" dirty="0" err="1">
                <a:solidFill>
                  <a:srgbClr val="000000"/>
                </a:solidFill>
                <a:effectLst/>
                <a:latin typeface="+mn-lt"/>
              </a:rPr>
              <a:t>the</a:t>
            </a:r>
            <a:r>
              <a:rPr lang="es-CO" sz="2000" b="0" i="0" dirty="0">
                <a:solidFill>
                  <a:srgbClr val="000000"/>
                </a:solidFill>
                <a:effectLst/>
                <a:latin typeface="+mn-lt"/>
              </a:rPr>
              <a:t> </a:t>
            </a:r>
            <a:r>
              <a:rPr lang="es-CO" sz="2000" b="0" i="0" dirty="0" err="1">
                <a:solidFill>
                  <a:srgbClr val="000000"/>
                </a:solidFill>
                <a:effectLst/>
                <a:latin typeface="+mn-lt"/>
              </a:rPr>
              <a:t>Chinese</a:t>
            </a:r>
            <a:r>
              <a:rPr lang="es-CO" sz="2000" b="0" i="0" dirty="0">
                <a:solidFill>
                  <a:srgbClr val="000000"/>
                </a:solidFill>
                <a:effectLst/>
                <a:latin typeface="+mn-lt"/>
              </a:rPr>
              <a:t> </a:t>
            </a:r>
            <a:r>
              <a:rPr lang="es-CO" sz="2000" b="0" i="0" dirty="0" err="1">
                <a:solidFill>
                  <a:srgbClr val="000000"/>
                </a:solidFill>
                <a:effectLst/>
                <a:latin typeface="+mn-lt"/>
              </a:rPr>
              <a:t>Altay</a:t>
            </a:r>
            <a:r>
              <a:rPr lang="es-CO" sz="2000" b="0" i="0" dirty="0">
                <a:solidFill>
                  <a:srgbClr val="000000"/>
                </a:solidFill>
                <a:effectLst/>
                <a:latin typeface="+mn-lt"/>
              </a:rPr>
              <a:t> </a:t>
            </a:r>
            <a:r>
              <a:rPr lang="es-CO" sz="2000" b="0" i="0" dirty="0" err="1">
                <a:solidFill>
                  <a:srgbClr val="000000"/>
                </a:solidFill>
                <a:effectLst/>
                <a:latin typeface="+mn-lt"/>
              </a:rPr>
              <a:t>Mountains</a:t>
            </a:r>
            <a:r>
              <a:rPr lang="es-CO" sz="2000" b="0" i="0" dirty="0">
                <a:solidFill>
                  <a:srgbClr val="000000"/>
                </a:solidFill>
                <a:effectLst/>
                <a:latin typeface="+mn-lt"/>
              </a:rPr>
              <a:t>», CATENA, vol. 228, p. 107156, jul. 2023, </a:t>
            </a:r>
            <a:r>
              <a:rPr lang="es-CO" sz="2000" b="0" i="0" dirty="0" err="1">
                <a:solidFill>
                  <a:srgbClr val="000000"/>
                </a:solidFill>
                <a:effectLst/>
                <a:latin typeface="+mn-lt"/>
              </a:rPr>
              <a:t>doi</a:t>
            </a:r>
            <a:r>
              <a:rPr lang="es-CO" sz="2000" b="0" i="0" dirty="0">
                <a:solidFill>
                  <a:srgbClr val="000000"/>
                </a:solidFill>
                <a:effectLst/>
                <a:latin typeface="+mn-lt"/>
              </a:rPr>
              <a:t>: 10.1016/j.catena.2023.107156.</a:t>
            </a:r>
          </a:p>
          <a:p>
            <a:pPr marL="285750" indent="-285750">
              <a:buFont typeface="Arial" panose="020B0604020202020204" pitchFamily="34" charset="0"/>
              <a:buChar char="•"/>
            </a:pPr>
            <a:r>
              <a:rPr lang="es-CO" sz="2000" b="0" i="0" dirty="0">
                <a:solidFill>
                  <a:srgbClr val="000000"/>
                </a:solidFill>
                <a:effectLst/>
                <a:latin typeface="+mn-lt"/>
              </a:rPr>
              <a:t>[5] J. I. López-Moreno et al., «</a:t>
            </a:r>
            <a:r>
              <a:rPr lang="es-CO" sz="2000" b="0" i="0" dirty="0" err="1">
                <a:solidFill>
                  <a:srgbClr val="000000"/>
                </a:solidFill>
                <a:effectLst/>
                <a:latin typeface="+mn-lt"/>
              </a:rPr>
              <a:t>Topographic</a:t>
            </a:r>
            <a:r>
              <a:rPr lang="es-CO" sz="2000" b="0" i="0" dirty="0">
                <a:solidFill>
                  <a:srgbClr val="000000"/>
                </a:solidFill>
                <a:effectLst/>
                <a:latin typeface="+mn-lt"/>
              </a:rPr>
              <a:t> control </a:t>
            </a:r>
            <a:r>
              <a:rPr lang="es-CO" sz="2000" b="0" i="0" dirty="0" err="1">
                <a:solidFill>
                  <a:srgbClr val="000000"/>
                </a:solidFill>
                <a:effectLst/>
                <a:latin typeface="+mn-lt"/>
              </a:rPr>
              <a:t>of</a:t>
            </a:r>
            <a:r>
              <a:rPr lang="es-CO" sz="2000" b="0" i="0" dirty="0">
                <a:solidFill>
                  <a:srgbClr val="000000"/>
                </a:solidFill>
                <a:effectLst/>
                <a:latin typeface="+mn-lt"/>
              </a:rPr>
              <a:t> </a:t>
            </a:r>
            <a:r>
              <a:rPr lang="es-CO" sz="2000" b="0" i="0" dirty="0" err="1">
                <a:solidFill>
                  <a:srgbClr val="000000"/>
                </a:solidFill>
                <a:effectLst/>
                <a:latin typeface="+mn-lt"/>
              </a:rPr>
              <a:t>glacier</a:t>
            </a:r>
            <a:r>
              <a:rPr lang="es-CO" sz="2000" b="0" i="0" dirty="0">
                <a:solidFill>
                  <a:srgbClr val="000000"/>
                </a:solidFill>
                <a:effectLst/>
                <a:latin typeface="+mn-lt"/>
              </a:rPr>
              <a:t> </a:t>
            </a:r>
            <a:r>
              <a:rPr lang="es-CO" sz="2000" b="0" i="0" dirty="0" err="1">
                <a:solidFill>
                  <a:srgbClr val="000000"/>
                </a:solidFill>
                <a:effectLst/>
                <a:latin typeface="+mn-lt"/>
              </a:rPr>
              <a:t>changes</a:t>
            </a:r>
            <a:r>
              <a:rPr lang="es-CO" sz="2000" b="0" i="0" dirty="0">
                <a:solidFill>
                  <a:srgbClr val="000000"/>
                </a:solidFill>
                <a:effectLst/>
                <a:latin typeface="+mn-lt"/>
              </a:rPr>
              <a:t> </a:t>
            </a:r>
            <a:r>
              <a:rPr lang="es-CO" sz="2000" b="0" i="0" dirty="0" err="1">
                <a:solidFill>
                  <a:srgbClr val="000000"/>
                </a:solidFill>
                <a:effectLst/>
                <a:latin typeface="+mn-lt"/>
              </a:rPr>
              <a:t>since</a:t>
            </a:r>
            <a:r>
              <a:rPr lang="es-CO" sz="2000" b="0" i="0" dirty="0">
                <a:solidFill>
                  <a:srgbClr val="000000"/>
                </a:solidFill>
                <a:effectLst/>
                <a:latin typeface="+mn-lt"/>
              </a:rPr>
              <a:t> </a:t>
            </a:r>
            <a:r>
              <a:rPr lang="es-CO" sz="2000" b="0" i="0" dirty="0" err="1">
                <a:solidFill>
                  <a:srgbClr val="000000"/>
                </a:solidFill>
                <a:effectLst/>
                <a:latin typeface="+mn-lt"/>
              </a:rPr>
              <a:t>the</a:t>
            </a:r>
            <a:r>
              <a:rPr lang="es-CO" sz="2000" b="0" i="0" dirty="0">
                <a:solidFill>
                  <a:srgbClr val="000000"/>
                </a:solidFill>
                <a:effectLst/>
                <a:latin typeface="+mn-lt"/>
              </a:rPr>
              <a:t> </a:t>
            </a:r>
            <a:r>
              <a:rPr lang="es-CO" sz="2000" b="0" i="0" dirty="0" err="1">
                <a:solidFill>
                  <a:srgbClr val="000000"/>
                </a:solidFill>
                <a:effectLst/>
                <a:latin typeface="+mn-lt"/>
              </a:rPr>
              <a:t>end</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a:t>
            </a:r>
            <a:r>
              <a:rPr lang="es-CO" sz="2000" b="0" i="0" dirty="0" err="1">
                <a:solidFill>
                  <a:srgbClr val="000000"/>
                </a:solidFill>
                <a:effectLst/>
                <a:latin typeface="+mn-lt"/>
              </a:rPr>
              <a:t>the</a:t>
            </a:r>
            <a:r>
              <a:rPr lang="es-CO" sz="2000" b="0" i="0" dirty="0">
                <a:solidFill>
                  <a:srgbClr val="000000"/>
                </a:solidFill>
                <a:effectLst/>
                <a:latin typeface="+mn-lt"/>
              </a:rPr>
              <a:t> Little Ice Age in </a:t>
            </a:r>
            <a:r>
              <a:rPr lang="es-CO" sz="2000" b="0" i="0" dirty="0" err="1">
                <a:solidFill>
                  <a:srgbClr val="000000"/>
                </a:solidFill>
                <a:effectLst/>
                <a:latin typeface="+mn-lt"/>
              </a:rPr>
              <a:t>the</a:t>
            </a:r>
            <a:r>
              <a:rPr lang="es-CO" sz="2000" b="0" i="0" dirty="0">
                <a:solidFill>
                  <a:srgbClr val="000000"/>
                </a:solidFill>
                <a:effectLst/>
                <a:latin typeface="+mn-lt"/>
              </a:rPr>
              <a:t> Sierra Nevada de Santa Marta </a:t>
            </a:r>
            <a:r>
              <a:rPr lang="es-CO" sz="2000" b="0" i="0" dirty="0" err="1">
                <a:solidFill>
                  <a:srgbClr val="000000"/>
                </a:solidFill>
                <a:effectLst/>
                <a:latin typeface="+mn-lt"/>
              </a:rPr>
              <a:t>mountains</a:t>
            </a:r>
            <a:r>
              <a:rPr lang="es-CO" sz="2000" b="0" i="0" dirty="0">
                <a:solidFill>
                  <a:srgbClr val="000000"/>
                </a:solidFill>
                <a:effectLst/>
                <a:latin typeface="+mn-lt"/>
              </a:rPr>
              <a:t>, Colombia», </a:t>
            </a:r>
            <a:r>
              <a:rPr lang="es-CO" sz="2000" b="0" i="0" dirty="0" err="1">
                <a:solidFill>
                  <a:srgbClr val="000000"/>
                </a:solidFill>
                <a:effectLst/>
                <a:latin typeface="+mn-lt"/>
              </a:rPr>
              <a:t>Journal</a:t>
            </a:r>
            <a:r>
              <a:rPr lang="es-CO" sz="2000" b="0" i="0" dirty="0">
                <a:solidFill>
                  <a:srgbClr val="000000"/>
                </a:solidFill>
                <a:effectLst/>
                <a:latin typeface="+mn-lt"/>
              </a:rPr>
              <a:t> </a:t>
            </a:r>
            <a:r>
              <a:rPr lang="es-CO" sz="2000" b="0" i="0" dirty="0" err="1">
                <a:solidFill>
                  <a:srgbClr val="000000"/>
                </a:solidFill>
                <a:effectLst/>
                <a:latin typeface="+mn-lt"/>
              </a:rPr>
              <a:t>of</a:t>
            </a:r>
            <a:r>
              <a:rPr lang="es-CO" sz="2000" b="0" i="0" dirty="0">
                <a:solidFill>
                  <a:srgbClr val="000000"/>
                </a:solidFill>
                <a:effectLst/>
                <a:latin typeface="+mn-lt"/>
              </a:rPr>
              <a:t> South American </a:t>
            </a:r>
            <a:r>
              <a:rPr lang="es-CO" sz="2000" b="0" i="0" dirty="0" err="1">
                <a:solidFill>
                  <a:srgbClr val="000000"/>
                </a:solidFill>
                <a:effectLst/>
                <a:latin typeface="+mn-lt"/>
              </a:rPr>
              <a:t>Earth</a:t>
            </a:r>
            <a:r>
              <a:rPr lang="es-CO" sz="2000" b="0" i="0" dirty="0">
                <a:solidFill>
                  <a:srgbClr val="000000"/>
                </a:solidFill>
                <a:effectLst/>
                <a:latin typeface="+mn-lt"/>
              </a:rPr>
              <a:t> </a:t>
            </a:r>
            <a:r>
              <a:rPr lang="es-CO" sz="2000" b="0" i="0" dirty="0" err="1">
                <a:solidFill>
                  <a:srgbClr val="000000"/>
                </a:solidFill>
                <a:effectLst/>
                <a:latin typeface="+mn-lt"/>
              </a:rPr>
              <a:t>Sciences</a:t>
            </a:r>
            <a:r>
              <a:rPr lang="es-CO" sz="2000" b="0" i="0" dirty="0">
                <a:solidFill>
                  <a:srgbClr val="000000"/>
                </a:solidFill>
                <a:effectLst/>
                <a:latin typeface="+mn-lt"/>
              </a:rPr>
              <a:t>, vol. 104, p. 102803, dic. 2020, </a:t>
            </a:r>
            <a:r>
              <a:rPr lang="es-CO" sz="2000" b="0" i="0" dirty="0" err="1">
                <a:solidFill>
                  <a:srgbClr val="000000"/>
                </a:solidFill>
                <a:effectLst/>
                <a:latin typeface="+mn-lt"/>
              </a:rPr>
              <a:t>doi</a:t>
            </a:r>
            <a:r>
              <a:rPr lang="es-CO" sz="2000" b="0" i="0" dirty="0">
                <a:solidFill>
                  <a:srgbClr val="000000"/>
                </a:solidFill>
                <a:effectLst/>
                <a:latin typeface="+mn-lt"/>
              </a:rPr>
              <a:t>: 10.1016/j.jsames.2020.102803.</a:t>
            </a:r>
          </a:p>
          <a:p>
            <a:pPr marL="285750" indent="-285750">
              <a:buFont typeface="Arial" panose="020B0604020202020204" pitchFamily="34" charset="0"/>
              <a:buChar char="•"/>
            </a:pPr>
            <a:r>
              <a:rPr lang="es-CO" sz="2000" b="0" i="0" dirty="0">
                <a:solidFill>
                  <a:srgbClr val="000000"/>
                </a:solidFill>
                <a:effectLst/>
                <a:latin typeface="+mn-lt"/>
              </a:rPr>
              <a:t>[6] «A timeline </a:t>
            </a:r>
            <a:r>
              <a:rPr lang="es-CO" sz="2000" b="0" i="0" dirty="0" err="1">
                <a:solidFill>
                  <a:srgbClr val="000000"/>
                </a:solidFill>
                <a:effectLst/>
                <a:latin typeface="+mn-lt"/>
              </a:rPr>
              <a:t>of</a:t>
            </a:r>
            <a:r>
              <a:rPr lang="es-CO" sz="2000" b="0" i="0" dirty="0">
                <a:solidFill>
                  <a:srgbClr val="000000"/>
                </a:solidFill>
                <a:effectLst/>
                <a:latin typeface="+mn-lt"/>
              </a:rPr>
              <a:t> Landsat </a:t>
            </a:r>
            <a:r>
              <a:rPr lang="es-CO" sz="2000" b="0" i="0" dirty="0" err="1">
                <a:solidFill>
                  <a:srgbClr val="000000"/>
                </a:solidFill>
                <a:effectLst/>
                <a:latin typeface="+mn-lt"/>
              </a:rPr>
              <a:t>satellites</a:t>
            </a:r>
            <a:r>
              <a:rPr lang="es-CO" sz="2000" b="0" i="0" dirty="0">
                <a:solidFill>
                  <a:srgbClr val="000000"/>
                </a:solidFill>
                <a:effectLst/>
                <a:latin typeface="+mn-lt"/>
              </a:rPr>
              <a:t> and </a:t>
            </a:r>
            <a:r>
              <a:rPr lang="es-CO" sz="2000" b="0" i="0" dirty="0" err="1">
                <a:solidFill>
                  <a:srgbClr val="000000"/>
                </a:solidFill>
                <a:effectLst/>
                <a:latin typeface="+mn-lt"/>
              </a:rPr>
              <a:t>sensors</a:t>
            </a:r>
            <a:r>
              <a:rPr lang="es-CO" sz="2000" b="0" i="0" dirty="0">
                <a:solidFill>
                  <a:srgbClr val="000000"/>
                </a:solidFill>
                <a:effectLst/>
                <a:latin typeface="+mn-lt"/>
              </a:rPr>
              <a:t>. Landsat 9 </a:t>
            </a:r>
            <a:r>
              <a:rPr lang="es-CO" sz="2000" b="0" i="0" dirty="0" err="1">
                <a:solidFill>
                  <a:srgbClr val="000000"/>
                </a:solidFill>
                <a:effectLst/>
                <a:latin typeface="+mn-lt"/>
              </a:rPr>
              <a:t>launch</a:t>
            </a:r>
            <a:r>
              <a:rPr lang="es-CO" sz="2000" b="0" i="0" dirty="0">
                <a:solidFill>
                  <a:srgbClr val="000000"/>
                </a:solidFill>
                <a:effectLst/>
                <a:latin typeface="+mn-lt"/>
              </a:rPr>
              <a:t> date </a:t>
            </a:r>
            <a:r>
              <a:rPr lang="es-CO" sz="2000" b="0" i="0" dirty="0" err="1">
                <a:solidFill>
                  <a:srgbClr val="000000"/>
                </a:solidFill>
                <a:effectLst/>
                <a:latin typeface="+mn-lt"/>
              </a:rPr>
              <a:t>is</a:t>
            </a:r>
            <a:r>
              <a:rPr lang="es-CO" sz="2000" b="0" i="0" dirty="0">
                <a:solidFill>
                  <a:srgbClr val="000000"/>
                </a:solidFill>
                <a:effectLst/>
                <a:latin typeface="+mn-lt"/>
              </a:rPr>
              <a:t>... | </a:t>
            </a:r>
            <a:r>
              <a:rPr lang="es-CO" sz="2000" b="0" i="0" dirty="0" err="1">
                <a:solidFill>
                  <a:srgbClr val="000000"/>
                </a:solidFill>
                <a:effectLst/>
                <a:latin typeface="+mn-lt"/>
              </a:rPr>
              <a:t>Download</a:t>
            </a:r>
            <a:r>
              <a:rPr lang="es-CO" sz="2000" b="0" i="0" dirty="0">
                <a:solidFill>
                  <a:srgbClr val="000000"/>
                </a:solidFill>
                <a:effectLst/>
                <a:latin typeface="+mn-lt"/>
              </a:rPr>
              <a:t> </a:t>
            </a:r>
            <a:r>
              <a:rPr lang="es-CO" sz="2000" b="0" i="0" dirty="0" err="1">
                <a:solidFill>
                  <a:srgbClr val="000000"/>
                </a:solidFill>
                <a:effectLst/>
                <a:latin typeface="+mn-lt"/>
              </a:rPr>
              <a:t>Scientific</a:t>
            </a:r>
            <a:r>
              <a:rPr lang="es-CO" sz="2000" b="0" i="0" dirty="0">
                <a:solidFill>
                  <a:srgbClr val="000000"/>
                </a:solidFill>
                <a:effectLst/>
                <a:latin typeface="+mn-lt"/>
              </a:rPr>
              <a:t> </a:t>
            </a:r>
            <a:r>
              <a:rPr lang="es-CO" sz="2000" b="0" i="0" dirty="0" err="1">
                <a:solidFill>
                  <a:srgbClr val="000000"/>
                </a:solidFill>
                <a:effectLst/>
                <a:latin typeface="+mn-lt"/>
              </a:rPr>
              <a:t>Diagram</a:t>
            </a:r>
            <a:r>
              <a:rPr lang="es-CO" sz="2000" b="0" i="0" dirty="0">
                <a:solidFill>
                  <a:srgbClr val="000000"/>
                </a:solidFill>
                <a:effectLst/>
                <a:latin typeface="+mn-lt"/>
              </a:rPr>
              <a:t>». Accedido: 10 de enero de 2024. [En línea]. Disponible en: https://www.researchgate.net/figure/A-timeline-of-Landsat-satellites-and-sensors-Landsat-9-launch-date-is-based-on-recent_fig1_312202874</a:t>
            </a:r>
          </a:p>
        </p:txBody>
      </p:sp>
      <p:sp>
        <p:nvSpPr>
          <p:cNvPr id="14" name="CuadroTexto 13">
            <a:extLst>
              <a:ext uri="{FF2B5EF4-FFF2-40B4-BE49-F238E27FC236}">
                <a16:creationId xmlns:a16="http://schemas.microsoft.com/office/drawing/2014/main" id="{10E55887-1475-4F4F-998F-F9BBE34C6514}"/>
              </a:ext>
            </a:extLst>
          </p:cNvPr>
          <p:cNvSpPr txBox="1"/>
          <p:nvPr/>
        </p:nvSpPr>
        <p:spPr>
          <a:xfrm>
            <a:off x="252363" y="38328079"/>
            <a:ext cx="17590089" cy="5262979"/>
          </a:xfrm>
          <a:prstGeom prst="rect">
            <a:avLst/>
          </a:prstGeom>
          <a:noFill/>
        </p:spPr>
        <p:txBody>
          <a:bodyPr wrap="square" lIns="91440" tIns="45720" rIns="91440" bIns="45720" rtlCol="0" anchor="t">
            <a:spAutoFit/>
          </a:bodyPr>
          <a:lstStyle/>
          <a:p>
            <a:pPr algn="just"/>
            <a:r>
              <a:rPr lang="es-ES" sz="2800" dirty="0"/>
              <a:t>El retroceso glaciar en las zonas de la Sierra Nevada de Santa Marta y el Nevado del Cocuy es un fenómeno evidente y significativo, con una clara disminución en la extensión y la masa de los glaciares a lo largo de las últimas décadas. Este cambio evidencia la vulnerabilidad de estos ecosistemas de alta montaña frente al impacto del cambio climático.</a:t>
            </a:r>
          </a:p>
          <a:p>
            <a:pPr algn="just"/>
            <a:r>
              <a:rPr lang="es-ES" sz="2800" dirty="0"/>
              <a:t>La combinación de imágenes satelitales Landsat, algoritmos de inteligencia artificial y técnicas de procesamiento digital de imágenes ha permitido una evaluación detallada y sistemática del retroceso glaciar en estas áreas. Estas herramientas han brindado una visión histórica y dinámica, revelando patrones de cambio y proporcionando una comprensión más profunda de la evolución de los glaciares en el tiempo.</a:t>
            </a:r>
          </a:p>
          <a:p>
            <a:pPr algn="just"/>
            <a:r>
              <a:rPr lang="es-ES" sz="2800" dirty="0"/>
              <a:t>Los resultados obtenidos destacan la importancia de una monitorización continua y una mayor comprensión de los factores ambientales que influyen en el retroceso glaciar. Estos hallazgos no solo tienen implicaciones científicas significativas, sino que también son relevantes para la toma de decisiones en la gestión ambiental y la planificación de acciones de adaptación frente al cambio climático en estas regiones sensibles y diversas.</a:t>
            </a:r>
            <a:endParaRPr lang="es-CO" sz="2800" dirty="0"/>
          </a:p>
        </p:txBody>
      </p:sp>
      <p:sp>
        <p:nvSpPr>
          <p:cNvPr id="4" name="Google Shape;81;p1">
            <a:extLst>
              <a:ext uri="{FF2B5EF4-FFF2-40B4-BE49-F238E27FC236}">
                <a16:creationId xmlns:a16="http://schemas.microsoft.com/office/drawing/2014/main" id="{138FEE8B-17F5-95CD-2D12-A0178C662E94}"/>
              </a:ext>
            </a:extLst>
          </p:cNvPr>
          <p:cNvSpPr txBox="1"/>
          <p:nvPr/>
        </p:nvSpPr>
        <p:spPr>
          <a:xfrm>
            <a:off x="23247191" y="3812040"/>
            <a:ext cx="4355100" cy="109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Métodos</a:t>
            </a:r>
            <a:endParaRPr sz="5400" b="1" i="1" u="none" strike="noStrike" cap="none" dirty="0">
              <a:solidFill>
                <a:srgbClr val="00506C"/>
              </a:solidFill>
              <a:latin typeface="Calibri"/>
              <a:ea typeface="Calibri"/>
              <a:cs typeface="Calibri"/>
              <a:sym typeface="Calibri"/>
            </a:endParaRPr>
          </a:p>
        </p:txBody>
      </p:sp>
      <p:sp>
        <p:nvSpPr>
          <p:cNvPr id="7" name="Google Shape;82;p1">
            <a:extLst>
              <a:ext uri="{FF2B5EF4-FFF2-40B4-BE49-F238E27FC236}">
                <a16:creationId xmlns:a16="http://schemas.microsoft.com/office/drawing/2014/main" id="{080E0DC4-00A4-3272-E0F7-38561E5EADFC}"/>
              </a:ext>
            </a:extLst>
          </p:cNvPr>
          <p:cNvSpPr txBox="1"/>
          <p:nvPr/>
        </p:nvSpPr>
        <p:spPr>
          <a:xfrm>
            <a:off x="17017460" y="4803512"/>
            <a:ext cx="15365428" cy="486676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400"/>
              <a:buFont typeface="Arial"/>
              <a:buNone/>
            </a:pPr>
            <a:r>
              <a:rPr lang="es-ES" sz="2600" dirty="0"/>
              <a:t>Para el estudio del retroceso glaciar en las zonas de la Sierra Nevada de Santa Marta y el Nevado del Cocuy, se establece un flujo metodológico integral. En primer lugar, se adquieren datos históricos de imágenes satelitales Landsat, los cuales se someten a procesos de corrección radiométrica y geométrica para garantizar su calidad. Posteriormente, se lleva a cabo un análisis multitemporal para detectar cambios en la extensión y forma de los glaciares a lo largo del tiempo, utilizando algoritmos de segmentación de imágenes para delimitar áreas de interés. Se procede a la extracción de características relevantes de las imágenes, y se genera un conjunto de datos etiquetados para el entrenamiento de modelos de inteligencia artificial, como </a:t>
            </a:r>
            <a:r>
              <a:rPr lang="es-ES" sz="2600" dirty="0" err="1"/>
              <a:t>Random</a:t>
            </a:r>
            <a:r>
              <a:rPr lang="es-ES" sz="2600" dirty="0"/>
              <a:t> Forest, empleados para la clasificación de áreas glaciares y no glaciares. Los resultados obtenidos son evaluados y validados mediante técnicas de análisis y verificación, y se interpretan en términos de patrones, tendencias y posibles causas del retroceso glaciar. Finalmente, se elaboran informes y publicaciones científicas para la presentación y difusión de los hallazgos ante la comunidad científica y el público interesado.</a:t>
            </a:r>
            <a:endParaRPr sz="2600" b="0" i="0" u="none" strike="noStrike" cap="none" dirty="0">
              <a:solidFill>
                <a:srgbClr val="000000"/>
              </a:solidFill>
              <a:latin typeface="Arial"/>
              <a:ea typeface="Arial"/>
              <a:cs typeface="Arial"/>
              <a:sym typeface="Arial"/>
            </a:endParaRPr>
          </a:p>
        </p:txBody>
      </p:sp>
      <p:sp>
        <p:nvSpPr>
          <p:cNvPr id="11" name="CuadroTexto 10">
            <a:extLst>
              <a:ext uri="{FF2B5EF4-FFF2-40B4-BE49-F238E27FC236}">
                <a16:creationId xmlns:a16="http://schemas.microsoft.com/office/drawing/2014/main" id="{DB7E1D6F-EB6E-BF47-3115-4D1B2362AE58}"/>
              </a:ext>
            </a:extLst>
          </p:cNvPr>
          <p:cNvSpPr txBox="1"/>
          <p:nvPr/>
        </p:nvSpPr>
        <p:spPr>
          <a:xfrm>
            <a:off x="616421" y="26418058"/>
            <a:ext cx="8662579" cy="1138773"/>
          </a:xfrm>
          <a:prstGeom prst="rect">
            <a:avLst/>
          </a:prstGeom>
          <a:noFill/>
        </p:spPr>
        <p:txBody>
          <a:bodyPr wrap="square" lIns="91440" tIns="45720" rIns="91440" bIns="45720" rtlCol="0" anchor="t">
            <a:spAutoFit/>
          </a:bodyPr>
          <a:lstStyle/>
          <a:p>
            <a:pPr algn="ctr"/>
            <a:r>
              <a:rPr lang="es-MX" sz="3400" dirty="0"/>
              <a:t>Figura 1. Comportamiento del Nevado del Cocuy. Fuente: Elaboración propia (2024).</a:t>
            </a:r>
            <a:endParaRPr lang="es-CO" sz="3400" dirty="0"/>
          </a:p>
        </p:txBody>
      </p:sp>
      <mc:AlternateContent xmlns:mc="http://schemas.openxmlformats.org/markup-compatibility/2006">
        <mc:Choice xmlns:a14="http://schemas.microsoft.com/office/drawing/2010/main" Requires="a14">
          <p:graphicFrame>
            <p:nvGraphicFramePr>
              <p:cNvPr id="15" name="Tabla 15">
                <a:extLst>
                  <a:ext uri="{FF2B5EF4-FFF2-40B4-BE49-F238E27FC236}">
                    <a16:creationId xmlns:a16="http://schemas.microsoft.com/office/drawing/2014/main" id="{6185C5B6-1BC3-C1B4-2B66-66264F7455F7}"/>
                  </a:ext>
                </a:extLst>
              </p:cNvPr>
              <p:cNvGraphicFramePr>
                <a:graphicFrameLocks noGrp="1"/>
              </p:cNvGraphicFramePr>
              <p:nvPr>
                <p:extLst>
                  <p:ext uri="{D42A27DB-BD31-4B8C-83A1-F6EECF244321}">
                    <p14:modId xmlns:p14="http://schemas.microsoft.com/office/powerpoint/2010/main" val="3340749368"/>
                  </p:ext>
                </p:extLst>
              </p:nvPr>
            </p:nvGraphicFramePr>
            <p:xfrm>
              <a:off x="760133" y="30828625"/>
              <a:ext cx="17055090" cy="5491415"/>
            </p:xfrm>
            <a:graphic>
              <a:graphicData uri="http://schemas.openxmlformats.org/drawingml/2006/table">
                <a:tbl>
                  <a:tblPr firstRow="1" bandRow="1">
                    <a:tableStyleId>{5C22544A-7EE6-4342-B048-85BDC9FD1C3A}</a:tableStyleId>
                  </a:tblPr>
                  <a:tblGrid>
                    <a:gridCol w="2184341">
                      <a:extLst>
                        <a:ext uri="{9D8B030D-6E8A-4147-A177-3AD203B41FA5}">
                          <a16:colId xmlns:a16="http://schemas.microsoft.com/office/drawing/2014/main" val="1968373173"/>
                        </a:ext>
                      </a:extLst>
                    </a:gridCol>
                    <a:gridCol w="9185719">
                      <a:extLst>
                        <a:ext uri="{9D8B030D-6E8A-4147-A177-3AD203B41FA5}">
                          <a16:colId xmlns:a16="http://schemas.microsoft.com/office/drawing/2014/main" val="4077059054"/>
                        </a:ext>
                      </a:extLst>
                    </a:gridCol>
                    <a:gridCol w="5685030">
                      <a:extLst>
                        <a:ext uri="{9D8B030D-6E8A-4147-A177-3AD203B41FA5}">
                          <a16:colId xmlns:a16="http://schemas.microsoft.com/office/drawing/2014/main" val="3029900308"/>
                        </a:ext>
                      </a:extLst>
                    </a:gridCol>
                  </a:tblGrid>
                  <a:tr h="381080">
                    <a:tc rowSpan="2">
                      <a:txBody>
                        <a:bodyPr/>
                        <a:lstStyle/>
                        <a:p>
                          <a:r>
                            <a:rPr lang="es-ES" sz="2800" dirty="0">
                              <a:solidFill>
                                <a:schemeClr val="tx1"/>
                              </a:solidFill>
                            </a:rPr>
                            <a:t>Año</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s-ES" sz="2800" b="1" dirty="0">
                              <a:solidFill>
                                <a:schemeClr val="tx1"/>
                              </a:solidFill>
                            </a:rPr>
                            <a:t>Área aproximada de cobertura de hielo detectada con algoritmo [</a:t>
                          </a:r>
                          <a14:m>
                            <m:oMath xmlns:m="http://schemas.openxmlformats.org/officeDocument/2006/math">
                              <m:sSup>
                                <m:sSupPr>
                                  <m:ctrlPr>
                                    <a:rPr lang="es-ES" sz="2800" b="1" i="1" smtClean="0">
                                      <a:solidFill>
                                        <a:schemeClr val="tx1"/>
                                      </a:solidFill>
                                      <a:latin typeface="Cambria Math" panose="02040503050406030204" pitchFamily="18" charset="0"/>
                                    </a:rPr>
                                  </m:ctrlPr>
                                </m:sSupPr>
                                <m:e>
                                  <m:r>
                                    <a:rPr lang="es-ES" sz="2800" b="1" i="1" smtClean="0">
                                      <a:solidFill>
                                        <a:schemeClr val="tx1"/>
                                      </a:solidFill>
                                      <a:latin typeface="Cambria Math" panose="02040503050406030204" pitchFamily="18" charset="0"/>
                                    </a:rPr>
                                    <m:t>𝒌𝒎</m:t>
                                  </m:r>
                                </m:e>
                                <m:sup>
                                  <m:r>
                                    <a:rPr lang="es-ES" sz="2800" b="1" i="1" smtClean="0">
                                      <a:solidFill>
                                        <a:schemeClr val="tx1"/>
                                      </a:solidFill>
                                      <a:latin typeface="Cambria Math" panose="02040503050406030204" pitchFamily="18" charset="0"/>
                                    </a:rPr>
                                    <m:t>𝟐</m:t>
                                  </m:r>
                                </m:sup>
                              </m:sSup>
                              <m:r>
                                <a:rPr lang="es-ES" sz="2800" b="1" i="1" smtClean="0">
                                  <a:solidFill>
                                    <a:schemeClr val="tx1"/>
                                  </a:solidFill>
                                  <a:latin typeface="Cambria Math" panose="02040503050406030204" pitchFamily="18" charset="0"/>
                                </a:rPr>
                                <m:t>]</m:t>
                              </m:r>
                            </m:oMath>
                          </a14:m>
                          <a:endParaRPr lang="es-CO"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3754832"/>
                      </a:ext>
                    </a:extLst>
                  </a:tr>
                  <a:tr h="381080">
                    <a:tc vMerge="1">
                      <a:txBody>
                        <a:bodyPr/>
                        <a:lstStyle/>
                        <a:p>
                          <a:r>
                            <a:rPr lang="es-ES" sz="2800" dirty="0">
                              <a:solidFill>
                                <a:schemeClr val="tx1"/>
                              </a:solidFill>
                            </a:rPr>
                            <a:t>Año</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b="1" dirty="0">
                              <a:solidFill>
                                <a:schemeClr val="tx1"/>
                              </a:solidFill>
                            </a:rPr>
                            <a:t>S</a:t>
                          </a:r>
                          <a:r>
                            <a:rPr lang="es-CO" sz="2800" b="1" dirty="0" err="1">
                              <a:solidFill>
                                <a:schemeClr val="tx1"/>
                              </a:solidFill>
                            </a:rPr>
                            <a:t>ierra</a:t>
                          </a:r>
                          <a:r>
                            <a:rPr lang="es-CO" sz="2800" b="1" dirty="0">
                              <a:solidFill>
                                <a:schemeClr val="tx1"/>
                              </a:solidFill>
                            </a:rPr>
                            <a:t> Nevada de Santa Marta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b="1" dirty="0">
                              <a:solidFill>
                                <a:schemeClr val="tx1"/>
                              </a:solidFill>
                            </a:rPr>
                            <a:t>Nevado del Cocuy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405218"/>
                      </a:ext>
                    </a:extLst>
                  </a:tr>
                  <a:tr h="605782">
                    <a:tc>
                      <a:txBody>
                        <a:bodyPr/>
                        <a:lstStyle/>
                        <a:p>
                          <a:r>
                            <a:rPr lang="es-ES" sz="2800" dirty="0">
                              <a:solidFill>
                                <a:schemeClr val="tx1"/>
                              </a:solidFill>
                            </a:rPr>
                            <a:t>1990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30,81107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057461"/>
                      </a:ext>
                    </a:extLst>
                  </a:tr>
                  <a:tr h="605782">
                    <a:tc>
                      <a:txBody>
                        <a:bodyPr/>
                        <a:lstStyle/>
                        <a:p>
                          <a:r>
                            <a:rPr lang="es-CO" sz="2800" dirty="0">
                              <a:solidFill>
                                <a:schemeClr val="tx1"/>
                              </a:solidFill>
                            </a:rPr>
                            <a:t>1995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32,22735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5560932"/>
                      </a:ext>
                    </a:extLst>
                  </a:tr>
                  <a:tr h="605782">
                    <a:tc>
                      <a:txBody>
                        <a:bodyPr/>
                        <a:lstStyle/>
                        <a:p>
                          <a:r>
                            <a:rPr lang="es-ES" sz="2800" dirty="0">
                              <a:solidFill>
                                <a:schemeClr val="tx1"/>
                              </a:solidFill>
                            </a:rPr>
                            <a:t>2000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31,275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36,6155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4040788"/>
                      </a:ext>
                    </a:extLst>
                  </a:tr>
                  <a:tr h="605782">
                    <a:tc>
                      <a:txBody>
                        <a:bodyPr/>
                        <a:lstStyle/>
                        <a:p>
                          <a:r>
                            <a:rPr lang="es-ES" sz="2800" dirty="0">
                              <a:solidFill>
                                <a:schemeClr val="tx1"/>
                              </a:solidFill>
                            </a:rPr>
                            <a:t>2005</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9,5244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6221"/>
                      </a:ext>
                    </a:extLst>
                  </a:tr>
                  <a:tr h="605782">
                    <a:tc>
                      <a:txBody>
                        <a:bodyPr/>
                        <a:lstStyle/>
                        <a:p>
                          <a:r>
                            <a:rPr lang="es-ES" sz="2800" dirty="0">
                              <a:solidFill>
                                <a:schemeClr val="tx1"/>
                              </a:solidFill>
                            </a:rPr>
                            <a:t>2015</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8,55459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29,14878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0069668"/>
                      </a:ext>
                    </a:extLst>
                  </a:tr>
                  <a:tr h="810243">
                    <a:tc>
                      <a:txBody>
                        <a:bodyPr/>
                        <a:lstStyle/>
                        <a:p>
                          <a:r>
                            <a:rPr lang="es-ES" sz="2800" dirty="0">
                              <a:solidFill>
                                <a:schemeClr val="tx1"/>
                              </a:solidFill>
                            </a:rPr>
                            <a:t>2020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10,64378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24,9807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9194494"/>
                      </a:ext>
                    </a:extLst>
                  </a:tr>
                  <a:tr h="605782">
                    <a:tc>
                      <a:txBody>
                        <a:bodyPr/>
                        <a:lstStyle/>
                        <a:p>
                          <a:r>
                            <a:rPr lang="es-CO" sz="2800" dirty="0">
                              <a:solidFill>
                                <a:schemeClr val="tx1"/>
                              </a:solidFill>
                            </a:rPr>
                            <a:t>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5,934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23,29683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0955987"/>
                      </a:ext>
                    </a:extLst>
                  </a:tr>
                </a:tbl>
              </a:graphicData>
            </a:graphic>
          </p:graphicFrame>
        </mc:Choice>
        <mc:Fallback>
          <p:graphicFrame>
            <p:nvGraphicFramePr>
              <p:cNvPr id="15" name="Tabla 15">
                <a:extLst>
                  <a:ext uri="{FF2B5EF4-FFF2-40B4-BE49-F238E27FC236}">
                    <a16:creationId xmlns:a16="http://schemas.microsoft.com/office/drawing/2014/main" id="{6185C5B6-1BC3-C1B4-2B66-66264F7455F7}"/>
                  </a:ext>
                </a:extLst>
              </p:cNvPr>
              <p:cNvGraphicFramePr>
                <a:graphicFrameLocks noGrp="1"/>
              </p:cNvGraphicFramePr>
              <p:nvPr>
                <p:extLst>
                  <p:ext uri="{D42A27DB-BD31-4B8C-83A1-F6EECF244321}">
                    <p14:modId xmlns:p14="http://schemas.microsoft.com/office/powerpoint/2010/main" val="3340749368"/>
                  </p:ext>
                </p:extLst>
              </p:nvPr>
            </p:nvGraphicFramePr>
            <p:xfrm>
              <a:off x="760133" y="30828625"/>
              <a:ext cx="17055090" cy="5491415"/>
            </p:xfrm>
            <a:graphic>
              <a:graphicData uri="http://schemas.openxmlformats.org/drawingml/2006/table">
                <a:tbl>
                  <a:tblPr firstRow="1" bandRow="1">
                    <a:tableStyleId>{5C22544A-7EE6-4342-B048-85BDC9FD1C3A}</a:tableStyleId>
                  </a:tblPr>
                  <a:tblGrid>
                    <a:gridCol w="2184341">
                      <a:extLst>
                        <a:ext uri="{9D8B030D-6E8A-4147-A177-3AD203B41FA5}">
                          <a16:colId xmlns:a16="http://schemas.microsoft.com/office/drawing/2014/main" val="1968373173"/>
                        </a:ext>
                      </a:extLst>
                    </a:gridCol>
                    <a:gridCol w="9185719">
                      <a:extLst>
                        <a:ext uri="{9D8B030D-6E8A-4147-A177-3AD203B41FA5}">
                          <a16:colId xmlns:a16="http://schemas.microsoft.com/office/drawing/2014/main" val="4077059054"/>
                        </a:ext>
                      </a:extLst>
                    </a:gridCol>
                    <a:gridCol w="5685030">
                      <a:extLst>
                        <a:ext uri="{9D8B030D-6E8A-4147-A177-3AD203B41FA5}">
                          <a16:colId xmlns:a16="http://schemas.microsoft.com/office/drawing/2014/main" val="3029900308"/>
                        </a:ext>
                      </a:extLst>
                    </a:gridCol>
                  </a:tblGrid>
                  <a:tr h="528320">
                    <a:tc rowSpan="2">
                      <a:txBody>
                        <a:bodyPr/>
                        <a:lstStyle/>
                        <a:p>
                          <a:r>
                            <a:rPr lang="es-ES" sz="2800" dirty="0">
                              <a:solidFill>
                                <a:schemeClr val="tx1"/>
                              </a:solidFill>
                            </a:rPr>
                            <a:t>Año</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s-CO"/>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4666" t="-11494" r="-41" b="-951724"/>
                          </a:stretch>
                        </a:blipFill>
                      </a:tcPr>
                    </a:tc>
                    <a:tc hMerge="1">
                      <a:txBody>
                        <a:bodyPr/>
                        <a:lstStyle/>
                        <a:p>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3754832"/>
                      </a:ext>
                    </a:extLst>
                  </a:tr>
                  <a:tr h="518160">
                    <a:tc vMerge="1">
                      <a:txBody>
                        <a:bodyPr/>
                        <a:lstStyle/>
                        <a:p>
                          <a:r>
                            <a:rPr lang="es-ES" sz="2800" dirty="0">
                              <a:solidFill>
                                <a:schemeClr val="tx1"/>
                              </a:solidFill>
                            </a:rPr>
                            <a:t>Año</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b="1" dirty="0">
                              <a:solidFill>
                                <a:schemeClr val="tx1"/>
                              </a:solidFill>
                            </a:rPr>
                            <a:t>S</a:t>
                          </a:r>
                          <a:r>
                            <a:rPr lang="es-CO" sz="2800" b="1" dirty="0" err="1">
                              <a:solidFill>
                                <a:schemeClr val="tx1"/>
                              </a:solidFill>
                            </a:rPr>
                            <a:t>ierra</a:t>
                          </a:r>
                          <a:r>
                            <a:rPr lang="es-CO" sz="2800" b="1" dirty="0">
                              <a:solidFill>
                                <a:schemeClr val="tx1"/>
                              </a:solidFill>
                            </a:rPr>
                            <a:t> Nevada de Santa Marta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b="1" dirty="0">
                              <a:solidFill>
                                <a:schemeClr val="tx1"/>
                              </a:solidFill>
                            </a:rPr>
                            <a:t>Nevado del Cocuy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405218"/>
                      </a:ext>
                    </a:extLst>
                  </a:tr>
                  <a:tr h="605782">
                    <a:tc>
                      <a:txBody>
                        <a:bodyPr/>
                        <a:lstStyle/>
                        <a:p>
                          <a:r>
                            <a:rPr lang="es-ES" sz="2800" dirty="0">
                              <a:solidFill>
                                <a:schemeClr val="tx1"/>
                              </a:solidFill>
                            </a:rPr>
                            <a:t>1990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30,81107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057461"/>
                      </a:ext>
                    </a:extLst>
                  </a:tr>
                  <a:tr h="605782">
                    <a:tc>
                      <a:txBody>
                        <a:bodyPr/>
                        <a:lstStyle/>
                        <a:p>
                          <a:r>
                            <a:rPr lang="es-CO" sz="2800" dirty="0">
                              <a:solidFill>
                                <a:schemeClr val="tx1"/>
                              </a:solidFill>
                            </a:rPr>
                            <a:t>1995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32,22735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5560932"/>
                      </a:ext>
                    </a:extLst>
                  </a:tr>
                  <a:tr h="605782">
                    <a:tc>
                      <a:txBody>
                        <a:bodyPr/>
                        <a:lstStyle/>
                        <a:p>
                          <a:r>
                            <a:rPr lang="es-ES" sz="2800" dirty="0">
                              <a:solidFill>
                                <a:schemeClr val="tx1"/>
                              </a:solidFill>
                            </a:rPr>
                            <a:t>2000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31,275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36,6155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4040788"/>
                      </a:ext>
                    </a:extLst>
                  </a:tr>
                  <a:tr h="605782">
                    <a:tc>
                      <a:txBody>
                        <a:bodyPr/>
                        <a:lstStyle/>
                        <a:p>
                          <a:r>
                            <a:rPr lang="es-ES" sz="2800" dirty="0">
                              <a:solidFill>
                                <a:schemeClr val="tx1"/>
                              </a:solidFill>
                            </a:rPr>
                            <a:t>2005</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9,5244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2800" dirty="0">
                              <a:solidFill>
                                <a:schemeClr val="tx1"/>
                              </a:solidFill>
                            </a:rPr>
                            <a:t>-</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6221"/>
                      </a:ext>
                    </a:extLst>
                  </a:tr>
                  <a:tr h="605782">
                    <a:tc>
                      <a:txBody>
                        <a:bodyPr/>
                        <a:lstStyle/>
                        <a:p>
                          <a:r>
                            <a:rPr lang="es-ES" sz="2800" dirty="0">
                              <a:solidFill>
                                <a:schemeClr val="tx1"/>
                              </a:solidFill>
                            </a:rPr>
                            <a:t>2015</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8,55459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29,14878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0069668"/>
                      </a:ext>
                    </a:extLst>
                  </a:tr>
                  <a:tr h="810243">
                    <a:tc>
                      <a:txBody>
                        <a:bodyPr/>
                        <a:lstStyle/>
                        <a:p>
                          <a:r>
                            <a:rPr lang="es-ES" sz="2800" dirty="0">
                              <a:solidFill>
                                <a:schemeClr val="tx1"/>
                              </a:solidFill>
                            </a:rPr>
                            <a:t>2020</a:t>
                          </a:r>
                          <a:endParaRPr lang="es-CO"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10,64378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24,9807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9194494"/>
                      </a:ext>
                    </a:extLst>
                  </a:tr>
                  <a:tr h="605782">
                    <a:tc>
                      <a:txBody>
                        <a:bodyPr/>
                        <a:lstStyle/>
                        <a:p>
                          <a:r>
                            <a:rPr lang="es-CO" sz="2800" dirty="0">
                              <a:solidFill>
                                <a:schemeClr val="tx1"/>
                              </a:solidFill>
                            </a:rPr>
                            <a:t>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5,934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sz="2800" dirty="0">
                              <a:solidFill>
                                <a:schemeClr val="tx1"/>
                              </a:solidFill>
                            </a:rPr>
                            <a:t>23,29683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0955987"/>
                      </a:ext>
                    </a:extLst>
                  </a:tr>
                </a:tbl>
              </a:graphicData>
            </a:graphic>
          </p:graphicFrame>
        </mc:Fallback>
      </mc:AlternateContent>
      <p:sp>
        <p:nvSpPr>
          <p:cNvPr id="16" name="CuadroTexto 15">
            <a:extLst>
              <a:ext uri="{FF2B5EF4-FFF2-40B4-BE49-F238E27FC236}">
                <a16:creationId xmlns:a16="http://schemas.microsoft.com/office/drawing/2014/main" id="{E20B5E1B-4538-7574-8953-76583577E212}"/>
              </a:ext>
            </a:extLst>
          </p:cNvPr>
          <p:cNvSpPr txBox="1"/>
          <p:nvPr/>
        </p:nvSpPr>
        <p:spPr>
          <a:xfrm>
            <a:off x="670534" y="36362767"/>
            <a:ext cx="17234288" cy="615553"/>
          </a:xfrm>
          <a:prstGeom prst="rect">
            <a:avLst/>
          </a:prstGeom>
          <a:noFill/>
        </p:spPr>
        <p:txBody>
          <a:bodyPr wrap="square" lIns="91440" tIns="45720" rIns="91440" bIns="45720" rtlCol="0" anchor="t">
            <a:spAutoFit/>
          </a:bodyPr>
          <a:lstStyle/>
          <a:p>
            <a:pPr algn="just"/>
            <a:r>
              <a:rPr lang="es-MX" sz="3400" dirty="0"/>
              <a:t>Tabla 1. Área de cobertura de hielo en lo Nevados. Fuente: Elaboración propia (2024).</a:t>
            </a:r>
            <a:endParaRPr lang="es-CO" sz="3400" dirty="0"/>
          </a:p>
        </p:txBody>
      </p:sp>
      <p:pic>
        <p:nvPicPr>
          <p:cNvPr id="5" name="Imagen 4" descr="Mapa&#10;&#10;Descripción generada automáticamente">
            <a:extLst>
              <a:ext uri="{FF2B5EF4-FFF2-40B4-BE49-F238E27FC236}">
                <a16:creationId xmlns:a16="http://schemas.microsoft.com/office/drawing/2014/main" id="{E3AAF6B0-7217-4402-3A7D-042F06753E4B}"/>
              </a:ext>
            </a:extLst>
          </p:cNvPr>
          <p:cNvPicPr>
            <a:picLocks noChangeAspect="1"/>
          </p:cNvPicPr>
          <p:nvPr/>
        </p:nvPicPr>
        <p:blipFill>
          <a:blip r:embed="rId5"/>
          <a:stretch>
            <a:fillRect/>
          </a:stretch>
        </p:blipFill>
        <p:spPr>
          <a:xfrm>
            <a:off x="535500" y="14089810"/>
            <a:ext cx="8389300" cy="12103808"/>
          </a:xfrm>
          <a:prstGeom prst="rect">
            <a:avLst/>
          </a:prstGeom>
        </p:spPr>
      </p:pic>
      <p:pic>
        <p:nvPicPr>
          <p:cNvPr id="17" name="Imagen 16" descr="Imagen que contiene Gráfico&#10;&#10;Descripción generada automáticamente">
            <a:extLst>
              <a:ext uri="{FF2B5EF4-FFF2-40B4-BE49-F238E27FC236}">
                <a16:creationId xmlns:a16="http://schemas.microsoft.com/office/drawing/2014/main" id="{CCCAF1ED-408C-011C-A6C4-8597E2447EB3}"/>
              </a:ext>
            </a:extLst>
          </p:cNvPr>
          <p:cNvPicPr>
            <a:picLocks noChangeAspect="1"/>
          </p:cNvPicPr>
          <p:nvPr/>
        </p:nvPicPr>
        <p:blipFill>
          <a:blip r:embed="rId6"/>
          <a:stretch>
            <a:fillRect/>
          </a:stretch>
        </p:blipFill>
        <p:spPr>
          <a:xfrm>
            <a:off x="20059427" y="21295356"/>
            <a:ext cx="11350111" cy="8149393"/>
          </a:xfrm>
          <a:prstGeom prst="rect">
            <a:avLst/>
          </a:prstGeom>
        </p:spPr>
      </p:pic>
      <p:sp>
        <p:nvSpPr>
          <p:cNvPr id="18" name="CuadroTexto 17">
            <a:extLst>
              <a:ext uri="{FF2B5EF4-FFF2-40B4-BE49-F238E27FC236}">
                <a16:creationId xmlns:a16="http://schemas.microsoft.com/office/drawing/2014/main" id="{42A2F3C7-4E78-F00D-2954-9B3AF6D2D01B}"/>
              </a:ext>
            </a:extLst>
          </p:cNvPr>
          <p:cNvSpPr txBox="1"/>
          <p:nvPr/>
        </p:nvSpPr>
        <p:spPr>
          <a:xfrm>
            <a:off x="20612100" y="30002611"/>
            <a:ext cx="10501049" cy="1138773"/>
          </a:xfrm>
          <a:prstGeom prst="rect">
            <a:avLst/>
          </a:prstGeom>
          <a:noFill/>
        </p:spPr>
        <p:txBody>
          <a:bodyPr wrap="square" lIns="91440" tIns="45720" rIns="91440" bIns="45720" rtlCol="0" anchor="t">
            <a:spAutoFit/>
          </a:bodyPr>
          <a:lstStyle/>
          <a:p>
            <a:pPr algn="ctr"/>
            <a:r>
              <a:rPr lang="es-MX" sz="3400" dirty="0"/>
              <a:t>Figura 3. Comportamiento de la Sierra Nevada de Santa Marta. Fuente: Elaboración propia (2024).</a:t>
            </a:r>
            <a:endParaRPr lang="es-CO" sz="3400" dirty="0"/>
          </a:p>
        </p:txBody>
      </p:sp>
      <p:pic>
        <p:nvPicPr>
          <p:cNvPr id="22" name="Imagen 21">
            <a:extLst>
              <a:ext uri="{FF2B5EF4-FFF2-40B4-BE49-F238E27FC236}">
                <a16:creationId xmlns:a16="http://schemas.microsoft.com/office/drawing/2014/main" id="{7CE12EB2-0CA3-7259-63A0-08BA22C9E09F}"/>
              </a:ext>
            </a:extLst>
          </p:cNvPr>
          <p:cNvPicPr>
            <a:picLocks noChangeAspect="1"/>
          </p:cNvPicPr>
          <p:nvPr/>
        </p:nvPicPr>
        <p:blipFill>
          <a:blip r:embed="rId7"/>
          <a:stretch>
            <a:fillRect/>
          </a:stretch>
        </p:blipFill>
        <p:spPr>
          <a:xfrm>
            <a:off x="9379798" y="15382573"/>
            <a:ext cx="10138842" cy="4950024"/>
          </a:xfrm>
          <a:prstGeom prst="rect">
            <a:avLst/>
          </a:prstGeom>
        </p:spPr>
      </p:pic>
      <p:sp>
        <p:nvSpPr>
          <p:cNvPr id="23" name="CuadroTexto 22">
            <a:extLst>
              <a:ext uri="{FF2B5EF4-FFF2-40B4-BE49-F238E27FC236}">
                <a16:creationId xmlns:a16="http://schemas.microsoft.com/office/drawing/2014/main" id="{948E0066-FE0D-6E07-C1B9-14B89884108E}"/>
              </a:ext>
            </a:extLst>
          </p:cNvPr>
          <p:cNvSpPr txBox="1"/>
          <p:nvPr/>
        </p:nvSpPr>
        <p:spPr>
          <a:xfrm>
            <a:off x="10000838" y="20495705"/>
            <a:ext cx="8662579" cy="1661993"/>
          </a:xfrm>
          <a:prstGeom prst="rect">
            <a:avLst/>
          </a:prstGeom>
          <a:noFill/>
        </p:spPr>
        <p:txBody>
          <a:bodyPr wrap="square" lIns="91440" tIns="45720" rIns="91440" bIns="45720" rtlCol="0" anchor="t">
            <a:spAutoFit/>
          </a:bodyPr>
          <a:lstStyle/>
          <a:p>
            <a:pPr algn="ctr"/>
            <a:r>
              <a:rPr lang="es-MX" sz="3400" dirty="0"/>
              <a:t>Figura 2. Variabilidad de temperatura del Nevado del Cocuy. Fuente: Elaboración propia (2023).</a:t>
            </a:r>
            <a:endParaRPr lang="es-CO" sz="3400" dirty="0"/>
          </a:p>
        </p:txBody>
      </p:sp>
      <p:sp>
        <p:nvSpPr>
          <p:cNvPr id="24" name="CuadroTexto 23">
            <a:extLst>
              <a:ext uri="{FF2B5EF4-FFF2-40B4-BE49-F238E27FC236}">
                <a16:creationId xmlns:a16="http://schemas.microsoft.com/office/drawing/2014/main" id="{A56751BF-8695-1562-491C-777F17F19A2E}"/>
              </a:ext>
            </a:extLst>
          </p:cNvPr>
          <p:cNvSpPr txBox="1"/>
          <p:nvPr/>
        </p:nvSpPr>
        <p:spPr>
          <a:xfrm>
            <a:off x="20059427" y="15572201"/>
            <a:ext cx="11606393" cy="5262979"/>
          </a:xfrm>
          <a:prstGeom prst="rect">
            <a:avLst/>
          </a:prstGeom>
          <a:noFill/>
        </p:spPr>
        <p:txBody>
          <a:bodyPr wrap="square" lIns="91440" tIns="45720" rIns="91440" bIns="45720" rtlCol="0" anchor="t">
            <a:spAutoFit/>
          </a:bodyPr>
          <a:lstStyle/>
          <a:p>
            <a:pPr algn="just"/>
            <a:r>
              <a:rPr lang="es-ES" sz="2800" dirty="0"/>
              <a:t>En 1990, Sierra Nevada exhibió una extensa cobertura de hielo, abarcando un área de 30.81 kilómetros cuadrados. Este valor sugiere la presencia de condiciones glaciares sustanciales en la región durante ese año. Sin embargo, a medida que avanzamos en el tiempo, observamos una tendencia preocupante de disminución en la cobertura de hielo. En 2005, la extensión de hielo se redujo significativamente a 9.52 kilómetros cuadrados, señalando un marcado retroceso glacial. Aunque hubo una pequeña recuperación en 2020, con 10.64 kilómetros cuadrados de hielo, la cifra disminuyó nuevamente en 2023 a 5.934 kilómetros cuadrados. Esta tendencia indicaría una continua pérdida de hielo en Sierra Nevada durante el período estudiado, posiblemente influenciada por cambios climáticos y ambientales.</a:t>
            </a:r>
            <a:endParaRPr lang="es-MX" sz="2800" dirty="0"/>
          </a:p>
        </p:txBody>
      </p:sp>
      <p:sp>
        <p:nvSpPr>
          <p:cNvPr id="25" name="CuadroTexto 24">
            <a:extLst>
              <a:ext uri="{FF2B5EF4-FFF2-40B4-BE49-F238E27FC236}">
                <a16:creationId xmlns:a16="http://schemas.microsoft.com/office/drawing/2014/main" id="{0F782C98-0793-47F6-478A-3343FE3A740D}"/>
              </a:ext>
            </a:extLst>
          </p:cNvPr>
          <p:cNvSpPr txBox="1"/>
          <p:nvPr/>
        </p:nvSpPr>
        <p:spPr>
          <a:xfrm>
            <a:off x="9198079" y="22331392"/>
            <a:ext cx="10685639" cy="5693866"/>
          </a:xfrm>
          <a:prstGeom prst="rect">
            <a:avLst/>
          </a:prstGeom>
          <a:noFill/>
        </p:spPr>
        <p:txBody>
          <a:bodyPr wrap="square" lIns="91440" tIns="45720" rIns="91440" bIns="45720" rtlCol="0" anchor="t">
            <a:spAutoFit/>
          </a:bodyPr>
          <a:lstStyle/>
          <a:p>
            <a:pPr algn="just"/>
            <a:r>
              <a:rPr lang="es-ES" sz="2800" dirty="0"/>
              <a:t>De acuerdo con la implementación del algoritmo de clasificación, se llevó a cabo la extracción de un total de 140 muestras para cada año de estudio y para cada uno de los nevados bajo consideración. Las métricas obtenidas mostraron un fenómeno de sobreajuste, evidenciado por valores cercanos a 0.99 o incluso 1, lo que indica una alta concordancia entre las predicciones del modelo y los datos de entrenamiento. Sin embargo, una evaluación más detallada de la exactitud temática revela la presencia de considerables confusiones con respecto a la clasificación de nubes. Este fenómeno indica que el modelo no es completamente robusto frente a la presencia de nubes, lo que puede afectar la confiabilidad de las clasificaciones resultantes.</a:t>
            </a:r>
          </a:p>
          <a:p>
            <a:pPr algn="just"/>
            <a:endParaRPr lang="es-ES" sz="2800" dirty="0"/>
          </a:p>
        </p:txBody>
      </p:sp>
      <p:sp>
        <p:nvSpPr>
          <p:cNvPr id="26" name="CuadroTexto 25">
            <a:extLst>
              <a:ext uri="{FF2B5EF4-FFF2-40B4-BE49-F238E27FC236}">
                <a16:creationId xmlns:a16="http://schemas.microsoft.com/office/drawing/2014/main" id="{AEB1C322-BCBA-99E6-4A8E-BFC988EAB655}"/>
              </a:ext>
            </a:extLst>
          </p:cNvPr>
          <p:cNvSpPr txBox="1"/>
          <p:nvPr/>
        </p:nvSpPr>
        <p:spPr>
          <a:xfrm>
            <a:off x="18573750" y="31466422"/>
            <a:ext cx="13458882" cy="5262979"/>
          </a:xfrm>
          <a:prstGeom prst="rect">
            <a:avLst/>
          </a:prstGeom>
          <a:noFill/>
        </p:spPr>
        <p:txBody>
          <a:bodyPr wrap="square" lIns="91440" tIns="45720" rIns="91440" bIns="45720" rtlCol="0" anchor="t">
            <a:spAutoFit/>
          </a:bodyPr>
          <a:lstStyle/>
          <a:p>
            <a:pPr algn="just"/>
            <a:r>
              <a:rPr lang="es-ES" sz="2800" dirty="0"/>
              <a:t>En el año 2000, el Nevado del Cocuy presentó una extensa cobertura de hielo, ocupando una superficie de 36.61 kilómetros cuadrados. Esta cifra sugiere condiciones glaciares saludables en ese momento. Sin embargo, a medida que avanzamos en el tiempo, observamos una disminución progresiva en la cobertura de hielo. En 2015, la extensión de hielo se redujo a 29.14 kilómetros cuadrados, y en 2020, disminuyó aún más a 24.98 kilómetros cuadrados. Esta tendencia de disminución continúa en 2023, con una cobertura de hielo de 23.29 kilómetros cuadrados. Estos resultados señalan una preocupante pérdida de hielo en el Nevado del Cocuy a lo largo de las últimas décadas, lo que podría ser indicativo de procesos de retroceso glacial y cambios en las condiciones climáticas y medioambientales locales. Es crucial seguir monitoreando estos cambios para comprender mejor el impacto a largo plazo en los nevados.</a:t>
            </a:r>
            <a:endParaRPr lang="es-MX" sz="2800" dirty="0"/>
          </a:p>
        </p:txBody>
      </p:sp>
      <p:sp>
        <p:nvSpPr>
          <p:cNvPr id="28" name="CuadroTexto 27">
            <a:extLst>
              <a:ext uri="{FF2B5EF4-FFF2-40B4-BE49-F238E27FC236}">
                <a16:creationId xmlns:a16="http://schemas.microsoft.com/office/drawing/2014/main" id="{8955DC2B-8F8F-44C4-DD28-200DD3CD7861}"/>
              </a:ext>
            </a:extLst>
          </p:cNvPr>
          <p:cNvSpPr txBox="1"/>
          <p:nvPr/>
        </p:nvSpPr>
        <p:spPr>
          <a:xfrm>
            <a:off x="786627" y="27793515"/>
            <a:ext cx="18466091" cy="3108543"/>
          </a:xfrm>
          <a:prstGeom prst="rect">
            <a:avLst/>
          </a:prstGeom>
          <a:noFill/>
        </p:spPr>
        <p:txBody>
          <a:bodyPr wrap="square">
            <a:spAutoFit/>
          </a:bodyPr>
          <a:lstStyle/>
          <a:p>
            <a:pPr algn="just"/>
            <a:r>
              <a:rPr lang="es-ES" sz="2800" dirty="0"/>
              <a:t>En el caso particular del Nevado del Cocuy, es importante destacar que en algunos años no se dispone de información debido a la imposibilidad de identificar un conjunto de imágenes libre de nubosidad. Esta limitación puede atribuirse a condiciones climáticas o a la disponibilidad de datos satelitales adecuados en esos períodos específicos. Es crucial abordar estas limitaciones para mejorar la precisión y confiabilidad del modelo, especialmente en entornos montañosos propensos a condiciones atmosféricas cambiantes. Este análisis resalta la importancia de considerar la variabilidad en la calidad de los datos de entrada al desarrollar y aplicar algoritmos de clasificación en el contexto de estudios glaciares.</a:t>
            </a:r>
            <a:endParaRPr lang="es-MX" sz="2800" dirty="0"/>
          </a:p>
        </p:txBody>
      </p:sp>
    </p:spTree>
  </p:cSld>
  <p:clrMapOvr>
    <a:masterClrMapping/>
  </p:clrMapOvr>
</p:sld>
</file>

<file path=ppt/theme/theme1.xml><?xml version="1.0" encoding="utf-8"?>
<a:theme xmlns:a="http://schemas.openxmlformats.org/drawingml/2006/main" name="Office Theme">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1807</Words>
  <Application>Microsoft Office PowerPoint</Application>
  <PresentationFormat>Personalizado</PresentationFormat>
  <Paragraphs>58</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 Math</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Juan Hernández</cp:lastModifiedBy>
  <cp:revision>180</cp:revision>
  <dcterms:modified xsi:type="dcterms:W3CDTF">2024-01-10T21:18:24Z</dcterms:modified>
</cp:coreProperties>
</file>