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hRI7Vg+galuVdrvOMfOAtxaqOe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400">
                <a:solidFill>
                  <a:srgbClr val="666666"/>
                </a:solidFill>
                <a:highlight>
                  <a:schemeClr val="lt1"/>
                </a:highlight>
              </a:rPr>
              <a:t>Total automobile trades grew </a:t>
            </a:r>
            <a:r>
              <a:rPr b="1" lang="en" sz="1400">
                <a:solidFill>
                  <a:srgbClr val="666666"/>
                </a:solidFill>
                <a:highlight>
                  <a:schemeClr val="lt1"/>
                </a:highlight>
              </a:rPr>
              <a:t>13.01</a:t>
            </a:r>
            <a:r>
              <a:rPr lang="en" sz="1400">
                <a:solidFill>
                  <a:srgbClr val="666666"/>
                </a:solidFill>
                <a:highlight>
                  <a:schemeClr val="lt1"/>
                </a:highlight>
              </a:rPr>
              <a:t> per cent year-on-year from </a:t>
            </a:r>
            <a:r>
              <a:rPr b="1" lang="en" sz="1400">
                <a:solidFill>
                  <a:srgbClr val="666666"/>
                </a:solidFill>
                <a:highlight>
                  <a:schemeClr val="lt1"/>
                </a:highlight>
              </a:rPr>
              <a:t>2016 to 2017</a:t>
            </a:r>
            <a:r>
              <a:rPr lang="en" sz="1400">
                <a:solidFill>
                  <a:srgbClr val="666666"/>
                </a:solidFill>
                <a:highlight>
                  <a:schemeClr val="lt1"/>
                </a:highlight>
              </a:rPr>
              <a:t>. Additionally, the India automotive industry is anticipated to observe major changes in the form of </a:t>
            </a:r>
            <a:r>
              <a:rPr b="1" lang="en" sz="1400">
                <a:solidFill>
                  <a:srgbClr val="666666"/>
                </a:solidFill>
                <a:highlight>
                  <a:schemeClr val="lt1"/>
                </a:highlight>
              </a:rPr>
              <a:t>electric vehicles (EVs)</a:t>
            </a:r>
            <a:r>
              <a:rPr lang="en" sz="1400">
                <a:solidFill>
                  <a:srgbClr val="666666"/>
                </a:solidFill>
                <a:highlight>
                  <a:schemeClr val="lt1"/>
                </a:highlight>
              </a:rPr>
              <a:t>, shared mobility, Bharat Stage-VI emission and safety norms which will significantly influence the growth of automobile industry in the country.</a:t>
            </a:r>
            <a:endParaRPr sz="1400">
              <a:solidFill>
                <a:srgbClr val="666666"/>
              </a:solidFill>
              <a:highlight>
                <a:schemeClr val="lt1"/>
              </a:highlight>
            </a:endParaRPr>
          </a:p>
          <a:p>
            <a:pPr indent="0" lvl="0" marL="0" rtl="0" algn="just">
              <a:lnSpc>
                <a:spcPct val="115000"/>
              </a:lnSpc>
              <a:spcBef>
                <a:spcPts val="800"/>
              </a:spcBef>
              <a:spcAft>
                <a:spcPts val="0"/>
              </a:spcAft>
              <a:buClr>
                <a:schemeClr val="dk1"/>
              </a:buClr>
              <a:buSzPts val="1800"/>
              <a:buFont typeface="Arial"/>
              <a:buNone/>
            </a:pPr>
            <a:r>
              <a:rPr lang="en" sz="1400">
                <a:solidFill>
                  <a:srgbClr val="666666"/>
                </a:solidFill>
                <a:highlight>
                  <a:schemeClr val="lt1"/>
                </a:highlight>
              </a:rPr>
              <a:t>Goldstein Research analyst forecast the automobile Industry in India is likely to grow at a </a:t>
            </a:r>
            <a:r>
              <a:rPr b="1" lang="en" sz="1400">
                <a:solidFill>
                  <a:srgbClr val="666666"/>
                </a:solidFill>
                <a:highlight>
                  <a:schemeClr val="lt1"/>
                </a:highlight>
              </a:rPr>
              <a:t>CAGR of +12%</a:t>
            </a:r>
            <a:r>
              <a:rPr lang="en" sz="1400">
                <a:solidFill>
                  <a:srgbClr val="666666"/>
                </a:solidFill>
                <a:highlight>
                  <a:schemeClr val="lt1"/>
                </a:highlight>
              </a:rPr>
              <a:t> during the forecast period </a:t>
            </a:r>
            <a:r>
              <a:rPr b="1" lang="en" sz="1400">
                <a:solidFill>
                  <a:srgbClr val="666666"/>
                </a:solidFill>
                <a:highlight>
                  <a:schemeClr val="lt1"/>
                </a:highlight>
              </a:rPr>
              <a:t>2017-2025</a:t>
            </a:r>
            <a:r>
              <a:rPr lang="en" sz="1400">
                <a:solidFill>
                  <a:srgbClr val="666666"/>
                </a:solidFill>
                <a:highlight>
                  <a:schemeClr val="lt1"/>
                </a:highlight>
              </a:rPr>
              <a:t>. Moreover, Indian automotive industry sales of passenger vehicles and two wheelers up surged by </a:t>
            </a:r>
            <a:r>
              <a:rPr b="1" lang="en" sz="1400">
                <a:solidFill>
                  <a:srgbClr val="666666"/>
                </a:solidFill>
                <a:highlight>
                  <a:schemeClr val="lt1"/>
                </a:highlight>
              </a:rPr>
              <a:t>5.3% and 40.31%</a:t>
            </a:r>
            <a:r>
              <a:rPr lang="en" sz="1400">
                <a:solidFill>
                  <a:srgbClr val="666666"/>
                </a:solidFill>
                <a:highlight>
                  <a:schemeClr val="lt1"/>
                </a:highlight>
              </a:rPr>
              <a:t> year-on-year respectively, in December 2017. Further, total automobile exports grew by 1</a:t>
            </a:r>
            <a:r>
              <a:rPr b="1" lang="en" sz="1400">
                <a:solidFill>
                  <a:srgbClr val="666666"/>
                </a:solidFill>
                <a:highlight>
                  <a:schemeClr val="lt1"/>
                </a:highlight>
              </a:rPr>
              <a:t>3.0% year-on-year </a:t>
            </a:r>
            <a:r>
              <a:rPr lang="en" sz="1400">
                <a:solidFill>
                  <a:srgbClr val="666666"/>
                </a:solidFill>
                <a:highlight>
                  <a:schemeClr val="lt1"/>
                </a:highlight>
              </a:rPr>
              <a:t>between April-December 2017.</a:t>
            </a:r>
            <a:endParaRPr sz="1400">
              <a:solidFill>
                <a:srgbClr val="666666"/>
              </a:solidFill>
              <a:highlight>
                <a:schemeClr val="lt1"/>
              </a:highlight>
            </a:endParaRPr>
          </a:p>
          <a:p>
            <a:pPr indent="0" lvl="0" marL="0" rtl="0" algn="just">
              <a:lnSpc>
                <a:spcPct val="115000"/>
              </a:lnSpc>
              <a:spcBef>
                <a:spcPts val="800"/>
              </a:spcBef>
              <a:spcAft>
                <a:spcPts val="0"/>
              </a:spcAft>
              <a:buClr>
                <a:schemeClr val="dk1"/>
              </a:buClr>
              <a:buSzPts val="1100"/>
              <a:buFont typeface="Arial"/>
              <a:buNone/>
            </a:pPr>
            <a:r>
              <a:rPr lang="en" sz="1400">
                <a:solidFill>
                  <a:srgbClr val="666666"/>
                </a:solidFill>
                <a:highlight>
                  <a:schemeClr val="lt1"/>
                </a:highlight>
              </a:rPr>
              <a:t>Road Ahead: The automobile industry is supported by various factors such as availability of skilled labour at low cost, robust R&amp;D centres and low cost steel production. The industry also provides great opportunities for investment and direct and indirect employment to skilled and unskilled labour. Indian automotive industry (including component manufacturing) is expected to reach Rs 16.16-18.18 trillion (US$ 251.4-282.8 billion) by 2026. Two-wheelers are expected to grow 9 per cent in 2018. References: Media Reports, Press Releases, Department of Industrial Policy and Promotion (DIPP), Automotive Component Manufacturers Association of India (ACMA), Society of Indian Automobile Manufacturers (SIAM), Union Budget 2015-16, Union Budget 2017-18 Exchange Rate Used: INR 1 = US$ 0.0139 as of FY19</a:t>
            </a:r>
            <a:endParaRPr sz="1400">
              <a:solidFill>
                <a:srgbClr val="666666"/>
              </a:solidFill>
              <a:highlight>
                <a:schemeClr val="lt1"/>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Clr>
                <a:schemeClr val="dk1"/>
              </a:buClr>
              <a:buSzPts val="1800"/>
              <a:buFont typeface="Arial"/>
              <a:buNone/>
            </a:pPr>
            <a:r>
              <a:rPr lang="en" sz="1400">
                <a:solidFill>
                  <a:srgbClr val="666666"/>
                </a:solidFill>
              </a:rPr>
              <a:t>In India, there are 3,00,00,000 vehicles manufactured annually [data-2017/18], and worldwide vehicles produces is more than 18,00,00,000[data -2017/18] Which include commercial and personal use four/three vehicles.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a:blip r:embed="rId3">
            <a:alphaModFix/>
          </a:blip>
          <a:stretch>
            <a:fillRect/>
          </a:stretch>
        </p:blipFill>
        <p:spPr>
          <a:xfrm>
            <a:off x="199375" y="161800"/>
            <a:ext cx="2883275" cy="4829150"/>
          </a:xfrm>
          <a:prstGeom prst="rect">
            <a:avLst/>
          </a:prstGeom>
          <a:noFill/>
          <a:ln>
            <a:noFill/>
          </a:ln>
        </p:spPr>
      </p:pic>
      <p:pic>
        <p:nvPicPr>
          <p:cNvPr id="55" name="Google Shape;55;p1"/>
          <p:cNvPicPr preferRelativeResize="0"/>
          <p:nvPr/>
        </p:nvPicPr>
        <p:blipFill>
          <a:blip r:embed="rId4">
            <a:alphaModFix/>
          </a:blip>
          <a:stretch>
            <a:fillRect/>
          </a:stretch>
        </p:blipFill>
        <p:spPr>
          <a:xfrm>
            <a:off x="6307425" y="161800"/>
            <a:ext cx="2654750" cy="4829150"/>
          </a:xfrm>
          <a:prstGeom prst="rect">
            <a:avLst/>
          </a:prstGeom>
          <a:noFill/>
          <a:ln>
            <a:noFill/>
          </a:ln>
        </p:spPr>
      </p:pic>
      <p:pic>
        <p:nvPicPr>
          <p:cNvPr id="56" name="Google Shape;56;p1"/>
          <p:cNvPicPr preferRelativeResize="0"/>
          <p:nvPr/>
        </p:nvPicPr>
        <p:blipFill>
          <a:blip r:embed="rId5">
            <a:alphaModFix/>
          </a:blip>
          <a:stretch>
            <a:fillRect/>
          </a:stretch>
        </p:blipFill>
        <p:spPr>
          <a:xfrm>
            <a:off x="3235050" y="1187650"/>
            <a:ext cx="2919974" cy="23344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1"/>
          <p:cNvSpPr txBox="1"/>
          <p:nvPr>
            <p:ph idx="1" type="body"/>
          </p:nvPr>
        </p:nvSpPr>
        <p:spPr>
          <a:xfrm>
            <a:off x="311700" y="498125"/>
            <a:ext cx="8520600" cy="4070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is the profile of your customer(s)?</a:t>
            </a:r>
            <a:endParaRPr/>
          </a:p>
          <a:p>
            <a:pPr indent="0" lvl="0" marL="457200" rtl="0" algn="l">
              <a:lnSpc>
                <a:spcPct val="115000"/>
              </a:lnSpc>
              <a:spcBef>
                <a:spcPts val="1600"/>
              </a:spcBef>
              <a:spcAft>
                <a:spcPts val="0"/>
              </a:spcAft>
              <a:buSzPts val="1800"/>
              <a:buNone/>
            </a:pPr>
            <a:r>
              <a:rPr lang="en" sz="1400"/>
              <a:t>Our customers are the companies from automobile industry, who will integrate our prototype with the vehicle and thus, providing them a USP in their vehicle i.e. increasing the fuel efficiency and making the vehicle more eco-friendly.</a:t>
            </a:r>
            <a:endParaRPr sz="1400"/>
          </a:p>
          <a:p>
            <a:pPr indent="-342900" lvl="0" marL="457200" rtl="0" algn="l">
              <a:lnSpc>
                <a:spcPct val="115000"/>
              </a:lnSpc>
              <a:spcBef>
                <a:spcPts val="1600"/>
              </a:spcBef>
              <a:spcAft>
                <a:spcPts val="0"/>
              </a:spcAft>
              <a:buSzPts val="1800"/>
              <a:buChar char="●"/>
            </a:pPr>
            <a:r>
              <a:rPr lang="en"/>
              <a:t>What is your current and/or projected burn rate?</a:t>
            </a:r>
            <a:endParaRPr/>
          </a:p>
          <a:p>
            <a:pPr indent="0" lvl="0" marL="457200" rtl="0" algn="l">
              <a:lnSpc>
                <a:spcPct val="115000"/>
              </a:lnSpc>
              <a:spcBef>
                <a:spcPts val="1600"/>
              </a:spcBef>
              <a:spcAft>
                <a:spcPts val="0"/>
              </a:spcAft>
              <a:buSzPts val="1800"/>
              <a:buNone/>
            </a:pPr>
            <a:r>
              <a:rPr lang="en" sz="1400"/>
              <a:t>Presently, our prototype is in testing phase, thus we have ZERO burn rate.</a:t>
            </a:r>
            <a:endParaRPr sz="1400"/>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2"/>
          <p:cNvSpPr txBox="1"/>
          <p:nvPr>
            <p:ph type="title"/>
          </p:nvPr>
        </p:nvSpPr>
        <p:spPr>
          <a:xfrm>
            <a:off x="6234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Competitive Advantage</a:t>
            </a:r>
            <a:endParaRPr/>
          </a:p>
        </p:txBody>
      </p:sp>
      <p:sp>
        <p:nvSpPr>
          <p:cNvPr id="112" name="Google Shape;11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Who are your most significant competitors?</a:t>
            </a:r>
            <a:endParaRPr/>
          </a:p>
          <a:p>
            <a:pPr indent="0" lvl="0" marL="457200" rtl="0" algn="l">
              <a:lnSpc>
                <a:spcPct val="115000"/>
              </a:lnSpc>
              <a:spcBef>
                <a:spcPts val="1600"/>
              </a:spcBef>
              <a:spcAft>
                <a:spcPts val="0"/>
              </a:spcAft>
              <a:buSzPts val="1800"/>
              <a:buNone/>
            </a:pPr>
            <a:r>
              <a:rPr lang="en" sz="1400"/>
              <a:t>Ours is a new and unique idea. Presently we have no competitors in the industry.</a:t>
            </a:r>
            <a:endParaRPr sz="1400"/>
          </a:p>
          <a:p>
            <a:pPr indent="-342900" lvl="0" marL="457200" rtl="0" algn="l">
              <a:lnSpc>
                <a:spcPct val="115000"/>
              </a:lnSpc>
              <a:spcBef>
                <a:spcPts val="1600"/>
              </a:spcBef>
              <a:spcAft>
                <a:spcPts val="0"/>
              </a:spcAft>
              <a:buSzPts val="1800"/>
              <a:buChar char="●"/>
            </a:pPr>
            <a:r>
              <a:rPr lang="en"/>
              <a:t>What makes your company/solution different from other competitor?</a:t>
            </a:r>
            <a:endParaRPr/>
          </a:p>
          <a:p>
            <a:pPr indent="0" lvl="0" marL="0" rtl="0" algn="l">
              <a:lnSpc>
                <a:spcPct val="115000"/>
              </a:lnSpc>
              <a:spcBef>
                <a:spcPts val="1600"/>
              </a:spcBef>
              <a:spcAft>
                <a:spcPts val="0"/>
              </a:spcAft>
              <a:buSzPts val="1800"/>
              <a:buNone/>
            </a:pPr>
            <a:r>
              <a:rPr lang="en"/>
              <a:t>	</a:t>
            </a:r>
            <a:r>
              <a:rPr lang="en" sz="1400"/>
              <a:t>Our solution is uniquely solving the problem of fuel efficiency in the industry. Currently we have  no competition.</a:t>
            </a:r>
            <a:endParaRPr sz="1400"/>
          </a:p>
          <a:p>
            <a:pPr indent="-342900" lvl="0" marL="457200" rtl="0" algn="l">
              <a:lnSpc>
                <a:spcPct val="115000"/>
              </a:lnSpc>
              <a:spcBef>
                <a:spcPts val="1600"/>
              </a:spcBef>
              <a:spcAft>
                <a:spcPts val="0"/>
              </a:spcAft>
              <a:buSzPts val="1800"/>
              <a:buChar char="●"/>
            </a:pPr>
            <a:r>
              <a:rPr lang="en"/>
              <a:t>What is your company’s sustainable, competitive advantage(s)?</a:t>
            </a:r>
            <a:endParaRPr/>
          </a:p>
          <a:p>
            <a:pPr indent="0" lvl="0" marL="457200" rtl="0" algn="l">
              <a:lnSpc>
                <a:spcPct val="115000"/>
              </a:lnSpc>
              <a:spcBef>
                <a:spcPts val="1600"/>
              </a:spcBef>
              <a:spcAft>
                <a:spcPts val="0"/>
              </a:spcAft>
              <a:buSzPts val="1800"/>
              <a:buNone/>
            </a:pPr>
            <a:r>
              <a:rPr lang="en" sz="1400"/>
              <a:t>It's one of a kind solution, thus ensuring the protection of the idea via copyright</a:t>
            </a:r>
            <a:endParaRPr sz="1400"/>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3"/>
          <p:cNvSpPr txBox="1"/>
          <p:nvPr>
            <p:ph type="title"/>
          </p:nvPr>
        </p:nvSpPr>
        <p:spPr>
          <a:xfrm>
            <a:off x="558600" y="486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Traction</a:t>
            </a:r>
            <a:endParaRPr/>
          </a:p>
        </p:txBody>
      </p:sp>
      <p:sp>
        <p:nvSpPr>
          <p:cNvPr id="118" name="Google Shape;118;p13"/>
          <p:cNvSpPr txBox="1"/>
          <p:nvPr>
            <p:ph idx="1" type="body"/>
          </p:nvPr>
        </p:nvSpPr>
        <p:spPr>
          <a:xfrm>
            <a:off x="741025" y="1152475"/>
            <a:ext cx="78351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have you done so far/What is your current progress?</a:t>
            </a:r>
            <a:endParaRPr/>
          </a:p>
          <a:p>
            <a:pPr indent="0" lvl="0" marL="0" rtl="0" algn="l">
              <a:lnSpc>
                <a:spcPct val="115000"/>
              </a:lnSpc>
              <a:spcBef>
                <a:spcPts val="1600"/>
              </a:spcBef>
              <a:spcAft>
                <a:spcPts val="1600"/>
              </a:spcAft>
              <a:buSzPts val="1800"/>
              <a:buNone/>
            </a:pPr>
            <a:r>
              <a:rPr lang="en" sz="1400"/>
              <a:t>Currently, we are under developing phase of the prototype for the solution to our problem and testing it on small regional areas. We are working on its improvisation from hardware and software side.</a:t>
            </a:r>
            <a:br>
              <a:rPr lang="en" sz="1400"/>
            </a:br>
            <a:br>
              <a:rPr lang="en" sz="1400"/>
            </a:br>
            <a:r>
              <a:rPr lang="en" sz="1400"/>
              <a:t>Including increasing the accuracy of the Machine Learning model and time complexity and efficiency of the algorithm, presently our main focus is on decreasing the computation costs and covering all the corner cases, which may incur in its real life deployment.</a:t>
            </a:r>
            <a:br>
              <a:rPr lang="en" sz="1400"/>
            </a:b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623400" y="472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Go To Market</a:t>
            </a:r>
            <a:endParaRPr/>
          </a:p>
        </p:txBody>
      </p:sp>
      <p:sp>
        <p:nvSpPr>
          <p:cNvPr id="124" name="Google Shape;12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is your go-to-market strategy?</a:t>
            </a:r>
            <a:endParaRPr/>
          </a:p>
          <a:p>
            <a:pPr indent="0" lvl="0" marL="457200" rtl="0" algn="l">
              <a:lnSpc>
                <a:spcPct val="115000"/>
              </a:lnSpc>
              <a:spcBef>
                <a:spcPts val="1600"/>
              </a:spcBef>
              <a:spcAft>
                <a:spcPts val="1600"/>
              </a:spcAft>
              <a:buSzPts val="1800"/>
              <a:buNone/>
            </a:pPr>
            <a:r>
              <a:rPr lang="en" sz="1400"/>
              <a:t>We will be selling the rights to use our technology(prototype), directly to the companies of the automobile industry.</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idx="1" type="body"/>
          </p:nvPr>
        </p:nvSpPr>
        <p:spPr>
          <a:xfrm>
            <a:off x="298225" y="1130075"/>
            <a:ext cx="8534100" cy="343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About the Team:</a:t>
            </a:r>
            <a:endParaRPr/>
          </a:p>
          <a:p>
            <a:pPr indent="0" lvl="0" marL="457200" rtl="0" algn="l">
              <a:lnSpc>
                <a:spcPct val="115000"/>
              </a:lnSpc>
              <a:spcBef>
                <a:spcPts val="1600"/>
              </a:spcBef>
              <a:spcAft>
                <a:spcPts val="0"/>
              </a:spcAft>
              <a:buSzPts val="1800"/>
              <a:buNone/>
            </a:pPr>
            <a:r>
              <a:rPr lang="en"/>
              <a:t>Our Team is comprised of enthusiastic engineers who are dedicated to solve real life problems, making the world a better place to live.</a:t>
            </a:r>
            <a:endParaRPr/>
          </a:p>
          <a:p>
            <a:pPr indent="-342900" lvl="0" marL="457200" rtl="0" algn="l">
              <a:lnSpc>
                <a:spcPct val="115000"/>
              </a:lnSpc>
              <a:spcBef>
                <a:spcPts val="1600"/>
              </a:spcBef>
              <a:spcAft>
                <a:spcPts val="0"/>
              </a:spcAft>
              <a:buSzPts val="1800"/>
              <a:buChar char="●"/>
            </a:pPr>
            <a:r>
              <a:rPr lang="en"/>
              <a:t>Team members :- </a:t>
            </a:r>
            <a:endParaRPr/>
          </a:p>
          <a:p>
            <a:pPr indent="-342900" lvl="0" marL="914400" rtl="0" algn="l">
              <a:lnSpc>
                <a:spcPct val="115000"/>
              </a:lnSpc>
              <a:spcBef>
                <a:spcPts val="0"/>
              </a:spcBef>
              <a:spcAft>
                <a:spcPts val="0"/>
              </a:spcAft>
              <a:buSzPts val="1800"/>
              <a:buChar char="❖"/>
            </a:pPr>
            <a:r>
              <a:rPr lang="en"/>
              <a:t>Founder’s Name : Vineet Kumar</a:t>
            </a:r>
            <a:endParaRPr/>
          </a:p>
          <a:p>
            <a:pPr indent="-342900" lvl="0" marL="914400" rtl="0" algn="l">
              <a:lnSpc>
                <a:spcPct val="115000"/>
              </a:lnSpc>
              <a:spcBef>
                <a:spcPts val="0"/>
              </a:spcBef>
              <a:spcAft>
                <a:spcPts val="0"/>
              </a:spcAft>
              <a:buSzPts val="1800"/>
              <a:buChar char="❖"/>
            </a:pPr>
            <a:r>
              <a:rPr lang="en"/>
              <a:t>Team Member’s Name : Gaurav Jha, Aakriti Bhardwaj</a:t>
            </a:r>
            <a:endParaRPr/>
          </a:p>
        </p:txBody>
      </p:sp>
      <p:sp>
        <p:nvSpPr>
          <p:cNvPr id="62" name="Google Shape;62;p2"/>
          <p:cNvSpPr txBox="1"/>
          <p:nvPr/>
        </p:nvSpPr>
        <p:spPr>
          <a:xfrm>
            <a:off x="671025" y="487100"/>
            <a:ext cx="53943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WHO WE ARE ?</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sng"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699600" y="472450"/>
            <a:ext cx="813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Statement</a:t>
            </a:r>
            <a:endParaRPr/>
          </a:p>
          <a:p>
            <a:pPr indent="0" lvl="0" marL="0" rtl="0" algn="l">
              <a:lnSpc>
                <a:spcPct val="100000"/>
              </a:lnSpc>
              <a:spcBef>
                <a:spcPts val="0"/>
              </a:spcBef>
              <a:spcAft>
                <a:spcPts val="0"/>
              </a:spcAft>
              <a:buSzPts val="2800"/>
              <a:buNone/>
            </a:pPr>
            <a:r>
              <a:t/>
            </a:r>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is the pain point/problem your product/service solves?</a:t>
            </a:r>
            <a:endParaRPr/>
          </a:p>
          <a:p>
            <a:pPr indent="0" lvl="0" marL="457200" rtl="0" algn="l">
              <a:lnSpc>
                <a:spcPct val="115000"/>
              </a:lnSpc>
              <a:spcBef>
                <a:spcPts val="1600"/>
              </a:spcBef>
              <a:spcAft>
                <a:spcPts val="0"/>
              </a:spcAft>
              <a:buSzPts val="1800"/>
              <a:buNone/>
            </a:pPr>
            <a:r>
              <a:rPr lang="en" sz="1400"/>
              <a:t>In the current scenario, three of the biggest problems the people are facing is the </a:t>
            </a:r>
            <a:r>
              <a:rPr b="1" lang="en" sz="1400"/>
              <a:t>increasing fuel costs, </a:t>
            </a:r>
            <a:r>
              <a:rPr b="1" lang="en" sz="1400"/>
              <a:t>high accident rates due to poor visibility &amp; bad weather conditions, and deterioration of the environment</a:t>
            </a:r>
            <a:r>
              <a:rPr lang="en" sz="1400"/>
              <a:t>. We are building a model which reduce the accidents, </a:t>
            </a:r>
            <a:r>
              <a:rPr lang="en" sz="1400"/>
              <a:t>increases the fuel efficiency of the vehicle</a:t>
            </a:r>
            <a:r>
              <a:rPr lang="en" sz="1400"/>
              <a:t> thereby reducing pollution.</a:t>
            </a:r>
            <a:endParaRPr/>
          </a:p>
          <a:p>
            <a:pPr indent="-342900" lvl="0" marL="457200" rtl="0" algn="l">
              <a:lnSpc>
                <a:spcPct val="115000"/>
              </a:lnSpc>
              <a:spcBef>
                <a:spcPts val="1600"/>
              </a:spcBef>
              <a:spcAft>
                <a:spcPts val="0"/>
              </a:spcAft>
              <a:buSzPts val="1800"/>
              <a:buChar char="●"/>
            </a:pPr>
            <a:r>
              <a:rPr lang="en"/>
              <a:t>How has it been addressed and what are the shortcomings of existing solutions? How do you intend to value add? </a:t>
            </a:r>
            <a:endParaRPr/>
          </a:p>
          <a:p>
            <a:pPr indent="0" lvl="0" marL="457200" rtl="0" algn="l">
              <a:lnSpc>
                <a:spcPct val="115000"/>
              </a:lnSpc>
              <a:spcBef>
                <a:spcPts val="1600"/>
              </a:spcBef>
              <a:spcAft>
                <a:spcPts val="0"/>
              </a:spcAft>
              <a:buSzPts val="1800"/>
              <a:buNone/>
            </a:pPr>
            <a:r>
              <a:rPr b="1" lang="en" sz="1400"/>
              <a:t>High fuel prices</a:t>
            </a:r>
            <a:r>
              <a:rPr lang="en" sz="1400"/>
              <a:t>, </a:t>
            </a:r>
            <a:r>
              <a:rPr b="1" lang="en" sz="1400"/>
              <a:t>high accident rates</a:t>
            </a:r>
            <a:r>
              <a:rPr lang="en" sz="1400"/>
              <a:t>, </a:t>
            </a:r>
            <a:r>
              <a:rPr b="1" lang="en" sz="1400"/>
              <a:t>Bad road conditions</a:t>
            </a:r>
            <a:r>
              <a:rPr lang="en" sz="1400"/>
              <a:t>, </a:t>
            </a:r>
            <a:r>
              <a:rPr b="1" lang="en" sz="1400"/>
              <a:t>Global warming</a:t>
            </a:r>
            <a:r>
              <a:rPr lang="en" sz="1400"/>
              <a:t> </a:t>
            </a:r>
            <a:r>
              <a:rPr lang="en" sz="1400"/>
              <a:t>and </a:t>
            </a:r>
            <a:r>
              <a:rPr b="1" lang="en" sz="1400"/>
              <a:t>E</a:t>
            </a:r>
            <a:r>
              <a:rPr b="1" lang="en" sz="1400"/>
              <a:t>nergy shortage</a:t>
            </a:r>
            <a:r>
              <a:rPr lang="en" sz="1400"/>
              <a:t>  is of paramount problem in 21st century and our solution uniquely improves the safety and fuel efficiency of vehicles. High fuel efficiency reduces air pollution, thus protects environment. Also, adding to reduced fuel cost.</a:t>
            </a:r>
            <a:endParaRPr/>
          </a:p>
          <a:p>
            <a:pPr indent="0" lvl="0" marL="4572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6234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Solution-</a:t>
            </a:r>
            <a:endParaRPr/>
          </a:p>
          <a:p>
            <a:pPr indent="0" lvl="0" marL="0" rtl="0" algn="l">
              <a:lnSpc>
                <a:spcPct val="100000"/>
              </a:lnSpc>
              <a:spcBef>
                <a:spcPts val="0"/>
              </a:spcBef>
              <a:spcAft>
                <a:spcPts val="0"/>
              </a:spcAft>
              <a:buSzPts val="2800"/>
              <a:buNone/>
            </a:pPr>
            <a:r>
              <a:t/>
            </a:r>
            <a:endParaRPr/>
          </a:p>
        </p:txBody>
      </p:sp>
      <p:sp>
        <p:nvSpPr>
          <p:cNvPr id="74" name="Google Shape;74;p4"/>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are the important features and benefits your product/service solves?</a:t>
            </a:r>
            <a:endParaRPr/>
          </a:p>
          <a:p>
            <a:pPr indent="0" lvl="0" marL="457200" rtl="0" algn="l">
              <a:lnSpc>
                <a:spcPct val="115000"/>
              </a:lnSpc>
              <a:spcBef>
                <a:spcPts val="1600"/>
              </a:spcBef>
              <a:spcAft>
                <a:spcPts val="0"/>
              </a:spcAft>
              <a:buSzPts val="1800"/>
              <a:buNone/>
            </a:pPr>
            <a:r>
              <a:rPr lang="en" sz="1400"/>
              <a:t>Our application will improve </a:t>
            </a:r>
            <a:r>
              <a:rPr lang="en" sz="1400"/>
              <a:t>fuel efficiency , safety,</a:t>
            </a:r>
            <a:r>
              <a:rPr lang="en" sz="1400"/>
              <a:t> assistance in all weather conditions from hurdles/ potholes,sharp turns, decrease vehicle maintenance.  </a:t>
            </a:r>
            <a:endParaRPr sz="1400"/>
          </a:p>
          <a:p>
            <a:pPr indent="-342900" lvl="0" marL="457200" rtl="0" algn="l">
              <a:lnSpc>
                <a:spcPct val="115000"/>
              </a:lnSpc>
              <a:spcBef>
                <a:spcPts val="1600"/>
              </a:spcBef>
              <a:spcAft>
                <a:spcPts val="0"/>
              </a:spcAft>
              <a:buSzPts val="1800"/>
              <a:buChar char="●"/>
            </a:pPr>
            <a:r>
              <a:rPr lang="en"/>
              <a:t>What is the company’s intellectual property position (e.g. trademarks, patents, copyrights, proprietary know-how), if applicable?</a:t>
            </a:r>
            <a:endParaRPr/>
          </a:p>
          <a:p>
            <a:pPr indent="0" lvl="0" marL="457200" rtl="0" algn="l">
              <a:lnSpc>
                <a:spcPct val="115000"/>
              </a:lnSpc>
              <a:spcBef>
                <a:spcPts val="1600"/>
              </a:spcBef>
              <a:spcAft>
                <a:spcPts val="0"/>
              </a:spcAft>
              <a:buSzPts val="1800"/>
              <a:buNone/>
            </a:pPr>
            <a:r>
              <a:rPr lang="en" sz="1400"/>
              <a:t>Currently, we are in the process of patenting our technology.</a:t>
            </a:r>
            <a:endParaRPr sz="1400"/>
          </a:p>
          <a:p>
            <a:pPr indent="-342900" lvl="0" marL="457200" rtl="0" algn="l">
              <a:lnSpc>
                <a:spcPct val="115000"/>
              </a:lnSpc>
              <a:spcBef>
                <a:spcPts val="1600"/>
              </a:spcBef>
              <a:spcAft>
                <a:spcPts val="0"/>
              </a:spcAft>
              <a:buSzPts val="1800"/>
              <a:buChar char="●"/>
            </a:pPr>
            <a:r>
              <a:rPr lang="en"/>
              <a:t>How have you validated your solution, if applicable?</a:t>
            </a:r>
            <a:endParaRPr/>
          </a:p>
          <a:p>
            <a:pPr indent="0" lvl="0" marL="457200" rtl="0" algn="l">
              <a:lnSpc>
                <a:spcPct val="115000"/>
              </a:lnSpc>
              <a:spcBef>
                <a:spcPts val="1600"/>
              </a:spcBef>
              <a:spcAft>
                <a:spcPts val="0"/>
              </a:spcAft>
              <a:buClr>
                <a:schemeClr val="dk1"/>
              </a:buClr>
              <a:buSzPts val="1100"/>
              <a:buFont typeface="Arial"/>
              <a:buNone/>
            </a:pPr>
            <a:r>
              <a:rPr lang="en" sz="1400"/>
              <a:t>We are at prototyping stage.</a:t>
            </a:r>
            <a:endParaRPr sz="1400"/>
          </a:p>
          <a:p>
            <a:pPr indent="0" lvl="0" marL="457200" rtl="0" algn="l">
              <a:lnSpc>
                <a:spcPct val="115000"/>
              </a:lnSpc>
              <a:spcBef>
                <a:spcPts val="1600"/>
              </a:spcBef>
              <a:spcAft>
                <a:spcPts val="0"/>
              </a:spcAft>
              <a:buSzPts val="1800"/>
              <a:buNone/>
            </a:pPr>
            <a:r>
              <a:t/>
            </a:r>
            <a:endParaRPr sz="1400"/>
          </a:p>
          <a:p>
            <a:pPr indent="0" lvl="0" marL="4572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idx="1" type="body"/>
          </p:nvPr>
        </p:nvSpPr>
        <p:spPr>
          <a:xfrm>
            <a:off x="311700" y="637150"/>
            <a:ext cx="8520600" cy="393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What is your value proposition ?</a:t>
            </a:r>
            <a:endParaRPr b="1"/>
          </a:p>
          <a:p>
            <a:pPr indent="0" lvl="0" marL="457200" rtl="0" algn="l">
              <a:lnSpc>
                <a:spcPct val="115000"/>
              </a:lnSpc>
              <a:spcBef>
                <a:spcPts val="1600"/>
              </a:spcBef>
              <a:spcAft>
                <a:spcPts val="0"/>
              </a:spcAft>
              <a:buSzPts val="1800"/>
              <a:buNone/>
            </a:pPr>
            <a:r>
              <a:rPr lang="en" sz="1400"/>
              <a:t>We are making an application which would be able to predict exactly where the user may stop accelerating, depending on the road conditions and traffic ahead, giving user the safest route with lesser potholes, sharp turns and high </a:t>
            </a:r>
            <a:r>
              <a:rPr lang="en" sz="1400"/>
              <a:t>speed</a:t>
            </a:r>
            <a:r>
              <a:rPr lang="en" sz="1400"/>
              <a:t> roads thus reducing the chances of </a:t>
            </a:r>
            <a:r>
              <a:rPr lang="en" sz="1400"/>
              <a:t>accidents</a:t>
            </a:r>
            <a:r>
              <a:rPr lang="en" sz="1400"/>
              <a:t>, abrupt braking and eventually, increasing  safety, fuel efficiency and reducing wear &amp; tear as well. </a:t>
            </a:r>
            <a:endParaRPr sz="1400"/>
          </a:p>
          <a:p>
            <a:pPr indent="-342900" lvl="0" marL="457200" rtl="0" algn="l">
              <a:lnSpc>
                <a:spcPct val="115000"/>
              </a:lnSpc>
              <a:spcBef>
                <a:spcPts val="1600"/>
              </a:spcBef>
              <a:spcAft>
                <a:spcPts val="0"/>
              </a:spcAft>
              <a:buSzPts val="1800"/>
              <a:buChar char="●"/>
            </a:pPr>
            <a:r>
              <a:rPr b="1" lang="en"/>
              <a:t>How &amp; what we are building</a:t>
            </a:r>
            <a:r>
              <a:rPr b="1" lang="en"/>
              <a:t> ?</a:t>
            </a:r>
            <a:endParaRPr sz="1400"/>
          </a:p>
          <a:p>
            <a:pPr indent="0" lvl="0" marL="457200" rtl="0" algn="l">
              <a:lnSpc>
                <a:spcPct val="115000"/>
              </a:lnSpc>
              <a:spcBef>
                <a:spcPts val="1600"/>
              </a:spcBef>
              <a:spcAft>
                <a:spcPts val="1600"/>
              </a:spcAft>
              <a:buSzPts val="1800"/>
              <a:buNone/>
            </a:pPr>
            <a:r>
              <a:rPr lang="en" sz="1400"/>
              <a:t>We will be installing 3D camera unit in front of every vehicle, with some dedicated storage. Then, using this data to train our CNN ML/ AutoML model. We then insert this data in our global database that is accessible through our mobile application, that will work on top of Google maps as a pop on users mobile device. As of the time of submission of this document we are in the development stage of our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623400" y="472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Target Market</a:t>
            </a:r>
            <a:endParaRPr/>
          </a:p>
          <a:p>
            <a:pPr indent="0" lvl="0" marL="0" rtl="0" algn="l">
              <a:lnSpc>
                <a:spcPct val="100000"/>
              </a:lnSpc>
              <a:spcBef>
                <a:spcPts val="0"/>
              </a:spcBef>
              <a:spcAft>
                <a:spcPts val="0"/>
              </a:spcAft>
              <a:buSzPts val="2800"/>
              <a:buNone/>
            </a:pPr>
            <a:r>
              <a:t/>
            </a:r>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is your identified market- the addressable market(s) in which your are competing in/ intend to compete.</a:t>
            </a:r>
            <a:endParaRPr/>
          </a:p>
          <a:p>
            <a:pPr indent="0" lvl="0" marL="457200" rtl="0" algn="l">
              <a:lnSpc>
                <a:spcPct val="115000"/>
              </a:lnSpc>
              <a:spcBef>
                <a:spcPts val="1600"/>
              </a:spcBef>
              <a:spcAft>
                <a:spcPts val="0"/>
              </a:spcAft>
              <a:buSzPts val="1800"/>
              <a:buNone/>
            </a:pPr>
            <a:r>
              <a:rPr lang="en" sz="1400"/>
              <a:t>Our leading market/customers will be the automobile companies, who will be purchasing software’s license. Our Model will be highly flexible to be implemented by various automobile companies like Tesla, Lamborghini, Tata, Honda, etc. API provided by us can be used as embedded systems in vehicle cockpit (like TFT LCD Touch Screen) The API can also be used in Mobile Applications or Website of the Companies In the present scenario of automatisation, Our model will be apt for working with manual  cars / self driving vehicles. Effortless driving is </a:t>
            </a:r>
            <a:r>
              <a:rPr b="1" lang="en" sz="1400"/>
              <a:t>not only limited to exhaustible fuels like petrol, diesel</a:t>
            </a:r>
            <a:r>
              <a:rPr lang="en" sz="1400"/>
              <a:t>, etc but will also help in </a:t>
            </a:r>
            <a:r>
              <a:rPr b="1" lang="en" sz="1400"/>
              <a:t>energy consumption in electric vehicles.</a:t>
            </a:r>
            <a:endParaRPr b="1" sz="1400"/>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idx="1" type="body"/>
          </p:nvPr>
        </p:nvSpPr>
        <p:spPr>
          <a:xfrm>
            <a:off x="555750" y="463375"/>
            <a:ext cx="8276400" cy="4105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What is the total size, projected growth, and key trends of your identified market?</a:t>
            </a:r>
            <a:endParaRPr b="1"/>
          </a:p>
          <a:p>
            <a:pPr indent="0" lvl="0" marL="0" rtl="0" algn="l">
              <a:lnSpc>
                <a:spcPct val="115000"/>
              </a:lnSpc>
              <a:spcBef>
                <a:spcPts val="1600"/>
              </a:spcBef>
              <a:spcAft>
                <a:spcPts val="0"/>
              </a:spcAft>
              <a:buSzPts val="1800"/>
              <a:buNone/>
            </a:pPr>
            <a:r>
              <a:rPr b="1" lang="en" sz="1400"/>
              <a:t>Total size:</a:t>
            </a:r>
            <a:r>
              <a:rPr lang="en" sz="1400"/>
              <a:t> Our market consists of registered </a:t>
            </a:r>
            <a:r>
              <a:rPr b="1" lang="en" sz="1400"/>
              <a:t>motor vehicles of approx. 230 million</a:t>
            </a:r>
            <a:r>
              <a:rPr lang="en" sz="1400"/>
              <a:t> in March 2016 in India.</a:t>
            </a:r>
            <a:endParaRPr sz="1400"/>
          </a:p>
          <a:p>
            <a:pPr indent="0" lvl="0" marL="0" rtl="0" algn="just">
              <a:lnSpc>
                <a:spcPct val="115000"/>
              </a:lnSpc>
              <a:spcBef>
                <a:spcPts val="1600"/>
              </a:spcBef>
              <a:spcAft>
                <a:spcPts val="0"/>
              </a:spcAft>
              <a:buClr>
                <a:schemeClr val="dk1"/>
              </a:buClr>
              <a:buSzPts val="1100"/>
              <a:buFont typeface="Arial"/>
              <a:buNone/>
            </a:pPr>
            <a:r>
              <a:rPr lang="en" sz="1400">
                <a:solidFill>
                  <a:srgbClr val="666666"/>
                </a:solidFill>
                <a:highlight>
                  <a:srgbClr val="FFFFFF"/>
                </a:highlight>
              </a:rPr>
              <a:t>Projected Growth/Market Size: Indian automotive industry is among the largest automotive industries across the globe. The India automotive industry accounts for </a:t>
            </a:r>
            <a:r>
              <a:rPr b="1" lang="en" sz="1400">
                <a:solidFill>
                  <a:srgbClr val="666666"/>
                </a:solidFill>
                <a:highlight>
                  <a:srgbClr val="FFFFFF"/>
                </a:highlight>
              </a:rPr>
              <a:t>7.1%</a:t>
            </a:r>
            <a:r>
              <a:rPr lang="en" sz="1400">
                <a:solidFill>
                  <a:srgbClr val="666666"/>
                </a:solidFill>
                <a:highlight>
                  <a:srgbClr val="FFFFFF"/>
                </a:highlight>
              </a:rPr>
              <a:t> of the country's total Gross Domestic Product (GDP). Two wheelers market is the major segment in the Indian automobile market with approximately </a:t>
            </a:r>
            <a:r>
              <a:rPr b="1" lang="en" sz="1400">
                <a:solidFill>
                  <a:srgbClr val="666666"/>
                </a:solidFill>
                <a:highlight>
                  <a:srgbClr val="FFFFFF"/>
                </a:highlight>
              </a:rPr>
              <a:t>80% market share</a:t>
            </a:r>
            <a:r>
              <a:rPr lang="en" sz="1400">
                <a:solidFill>
                  <a:srgbClr val="666666"/>
                </a:solidFill>
                <a:highlight>
                  <a:srgbClr val="FFFFFF"/>
                </a:highlight>
              </a:rPr>
              <a:t>, owing to a growing middle class and a young population in the country. Moreover, the market players are now exploring the rural markets of the country which has been further augmenting the growth of Indian automobile industry growth. On the other hand, passenger vehicles segment accounts for about </a:t>
            </a:r>
            <a:r>
              <a:rPr b="1" lang="en" sz="1400">
                <a:solidFill>
                  <a:srgbClr val="666666"/>
                </a:solidFill>
                <a:highlight>
                  <a:srgbClr val="FFFFFF"/>
                </a:highlight>
              </a:rPr>
              <a:t>15% of total automobile industry</a:t>
            </a:r>
            <a:r>
              <a:rPr lang="en" sz="1400">
                <a:solidFill>
                  <a:srgbClr val="666666"/>
                </a:solidFill>
                <a:highlight>
                  <a:srgbClr val="FFFFFF"/>
                </a:highlight>
              </a:rPr>
              <a:t> of the country. India is also a flourishing automobile exporter to its neighboring countries such as Africa, Bangladesh and Sri Lanka among others and also has robust export progression prospects for the nearby future.</a:t>
            </a:r>
            <a:endParaRPr sz="1400">
              <a:solidFill>
                <a:srgbClr val="666666"/>
              </a:solidFill>
            </a:endParaRPr>
          </a:p>
          <a:p>
            <a:pPr indent="0" lvl="0" marL="457200" rtl="0" algn="l">
              <a:lnSpc>
                <a:spcPct val="115000"/>
              </a:lnSpc>
              <a:spcBef>
                <a:spcPts val="800"/>
              </a:spcBef>
              <a:spcAft>
                <a:spcPts val="0"/>
              </a:spcAft>
              <a:buSzPts val="1800"/>
              <a:buNone/>
            </a:pPr>
            <a:r>
              <a:t/>
            </a:r>
            <a:endParaRPr b="1" sz="1400">
              <a:solidFill>
                <a:srgbClr val="040A2C"/>
              </a:solidFill>
              <a:highlight>
                <a:srgbClr val="FFFFFF"/>
              </a:highlight>
            </a:endParaRPr>
          </a:p>
          <a:p>
            <a:pPr indent="0" lvl="0" marL="4572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txBox="1"/>
          <p:nvPr>
            <p:ph type="title"/>
          </p:nvPr>
        </p:nvSpPr>
        <p:spPr>
          <a:xfrm>
            <a:off x="687675" y="3199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Business Model</a:t>
            </a:r>
            <a:endParaRPr/>
          </a:p>
          <a:p>
            <a:pPr indent="0" lvl="0" marL="0" rtl="0" algn="l">
              <a:lnSpc>
                <a:spcPct val="100000"/>
              </a:lnSpc>
              <a:spcBef>
                <a:spcPts val="0"/>
              </a:spcBef>
              <a:spcAft>
                <a:spcPts val="0"/>
              </a:spcAft>
              <a:buSzPts val="2800"/>
              <a:buNone/>
            </a:pPr>
            <a:r>
              <a:t/>
            </a:r>
            <a:endParaRPr/>
          </a:p>
        </p:txBody>
      </p:sp>
      <p:sp>
        <p:nvSpPr>
          <p:cNvPr id="96" name="Google Shape;96;p9"/>
          <p:cNvSpPr txBox="1"/>
          <p:nvPr>
            <p:ph idx="1" type="body"/>
          </p:nvPr>
        </p:nvSpPr>
        <p:spPr>
          <a:xfrm>
            <a:off x="311700" y="1001550"/>
            <a:ext cx="8520600" cy="379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How do you intend to generate revenue?</a:t>
            </a:r>
            <a:endParaRPr/>
          </a:p>
          <a:p>
            <a:pPr indent="0" lvl="0" marL="457200" rtl="0" algn="l">
              <a:lnSpc>
                <a:spcPct val="115000"/>
              </a:lnSpc>
              <a:spcBef>
                <a:spcPts val="1600"/>
              </a:spcBef>
              <a:spcAft>
                <a:spcPts val="0"/>
              </a:spcAft>
              <a:buSzPts val="1800"/>
              <a:buNone/>
            </a:pPr>
            <a:r>
              <a:rPr lang="en" sz="1400"/>
              <a:t>Our Model will be aimed at </a:t>
            </a:r>
            <a:r>
              <a:rPr b="1" lang="en" sz="1400"/>
              <a:t>Automobile Companies</a:t>
            </a:r>
            <a:r>
              <a:rPr lang="en" sz="1400"/>
              <a:t>, </a:t>
            </a:r>
            <a:r>
              <a:rPr b="1" lang="en" sz="1400"/>
              <a:t>Public Transport</a:t>
            </a:r>
            <a:r>
              <a:rPr lang="en" sz="1400"/>
              <a:t> and </a:t>
            </a:r>
            <a:r>
              <a:rPr b="1" lang="en" sz="1400"/>
              <a:t>C</a:t>
            </a:r>
            <a:r>
              <a:rPr b="1" lang="en" sz="1400"/>
              <a:t>ommercial transport</a:t>
            </a:r>
            <a:r>
              <a:rPr lang="en" sz="1400"/>
              <a:t>. They will use our model to make their vehicle fuel efficient, thus adding another value to the vehicle. Since, for development of model, the cost would be nominal and can be managed amongst the team, thus, for initial costs of implementation of model we will focus on backstrapping for financial aids. </a:t>
            </a:r>
            <a:endParaRPr sz="1400"/>
          </a:p>
          <a:p>
            <a:pPr indent="0" lvl="0" marL="457200" rtl="0" algn="l">
              <a:lnSpc>
                <a:spcPct val="115000"/>
              </a:lnSpc>
              <a:spcBef>
                <a:spcPts val="1600"/>
              </a:spcBef>
              <a:spcAft>
                <a:spcPts val="0"/>
              </a:spcAft>
              <a:buSzPts val="1800"/>
              <a:buNone/>
            </a:pPr>
            <a:r>
              <a:rPr b="1" lang="en" sz="1400"/>
              <a:t>Factors Affecting our costs include:</a:t>
            </a:r>
            <a:r>
              <a:rPr lang="en" sz="1400"/>
              <a:t> </a:t>
            </a:r>
            <a:endParaRPr sz="1400"/>
          </a:p>
          <a:p>
            <a:pPr indent="0" lvl="0" marL="457200" rtl="0" algn="l">
              <a:lnSpc>
                <a:spcPct val="115000"/>
              </a:lnSpc>
              <a:spcBef>
                <a:spcPts val="1600"/>
              </a:spcBef>
              <a:spcAft>
                <a:spcPts val="0"/>
              </a:spcAft>
              <a:buSzPts val="1800"/>
              <a:buNone/>
            </a:pPr>
            <a:r>
              <a:rPr lang="en" sz="1400"/>
              <a:t>i) </a:t>
            </a:r>
            <a:r>
              <a:rPr lang="en" sz="1400"/>
              <a:t>Training</a:t>
            </a:r>
            <a:r>
              <a:rPr lang="en" sz="1400"/>
              <a:t> supervised model on GCP, BigQuery ML (enterprise </a:t>
            </a:r>
            <a:r>
              <a:rPr lang="en" sz="1400"/>
              <a:t>data warehouse</a:t>
            </a:r>
            <a:r>
              <a:rPr lang="en" sz="1400"/>
              <a:t>)</a:t>
            </a:r>
            <a:endParaRPr sz="1400"/>
          </a:p>
          <a:p>
            <a:pPr indent="0" lvl="0" marL="457200" rtl="0" algn="l">
              <a:lnSpc>
                <a:spcPct val="115000"/>
              </a:lnSpc>
              <a:spcBef>
                <a:spcPts val="1600"/>
              </a:spcBef>
              <a:spcAft>
                <a:spcPts val="0"/>
              </a:spcAft>
              <a:buSzPts val="1800"/>
              <a:buNone/>
            </a:pPr>
            <a:r>
              <a:rPr lang="en" sz="1400"/>
              <a:t>ii) App Engine for frontend and backend deployment (Asia-Pacific(mumbai))</a:t>
            </a:r>
            <a:endParaRPr sz="1400"/>
          </a:p>
          <a:p>
            <a:pPr indent="0" lvl="0" marL="457200" rtl="0" algn="l">
              <a:lnSpc>
                <a:spcPct val="115000"/>
              </a:lnSpc>
              <a:spcBef>
                <a:spcPts val="1600"/>
              </a:spcBef>
              <a:spcAft>
                <a:spcPts val="0"/>
              </a:spcAft>
              <a:buSzPts val="1800"/>
              <a:buNone/>
            </a:pPr>
            <a:r>
              <a:rPr lang="en" sz="1400"/>
              <a:t>iii) Using Bigquery for storing structured relational data</a:t>
            </a:r>
            <a:endParaRPr sz="1400"/>
          </a:p>
          <a:p>
            <a:pPr indent="0" lvl="0" marL="457200" rtl="0" algn="l">
              <a:lnSpc>
                <a:spcPct val="115000"/>
              </a:lnSpc>
              <a:spcBef>
                <a:spcPts val="1600"/>
              </a:spcBef>
              <a:spcAft>
                <a:spcPts val="0"/>
              </a:spcAft>
              <a:buSzPts val="1800"/>
              <a:buNone/>
            </a:pPr>
            <a:r>
              <a:rPr lang="en" sz="1400"/>
              <a:t>iv) AutoML for custom ML model</a:t>
            </a:r>
            <a:endParaRPr sz="1400"/>
          </a:p>
          <a:p>
            <a:pPr indent="0" lvl="0" marL="457200" rtl="0" algn="l">
              <a:lnSpc>
                <a:spcPct val="115000"/>
              </a:lnSpc>
              <a:spcBef>
                <a:spcPts val="1600"/>
              </a:spcBef>
              <a:spcAft>
                <a:spcPts val="0"/>
              </a:spcAft>
              <a:buSzPts val="1800"/>
              <a:buNone/>
            </a:pPr>
            <a:r>
              <a:t/>
            </a:r>
            <a:endParaRPr sz="1400">
              <a:solidFill>
                <a:srgbClr val="666666"/>
              </a:solidFill>
            </a:endParaRPr>
          </a:p>
          <a:p>
            <a:pPr indent="0" lvl="0" marL="457200" rtl="0" algn="l">
              <a:lnSpc>
                <a:spcPct val="115000"/>
              </a:lnSpc>
              <a:spcBef>
                <a:spcPts val="1600"/>
              </a:spcBef>
              <a:spcAft>
                <a:spcPts val="0"/>
              </a:spcAft>
              <a:buSzPts val="1800"/>
              <a:buNone/>
            </a:pPr>
            <a:r>
              <a:t/>
            </a:r>
            <a:endParaRPr sz="1400"/>
          </a:p>
          <a:p>
            <a:pPr indent="0" lvl="0" marL="4572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nvSpPr>
        <p:spPr>
          <a:xfrm>
            <a:off x="360925" y="233500"/>
            <a:ext cx="8587800" cy="4805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rgbClr val="040A2C"/>
                </a:solidFill>
                <a:latin typeface="Comfortaa"/>
                <a:ea typeface="Comfortaa"/>
                <a:cs typeface="Comfortaa"/>
                <a:sym typeface="Comfortaa"/>
              </a:rPr>
              <a:t>______Hardware cost_______</a:t>
            </a:r>
            <a:endParaRPr b="1" i="0" sz="1500" u="none" cap="none" strike="noStrike">
              <a:solidFill>
                <a:srgbClr val="040A2C"/>
              </a:solidFill>
              <a:latin typeface="Comfortaa"/>
              <a:ea typeface="Comfortaa"/>
              <a:cs typeface="Comfortaa"/>
              <a:sym typeface="Comfortaa"/>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040A2C"/>
                </a:solidFill>
                <a:latin typeface="Arial"/>
                <a:ea typeface="Arial"/>
                <a:cs typeface="Arial"/>
                <a:sym typeface="Arial"/>
              </a:rPr>
              <a:t>Cost of the device incorporated in the vehicle for the data transfer </a:t>
            </a:r>
            <a:endParaRPr b="0" i="0" sz="1400" u="none" cap="none" strike="noStrike">
              <a:solidFill>
                <a:srgbClr val="040A2C"/>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040A2C"/>
                </a:solidFill>
                <a:latin typeface="Arial"/>
                <a:ea typeface="Arial"/>
                <a:cs typeface="Arial"/>
                <a:sym typeface="Arial"/>
              </a:rPr>
              <a:t>3D camera unit and storage unit, will cost approx:</a:t>
            </a:r>
            <a:br>
              <a:rPr b="0" i="0" lang="en" sz="1400" u="none" cap="none" strike="noStrike">
                <a:solidFill>
                  <a:srgbClr val="040A2C"/>
                </a:solidFill>
                <a:latin typeface="Arial"/>
                <a:ea typeface="Arial"/>
                <a:cs typeface="Arial"/>
                <a:sym typeface="Arial"/>
              </a:rPr>
            </a:br>
            <a:r>
              <a:rPr b="0" i="0" lang="en" sz="1400" u="none" cap="none" strike="noStrike">
                <a:solidFill>
                  <a:srgbClr val="040A2C"/>
                </a:solidFill>
                <a:latin typeface="Arial"/>
                <a:ea typeface="Arial"/>
                <a:cs typeface="Arial"/>
                <a:sym typeface="Arial"/>
              </a:rPr>
              <a:t>So, total hardware cost per device per car is </a:t>
            </a:r>
            <a:r>
              <a:rPr lang="en">
                <a:solidFill>
                  <a:srgbClr val="040A2C"/>
                </a:solidFill>
              </a:rPr>
              <a:t>25-30</a:t>
            </a:r>
            <a:r>
              <a:rPr b="0" i="0" lang="en" sz="1400" u="none" cap="none" strike="noStrike">
                <a:solidFill>
                  <a:srgbClr val="040A2C"/>
                </a:solidFill>
                <a:latin typeface="Arial"/>
                <a:ea typeface="Arial"/>
                <a:cs typeface="Arial"/>
                <a:sym typeface="Arial"/>
              </a:rPr>
              <a:t>$</a:t>
            </a:r>
            <a:endParaRPr b="0" i="0" sz="1400" u="none" cap="none" strike="noStrike">
              <a:solidFill>
                <a:srgbClr val="040A2C"/>
              </a:solidFill>
              <a:latin typeface="Arial"/>
              <a:ea typeface="Arial"/>
              <a:cs typeface="Arial"/>
              <a:sym typeface="Arial"/>
            </a:endParaRPr>
          </a:p>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rgbClr val="040A2C"/>
                </a:solidFill>
                <a:latin typeface="Comfortaa"/>
                <a:ea typeface="Comfortaa"/>
                <a:cs typeface="Comfortaa"/>
                <a:sym typeface="Comfortaa"/>
              </a:rPr>
              <a:t>______Software Cost_________</a:t>
            </a:r>
            <a:endParaRPr b="1" i="0" sz="1500" u="none" cap="none" strike="noStrike">
              <a:solidFill>
                <a:srgbClr val="040A2C"/>
              </a:solidFill>
              <a:latin typeface="Comfortaa"/>
              <a:ea typeface="Comfortaa"/>
              <a:cs typeface="Comfortaa"/>
              <a:sym typeface="Comfortaa"/>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040A2C"/>
                </a:solidFill>
                <a:latin typeface="Arial"/>
                <a:ea typeface="Arial"/>
                <a:cs typeface="Arial"/>
                <a:sym typeface="Arial"/>
              </a:rPr>
              <a:t>Data storage and computing/TPU cost for model training per month:-</a:t>
            </a:r>
            <a:endParaRPr b="0" i="0" sz="1400" u="none" cap="none" strike="noStrike">
              <a:solidFill>
                <a:srgbClr val="040A2C"/>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040A2C"/>
                </a:solidFill>
                <a:latin typeface="Arial"/>
                <a:ea typeface="Arial"/>
                <a:cs typeface="Arial"/>
                <a:sym typeface="Arial"/>
              </a:rPr>
              <a:t>Data storage cost/year : 2500$ (</a:t>
            </a:r>
            <a:r>
              <a:rPr lang="en">
                <a:solidFill>
                  <a:srgbClr val="040A2C"/>
                </a:solidFill>
              </a:rPr>
              <a:t>estimated</a:t>
            </a:r>
            <a:r>
              <a:rPr b="0" i="0" lang="en" sz="1400" u="none" cap="none" strike="noStrike">
                <a:solidFill>
                  <a:srgbClr val="040A2C"/>
                </a:solidFill>
                <a:latin typeface="Arial"/>
                <a:ea typeface="Arial"/>
                <a:cs typeface="Arial"/>
                <a:sym typeface="Arial"/>
              </a:rPr>
              <a:t>)</a:t>
            </a:r>
            <a:endParaRPr b="0" i="0" sz="1400" u="none" cap="none" strike="noStrike">
              <a:solidFill>
                <a:srgbClr val="040A2C"/>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040A2C"/>
                </a:solidFill>
                <a:latin typeface="Arial"/>
                <a:ea typeface="Arial"/>
                <a:cs typeface="Arial"/>
                <a:sym typeface="Arial"/>
              </a:rPr>
              <a:t>Computing cost/year  : 5000$ (</a:t>
            </a:r>
            <a:r>
              <a:rPr lang="en">
                <a:solidFill>
                  <a:srgbClr val="040A2C"/>
                </a:solidFill>
              </a:rPr>
              <a:t>estimated</a:t>
            </a:r>
            <a:r>
              <a:rPr b="0" i="0" lang="en" sz="1400" u="none" cap="none" strike="noStrike">
                <a:solidFill>
                  <a:srgbClr val="040A2C"/>
                </a:solidFill>
                <a:latin typeface="Arial"/>
                <a:ea typeface="Arial"/>
                <a:cs typeface="Arial"/>
                <a:sym typeface="Arial"/>
              </a:rPr>
              <a:t>)</a:t>
            </a:r>
            <a:endParaRPr b="0" i="0" sz="1400" u="none" cap="none" strike="noStrike">
              <a:solidFill>
                <a:srgbClr val="040A2C"/>
              </a:solidFill>
              <a:latin typeface="Arial"/>
              <a:ea typeface="Arial"/>
              <a:cs typeface="Arial"/>
              <a:sym typeface="Arial"/>
            </a:endParaRPr>
          </a:p>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rgbClr val="040A2C"/>
                </a:solidFill>
                <a:latin typeface="Comfortaa"/>
                <a:ea typeface="Comfortaa"/>
                <a:cs typeface="Comfortaa"/>
                <a:sym typeface="Comfortaa"/>
              </a:rPr>
              <a:t>___________Profit___________</a:t>
            </a:r>
            <a:endParaRPr b="1" i="0" sz="1500" u="none" cap="none" strike="noStrike">
              <a:solidFill>
                <a:srgbClr val="040A2C"/>
              </a:solidFill>
              <a:latin typeface="Comfortaa"/>
              <a:ea typeface="Comfortaa"/>
              <a:cs typeface="Comfortaa"/>
              <a:sym typeface="Comfortaa"/>
            </a:endParaRPr>
          </a:p>
          <a:p>
            <a:pPr indent="0" lvl="0" marL="0" marR="0" rtl="0" algn="l">
              <a:lnSpc>
                <a:spcPct val="115000"/>
              </a:lnSpc>
              <a:spcBef>
                <a:spcPts val="1200"/>
              </a:spcBef>
              <a:spcAft>
                <a:spcPts val="1200"/>
              </a:spcAft>
              <a:buClr>
                <a:srgbClr val="000000"/>
              </a:buClr>
              <a:buSzPts val="1400"/>
              <a:buFont typeface="Arial"/>
              <a:buNone/>
            </a:pPr>
            <a:r>
              <a:rPr b="0" i="0" lang="en" sz="1400" u="none" cap="none" strike="noStrike">
                <a:solidFill>
                  <a:srgbClr val="040A2C"/>
                </a:solidFill>
                <a:latin typeface="Arial"/>
                <a:ea typeface="Arial"/>
                <a:cs typeface="Arial"/>
                <a:sym typeface="Arial"/>
              </a:rPr>
              <a:t> If </a:t>
            </a:r>
            <a:r>
              <a:rPr lang="en">
                <a:solidFill>
                  <a:srgbClr val="040A2C"/>
                </a:solidFill>
              </a:rPr>
              <a:t>o</a:t>
            </a:r>
            <a:r>
              <a:rPr b="0" i="0" lang="en" sz="1400" u="none" cap="none" strike="noStrike">
                <a:solidFill>
                  <a:srgbClr val="040A2C"/>
                </a:solidFill>
                <a:latin typeface="Arial"/>
                <a:ea typeface="Arial"/>
                <a:cs typeface="Arial"/>
                <a:sym typeface="Arial"/>
              </a:rPr>
              <a:t>ur model provides around 10% fuel efficiency, apart with significant profit to automobile companies, vehicle owners will save their estimated 700$ in the lifetime of the car (around 10 years).</a:t>
            </a:r>
            <a:endParaRPr b="0" i="0" sz="1400" u="none" cap="none" strike="noStrike">
              <a:solidFill>
                <a:srgbClr val="0000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