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28" autoAdjust="0"/>
  </p:normalViewPr>
  <p:slideViewPr>
    <p:cSldViewPr snapToGrid="0">
      <p:cViewPr varScale="1">
        <p:scale>
          <a:sx n="57" d="100"/>
          <a:sy n="57" d="100"/>
        </p:scale>
        <p:origin x="100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0C69A-FBAF-409B-9E7F-A03682EB1BC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D9D98-52BA-4F5B-8F24-E0E7585B9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1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之前我们说过比如支付订单的业务请求，需要多种操作才能完成整个业务，这就需要通过事务进行处理，为了保证事务的原子性、一致性、隔离性、持久性。在单体系统中，我们可以通过数据库锁和</a:t>
            </a:r>
            <a:r>
              <a:rPr lang="en-US" altLang="zh-CN" dirty="0"/>
              <a:t>Java</a:t>
            </a:r>
            <a:r>
              <a:rPr lang="zh-CN" altLang="en-US" dirty="0"/>
              <a:t>本地锁解决，而在微服务中，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一个业务操作通常要跨多个数据库、服务才能完成。就不能简单通过上述方式解决，这就是为什么我们需要分布式事务。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D9D98-52BA-4F5B-8F24-E0E7585B99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5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之前我们小组的成员</a:t>
            </a:r>
            <a:r>
              <a:rPr lang="zh-CN" altLang="en-US" dirty="0"/>
              <a:t>讲解了许多分布式事务中间件</a:t>
            </a:r>
            <a:r>
              <a:rPr lang="en-US" altLang="zh-CN" dirty="0" err="1"/>
              <a:t>Seata</a:t>
            </a:r>
            <a:r>
              <a:rPr lang="zh-CN" altLang="en-US" dirty="0"/>
              <a:t>的原理，为了能够更真实的体验到</a:t>
            </a:r>
            <a:r>
              <a:rPr lang="en-US" altLang="zh-CN" dirty="0" err="1"/>
              <a:t>Seata</a:t>
            </a:r>
            <a:r>
              <a:rPr lang="zh-CN" altLang="en-US" dirty="0"/>
              <a:t>的作用，我们自己搭建了一套微服务商城项目。这是项目演示地址：商城后台管理系统，大家可以访问体验。需要在校园网内访问。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D9D98-52BA-4F5B-8F24-E0E7585B99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7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D9D98-52BA-4F5B-8F24-E0E7585B99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C1D35-9D30-3D4C-9B94-7FD25EBDD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C1F1BB-BC28-7AEA-99D4-B5FE6E3E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5CB76-7C86-EF1F-8FC4-AA9FF39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B7083-7DAA-7D8E-480D-5B09F884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F54CC-E927-7F95-FF1A-EC25A364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DAD0-7D4D-8991-D11D-F5DFEFB5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130C70-8CF9-2EE6-E2A0-8A8573C8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CCFEC-B32B-7548-2ADA-7867E8C2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1853F-659B-4E71-0F05-159C4D56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0AE11-3166-6EE0-97C5-59211772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9C3503-0ADB-8EB3-3843-A173A745A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CBFF9-B690-D248-33D1-427D5F30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6D9C4-D18E-C5EC-DF87-7B119C4C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CF7D3-8574-FE6E-934B-B4C3ADA3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64EF4-473F-F01F-C6C3-95002FDC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2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45EEE-9944-1549-4D12-C9D75A9F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69615-2CF9-1EE3-DF2D-43361328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1A07B-2212-CAF5-59A4-DF99C497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CC357-978C-BC0E-C680-ECC9E0E8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3F674-04D2-D674-DF7E-57ECFE44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9C0AA-4BDB-61BE-89CA-1B0A6426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82501-02F4-FD78-7E2D-D293C2E4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56C73-587C-8337-2369-978F2652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E9472-58E7-9D9E-BEAC-EC136C3B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C9338-A740-FE3A-FEBB-617EA1D0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3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3DCF7-535C-0F9A-0B06-497E39A5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8AB1F-EC9B-11C5-2621-DACDE942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38A9E-32A4-805E-3DD1-AABE6F2CE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811DA-5395-7586-9434-32AACCF8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484E5-00EA-8876-72DE-8DA49A74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AC095-C130-88E8-40C7-58B0C5BF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7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199BD-B4D2-2AF5-9141-A6519AFB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6E11-BBFF-1CDF-B7B5-4FF7D95A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8D7EF2-7A32-227E-7070-27B115F5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63D85F-1E38-3E79-2951-B1F11376F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DD3CCA-64C5-0363-F96B-3718C2561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6A83E1-0BED-278B-97CD-FE1A555F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60FB9F-51EB-DE0B-4921-82BFCCAE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EAF23-8B8B-76F4-069F-292F49B2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2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F86C1-6423-7398-CED0-420C968B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2C5F6B-7A18-7A34-BE16-F730DCFA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2148DA-043E-EE43-10B2-3C3AE25B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5E3D9F-FC19-D523-AED8-7F55EDF9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5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0E816F-CA49-1966-FF41-DA886309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7B4570-A049-8491-736B-CFE52DD6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14719-12CA-BF86-E78B-B2570ACC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6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0B7C9-85FD-3748-B142-53EA0F29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94A6E-ABFE-8A3D-C5B9-6150557F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52FB5-3DAE-5C3D-7F84-8D7C181D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C04BF-2539-1D49-E9B5-0EF41F4D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7E75E-12F2-3E19-729F-D9BC6DCE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04D34-8DB8-243B-CDC9-18049806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F7144-B10A-7A66-99C5-AC07EC34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6938DA-2CB1-426D-54BD-AFA96C5B9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1DFF2-FE44-6736-C89A-F2600FD0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9D7FB-7F8E-12DE-833A-3F684B9A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F78DE-0C48-82CE-1723-CEA48644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FEC7A-513C-1EEE-870C-963BD611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0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2C3221-E3C4-C833-B9F1-098EF2E0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B02B8-4368-D9AE-9EF0-85F1E24F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E95AC-E904-F8DC-F2AD-8502298B9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9F38-2612-403A-B431-3B689E1DE36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F79D6-2808-2D1C-DC90-2FAEE79C0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2F520-C36C-A71A-B654-BD0B2ED0A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FC6C-3FF0-40FA-896C-A594C291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8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AD77-B62A-AC60-9D76-6DB2C133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Seata</a:t>
            </a:r>
            <a:r>
              <a:rPr lang="zh-CN" altLang="en-US" dirty="0"/>
              <a:t>在项目中的实际应用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DB3B0-0DC6-BDEF-9BD1-7E4878B4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汇报人：武沛鑫</a:t>
            </a:r>
          </a:p>
        </p:txBody>
      </p:sp>
    </p:spTree>
    <p:extLst>
      <p:ext uri="{BB962C8B-B14F-4D97-AF65-F5344CB8AC3E}">
        <p14:creationId xmlns:p14="http://schemas.microsoft.com/office/powerpoint/2010/main" val="385901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94D916-E9D1-3054-B41F-B7A7AF905490}"/>
              </a:ext>
            </a:extLst>
          </p:cNvPr>
          <p:cNvSpPr txBox="1"/>
          <p:nvPr/>
        </p:nvSpPr>
        <p:spPr>
          <a:xfrm>
            <a:off x="2677886" y="1541418"/>
            <a:ext cx="5277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土味商城项目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项目演示地址：商城后台管理系统</a:t>
            </a:r>
            <a:r>
              <a:rPr lang="en-US" altLang="zh-CN" dirty="0"/>
              <a:t>http://10.16.69.93:9527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25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DB1C5B-4CE2-6F4C-2BBF-8906BEAE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45001"/>
              </p:ext>
            </p:extLst>
          </p:nvPr>
        </p:nvGraphicFramePr>
        <p:xfrm>
          <a:off x="838200" y="2751614"/>
          <a:ext cx="10663646" cy="1676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78383">
                  <a:extLst>
                    <a:ext uri="{9D8B030D-6E8A-4147-A177-3AD203B41FA5}">
                      <a16:colId xmlns:a16="http://schemas.microsoft.com/office/drawing/2014/main" val="2960002255"/>
                    </a:ext>
                  </a:extLst>
                </a:gridCol>
                <a:gridCol w="6185263">
                  <a:extLst>
                    <a:ext uri="{9D8B030D-6E8A-4147-A177-3AD203B41FA5}">
                      <a16:colId xmlns:a16="http://schemas.microsoft.com/office/drawing/2014/main" val="1176194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>
                          <a:effectLst/>
                        </a:rPr>
                        <a:t>术语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dirty="0">
                          <a:effectLst/>
                        </a:rPr>
                        <a:t>说明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278639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TC (Transaction Coordinator) - </a:t>
                      </a:r>
                      <a:r>
                        <a:rPr lang="zh-CN" altLang="en-US">
                          <a:effectLst/>
                        </a:rPr>
                        <a:t>事务协调者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>
                          <a:effectLst/>
                        </a:rPr>
                        <a:t>维护全局和分支事务的状态，驱动全局事务提交或回滚。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231931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TM (Transaction Manager) - </a:t>
                      </a:r>
                      <a:r>
                        <a:rPr lang="zh-CN" altLang="en-US">
                          <a:effectLst/>
                        </a:rPr>
                        <a:t>事务管理器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>
                          <a:effectLst/>
                        </a:rPr>
                        <a:t>定义全局事务的范围：开始全局事务、提交或回滚全局事务。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068869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RM (Resource Manager) - </a:t>
                      </a:r>
                      <a:r>
                        <a:rPr lang="zh-CN" altLang="en-US">
                          <a:effectLst/>
                        </a:rPr>
                        <a:t>资源管理器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dirty="0">
                          <a:effectLst/>
                        </a:rPr>
                        <a:t>管理分支事务处理的资源，与</a:t>
                      </a:r>
                      <a:r>
                        <a:rPr lang="en-US" altLang="zh-CN" dirty="0">
                          <a:effectLst/>
                        </a:rPr>
                        <a:t>TC</a:t>
                      </a:r>
                      <a:r>
                        <a:rPr lang="zh-CN" altLang="en-US" dirty="0">
                          <a:effectLst/>
                        </a:rPr>
                        <a:t>交谈以注册分支事务和报告分支事务的状态，并驱动分支事务提交或回滚。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4063641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1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55D1BE0-24D6-CC98-D2EE-D5D2DBED6B2B}"/>
              </a:ext>
            </a:extLst>
          </p:cNvPr>
          <p:cNvCxnSpPr>
            <a:cxnSpLocks/>
          </p:cNvCxnSpPr>
          <p:nvPr/>
        </p:nvCxnSpPr>
        <p:spPr>
          <a:xfrm>
            <a:off x="275953" y="2606040"/>
            <a:ext cx="1552847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E37E3FE-CBAF-3905-FD2E-AB12831A47AB}"/>
              </a:ext>
            </a:extLst>
          </p:cNvPr>
          <p:cNvSpPr/>
          <p:nvPr/>
        </p:nvSpPr>
        <p:spPr>
          <a:xfrm>
            <a:off x="1828800" y="2044337"/>
            <a:ext cx="1704703" cy="1123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Laboratory</a:t>
            </a:r>
          </a:p>
          <a:p>
            <a:pPr algn="ctr"/>
            <a:r>
              <a:rPr lang="zh-CN" altLang="en-US" dirty="0"/>
              <a:t>实验室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TM</a:t>
            </a:r>
            <a:r>
              <a:rPr lang="zh-CN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EA88DE-7FA0-E580-219B-65336D10C323}"/>
              </a:ext>
            </a:extLst>
          </p:cNvPr>
          <p:cNvSpPr/>
          <p:nvPr/>
        </p:nvSpPr>
        <p:spPr>
          <a:xfrm>
            <a:off x="4561114" y="668383"/>
            <a:ext cx="1704703" cy="1123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mall-</a:t>
            </a:r>
            <a:r>
              <a:rPr lang="en-US" altLang="zh-CN" dirty="0" err="1"/>
              <a:t>pms</a:t>
            </a:r>
            <a:endParaRPr lang="en-US" altLang="zh-CN" dirty="0"/>
          </a:p>
          <a:p>
            <a:pPr algn="ctr"/>
            <a:r>
              <a:rPr lang="zh-CN" altLang="en-US" dirty="0"/>
              <a:t>商品服务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RM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0C935B-66ED-D82A-A247-70D70501E269}"/>
              </a:ext>
            </a:extLst>
          </p:cNvPr>
          <p:cNvSpPr/>
          <p:nvPr/>
        </p:nvSpPr>
        <p:spPr>
          <a:xfrm>
            <a:off x="4561114" y="3326674"/>
            <a:ext cx="1704703" cy="1123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Mall-oms</a:t>
            </a:r>
          </a:p>
          <a:p>
            <a:pPr algn="ctr"/>
            <a:r>
              <a:rPr lang="zh-CN" altLang="en-US" dirty="0"/>
              <a:t>订单服务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RM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952BC0-B00F-352C-EC04-406D6CA37326}"/>
              </a:ext>
            </a:extLst>
          </p:cNvPr>
          <p:cNvSpPr/>
          <p:nvPr/>
        </p:nvSpPr>
        <p:spPr>
          <a:xfrm>
            <a:off x="7117079" y="4628605"/>
            <a:ext cx="1704703" cy="1123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Mall-ums</a:t>
            </a:r>
          </a:p>
          <a:p>
            <a:pPr algn="ctr"/>
            <a:r>
              <a:rPr lang="zh-CN" altLang="en-US" dirty="0"/>
              <a:t>会员服务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RM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19BA49-C315-1A6E-0D07-98393311CDCF}"/>
              </a:ext>
            </a:extLst>
          </p:cNvPr>
          <p:cNvSpPr/>
          <p:nvPr/>
        </p:nvSpPr>
        <p:spPr>
          <a:xfrm>
            <a:off x="10019211" y="2044337"/>
            <a:ext cx="1704703" cy="1123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Seata</a:t>
            </a:r>
            <a:r>
              <a:rPr lang="en-US" altLang="zh-CN" dirty="0"/>
              <a:t> Server</a:t>
            </a:r>
          </a:p>
          <a:p>
            <a:pPr algn="ctr"/>
            <a:r>
              <a:rPr lang="en-US" altLang="zh-CN" dirty="0"/>
              <a:t>(TC)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9381557-1476-5DEE-B78E-19F7C286022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2681152" y="3167743"/>
            <a:ext cx="1879962" cy="720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237317-651A-478B-7E65-2A566E940CDE}"/>
              </a:ext>
            </a:extLst>
          </p:cNvPr>
          <p:cNvCxnSpPr>
            <a:stCxn id="6" idx="0"/>
            <a:endCxn id="7" idx="1"/>
          </p:cNvCxnSpPr>
          <p:nvPr/>
        </p:nvCxnSpPr>
        <p:spPr>
          <a:xfrm flipV="1">
            <a:off x="2681152" y="1230086"/>
            <a:ext cx="1879962" cy="814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1827A22-0432-15ED-1786-7A566189A1E2}"/>
              </a:ext>
            </a:extLst>
          </p:cNvPr>
          <p:cNvCxnSpPr>
            <a:stCxn id="8" idx="2"/>
            <a:endCxn id="9" idx="1"/>
          </p:cNvCxnSpPr>
          <p:nvPr/>
        </p:nvCxnSpPr>
        <p:spPr>
          <a:xfrm>
            <a:off x="5413466" y="4450080"/>
            <a:ext cx="1703613" cy="740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DCADABC-DCBC-F635-8012-4AFFA454F2C6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8821782" y="3167743"/>
            <a:ext cx="2049781" cy="20225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B7459B-B248-061F-2553-0593C9D545A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265817" y="2606040"/>
            <a:ext cx="3753394" cy="128233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49A2822-6BBB-8F48-C5B7-EE3B801F776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533503" y="2606040"/>
            <a:ext cx="64857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B657DF0-0472-1A72-2713-0CC47B933055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6265817" y="1230086"/>
            <a:ext cx="4605746" cy="8142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738F345-A5BC-7E57-8C31-6D5645496F07}"/>
              </a:ext>
            </a:extLst>
          </p:cNvPr>
          <p:cNvSpPr txBox="1"/>
          <p:nvPr/>
        </p:nvSpPr>
        <p:spPr>
          <a:xfrm>
            <a:off x="275953" y="4800599"/>
            <a:ext cx="6097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UbuntuMono"/>
              </a:rPr>
              <a:t>TM</a:t>
            </a:r>
            <a:r>
              <a:rPr lang="zh-CN" altLang="en-US" b="0" i="0" dirty="0">
                <a:effectLst/>
                <a:latin typeface="UbuntuMono"/>
              </a:rPr>
              <a:t>：事务管理器</a:t>
            </a:r>
            <a:r>
              <a:rPr lang="en-US" altLang="zh-CN" b="0" i="0" dirty="0">
                <a:effectLst/>
                <a:latin typeface="UbuntuMono"/>
              </a:rPr>
              <a:t>(</a:t>
            </a:r>
            <a:r>
              <a:rPr lang="zh-CN" altLang="en-US" b="0" i="0" dirty="0">
                <a:effectLst/>
                <a:latin typeface="UbuntuMono"/>
              </a:rPr>
              <a:t>实验室：</a:t>
            </a:r>
            <a:r>
              <a:rPr lang="en-US" altLang="zh-CN" b="0" i="0" dirty="0">
                <a:effectLst/>
                <a:latin typeface="UbuntuMono"/>
              </a:rPr>
              <a:t>laboratory)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UbuntuMono"/>
              </a:rPr>
              <a:t>RM</a:t>
            </a:r>
            <a:r>
              <a:rPr lang="zh-CN" altLang="en-US" b="0" i="0" dirty="0">
                <a:effectLst/>
                <a:latin typeface="UbuntuMono"/>
              </a:rPr>
              <a:t>：资源管理器</a:t>
            </a:r>
            <a:endParaRPr lang="en-US" altLang="zh-CN" b="0" i="0" dirty="0">
              <a:effectLst/>
              <a:latin typeface="UbuntuMono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UbuntuMono"/>
              </a:rPr>
              <a:t>商城服务：</a:t>
            </a:r>
            <a:r>
              <a:rPr lang="en-US" altLang="zh-CN" b="0" i="0" dirty="0">
                <a:effectLst/>
                <a:latin typeface="UbuntuMono"/>
              </a:rPr>
              <a:t>mall-</a:t>
            </a:r>
            <a:r>
              <a:rPr lang="en-US" altLang="zh-CN" b="0" i="0" dirty="0" err="1">
                <a:effectLst/>
                <a:latin typeface="UbuntuMono"/>
              </a:rPr>
              <a:t>pms</a:t>
            </a:r>
            <a:endParaRPr lang="en-US" altLang="zh-CN" b="0" i="0" dirty="0">
              <a:effectLst/>
              <a:latin typeface="UbuntuMono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UbuntuMono"/>
              </a:rPr>
              <a:t>会员服务：</a:t>
            </a:r>
            <a:r>
              <a:rPr lang="en-US" altLang="zh-CN" b="0" i="0" dirty="0">
                <a:effectLst/>
                <a:latin typeface="UbuntuMono"/>
              </a:rPr>
              <a:t>mall-ums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UbuntuMono"/>
              </a:rPr>
              <a:t>订单服务：</a:t>
            </a:r>
            <a:r>
              <a:rPr lang="en-US" altLang="zh-CN" b="0" i="0" dirty="0">
                <a:effectLst/>
                <a:latin typeface="UbuntuMono"/>
              </a:rPr>
              <a:t>mall-oms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UbuntuMono"/>
              </a:rPr>
              <a:t>TC </a:t>
            </a:r>
            <a:r>
              <a:rPr lang="zh-CN" altLang="en-US" b="0" i="0" dirty="0">
                <a:effectLst/>
                <a:latin typeface="UbuntuMono"/>
              </a:rPr>
              <a:t>：事务协调者</a:t>
            </a:r>
            <a:r>
              <a:rPr lang="en-US" altLang="zh-CN" b="0" i="0" dirty="0">
                <a:effectLst/>
                <a:latin typeface="UbuntuMono"/>
              </a:rPr>
              <a:t>(</a:t>
            </a:r>
            <a:r>
              <a:rPr lang="en-US" altLang="zh-CN" b="0" i="0" dirty="0" err="1">
                <a:effectLst/>
                <a:latin typeface="UbuntuMono"/>
              </a:rPr>
              <a:t>Seata</a:t>
            </a:r>
            <a:r>
              <a:rPr lang="zh-CN" altLang="en-US" b="0" i="0" dirty="0">
                <a:effectLst/>
                <a:latin typeface="UbuntuMono"/>
              </a:rPr>
              <a:t>服务端：</a:t>
            </a:r>
            <a:r>
              <a:rPr lang="en-US" altLang="zh-CN" b="0" i="0" dirty="0" err="1">
                <a:effectLst/>
                <a:latin typeface="UbuntuMono"/>
              </a:rPr>
              <a:t>seata</a:t>
            </a:r>
            <a:r>
              <a:rPr lang="en-US" altLang="zh-CN" b="0" i="0" dirty="0">
                <a:effectLst/>
                <a:latin typeface="UbuntuMono"/>
              </a:rPr>
              <a:t>-server)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791C7D-E9A6-97C3-D726-D87612703C13}"/>
              </a:ext>
            </a:extLst>
          </p:cNvPr>
          <p:cNvSpPr txBox="1"/>
          <p:nvPr/>
        </p:nvSpPr>
        <p:spPr>
          <a:xfrm>
            <a:off x="169817" y="2165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订单支付请求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59D5FAF-95DE-D1D9-FB2D-7250BEFCBBEC}"/>
              </a:ext>
            </a:extLst>
          </p:cNvPr>
          <p:cNvSpPr txBox="1"/>
          <p:nvPr/>
        </p:nvSpPr>
        <p:spPr>
          <a:xfrm>
            <a:off x="3010989" y="141078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2D90E6-7394-34E7-610A-11BC4DCF0E33}"/>
              </a:ext>
            </a:extLst>
          </p:cNvPr>
          <p:cNvSpPr txBox="1"/>
          <p:nvPr/>
        </p:nvSpPr>
        <p:spPr>
          <a:xfrm>
            <a:off x="5805211" y="480138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72C57F-D8A1-2750-7D09-9094F953E326}"/>
              </a:ext>
            </a:extLst>
          </p:cNvPr>
          <p:cNvSpPr txBox="1"/>
          <p:nvPr/>
        </p:nvSpPr>
        <p:spPr>
          <a:xfrm>
            <a:off x="3392393" y="376723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34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344</Words>
  <Application>Microsoft Office PowerPoint</Application>
  <PresentationFormat>宽屏</PresentationFormat>
  <Paragraphs>42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UbuntuMono</vt:lpstr>
      <vt:lpstr>等线</vt:lpstr>
      <vt:lpstr>等线 Light</vt:lpstr>
      <vt:lpstr>Arial</vt:lpstr>
      <vt:lpstr>Open Sans</vt:lpstr>
      <vt:lpstr>Office 主题​​</vt:lpstr>
      <vt:lpstr>Seata在项目中的实际应用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Seata在项目中的实际应用</dc:title>
  <dc:creator>武 沛鑫</dc:creator>
  <cp:lastModifiedBy>武 沛鑫</cp:lastModifiedBy>
  <cp:revision>1</cp:revision>
  <dcterms:created xsi:type="dcterms:W3CDTF">2023-05-16T02:29:35Z</dcterms:created>
  <dcterms:modified xsi:type="dcterms:W3CDTF">2023-05-16T03:20:35Z</dcterms:modified>
</cp:coreProperties>
</file>