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3"/>
    <p:sldId id="270" r:id="rId5"/>
    <p:sldId id="271" r:id="rId6"/>
    <p:sldId id="274" r:id="rId7"/>
    <p:sldId id="273" r:id="rId8"/>
    <p:sldId id="272" r:id="rId9"/>
    <p:sldId id="27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liwenlin" initials="李文麟" lastIdx="2" clrIdx="0"/>
  <p:cmAuthor id="2" name="沉舟波" initials="沉"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28" autoAdjust="0"/>
  </p:normalViewPr>
  <p:slideViewPr>
    <p:cSldViewPr snapToGrid="0">
      <p:cViewPr varScale="1">
        <p:scale>
          <a:sx n="57" d="100"/>
          <a:sy n="57" d="100"/>
        </p:scale>
        <p:origin x="1002"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0C69A-FBAF-409B-9E7F-A03682EB1B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D9D98-52BA-4F5B-8F24-E0E7585B996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之前我们说过比如支付订单的业务请求，需要多种操作才能完成整个业务，这就需要通过事务进行处理，为了保证事务的原子性、一致性、隔离性、持久性。在单体系统中，我们可以通过数据库锁和</a:t>
            </a:r>
            <a:r>
              <a:rPr lang="en-US" altLang="zh-CN" dirty="0">
                <a:sym typeface="+mn-ea"/>
              </a:rPr>
              <a:t>Java</a:t>
            </a:r>
            <a:r>
              <a:rPr lang="zh-CN" altLang="en-US" dirty="0">
                <a:sym typeface="+mn-ea"/>
              </a:rPr>
              <a:t>本地锁解决，而在微服务中，</a:t>
            </a:r>
            <a:r>
              <a:rPr lang="zh-CN" altLang="en-US" dirty="0">
                <a:solidFill>
                  <a:srgbClr val="333333"/>
                </a:solidFill>
                <a:effectLst/>
                <a:latin typeface="Open Sans" panose="020B0604020202020204" pitchFamily="34" charset="0"/>
                <a:sym typeface="+mn-ea"/>
              </a:rPr>
              <a:t>一个业务操作通常要跨多个数据库、服务才能完成。就不能简单通过上述方式解决，这就是为什么我们需要分布式事务。</a:t>
            </a:r>
            <a:endParaRPr lang="zh-CN" altLang="en-US" dirty="0"/>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olidFill>
                  <a:srgbClr val="333333"/>
                </a:solidFill>
                <a:effectLst/>
                <a:latin typeface="Open Sans" panose="020B0604020202020204" pitchFamily="34" charset="0"/>
                <a:sym typeface="+mn-ea"/>
              </a:rPr>
              <a:t>我们小组的成员</a:t>
            </a:r>
            <a:r>
              <a:rPr lang="zh-CN" altLang="en-US" dirty="0">
                <a:sym typeface="+mn-ea"/>
              </a:rPr>
              <a:t>讲解了许多分布式事务中间件</a:t>
            </a:r>
            <a:r>
              <a:rPr lang="en-US" altLang="zh-CN" dirty="0" err="1">
                <a:sym typeface="+mn-ea"/>
              </a:rPr>
              <a:t>Seata</a:t>
            </a:r>
            <a:r>
              <a:rPr lang="zh-CN" altLang="en-US" dirty="0">
                <a:sym typeface="+mn-ea"/>
              </a:rPr>
              <a:t>的原理，为了能够更真实的体验到</a:t>
            </a:r>
            <a:r>
              <a:rPr lang="en-US" altLang="zh-CN" dirty="0" err="1">
                <a:sym typeface="+mn-ea"/>
              </a:rPr>
              <a:t>Seata</a:t>
            </a:r>
            <a:r>
              <a:rPr lang="zh-CN" altLang="en-US" dirty="0">
                <a:sym typeface="+mn-ea"/>
              </a:rPr>
              <a:t>的作用，我们自己搭建了一套微服务商城项目。这是项目演示地址：商城后台管理系统，大家可以访问体验。需要在校园网内访问。</a:t>
            </a:r>
            <a:endParaRPr lang="zh-CN" altLang="en-US" dirty="0"/>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首先订单支付的整个业务流程是：用户点击了</a:t>
            </a:r>
            <a:r>
              <a:rPr lang="en-US" altLang="zh-CN">
                <a:sym typeface="+mn-ea"/>
              </a:rPr>
              <a:t>“</a:t>
            </a:r>
            <a:r>
              <a:rPr lang="zh-CN" altLang="en-US">
                <a:sym typeface="+mn-ea"/>
              </a:rPr>
              <a:t>订单支付</a:t>
            </a:r>
            <a:r>
              <a:rPr lang="en-US" altLang="zh-CN">
                <a:sym typeface="+mn-ea"/>
              </a:rPr>
              <a:t>”</a:t>
            </a:r>
            <a:r>
              <a:rPr lang="zh-CN" altLang="en-US">
                <a:sym typeface="+mn-ea"/>
              </a:rPr>
              <a:t>按钮，对当前订单商品支付，第一步需要扣减商品库存（库存</a:t>
            </a:r>
            <a:r>
              <a:rPr lang="en-US" altLang="zh-CN">
                <a:sym typeface="+mn-ea"/>
              </a:rPr>
              <a:t>-1</a:t>
            </a:r>
            <a:r>
              <a:rPr lang="zh-CN" altLang="en-US">
                <a:sym typeface="+mn-ea"/>
              </a:rPr>
              <a:t>），第二部需要扣减用户余额，第三步将订单状态更改为已支付。接下来我们详细看一下后台是如何实现的。</a:t>
            </a:r>
            <a:endParaRPr lang="zh-CN" altLang="en-US"/>
          </a:p>
          <a:p>
            <a:r>
              <a:rPr lang="zh-CN" altLang="en-US">
                <a:sym typeface="+mn-ea"/>
              </a:rPr>
              <a:t>在前端界面中我们点击订单支付按钮就会调用</a:t>
            </a:r>
            <a:r>
              <a:rPr lang="zh-CN" altLang="en-US">
                <a:sym typeface="+mn-ea"/>
              </a:rPr>
              <a:t>/api/v1/seata/_pay接口，开始payOrder方法，在开启全局事务的条件下，我们会进入Service层的payOrderWithGlobal</a:t>
            </a:r>
            <a:r>
              <a:rPr lang="en-US" altLang="zh-CN">
                <a:sym typeface="+mn-ea"/>
              </a:rPr>
              <a:t>Transaction</a:t>
            </a:r>
            <a:r>
              <a:rPr lang="zh-CN" altLang="en-US">
                <a:sym typeface="+mn-ea"/>
              </a:rPr>
              <a:t>订单支付方法，</a:t>
            </a:r>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a:t>
            </a:r>
            <a:r>
              <a:rPr lang="en-US" altLang="zh-CN">
                <a:sym typeface="+mn-ea"/>
              </a:rPr>
              <a:t>service</a:t>
            </a:r>
            <a:r>
              <a:rPr lang="zh-CN" altLang="en-US">
                <a:sym typeface="+mn-ea"/>
              </a:rPr>
              <a:t>层中，我们首先通过</a:t>
            </a:r>
            <a:r>
              <a:rPr lang="en-US" altLang="zh-CN">
                <a:sym typeface="+mn-ea"/>
              </a:rPr>
              <a:t>openFeign</a:t>
            </a:r>
            <a:r>
              <a:rPr lang="zh-CN" altLang="en-US">
                <a:sym typeface="+mn-ea"/>
              </a:rPr>
              <a:t>远程过程调用商品服务扣减库存，然后在调用订单服务支付订单。这个过程中</a:t>
            </a:r>
            <a:r>
              <a:rPr lang="zh-CN" altLang="en-US">
                <a:sym typeface="+mn-ea"/>
              </a:rPr>
              <a:t>通过注解 GlobalTransactional 开启全局事务</a:t>
            </a:r>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在商品服务内部，并没有继续进行</a:t>
            </a:r>
            <a:r>
              <a:rPr lang="en-US" altLang="zh-CN">
                <a:sym typeface="+mn-ea"/>
              </a:rPr>
              <a:t>RPC</a:t>
            </a:r>
            <a:r>
              <a:rPr lang="zh-CN" altLang="en-US">
                <a:sym typeface="+mn-ea"/>
              </a:rPr>
              <a:t>远程过程调用。而在订单服务中，支付订单功能会先调用会员服务修改当前用户的账户余额，然后在修改当前订单状态为已支付，整个过程涉及了三个微服务，不同的数据库；而这三个微服务和数据库都在不同的服务器上，我们的目标是，要么扣减库存、扣减用户账户余额、修改订单支付状态这三个动作全都成功，如果中间出现了任何异常，则需要回滚操作，不能出现库存扣减、账户余额也扣减，但是订单却仍处于未支付状态。因此我们需要借助分布式事务组件</a:t>
            </a:r>
            <a:r>
              <a:rPr lang="en-US" altLang="zh-CN">
                <a:sym typeface="+mn-ea"/>
              </a:rPr>
              <a:t>Seata</a:t>
            </a:r>
            <a:r>
              <a:rPr lang="zh-CN" altLang="en-US">
                <a:sym typeface="+mn-ea"/>
              </a:rPr>
              <a:t>开启全局事务。</a:t>
            </a:r>
            <a:endParaRPr lang="zh-CN" altLang="en-US">
              <a:sym typeface="+mn-ea"/>
            </a:endParaRPr>
          </a:p>
          <a:p>
            <a:r>
              <a:rPr lang="zh-CN" altLang="en-US">
                <a:sym typeface="+mn-ea"/>
              </a:rPr>
              <a:t>为了更好的验证开启分布式事务和不开启分布式事务的区别，在代码层面，我们主动添加了一个除数异常，这个异常需要在前端主动开启，开启之后，订单服务在扣减完当前账户余额之后就会抛出算数异常，后续修改订单状态的代码就不会继续执行。此时就会造成整个业务流程状态不一致的现象。但是如果我们开启了全局事务，当订单服务出现异常之后，订单服务会向</a:t>
            </a:r>
            <a:r>
              <a:rPr lang="en-US" altLang="zh-CN">
                <a:sym typeface="+mn-ea"/>
              </a:rPr>
              <a:t>seata</a:t>
            </a:r>
            <a:r>
              <a:rPr lang="zh-CN" altLang="en-US">
                <a:sym typeface="+mn-ea"/>
              </a:rPr>
              <a:t>报告事务执行状态。</a:t>
            </a:r>
            <a:r>
              <a:rPr lang="en-US" altLang="zh-CN">
                <a:sym typeface="+mn-ea"/>
              </a:rPr>
              <a:t>seata</a:t>
            </a:r>
            <a:r>
              <a:rPr lang="zh-CN" altLang="en-US">
                <a:sym typeface="+mn-ea"/>
              </a:rPr>
              <a:t>就会感知到当前分支事务出现了异常，并查询</a:t>
            </a:r>
            <a:r>
              <a:rPr lang="en-US" altLang="zh-CN">
                <a:sym typeface="+mn-ea"/>
              </a:rPr>
              <a:t>undo_log</a:t>
            </a:r>
            <a:r>
              <a:rPr lang="zh-CN" altLang="en-US">
                <a:sym typeface="+mn-ea"/>
              </a:rPr>
              <a:t>表对已执行的操作进行回滚。</a:t>
            </a:r>
            <a:endParaRPr lang="zh-CN" altLang="en-US">
              <a:sym typeface="+mn-ea"/>
            </a:endParaRPr>
          </a:p>
          <a:p>
            <a:r>
              <a:rPr lang="zh-CN" altLang="en-US">
                <a:sym typeface="+mn-ea"/>
              </a:rPr>
              <a:t>这就是全局事务的整个流程。大家可以在项目中自行体验一下在出现异常时开启全局事务和不开启全局的区别。</a:t>
            </a:r>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charset="-122"/>
                <a:ea typeface="微软雅黑" panose="020B0503020204020204" charset="-122"/>
              </a:rPr>
              <a:t>目录</a:t>
            </a:r>
            <a:endParaRPr lang="zh-CN" altLang="en-US" sz="6000" b="0" dirty="0">
              <a:solidFill>
                <a:schemeClr val="bg1"/>
              </a:solidFill>
              <a:latin typeface="微软雅黑" panose="020B0503020204020204" charset="-122"/>
              <a:ea typeface="微软雅黑" panose="020B0503020204020204" charset="-122"/>
            </a:endParaRP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endParaRPr lang="zh-CN" altLang="en-US" dirty="0"/>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endParaRPr lang="zh-CN" altLang="en-US" dirty="0"/>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endParaRPr lang="zh-CN" altLang="en-US" dirty="0"/>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endParaRPr lang="zh-CN" altLang="en-US" dirty="0"/>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endParaRPr lang="zh-CN" altLang="en-US" dirty="0"/>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endParaRPr lang="zh-CN" altLang="en-US" dirty="0"/>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endParaRPr lang="zh-CN" altLang="en-US" dirty="0"/>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endParaRPr lang="zh-CN" altLang="en-US" dirty="0"/>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BAD9F38-2612-403A-B431-3B689E1DE3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D0FC6C-3FF0-40FA-896C-A594C291124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D9F38-2612-403A-B431-3B689E1DE3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0FC6C-3FF0-40FA-896C-A594C291124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0015" y="2483485"/>
            <a:ext cx="9354820" cy="1262380"/>
          </a:xfrm>
        </p:spPr>
        <p:txBody>
          <a:bodyPr>
            <a:normAutofit fontScale="85000"/>
          </a:bodyPr>
          <a:lstStyle/>
          <a:p>
            <a:pPr algn="ctr">
              <a:lnSpc>
                <a:spcPct val="170000"/>
              </a:lnSpc>
            </a:pPr>
            <a:r>
              <a:rPr lang="en-US" altLang="zh-CN" dirty="0" err="1">
                <a:sym typeface="+mn-ea"/>
              </a:rPr>
              <a:t>Seata</a:t>
            </a:r>
            <a:r>
              <a:rPr lang="zh-CN" altLang="en-US" dirty="0">
                <a:sym typeface="+mn-ea"/>
              </a:rPr>
              <a:t>在项目中的实际应用</a:t>
            </a:r>
            <a:endParaRPr dirty="0"/>
          </a:p>
        </p:txBody>
      </p:sp>
      <p:sp>
        <p:nvSpPr>
          <p:cNvPr id="5" name="文本占位符 4"/>
          <p:cNvSpPr>
            <a:spLocks noGrp="1"/>
          </p:cNvSpPr>
          <p:nvPr>
            <p:ph type="body" sz="quarter" idx="13"/>
          </p:nvPr>
        </p:nvSpPr>
        <p:spPr>
          <a:xfrm>
            <a:off x="6717772" y="5950099"/>
            <a:ext cx="3050636" cy="503237"/>
          </a:xfrm>
        </p:spPr>
        <p:txBody>
          <a:bodyPr>
            <a:normAutofit/>
          </a:bodyPr>
          <a:lstStyle/>
          <a:p>
            <a:pPr marL="0" indent="0">
              <a:buNone/>
            </a:pPr>
            <a:r>
              <a:rPr lang="zh-CN" altLang="en-US" dirty="0"/>
              <a:t>汇报人：</a:t>
            </a:r>
            <a:r>
              <a:rPr lang="zh-CN" altLang="en-US" dirty="0"/>
              <a:t>武沛鑫</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dirty="0"/>
              <a:t>5</a:t>
            </a:r>
            <a:endParaRPr lang="zh-CN" altLang="en-US" dirty="0"/>
          </a:p>
        </p:txBody>
      </p:sp>
      <p:sp>
        <p:nvSpPr>
          <p:cNvPr id="3" name="文本占位符 2"/>
          <p:cNvSpPr>
            <a:spLocks noGrp="1"/>
          </p:cNvSpPr>
          <p:nvPr>
            <p:ph type="body" sz="quarter" idx="12"/>
          </p:nvPr>
        </p:nvSpPr>
        <p:spPr>
          <a:xfrm>
            <a:off x="1437592" y="413655"/>
            <a:ext cx="4586400" cy="496824"/>
          </a:xfrm>
        </p:spPr>
        <p:txBody>
          <a:bodyPr>
            <a:normAutofit fontScale="65000" lnSpcReduction="20000"/>
          </a:bodyPr>
          <a:lstStyle/>
          <a:p>
            <a:r>
              <a:rPr lang="zh-CN" altLang="en-US" dirty="0"/>
              <a:t>Seata在项目中的实际应用</a:t>
            </a:r>
            <a:endParaRPr lang="zh-CN" altLang="en-US" dirty="0"/>
          </a:p>
        </p:txBody>
      </p:sp>
      <p:sp>
        <p:nvSpPr>
          <p:cNvPr id="4" name="文本框 3"/>
          <p:cNvSpPr txBox="1"/>
          <p:nvPr/>
        </p:nvSpPr>
        <p:spPr>
          <a:xfrm>
            <a:off x="924560" y="1200150"/>
            <a:ext cx="10556875" cy="983615"/>
          </a:xfrm>
          <a:prstGeom prst="rect">
            <a:avLst/>
          </a:prstGeom>
          <a:noFill/>
        </p:spPr>
        <p:txBody>
          <a:bodyPr wrap="square" rtlCol="0">
            <a:spAutoFit/>
          </a:bodyPr>
          <a:p>
            <a:pPr indent="0" algn="ctr" fontAlgn="auto">
              <a:spcBef>
                <a:spcPts val="600"/>
              </a:spcBef>
              <a:spcAft>
                <a:spcPts val="1200"/>
              </a:spcAft>
            </a:pPr>
            <a:r>
              <a:rPr lang="zh-CN" altLang="en-US" sz="2400" b="1" dirty="0"/>
              <a:t>土味商城项目</a:t>
            </a:r>
            <a:endParaRPr lang="en-US" altLang="zh-CN" sz="2400" b="1" dirty="0"/>
          </a:p>
          <a:p>
            <a:r>
              <a:rPr lang="zh-CN" altLang="en-US" dirty="0">
                <a:sym typeface="+mn-ea"/>
              </a:rPr>
              <a:t>商城后台管理系统</a:t>
            </a:r>
            <a:r>
              <a:rPr lang="zh-CN" altLang="en-US" dirty="0"/>
              <a:t>项目演示地址：</a:t>
            </a:r>
            <a:r>
              <a:rPr lang="en-US" altLang="zh-CN" sz="2400" b="1" dirty="0"/>
              <a:t>http://10.16.69.93:9527</a:t>
            </a:r>
            <a:r>
              <a:rPr lang="zh-CN" altLang="en-US" dirty="0"/>
              <a:t>（校园网内</a:t>
            </a:r>
            <a:r>
              <a:rPr lang="zh-CN" altLang="en-US" dirty="0"/>
              <a:t>访问）</a:t>
            </a:r>
            <a:endParaRPr lang="zh-CN" altLang="en-US" dirty="0"/>
          </a:p>
        </p:txBody>
      </p:sp>
      <p:graphicFrame>
        <p:nvGraphicFramePr>
          <p:cNvPr id="5" name="表格 4"/>
          <p:cNvGraphicFramePr>
            <a:graphicFrameLocks noGrp="1"/>
          </p:cNvGraphicFramePr>
          <p:nvPr>
            <p:custDataLst>
              <p:tags r:id="rId1"/>
            </p:custDataLst>
          </p:nvPr>
        </p:nvGraphicFramePr>
        <p:xfrm>
          <a:off x="7452995" y="2411095"/>
          <a:ext cx="4300220" cy="3865880"/>
        </p:xfrm>
        <a:graphic>
          <a:graphicData uri="http://schemas.openxmlformats.org/drawingml/2006/table">
            <a:tbl>
              <a:tblPr>
                <a:tableStyleId>{5940675A-B579-460E-94D1-54222C63F5DA}</a:tableStyleId>
              </a:tblPr>
              <a:tblGrid>
                <a:gridCol w="1711960"/>
                <a:gridCol w="2588260"/>
              </a:tblGrid>
              <a:tr h="485140">
                <a:tc>
                  <a:txBody>
                    <a:bodyPr/>
                    <a:p>
                      <a:pPr fontAlgn="base"/>
                      <a:r>
                        <a:rPr lang="zh-CN" altLang="en-US" b="1">
                          <a:effectLst/>
                        </a:rPr>
                        <a:t>术语</a:t>
                      </a:r>
                      <a:endParaRPr lang="zh-CN" altLang="en-US" b="1">
                        <a:effectLst/>
                      </a:endParaRPr>
                    </a:p>
                  </a:txBody>
                  <a:tcPr marL="66675" marR="66675" marT="38100" marB="38100" anchor="ctr"/>
                </a:tc>
                <a:tc>
                  <a:txBody>
                    <a:bodyPr/>
                    <a:p>
                      <a:pPr fontAlgn="base"/>
                      <a:r>
                        <a:rPr lang="zh-CN" altLang="en-US" b="1" dirty="0">
                          <a:effectLst/>
                        </a:rPr>
                        <a:t>说明</a:t>
                      </a:r>
                      <a:endParaRPr lang="zh-CN" altLang="en-US" b="1" dirty="0">
                        <a:effectLst/>
                      </a:endParaRPr>
                    </a:p>
                  </a:txBody>
                  <a:tcPr marL="66675" marR="66675" marT="38100" marB="38100" anchor="ctr"/>
                </a:tc>
              </a:tr>
              <a:tr h="958850">
                <a:tc>
                  <a:txBody>
                    <a:bodyPr/>
                    <a:p>
                      <a:pPr fontAlgn="base"/>
                      <a:r>
                        <a:rPr lang="en-US">
                          <a:effectLst/>
                        </a:rPr>
                        <a:t>TC (Transaction Coordinator) - </a:t>
                      </a:r>
                      <a:r>
                        <a:rPr lang="zh-CN" altLang="en-US">
                          <a:effectLst/>
                        </a:rPr>
                        <a:t>事务协调者</a:t>
                      </a:r>
                      <a:endParaRPr lang="zh-CN" altLang="en-US">
                        <a:effectLst/>
                      </a:endParaRPr>
                    </a:p>
                  </a:txBody>
                  <a:tcPr marL="66675" marR="66675" marT="38100" marB="38100" anchor="ctr"/>
                </a:tc>
                <a:tc>
                  <a:txBody>
                    <a:bodyPr/>
                    <a:p>
                      <a:pPr fontAlgn="base"/>
                      <a:r>
                        <a:rPr lang="zh-CN" altLang="en-US">
                          <a:effectLst/>
                        </a:rPr>
                        <a:t>维护全局和分支事务的状态，驱动全局事务提交或回滚。</a:t>
                      </a:r>
                      <a:endParaRPr lang="zh-CN" altLang="en-US">
                        <a:effectLst/>
                      </a:endParaRPr>
                    </a:p>
                  </a:txBody>
                  <a:tcPr marL="66675" marR="66675" marT="38100" marB="38100" anchor="ctr"/>
                </a:tc>
              </a:tr>
              <a:tr h="970280">
                <a:tc>
                  <a:txBody>
                    <a:bodyPr/>
                    <a:p>
                      <a:pPr fontAlgn="base"/>
                      <a:r>
                        <a:rPr lang="en-US">
                          <a:effectLst/>
                        </a:rPr>
                        <a:t>TM (Transaction Manager) - </a:t>
                      </a:r>
                      <a:r>
                        <a:rPr lang="zh-CN" altLang="en-US">
                          <a:effectLst/>
                        </a:rPr>
                        <a:t>事务管理器</a:t>
                      </a:r>
                      <a:endParaRPr lang="zh-CN" altLang="en-US">
                        <a:effectLst/>
                      </a:endParaRPr>
                    </a:p>
                  </a:txBody>
                  <a:tcPr marL="66675" marR="66675" marT="38100" marB="38100" anchor="ctr"/>
                </a:tc>
                <a:tc>
                  <a:txBody>
                    <a:bodyPr/>
                    <a:p>
                      <a:pPr fontAlgn="base"/>
                      <a:r>
                        <a:rPr lang="zh-CN" altLang="en-US">
                          <a:effectLst/>
                        </a:rPr>
                        <a:t>定义全局事务的范围：开始全局事务、提交或回滚全局事务。</a:t>
                      </a:r>
                      <a:endParaRPr lang="zh-CN" altLang="en-US">
                        <a:effectLst/>
                      </a:endParaRPr>
                    </a:p>
                  </a:txBody>
                  <a:tcPr marL="66675" marR="66675" marT="38100" marB="38100" anchor="ctr"/>
                </a:tc>
              </a:tr>
              <a:tr h="1451610">
                <a:tc>
                  <a:txBody>
                    <a:bodyPr/>
                    <a:p>
                      <a:pPr fontAlgn="base"/>
                      <a:r>
                        <a:rPr lang="en-US">
                          <a:effectLst/>
                        </a:rPr>
                        <a:t>RM (Resource Manager) - </a:t>
                      </a:r>
                      <a:r>
                        <a:rPr lang="zh-CN" altLang="en-US">
                          <a:effectLst/>
                        </a:rPr>
                        <a:t>资源管理器</a:t>
                      </a:r>
                      <a:endParaRPr lang="zh-CN" altLang="en-US">
                        <a:effectLst/>
                      </a:endParaRPr>
                    </a:p>
                  </a:txBody>
                  <a:tcPr marL="66675" marR="66675" marT="38100" marB="38100" anchor="ctr"/>
                </a:tc>
                <a:tc>
                  <a:txBody>
                    <a:bodyPr/>
                    <a:p>
                      <a:pPr fontAlgn="base"/>
                      <a:r>
                        <a:rPr lang="zh-CN" altLang="en-US" dirty="0">
                          <a:effectLst/>
                        </a:rPr>
                        <a:t>管理分支事务处理的资源，与</a:t>
                      </a:r>
                      <a:r>
                        <a:rPr lang="en-US" altLang="zh-CN" dirty="0">
                          <a:effectLst/>
                        </a:rPr>
                        <a:t>TC</a:t>
                      </a:r>
                      <a:r>
                        <a:rPr lang="zh-CN" altLang="en-US" dirty="0">
                          <a:effectLst/>
                        </a:rPr>
                        <a:t>交谈以注册分支事务和报告分支事务的状态，并驱动分支事务提交或回滚。</a:t>
                      </a:r>
                      <a:endParaRPr lang="zh-CN" altLang="en-US" dirty="0">
                        <a:effectLst/>
                      </a:endParaRPr>
                    </a:p>
                  </a:txBody>
                  <a:tcPr marL="66675" marR="66675" marT="38100" marB="38100" anchor="ctr"/>
                </a:tc>
              </a:tr>
            </a:tbl>
          </a:graphicData>
        </a:graphic>
      </p:graphicFrame>
      <p:pic>
        <p:nvPicPr>
          <p:cNvPr id="6" name="图片 5"/>
          <p:cNvPicPr>
            <a:picLocks noChangeAspect="1"/>
          </p:cNvPicPr>
          <p:nvPr/>
        </p:nvPicPr>
        <p:blipFill>
          <a:blip r:embed="rId2"/>
          <a:stretch>
            <a:fillRect/>
          </a:stretch>
        </p:blipFill>
        <p:spPr>
          <a:xfrm>
            <a:off x="631190" y="2411095"/>
            <a:ext cx="6503035" cy="3462020"/>
          </a:xfrm>
          <a:prstGeom prst="rect">
            <a:avLst/>
          </a:prstGeom>
        </p:spPr>
      </p:pic>
      <p:sp>
        <p:nvSpPr>
          <p:cNvPr id="7" name="文本框 6"/>
          <p:cNvSpPr txBox="1"/>
          <p:nvPr/>
        </p:nvSpPr>
        <p:spPr>
          <a:xfrm>
            <a:off x="3304540" y="6029960"/>
            <a:ext cx="1156335" cy="368300"/>
          </a:xfrm>
          <a:prstGeom prst="rect">
            <a:avLst/>
          </a:prstGeom>
          <a:noFill/>
        </p:spPr>
        <p:txBody>
          <a:bodyPr wrap="square" rtlCol="0">
            <a:spAutoFit/>
          </a:bodyPr>
          <a:p>
            <a:r>
              <a:rPr lang="zh-CN" altLang="en-US"/>
              <a:t>项目</a:t>
            </a:r>
            <a:r>
              <a:rPr lang="zh-CN" altLang="en-US"/>
              <a:t>截图</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dirty="0"/>
              <a:t>5</a:t>
            </a:r>
            <a:endParaRPr lang="zh-CN" altLang="en-US" dirty="0"/>
          </a:p>
        </p:txBody>
      </p:sp>
      <p:sp>
        <p:nvSpPr>
          <p:cNvPr id="3" name="文本占位符 2"/>
          <p:cNvSpPr>
            <a:spLocks noGrp="1"/>
          </p:cNvSpPr>
          <p:nvPr>
            <p:ph type="body" sz="quarter" idx="12"/>
          </p:nvPr>
        </p:nvSpPr>
        <p:spPr>
          <a:xfrm>
            <a:off x="1437592" y="413655"/>
            <a:ext cx="4586400" cy="496824"/>
          </a:xfrm>
        </p:spPr>
        <p:txBody>
          <a:bodyPr>
            <a:normAutofit fontScale="65000" lnSpcReduction="20000"/>
          </a:bodyPr>
          <a:lstStyle/>
          <a:p>
            <a:r>
              <a:rPr lang="zh-CN" altLang="en-US" dirty="0"/>
              <a:t>Seata在项目中的实际应用</a:t>
            </a:r>
            <a:endParaRPr lang="zh-CN" altLang="en-US" dirty="0"/>
          </a:p>
        </p:txBody>
      </p:sp>
      <p:graphicFrame>
        <p:nvGraphicFramePr>
          <p:cNvPr id="6" name="表格 5"/>
          <p:cNvGraphicFramePr/>
          <p:nvPr>
            <p:custDataLst>
              <p:tags r:id="rId1"/>
            </p:custDataLst>
          </p:nvPr>
        </p:nvGraphicFramePr>
        <p:xfrm>
          <a:off x="1182370" y="1135380"/>
          <a:ext cx="9980295" cy="4020185"/>
        </p:xfrm>
        <a:graphic>
          <a:graphicData uri="http://schemas.openxmlformats.org/drawingml/2006/table">
            <a:tbl>
              <a:tblPr firstRow="1" bandRow="1">
                <a:tableStyleId>{5C22544A-7EE6-4342-B048-85BDC9FD1C3A}</a:tableStyleId>
              </a:tblPr>
              <a:tblGrid>
                <a:gridCol w="1739900"/>
                <a:gridCol w="1696720"/>
                <a:gridCol w="6543675"/>
              </a:tblGrid>
              <a:tr h="521970">
                <a:tc>
                  <a:txBody>
                    <a:bodyPr/>
                    <a:p>
                      <a:pPr indent="0" algn="ctr">
                        <a:buNone/>
                      </a:pPr>
                      <a:r>
                        <a:rPr lang="zh-CN" sz="1800" b="1">
                          <a:solidFill>
                            <a:srgbClr val="40485B"/>
                          </a:solidFill>
                          <a:latin typeface="微软雅黑" panose="020B0503020204020204" charset="-122"/>
                          <a:ea typeface="微软雅黑" panose="020B0503020204020204" charset="-122"/>
                        </a:rPr>
                        <a:t>微服务组件</a:t>
                      </a:r>
                      <a:endParaRPr lang="zh-CN" altLang="en-US" sz="1800" b="1">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800" b="1">
                          <a:solidFill>
                            <a:srgbClr val="40485B"/>
                          </a:solidFill>
                          <a:latin typeface="微软雅黑" panose="020B0503020204020204" charset="-122"/>
                          <a:ea typeface="微软雅黑" panose="020B0503020204020204" charset="-122"/>
                        </a:rPr>
                        <a:t>名称</a:t>
                      </a:r>
                      <a:endParaRPr lang="zh-CN" altLang="en-US" sz="1800" b="1">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800" b="1">
                          <a:solidFill>
                            <a:srgbClr val="40485B"/>
                          </a:solidFill>
                          <a:latin typeface="微软雅黑" panose="020B0503020204020204" charset="-122"/>
                          <a:ea typeface="微软雅黑" panose="020B0503020204020204" charset="-122"/>
                        </a:rPr>
                        <a:t>作用</a:t>
                      </a:r>
                      <a:endParaRPr lang="zh-CN" altLang="en-US" sz="1800" b="1">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r>
              <a:tr h="469900">
                <a:tc>
                  <a:txBody>
                    <a:bodyPr/>
                    <a:p>
                      <a:pPr indent="0" algn="ctr">
                        <a:buNone/>
                      </a:pPr>
                      <a:r>
                        <a:rPr lang="en-US" sz="1600" b="0">
                          <a:solidFill>
                            <a:srgbClr val="40485B"/>
                          </a:solidFill>
                          <a:latin typeface="微软雅黑" panose="020B0503020204020204" charset="-122"/>
                          <a:ea typeface="微软雅黑" panose="020B0503020204020204" charset="-122"/>
                        </a:rPr>
                        <a:t>mall-oms</a:t>
                      </a:r>
                      <a:endParaRPr lang="en-US"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订单服务</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buNone/>
                      </a:pPr>
                      <a:r>
                        <a:rPr lang="zh-CN" sz="1600" b="0">
                          <a:solidFill>
                            <a:srgbClr val="40485B"/>
                          </a:solidFill>
                          <a:latin typeface="微软雅黑" panose="020B0503020204020204" charset="-122"/>
                          <a:ea typeface="微软雅黑" panose="020B0503020204020204" charset="-122"/>
                        </a:rPr>
                        <a:t>提供与订单相关的服务，如获取订单信息、支付订单、重置订单</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r>
              <a:tr h="469265">
                <a:tc>
                  <a:txBody>
                    <a:bodyPr/>
                    <a:p>
                      <a:pPr indent="0" algn="ctr">
                        <a:buNone/>
                      </a:pPr>
                      <a:r>
                        <a:rPr lang="en-US" sz="1600" b="0">
                          <a:solidFill>
                            <a:srgbClr val="40485B"/>
                          </a:solidFill>
                          <a:latin typeface="微软雅黑" panose="020B0503020204020204" charset="-122"/>
                          <a:ea typeface="微软雅黑" panose="020B0503020204020204" charset="-122"/>
                        </a:rPr>
                        <a:t>mall-pms</a:t>
                      </a:r>
                      <a:endParaRPr lang="en-US"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商品服务</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buNone/>
                      </a:pPr>
                      <a:r>
                        <a:rPr lang="zh-CN" sz="1600" b="0">
                          <a:solidFill>
                            <a:srgbClr val="40485B"/>
                          </a:solidFill>
                          <a:latin typeface="微软雅黑" panose="020B0503020204020204" charset="-122"/>
                          <a:ea typeface="微软雅黑" panose="020B0503020204020204" charset="-122"/>
                        </a:rPr>
                        <a:t>提供与商品相关的服务，如获取商品库存、锁定库存等</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r>
              <a:tr h="424180">
                <a:tc>
                  <a:txBody>
                    <a:bodyPr/>
                    <a:p>
                      <a:pPr indent="0" algn="ctr">
                        <a:buNone/>
                      </a:pPr>
                      <a:r>
                        <a:rPr lang="en-US" sz="1600" b="0">
                          <a:solidFill>
                            <a:srgbClr val="40485B"/>
                          </a:solidFill>
                          <a:latin typeface="微软雅黑" panose="020B0503020204020204" charset="-122"/>
                          <a:ea typeface="微软雅黑" panose="020B0503020204020204" charset="-122"/>
                        </a:rPr>
                        <a:t>mall-sms</a:t>
                      </a:r>
                      <a:endParaRPr lang="en-US"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营销服务</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buNone/>
                      </a:pPr>
                      <a:r>
                        <a:rPr lang="zh-CN" sz="1600" b="0">
                          <a:solidFill>
                            <a:srgbClr val="40485B"/>
                          </a:solidFill>
                          <a:latin typeface="微软雅黑" panose="020B0503020204020204" charset="-122"/>
                          <a:ea typeface="微软雅黑" panose="020B0503020204020204" charset="-122"/>
                        </a:rPr>
                        <a:t>提供与优惠券相关的服务，如领取、使用优惠券等</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r>
              <a:tr h="422910">
                <a:tc>
                  <a:txBody>
                    <a:bodyPr/>
                    <a:p>
                      <a:pPr indent="0" algn="ctr">
                        <a:buNone/>
                      </a:pPr>
                      <a:r>
                        <a:rPr lang="en-US" sz="1600" b="0">
                          <a:solidFill>
                            <a:srgbClr val="40485B"/>
                          </a:solidFill>
                          <a:latin typeface="微软雅黑" panose="020B0503020204020204" charset="-122"/>
                          <a:ea typeface="微软雅黑" panose="020B0503020204020204" charset="-122"/>
                        </a:rPr>
                        <a:t>mall-ums</a:t>
                      </a:r>
                      <a:endParaRPr lang="en-US"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会员服务</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buNone/>
                      </a:pPr>
                      <a:r>
                        <a:rPr lang="zh-CN" sz="1600" b="0">
                          <a:solidFill>
                            <a:srgbClr val="40485B"/>
                          </a:solidFill>
                          <a:latin typeface="微软雅黑" panose="020B0503020204020204" charset="-122"/>
                          <a:ea typeface="微软雅黑" panose="020B0503020204020204" charset="-122"/>
                          <a:cs typeface="微软雅黑" panose="020B0503020204020204" charset="-122"/>
                        </a:rPr>
                        <a:t>提供与会员相关的服务，加入成为VIP会员等</a:t>
                      </a:r>
                      <a:endParaRPr lang="zh-CN" altLang="en-US" sz="1600" b="0">
                        <a:solidFill>
                          <a:srgbClr val="40485B"/>
                        </a:solidFill>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r>
              <a:tr h="417830">
                <a:tc>
                  <a:txBody>
                    <a:bodyPr/>
                    <a:p>
                      <a:pPr indent="0" algn="ctr">
                        <a:buNone/>
                      </a:pPr>
                      <a:r>
                        <a:rPr lang="en-US" sz="1600" b="0">
                          <a:solidFill>
                            <a:srgbClr val="40485B"/>
                          </a:solidFill>
                          <a:latin typeface="微软雅黑" panose="020B0503020204020204" charset="-122"/>
                          <a:ea typeface="微软雅黑" panose="020B0503020204020204" charset="-122"/>
                        </a:rPr>
                        <a:t>mall-auth</a:t>
                      </a:r>
                      <a:endParaRPr lang="en-US"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认证授权中心</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buNone/>
                      </a:pPr>
                      <a:r>
                        <a:rPr lang="zh-CN" sz="1600" b="0">
                          <a:solidFill>
                            <a:srgbClr val="40485B"/>
                          </a:solidFill>
                          <a:latin typeface="微软雅黑" panose="020B0503020204020204" charset="-122"/>
                          <a:ea typeface="微软雅黑" panose="020B0503020204020204" charset="-122"/>
                        </a:rPr>
                        <a:t>对访问系统的用户进行认证和授权，确定用户对系统中各个功能的权限</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r>
              <a:tr h="447675">
                <a:tc>
                  <a:txBody>
                    <a:bodyPr/>
                    <a:p>
                      <a:pPr indent="0" algn="ctr">
                        <a:buNone/>
                      </a:pPr>
                      <a:r>
                        <a:rPr lang="en-US" sz="1600" b="0">
                          <a:solidFill>
                            <a:srgbClr val="40485B"/>
                          </a:solidFill>
                          <a:latin typeface="微软雅黑" panose="020B0503020204020204" charset="-122"/>
                          <a:ea typeface="微软雅黑" panose="020B0503020204020204" charset="-122"/>
                        </a:rPr>
                        <a:t>mall-gateway</a:t>
                      </a:r>
                      <a:endParaRPr lang="en-US"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网关</a:t>
                      </a:r>
                      <a:r>
                        <a:rPr lang="zh-CN" sz="1600" b="0">
                          <a:solidFill>
                            <a:srgbClr val="40485B"/>
                          </a:solidFill>
                          <a:latin typeface="微软雅黑" panose="020B0503020204020204" charset="-122"/>
                          <a:ea typeface="微软雅黑" panose="020B0503020204020204" charset="-122"/>
                        </a:rPr>
                        <a:t>服务</a:t>
                      </a:r>
                      <a:endParaRPr lang="zh-CN"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buNone/>
                      </a:pPr>
                      <a:r>
                        <a:rPr lang="zh-CN" sz="1600" b="0">
                          <a:solidFill>
                            <a:srgbClr val="40485B"/>
                          </a:solidFill>
                          <a:latin typeface="微软雅黑" panose="020B0503020204020204" charset="-122"/>
                          <a:ea typeface="微软雅黑" panose="020B0503020204020204" charset="-122"/>
                        </a:rPr>
                        <a:t>接受用户请求，根据请求内容转发到其他微服务组件</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r>
              <a:tr h="422275">
                <a:tc>
                  <a:txBody>
                    <a:bodyPr/>
                    <a:p>
                      <a:pPr indent="0" algn="ctr">
                        <a:buNone/>
                      </a:pPr>
                      <a:r>
                        <a:rPr lang="en-US" sz="1600" b="0">
                          <a:solidFill>
                            <a:srgbClr val="40485B"/>
                          </a:solidFill>
                          <a:latin typeface="微软雅黑" panose="020B0503020204020204" charset="-122"/>
                          <a:ea typeface="微软雅黑" panose="020B0503020204020204" charset="-122"/>
                        </a:rPr>
                        <a:t>mall-system</a:t>
                      </a:r>
                      <a:endParaRPr lang="en-US"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系统服务</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buNone/>
                      </a:pPr>
                      <a:r>
                        <a:rPr lang="zh-CN" sz="1600" b="0">
                          <a:solidFill>
                            <a:srgbClr val="40485B"/>
                          </a:solidFill>
                          <a:latin typeface="微软雅黑" panose="020B0503020204020204" charset="-122"/>
                          <a:ea typeface="微软雅黑" panose="020B0503020204020204" charset="-122"/>
                        </a:rPr>
                        <a:t>获取当前登录系统的用户信息</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r>
              <a:tr h="424180">
                <a:tc>
                  <a:txBody>
                    <a:bodyPr/>
                    <a:p>
                      <a:pPr indent="0" algn="ctr">
                        <a:buNone/>
                      </a:pPr>
                      <a:r>
                        <a:rPr lang="en-US" sz="1600" b="1">
                          <a:solidFill>
                            <a:schemeClr val="accent1"/>
                          </a:solidFill>
                          <a:latin typeface="微软雅黑" panose="020B0503020204020204" charset="-122"/>
                          <a:ea typeface="微软雅黑" panose="020B0503020204020204" charset="-122"/>
                        </a:rPr>
                        <a:t>mall-laboratory</a:t>
                      </a:r>
                      <a:endParaRPr lang="en-US" altLang="en-US" sz="1600" b="1">
                        <a:solidFill>
                          <a:schemeClr val="accent1"/>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实验室</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buNone/>
                      </a:pPr>
                      <a:r>
                        <a:rPr lang="zh-CN" sz="1600" b="1">
                          <a:solidFill>
                            <a:schemeClr val="tx1"/>
                          </a:solidFill>
                          <a:latin typeface="微软雅黑" panose="020B0503020204020204" charset="-122"/>
                          <a:ea typeface="微软雅黑" panose="020B0503020204020204" charset="-122"/>
                          <a:cs typeface="微软雅黑" panose="020B0503020204020204" charset="-122"/>
                        </a:rPr>
                        <a:t>测试</a:t>
                      </a:r>
                      <a:r>
                        <a:rPr lang="zh-CN" sz="1600" b="1">
                          <a:solidFill>
                            <a:schemeClr val="accent1"/>
                          </a:solidFill>
                          <a:latin typeface="微软雅黑" panose="020B0503020204020204" charset="-122"/>
                          <a:ea typeface="微软雅黑" panose="020B0503020204020204" charset="-122"/>
                          <a:cs typeface="微软雅黑" panose="020B0503020204020204" charset="-122"/>
                        </a:rPr>
                        <a:t>分布式组件Seata</a:t>
                      </a:r>
                      <a:r>
                        <a:rPr lang="zh-CN" sz="1600" b="1">
                          <a:solidFill>
                            <a:schemeClr val="tx1"/>
                          </a:solidFill>
                          <a:latin typeface="微软雅黑" panose="020B0503020204020204" charset="-122"/>
                          <a:ea typeface="微软雅黑" panose="020B0503020204020204" charset="-122"/>
                          <a:cs typeface="微软雅黑" panose="020B0503020204020204" charset="-122"/>
                        </a:rPr>
                        <a:t>的功能</a:t>
                      </a:r>
                      <a:endParaRPr lang="zh-CN" altLang="en-US" sz="1600" b="1">
                        <a:solidFill>
                          <a:schemeClr val="tx1"/>
                        </a:solidFill>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r>
            </a:tbl>
          </a:graphicData>
        </a:graphic>
      </p:graphicFrame>
      <p:graphicFrame>
        <p:nvGraphicFramePr>
          <p:cNvPr id="7" name="表格 6"/>
          <p:cNvGraphicFramePr/>
          <p:nvPr/>
        </p:nvGraphicFramePr>
        <p:xfrm>
          <a:off x="1182370" y="5156200"/>
          <a:ext cx="9980295" cy="1438275"/>
        </p:xfrm>
        <a:graphic>
          <a:graphicData uri="http://schemas.openxmlformats.org/drawingml/2006/table">
            <a:tbl>
              <a:tblPr firstRow="1" bandRow="1">
                <a:tableStyleId>{5C22544A-7EE6-4342-B048-85BDC9FD1C3A}</a:tableStyleId>
              </a:tblPr>
              <a:tblGrid>
                <a:gridCol w="1729740"/>
                <a:gridCol w="1694180"/>
                <a:gridCol w="6556375"/>
              </a:tblGrid>
              <a:tr h="469900">
                <a:tc>
                  <a:txBody>
                    <a:bodyPr/>
                    <a:p>
                      <a:pPr indent="0" algn="ctr">
                        <a:buNone/>
                      </a:pPr>
                      <a:r>
                        <a:rPr lang="zh-CN" sz="1800" b="1">
                          <a:solidFill>
                            <a:srgbClr val="40485B"/>
                          </a:solidFill>
                          <a:latin typeface="微软雅黑" panose="020B0503020204020204" charset="-122"/>
                          <a:ea typeface="微软雅黑" panose="020B0503020204020204" charset="-122"/>
                        </a:rPr>
                        <a:t>中间件</a:t>
                      </a:r>
                      <a:endParaRPr lang="zh-CN" altLang="en-US" sz="1800" b="1">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800" b="1">
                          <a:solidFill>
                            <a:srgbClr val="40485B"/>
                          </a:solidFill>
                          <a:latin typeface="微软雅黑" panose="020B0503020204020204" charset="-122"/>
                          <a:ea typeface="微软雅黑" panose="020B0503020204020204" charset="-122"/>
                        </a:rPr>
                        <a:t>说明</a:t>
                      </a:r>
                      <a:endParaRPr lang="zh-CN" altLang="en-US" sz="1800" b="1">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800" b="1">
                          <a:solidFill>
                            <a:srgbClr val="40485B"/>
                          </a:solidFill>
                          <a:latin typeface="微软雅黑" panose="020B0503020204020204" charset="-122"/>
                          <a:ea typeface="微软雅黑" panose="020B0503020204020204" charset="-122"/>
                        </a:rPr>
                        <a:t>作用</a:t>
                      </a:r>
                      <a:endParaRPr lang="zh-CN" altLang="en-US" sz="1800" b="1">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r>
              <a:tr h="561340">
                <a:tc>
                  <a:txBody>
                    <a:bodyPr/>
                    <a:p>
                      <a:pPr indent="0" algn="ctr">
                        <a:buNone/>
                      </a:pPr>
                      <a:r>
                        <a:rPr lang="en-US" sz="1600" b="0">
                          <a:solidFill>
                            <a:srgbClr val="40485B"/>
                          </a:solidFill>
                          <a:latin typeface="微软雅黑" panose="020B0503020204020204" charset="-122"/>
                          <a:ea typeface="微软雅黑" panose="020B0503020204020204" charset="-122"/>
                        </a:rPr>
                        <a:t>nacos</a:t>
                      </a:r>
                      <a:endParaRPr lang="en-US"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注册</a:t>
                      </a:r>
                      <a:r>
                        <a:rPr lang="zh-CN" sz="1600" b="0">
                          <a:solidFill>
                            <a:srgbClr val="40485B"/>
                          </a:solidFill>
                          <a:latin typeface="微软雅黑" panose="020B0503020204020204" charset="-122"/>
                          <a:ea typeface="微软雅黑" panose="020B0503020204020204" charset="-122"/>
                        </a:rPr>
                        <a:t>中心</a:t>
                      </a:r>
                      <a:endParaRPr lang="zh-CN" sz="1600" b="0">
                        <a:solidFill>
                          <a:srgbClr val="40485B"/>
                        </a:solidFill>
                        <a:latin typeface="微软雅黑" panose="020B0503020204020204" charset="-122"/>
                        <a:ea typeface="微软雅黑" panose="020B0503020204020204" charset="-122"/>
                      </a:endParaRPr>
                    </a:p>
                    <a:p>
                      <a:pPr indent="0" algn="ctr">
                        <a:buNone/>
                      </a:pPr>
                      <a:r>
                        <a:rPr lang="zh-CN" sz="1600" b="0">
                          <a:solidFill>
                            <a:srgbClr val="40485B"/>
                          </a:solidFill>
                          <a:latin typeface="微软雅黑" panose="020B0503020204020204" charset="-122"/>
                          <a:ea typeface="微软雅黑" panose="020B0503020204020204" charset="-122"/>
                        </a:rPr>
                        <a:t>配置中心</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c>
                  <a:txBody>
                    <a:bodyPr/>
                    <a:p>
                      <a:pPr indent="0">
                        <a:buNone/>
                      </a:pPr>
                      <a:r>
                        <a:rPr lang="zh-CN" sz="1600" b="0">
                          <a:solidFill>
                            <a:srgbClr val="40485B"/>
                          </a:solidFill>
                          <a:latin typeface="微软雅黑" panose="020B0503020204020204" charset="-122"/>
                          <a:ea typeface="微软雅黑" panose="020B0503020204020204" charset="-122"/>
                        </a:rPr>
                        <a:t>记录了微服务和服务地址的映射关系，对微服务组件进行配置</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FFFFF"/>
                    </a:solidFill>
                  </a:tcPr>
                </a:tc>
              </a:tr>
              <a:tr h="407035">
                <a:tc>
                  <a:txBody>
                    <a:bodyPr/>
                    <a:p>
                      <a:pPr indent="0" algn="ctr">
                        <a:buNone/>
                      </a:pPr>
                      <a:r>
                        <a:rPr lang="en-US" sz="1600" b="0">
                          <a:solidFill>
                            <a:srgbClr val="40485B"/>
                          </a:solidFill>
                          <a:latin typeface="微软雅黑" panose="020B0503020204020204" charset="-122"/>
                          <a:ea typeface="微软雅黑" panose="020B0503020204020204" charset="-122"/>
                        </a:rPr>
                        <a:t>seata</a:t>
                      </a:r>
                      <a:endParaRPr lang="en-US"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lgn="ctr">
                        <a:buNone/>
                      </a:pPr>
                      <a:r>
                        <a:rPr lang="zh-CN" sz="1600" b="0">
                          <a:solidFill>
                            <a:srgbClr val="40485B"/>
                          </a:solidFill>
                          <a:latin typeface="微软雅黑" panose="020B0503020204020204" charset="-122"/>
                          <a:ea typeface="微软雅黑" panose="020B0503020204020204" charset="-122"/>
                        </a:rPr>
                        <a:t>分布式事务</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c>
                  <a:txBody>
                    <a:bodyPr/>
                    <a:p>
                      <a:pPr indent="0">
                        <a:buNone/>
                      </a:pPr>
                      <a:r>
                        <a:rPr lang="zh-CN" sz="1600" b="0">
                          <a:solidFill>
                            <a:srgbClr val="40485B"/>
                          </a:solidFill>
                          <a:latin typeface="微软雅黑" panose="020B0503020204020204" charset="-122"/>
                          <a:ea typeface="微软雅黑" panose="020B0503020204020204" charset="-122"/>
                        </a:rPr>
                        <a:t>保证业务流程在整个服务调用过程的一致性</a:t>
                      </a:r>
                      <a:endParaRPr lang="zh-CN" altLang="en-US" sz="1600" b="0">
                        <a:solidFill>
                          <a:srgbClr val="40485B"/>
                        </a:solidFill>
                        <a:latin typeface="微软雅黑" panose="020B0503020204020204" charset="-122"/>
                        <a:ea typeface="微软雅黑" panose="020B0503020204020204" charset="-122"/>
                      </a:endParaRPr>
                    </a:p>
                  </a:txBody>
                  <a:tcPr marL="12700" marR="12700" marT="12700" vert="horz" anchor="ctr" anchorCtr="0">
                    <a:lnL w="12700" cap="flat" cmpd="sng">
                      <a:solidFill>
                        <a:srgbClr val="DFE2E5"/>
                      </a:solidFill>
                      <a:prstDash val="solid"/>
                      <a:headEnd type="none" w="med" len="med"/>
                      <a:tailEnd type="none" w="med" len="med"/>
                    </a:lnL>
                    <a:lnR w="12700" cap="flat" cmpd="sng">
                      <a:solidFill>
                        <a:srgbClr val="DFE2E5"/>
                      </a:solidFill>
                      <a:prstDash val="solid"/>
                      <a:headEnd type="none" w="med" len="med"/>
                      <a:tailEnd type="none" w="med" len="med"/>
                    </a:lnR>
                    <a:lnT w="12700" cap="flat" cmpd="sng">
                      <a:solidFill>
                        <a:srgbClr val="DFE2E5"/>
                      </a:solidFill>
                      <a:prstDash val="solid"/>
                      <a:headEnd type="none" w="med" len="med"/>
                      <a:tailEnd type="none" w="med" len="med"/>
                    </a:lnT>
                    <a:lnB w="12700" cap="flat" cmpd="sng">
                      <a:solidFill>
                        <a:srgbClr val="DFE2E5"/>
                      </a:solidFill>
                      <a:prstDash val="solid"/>
                      <a:headEnd type="none" w="med" len="med"/>
                      <a:tailEnd type="none" w="med" len="med"/>
                    </a:lnB>
                    <a:lnTlToBr>
                      <a:noFill/>
                    </a:lnTlToBr>
                    <a:lnBlToTr>
                      <a:noFill/>
                    </a:lnBlToTr>
                    <a:solidFill>
                      <a:srgbClr val="F6F8F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dirty="0"/>
              <a:t>5</a:t>
            </a:r>
            <a:endParaRPr lang="zh-CN" altLang="en-US" dirty="0"/>
          </a:p>
        </p:txBody>
      </p:sp>
      <p:sp>
        <p:nvSpPr>
          <p:cNvPr id="3" name="文本占位符 2"/>
          <p:cNvSpPr>
            <a:spLocks noGrp="1"/>
          </p:cNvSpPr>
          <p:nvPr>
            <p:ph type="body" sz="quarter" idx="12"/>
          </p:nvPr>
        </p:nvSpPr>
        <p:spPr>
          <a:xfrm>
            <a:off x="1437592" y="413655"/>
            <a:ext cx="4586400" cy="496824"/>
          </a:xfrm>
        </p:spPr>
        <p:txBody>
          <a:bodyPr>
            <a:normAutofit fontScale="65000" lnSpcReduction="20000"/>
          </a:bodyPr>
          <a:lstStyle/>
          <a:p>
            <a:r>
              <a:rPr lang="zh-CN" altLang="en-US" dirty="0"/>
              <a:t>Seata在项目中的实际应用</a:t>
            </a:r>
            <a:endParaRPr lang="zh-CN" altLang="en-US" dirty="0"/>
          </a:p>
        </p:txBody>
      </p:sp>
      <p:cxnSp>
        <p:nvCxnSpPr>
          <p:cNvPr id="5" name="直接箭头连接符 4"/>
          <p:cNvCxnSpPr/>
          <p:nvPr/>
        </p:nvCxnSpPr>
        <p:spPr>
          <a:xfrm>
            <a:off x="361043" y="2941955"/>
            <a:ext cx="1552847" cy="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6" name="矩形 5"/>
          <p:cNvSpPr/>
          <p:nvPr/>
        </p:nvSpPr>
        <p:spPr>
          <a:xfrm>
            <a:off x="1913890" y="2380252"/>
            <a:ext cx="1704703" cy="112340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dirty="0"/>
              <a:t>Laboratory</a:t>
            </a:r>
            <a:endParaRPr lang="en-US" altLang="zh-CN" dirty="0"/>
          </a:p>
          <a:p>
            <a:pPr algn="ctr"/>
            <a:r>
              <a:rPr lang="zh-CN" altLang="en-US" dirty="0"/>
              <a:t>实验室</a:t>
            </a:r>
            <a:endParaRPr lang="en-US" altLang="zh-CN" dirty="0"/>
          </a:p>
          <a:p>
            <a:pPr algn="ctr"/>
            <a:r>
              <a:rPr lang="zh-CN" altLang="en-US" dirty="0"/>
              <a:t>（</a:t>
            </a:r>
            <a:r>
              <a:rPr lang="en-US" altLang="zh-CN" dirty="0"/>
              <a:t>TM</a:t>
            </a:r>
            <a:r>
              <a:rPr lang="zh-CN" altLang="en-US" dirty="0"/>
              <a:t>）</a:t>
            </a:r>
            <a:endParaRPr lang="zh-CN" altLang="en-US" dirty="0"/>
          </a:p>
        </p:txBody>
      </p:sp>
      <p:sp>
        <p:nvSpPr>
          <p:cNvPr id="7" name="矩形 6"/>
          <p:cNvSpPr/>
          <p:nvPr/>
        </p:nvSpPr>
        <p:spPr>
          <a:xfrm>
            <a:off x="4646204" y="1256393"/>
            <a:ext cx="1704703" cy="112340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dirty="0"/>
              <a:t>mall-</a:t>
            </a:r>
            <a:r>
              <a:rPr lang="en-US" altLang="zh-CN" dirty="0" err="1"/>
              <a:t>pms</a:t>
            </a:r>
            <a:endParaRPr lang="en-US" altLang="zh-CN" dirty="0"/>
          </a:p>
          <a:p>
            <a:pPr algn="ctr"/>
            <a:r>
              <a:rPr lang="zh-CN" altLang="en-US" dirty="0"/>
              <a:t>商品服务</a:t>
            </a:r>
            <a:endParaRPr lang="en-US" altLang="zh-CN" dirty="0"/>
          </a:p>
          <a:p>
            <a:pPr algn="ctr"/>
            <a:r>
              <a:rPr lang="zh-CN" altLang="en-US" dirty="0"/>
              <a:t>（</a:t>
            </a:r>
            <a:r>
              <a:rPr lang="en-US" altLang="zh-CN" dirty="0"/>
              <a:t>RM</a:t>
            </a:r>
            <a:r>
              <a:rPr lang="zh-CN" altLang="en-US" dirty="0"/>
              <a:t>）</a:t>
            </a:r>
            <a:endParaRPr lang="en-US" altLang="zh-CN" dirty="0"/>
          </a:p>
        </p:txBody>
      </p:sp>
      <p:sp>
        <p:nvSpPr>
          <p:cNvPr id="8" name="矩形 7"/>
          <p:cNvSpPr/>
          <p:nvPr/>
        </p:nvSpPr>
        <p:spPr>
          <a:xfrm>
            <a:off x="4646204" y="3503839"/>
            <a:ext cx="1704703" cy="112340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dirty="0"/>
              <a:t>Mall-oms</a:t>
            </a:r>
            <a:endParaRPr lang="en-US" altLang="zh-CN" dirty="0"/>
          </a:p>
          <a:p>
            <a:pPr algn="ctr"/>
            <a:r>
              <a:rPr lang="zh-CN" altLang="en-US" dirty="0"/>
              <a:t>订单服务</a:t>
            </a:r>
            <a:endParaRPr lang="en-US" altLang="zh-CN" dirty="0"/>
          </a:p>
          <a:p>
            <a:pPr algn="ctr"/>
            <a:r>
              <a:rPr lang="zh-CN" altLang="en-US" dirty="0"/>
              <a:t>（</a:t>
            </a:r>
            <a:r>
              <a:rPr lang="en-US" altLang="zh-CN" dirty="0"/>
              <a:t>RM</a:t>
            </a:r>
            <a:r>
              <a:rPr lang="zh-CN" altLang="en-US" dirty="0"/>
              <a:t>）</a:t>
            </a:r>
            <a:endParaRPr lang="en-US" altLang="zh-CN" dirty="0"/>
          </a:p>
        </p:txBody>
      </p:sp>
      <p:sp>
        <p:nvSpPr>
          <p:cNvPr id="9" name="矩形 8"/>
          <p:cNvSpPr/>
          <p:nvPr/>
        </p:nvSpPr>
        <p:spPr>
          <a:xfrm>
            <a:off x="7202169" y="4514940"/>
            <a:ext cx="1704703" cy="112340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dirty="0"/>
              <a:t>Mall-ums</a:t>
            </a:r>
            <a:endParaRPr lang="en-US" altLang="zh-CN" dirty="0"/>
          </a:p>
          <a:p>
            <a:pPr algn="ctr"/>
            <a:r>
              <a:rPr lang="zh-CN" altLang="en-US" dirty="0"/>
              <a:t>会员服务</a:t>
            </a:r>
            <a:endParaRPr lang="en-US" altLang="zh-CN" dirty="0"/>
          </a:p>
          <a:p>
            <a:pPr algn="ctr"/>
            <a:r>
              <a:rPr lang="zh-CN" altLang="en-US" dirty="0"/>
              <a:t>（</a:t>
            </a:r>
            <a:r>
              <a:rPr lang="en-US" altLang="zh-CN" dirty="0"/>
              <a:t>RM</a:t>
            </a:r>
            <a:r>
              <a:rPr lang="zh-CN" altLang="en-US" dirty="0"/>
              <a:t>）</a:t>
            </a:r>
            <a:endParaRPr lang="en-US" altLang="zh-CN" dirty="0"/>
          </a:p>
        </p:txBody>
      </p:sp>
      <p:sp>
        <p:nvSpPr>
          <p:cNvPr id="10" name="矩形 9"/>
          <p:cNvSpPr/>
          <p:nvPr/>
        </p:nvSpPr>
        <p:spPr>
          <a:xfrm>
            <a:off x="10104301" y="2380252"/>
            <a:ext cx="1704703" cy="112340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dirty="0" err="1"/>
              <a:t>Seata</a:t>
            </a:r>
            <a:r>
              <a:rPr lang="en-US" altLang="zh-CN" dirty="0"/>
              <a:t> Server</a:t>
            </a:r>
            <a:endParaRPr lang="en-US" altLang="zh-CN" dirty="0"/>
          </a:p>
          <a:p>
            <a:pPr algn="ctr"/>
            <a:r>
              <a:rPr lang="en-US" altLang="zh-CN" dirty="0"/>
              <a:t>(TC)</a:t>
            </a:r>
            <a:endParaRPr lang="zh-CN" altLang="en-US" dirty="0"/>
          </a:p>
        </p:txBody>
      </p:sp>
      <p:cxnSp>
        <p:nvCxnSpPr>
          <p:cNvPr id="12" name="直接箭头连接符 11"/>
          <p:cNvCxnSpPr>
            <a:stCxn id="6" idx="2"/>
            <a:endCxn id="8" idx="1"/>
          </p:cNvCxnSpPr>
          <p:nvPr/>
        </p:nvCxnSpPr>
        <p:spPr>
          <a:xfrm>
            <a:off x="2766877" y="3503023"/>
            <a:ext cx="1879600" cy="56261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6" idx="0"/>
            <a:endCxn id="7" idx="1"/>
          </p:cNvCxnSpPr>
          <p:nvPr/>
        </p:nvCxnSpPr>
        <p:spPr>
          <a:xfrm flipV="1">
            <a:off x="2766877" y="1818912"/>
            <a:ext cx="1879600" cy="5613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8" idx="2"/>
            <a:endCxn id="9" idx="1"/>
          </p:cNvCxnSpPr>
          <p:nvPr/>
        </p:nvCxnSpPr>
        <p:spPr>
          <a:xfrm>
            <a:off x="5499191" y="4627245"/>
            <a:ext cx="1703070" cy="4495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9" idx="3"/>
            <a:endCxn id="10" idx="2"/>
          </p:cNvCxnSpPr>
          <p:nvPr/>
        </p:nvCxnSpPr>
        <p:spPr>
          <a:xfrm flipV="1">
            <a:off x="8906872" y="3503113"/>
            <a:ext cx="2049780" cy="157353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8" idx="3"/>
            <a:endCxn id="10" idx="1"/>
          </p:cNvCxnSpPr>
          <p:nvPr/>
        </p:nvCxnSpPr>
        <p:spPr>
          <a:xfrm flipV="1">
            <a:off x="6351542" y="2942227"/>
            <a:ext cx="3752850" cy="112395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6" idx="3"/>
            <a:endCxn id="10" idx="1"/>
          </p:cNvCxnSpPr>
          <p:nvPr/>
        </p:nvCxnSpPr>
        <p:spPr>
          <a:xfrm>
            <a:off x="3618593" y="2941955"/>
            <a:ext cx="6485708"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7" idx="3"/>
            <a:endCxn id="10" idx="0"/>
          </p:cNvCxnSpPr>
          <p:nvPr/>
        </p:nvCxnSpPr>
        <p:spPr>
          <a:xfrm>
            <a:off x="6351542" y="1818731"/>
            <a:ext cx="4605655" cy="56134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38" name="文本框 37"/>
          <p:cNvSpPr txBox="1"/>
          <p:nvPr/>
        </p:nvSpPr>
        <p:spPr>
          <a:xfrm>
            <a:off x="254363" y="4866004"/>
            <a:ext cx="6097088" cy="1753235"/>
          </a:xfrm>
          <a:prstGeom prst="rect">
            <a:avLst/>
          </a:prstGeom>
          <a:noFill/>
        </p:spPr>
        <p:txBody>
          <a:bodyPr wrap="square">
            <a:spAutoFit/>
          </a:bodyPr>
          <a:p>
            <a:pPr algn="l" fontAlgn="base">
              <a:buFont typeface="Arial" panose="020B0604020202020204" pitchFamily="34" charset="0"/>
              <a:buChar char="•"/>
            </a:pPr>
            <a:r>
              <a:rPr lang="en-US" altLang="zh-CN" b="0" i="0" dirty="0">
                <a:effectLst/>
                <a:latin typeface="微软雅黑" panose="020B0503020204020204" charset="-122"/>
                <a:ea typeface="微软雅黑" panose="020B0503020204020204" charset="-122"/>
                <a:cs typeface="微软雅黑" panose="020B0503020204020204" charset="-122"/>
              </a:rPr>
              <a:t>TM</a:t>
            </a:r>
            <a:r>
              <a:rPr lang="zh-CN" altLang="en-US" b="0" i="0" dirty="0">
                <a:effectLst/>
                <a:latin typeface="微软雅黑" panose="020B0503020204020204" charset="-122"/>
                <a:ea typeface="微软雅黑" panose="020B0503020204020204" charset="-122"/>
                <a:cs typeface="微软雅黑" panose="020B0503020204020204" charset="-122"/>
              </a:rPr>
              <a:t>：事务管理器</a:t>
            </a:r>
            <a:r>
              <a:rPr lang="en-US" altLang="zh-CN" b="0" i="0" dirty="0">
                <a:effectLst/>
                <a:latin typeface="微软雅黑" panose="020B0503020204020204" charset="-122"/>
                <a:ea typeface="微软雅黑" panose="020B0503020204020204" charset="-122"/>
                <a:cs typeface="微软雅黑" panose="020B0503020204020204" charset="-122"/>
              </a:rPr>
              <a:t>(</a:t>
            </a:r>
            <a:r>
              <a:rPr lang="zh-CN" altLang="en-US" b="0" i="0" dirty="0">
                <a:effectLst/>
                <a:latin typeface="微软雅黑" panose="020B0503020204020204" charset="-122"/>
                <a:ea typeface="微软雅黑" panose="020B0503020204020204" charset="-122"/>
                <a:cs typeface="微软雅黑" panose="020B0503020204020204" charset="-122"/>
              </a:rPr>
              <a:t>实验室：</a:t>
            </a:r>
            <a:r>
              <a:rPr lang="en-US" altLang="zh-CN" b="0" i="0" dirty="0">
                <a:effectLst/>
                <a:latin typeface="微软雅黑" panose="020B0503020204020204" charset="-122"/>
                <a:ea typeface="微软雅黑" panose="020B0503020204020204" charset="-122"/>
                <a:cs typeface="微软雅黑" panose="020B0503020204020204" charset="-122"/>
              </a:rPr>
              <a:t>laboratory)</a:t>
            </a:r>
            <a:endParaRPr lang="en-US" altLang="zh-CN" b="0" i="0" dirty="0">
              <a:effectLst/>
              <a:latin typeface="微软雅黑" panose="020B0503020204020204" charset="-122"/>
              <a:ea typeface="微软雅黑" panose="020B0503020204020204" charset="-122"/>
              <a:cs typeface="微软雅黑" panose="020B0503020204020204" charset="-122"/>
            </a:endParaRPr>
          </a:p>
          <a:p>
            <a:pPr algn="l" fontAlgn="base">
              <a:buFont typeface="Arial" panose="020B0604020202020204" pitchFamily="34" charset="0"/>
              <a:buChar char="•"/>
            </a:pPr>
            <a:r>
              <a:rPr lang="en-US" altLang="zh-CN" b="0" i="0" dirty="0">
                <a:effectLst/>
                <a:latin typeface="微软雅黑" panose="020B0503020204020204" charset="-122"/>
                <a:ea typeface="微软雅黑" panose="020B0503020204020204" charset="-122"/>
                <a:cs typeface="微软雅黑" panose="020B0503020204020204" charset="-122"/>
              </a:rPr>
              <a:t>RM</a:t>
            </a:r>
            <a:r>
              <a:rPr lang="zh-CN" altLang="en-US" b="0" i="0" dirty="0">
                <a:effectLst/>
                <a:latin typeface="微软雅黑" panose="020B0503020204020204" charset="-122"/>
                <a:ea typeface="微软雅黑" panose="020B0503020204020204" charset="-122"/>
                <a:cs typeface="微软雅黑" panose="020B0503020204020204" charset="-122"/>
              </a:rPr>
              <a:t>：资源管理器</a:t>
            </a:r>
            <a:endParaRPr lang="en-US" altLang="zh-CN" b="0" i="0" dirty="0">
              <a:effectLst/>
              <a:latin typeface="微软雅黑" panose="020B0503020204020204" charset="-122"/>
              <a:ea typeface="微软雅黑" panose="020B0503020204020204" charset="-122"/>
              <a:cs typeface="微软雅黑" panose="020B0503020204020204" charset="-122"/>
            </a:endParaRPr>
          </a:p>
          <a:p>
            <a:pPr lvl="1" fontAlgn="base">
              <a:buFont typeface="Arial" panose="020B0604020202020204" pitchFamily="34" charset="0"/>
              <a:buChar char="•"/>
            </a:pPr>
            <a:r>
              <a:rPr lang="zh-CN" altLang="en-US" b="0" i="0" dirty="0">
                <a:effectLst/>
                <a:latin typeface="微软雅黑" panose="020B0503020204020204" charset="-122"/>
                <a:ea typeface="微软雅黑" panose="020B0503020204020204" charset="-122"/>
                <a:cs typeface="微软雅黑" panose="020B0503020204020204" charset="-122"/>
              </a:rPr>
              <a:t>商城服务：</a:t>
            </a:r>
            <a:r>
              <a:rPr lang="en-US" altLang="zh-CN" b="0" i="0" dirty="0">
                <a:effectLst/>
                <a:latin typeface="微软雅黑" panose="020B0503020204020204" charset="-122"/>
                <a:ea typeface="微软雅黑" panose="020B0503020204020204" charset="-122"/>
                <a:cs typeface="微软雅黑" panose="020B0503020204020204" charset="-122"/>
              </a:rPr>
              <a:t>mall-</a:t>
            </a:r>
            <a:r>
              <a:rPr lang="en-US" altLang="zh-CN" b="0" i="0" dirty="0" err="1">
                <a:effectLst/>
                <a:latin typeface="微软雅黑" panose="020B0503020204020204" charset="-122"/>
                <a:ea typeface="微软雅黑" panose="020B0503020204020204" charset="-122"/>
                <a:cs typeface="微软雅黑" panose="020B0503020204020204" charset="-122"/>
              </a:rPr>
              <a:t>pms</a:t>
            </a:r>
            <a:endParaRPr lang="en-US" altLang="zh-CN" b="0" i="0" dirty="0">
              <a:effectLst/>
              <a:latin typeface="微软雅黑" panose="020B0503020204020204" charset="-122"/>
              <a:ea typeface="微软雅黑" panose="020B0503020204020204" charset="-122"/>
              <a:cs typeface="微软雅黑" panose="020B0503020204020204" charset="-122"/>
            </a:endParaRPr>
          </a:p>
          <a:p>
            <a:pPr lvl="1" fontAlgn="base">
              <a:buFont typeface="Arial" panose="020B0604020202020204" pitchFamily="34" charset="0"/>
              <a:buChar char="•"/>
            </a:pPr>
            <a:r>
              <a:rPr lang="zh-CN" altLang="en-US" b="0" i="0" dirty="0">
                <a:effectLst/>
                <a:latin typeface="微软雅黑" panose="020B0503020204020204" charset="-122"/>
                <a:ea typeface="微软雅黑" panose="020B0503020204020204" charset="-122"/>
                <a:cs typeface="微软雅黑" panose="020B0503020204020204" charset="-122"/>
              </a:rPr>
              <a:t>会员服务：</a:t>
            </a:r>
            <a:r>
              <a:rPr lang="en-US" altLang="zh-CN" b="0" i="0" dirty="0">
                <a:effectLst/>
                <a:latin typeface="微软雅黑" panose="020B0503020204020204" charset="-122"/>
                <a:ea typeface="微软雅黑" panose="020B0503020204020204" charset="-122"/>
                <a:cs typeface="微软雅黑" panose="020B0503020204020204" charset="-122"/>
              </a:rPr>
              <a:t>mall-ums</a:t>
            </a:r>
            <a:endParaRPr lang="en-US" altLang="zh-CN" b="0" i="0" dirty="0">
              <a:effectLst/>
              <a:latin typeface="微软雅黑" panose="020B0503020204020204" charset="-122"/>
              <a:ea typeface="微软雅黑" panose="020B0503020204020204" charset="-122"/>
              <a:cs typeface="微软雅黑" panose="020B0503020204020204" charset="-122"/>
            </a:endParaRPr>
          </a:p>
          <a:p>
            <a:pPr lvl="1" fontAlgn="base">
              <a:buFont typeface="Arial" panose="020B0604020202020204" pitchFamily="34" charset="0"/>
              <a:buChar char="•"/>
            </a:pPr>
            <a:r>
              <a:rPr lang="zh-CN" altLang="en-US" b="0" i="0" dirty="0">
                <a:effectLst/>
                <a:latin typeface="微软雅黑" panose="020B0503020204020204" charset="-122"/>
                <a:ea typeface="微软雅黑" panose="020B0503020204020204" charset="-122"/>
                <a:cs typeface="微软雅黑" panose="020B0503020204020204" charset="-122"/>
              </a:rPr>
              <a:t>订单服务：</a:t>
            </a:r>
            <a:r>
              <a:rPr lang="en-US" altLang="zh-CN" b="0" i="0" dirty="0">
                <a:effectLst/>
                <a:latin typeface="微软雅黑" panose="020B0503020204020204" charset="-122"/>
                <a:ea typeface="微软雅黑" panose="020B0503020204020204" charset="-122"/>
                <a:cs typeface="微软雅黑" panose="020B0503020204020204" charset="-122"/>
              </a:rPr>
              <a:t>mall-oms</a:t>
            </a:r>
            <a:endParaRPr lang="en-US" altLang="zh-CN" b="0" i="0" dirty="0">
              <a:effectLst/>
              <a:latin typeface="微软雅黑" panose="020B0503020204020204" charset="-122"/>
              <a:ea typeface="微软雅黑" panose="020B0503020204020204" charset="-122"/>
              <a:cs typeface="微软雅黑" panose="020B0503020204020204" charset="-122"/>
            </a:endParaRPr>
          </a:p>
          <a:p>
            <a:pPr algn="l" fontAlgn="base">
              <a:buFont typeface="Arial" panose="020B0604020202020204" pitchFamily="34" charset="0"/>
              <a:buChar char="•"/>
            </a:pPr>
            <a:r>
              <a:rPr lang="en-US" altLang="zh-CN" b="0" i="0" dirty="0">
                <a:effectLst/>
                <a:latin typeface="微软雅黑" panose="020B0503020204020204" charset="-122"/>
                <a:ea typeface="微软雅黑" panose="020B0503020204020204" charset="-122"/>
                <a:cs typeface="微软雅黑" panose="020B0503020204020204" charset="-122"/>
              </a:rPr>
              <a:t>TC </a:t>
            </a:r>
            <a:r>
              <a:rPr lang="zh-CN" altLang="en-US" b="0" i="0" dirty="0">
                <a:effectLst/>
                <a:latin typeface="微软雅黑" panose="020B0503020204020204" charset="-122"/>
                <a:ea typeface="微软雅黑" panose="020B0503020204020204" charset="-122"/>
                <a:cs typeface="微软雅黑" panose="020B0503020204020204" charset="-122"/>
              </a:rPr>
              <a:t>：事务协调者</a:t>
            </a:r>
            <a:r>
              <a:rPr lang="en-US" altLang="zh-CN" b="0" i="0" dirty="0">
                <a:effectLst/>
                <a:latin typeface="微软雅黑" panose="020B0503020204020204" charset="-122"/>
                <a:ea typeface="微软雅黑" panose="020B0503020204020204" charset="-122"/>
                <a:cs typeface="微软雅黑" panose="020B0503020204020204" charset="-122"/>
              </a:rPr>
              <a:t>(</a:t>
            </a:r>
            <a:r>
              <a:rPr lang="en-US" altLang="zh-CN" b="0" i="0" dirty="0" err="1">
                <a:effectLst/>
                <a:latin typeface="微软雅黑" panose="020B0503020204020204" charset="-122"/>
                <a:ea typeface="微软雅黑" panose="020B0503020204020204" charset="-122"/>
                <a:cs typeface="微软雅黑" panose="020B0503020204020204" charset="-122"/>
              </a:rPr>
              <a:t>Seata</a:t>
            </a:r>
            <a:r>
              <a:rPr lang="zh-CN" altLang="en-US" b="0" i="0" dirty="0">
                <a:effectLst/>
                <a:latin typeface="微软雅黑" panose="020B0503020204020204" charset="-122"/>
                <a:ea typeface="微软雅黑" panose="020B0503020204020204" charset="-122"/>
                <a:cs typeface="微软雅黑" panose="020B0503020204020204" charset="-122"/>
              </a:rPr>
              <a:t>服务端：</a:t>
            </a:r>
            <a:r>
              <a:rPr lang="en-US" altLang="zh-CN" b="0" i="0" dirty="0" err="1">
                <a:effectLst/>
                <a:latin typeface="微软雅黑" panose="020B0503020204020204" charset="-122"/>
                <a:ea typeface="微软雅黑" panose="020B0503020204020204" charset="-122"/>
                <a:cs typeface="微软雅黑" panose="020B0503020204020204" charset="-122"/>
              </a:rPr>
              <a:t>seata</a:t>
            </a:r>
            <a:r>
              <a:rPr lang="en-US" altLang="zh-CN" b="0" i="0" dirty="0">
                <a:effectLst/>
                <a:latin typeface="微软雅黑" panose="020B0503020204020204" charset="-122"/>
                <a:ea typeface="微软雅黑" panose="020B0503020204020204" charset="-122"/>
                <a:cs typeface="微软雅黑" panose="020B0503020204020204" charset="-122"/>
              </a:rPr>
              <a:t>-server)</a:t>
            </a:r>
            <a:endParaRPr lang="en-US" altLang="zh-CN" b="0" i="0" dirty="0">
              <a:effectLst/>
              <a:latin typeface="微软雅黑" panose="020B0503020204020204" charset="-122"/>
              <a:ea typeface="微软雅黑" panose="020B0503020204020204" charset="-122"/>
              <a:cs typeface="微软雅黑" panose="020B0503020204020204" charset="-122"/>
            </a:endParaRPr>
          </a:p>
        </p:txBody>
      </p:sp>
      <p:sp>
        <p:nvSpPr>
          <p:cNvPr id="39" name="文本框 38"/>
          <p:cNvSpPr txBox="1"/>
          <p:nvPr/>
        </p:nvSpPr>
        <p:spPr>
          <a:xfrm>
            <a:off x="254907" y="2501867"/>
            <a:ext cx="1569660" cy="369332"/>
          </a:xfrm>
          <a:prstGeom prst="rect">
            <a:avLst/>
          </a:prstGeom>
          <a:noFill/>
        </p:spPr>
        <p:txBody>
          <a:bodyPr wrap="none" rtlCol="0">
            <a:spAutoFit/>
          </a:bodyPr>
          <a:p>
            <a:r>
              <a:rPr lang="zh-CN" altLang="en-US" dirty="0"/>
              <a:t>订单支付请求</a:t>
            </a:r>
            <a:endParaRPr lang="zh-CN" altLang="en-US" dirty="0"/>
          </a:p>
        </p:txBody>
      </p:sp>
      <p:sp>
        <p:nvSpPr>
          <p:cNvPr id="41" name="文本框 40"/>
          <p:cNvSpPr txBox="1"/>
          <p:nvPr/>
        </p:nvSpPr>
        <p:spPr>
          <a:xfrm>
            <a:off x="3096079" y="1746704"/>
            <a:ext cx="587020" cy="369332"/>
          </a:xfrm>
          <a:prstGeom prst="rect">
            <a:avLst/>
          </a:prstGeom>
          <a:noFill/>
        </p:spPr>
        <p:txBody>
          <a:bodyPr wrap="none" rtlCol="0">
            <a:spAutoFit/>
          </a:bodyPr>
          <a:p>
            <a:r>
              <a:rPr lang="en-US" altLang="zh-CN" dirty="0"/>
              <a:t>RPC</a:t>
            </a:r>
            <a:endParaRPr lang="zh-CN" altLang="en-US" dirty="0"/>
          </a:p>
        </p:txBody>
      </p:sp>
      <p:sp>
        <p:nvSpPr>
          <p:cNvPr id="42" name="文本框 41"/>
          <p:cNvSpPr txBox="1"/>
          <p:nvPr/>
        </p:nvSpPr>
        <p:spPr>
          <a:xfrm>
            <a:off x="5890301" y="5137296"/>
            <a:ext cx="587020" cy="369332"/>
          </a:xfrm>
          <a:prstGeom prst="rect">
            <a:avLst/>
          </a:prstGeom>
          <a:noFill/>
        </p:spPr>
        <p:txBody>
          <a:bodyPr wrap="none" rtlCol="0">
            <a:spAutoFit/>
          </a:bodyPr>
          <a:p>
            <a:r>
              <a:rPr lang="en-US" altLang="zh-CN" dirty="0"/>
              <a:t>RPC</a:t>
            </a:r>
            <a:endParaRPr lang="zh-CN" altLang="en-US" dirty="0"/>
          </a:p>
        </p:txBody>
      </p:sp>
      <p:sp>
        <p:nvSpPr>
          <p:cNvPr id="43" name="文本框 42"/>
          <p:cNvSpPr txBox="1"/>
          <p:nvPr/>
        </p:nvSpPr>
        <p:spPr>
          <a:xfrm>
            <a:off x="3477483" y="4103154"/>
            <a:ext cx="587020" cy="369332"/>
          </a:xfrm>
          <a:prstGeom prst="rect">
            <a:avLst/>
          </a:prstGeom>
          <a:noFill/>
        </p:spPr>
        <p:txBody>
          <a:bodyPr wrap="none" rtlCol="0">
            <a:spAutoFit/>
          </a:bodyPr>
          <a:p>
            <a:r>
              <a:rPr lang="en-US" altLang="zh-CN" dirty="0"/>
              <a:t>RPC</a:t>
            </a:r>
            <a:endParaRPr lang="zh-CN" altLang="en-US" dirty="0"/>
          </a:p>
        </p:txBody>
      </p:sp>
      <p:sp>
        <p:nvSpPr>
          <p:cNvPr id="4" name="文本框 3"/>
          <p:cNvSpPr txBox="1"/>
          <p:nvPr/>
        </p:nvSpPr>
        <p:spPr>
          <a:xfrm>
            <a:off x="7202170" y="6087110"/>
            <a:ext cx="4064000" cy="368300"/>
          </a:xfrm>
          <a:prstGeom prst="rect">
            <a:avLst/>
          </a:prstGeom>
          <a:noFill/>
        </p:spPr>
        <p:txBody>
          <a:bodyPr wrap="square" rtlCol="0">
            <a:spAutoFit/>
          </a:bodyPr>
          <a:p>
            <a:r>
              <a:rPr lang="zh-CN" altLang="en-US"/>
              <a:t>订单支付请求整个服务调用流程</a:t>
            </a:r>
            <a:r>
              <a:rPr lang="zh-CN" altLang="en-US"/>
              <a:t>图</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dirty="0"/>
              <a:t>5</a:t>
            </a:r>
            <a:endParaRPr lang="zh-CN" altLang="en-US" dirty="0"/>
          </a:p>
        </p:txBody>
      </p:sp>
      <p:sp>
        <p:nvSpPr>
          <p:cNvPr id="3" name="文本占位符 2"/>
          <p:cNvSpPr>
            <a:spLocks noGrp="1"/>
          </p:cNvSpPr>
          <p:nvPr>
            <p:ph type="body" sz="quarter" idx="12"/>
          </p:nvPr>
        </p:nvSpPr>
        <p:spPr>
          <a:xfrm>
            <a:off x="1437592" y="413655"/>
            <a:ext cx="4586400" cy="496824"/>
          </a:xfrm>
        </p:spPr>
        <p:txBody>
          <a:bodyPr>
            <a:normAutofit fontScale="65000" lnSpcReduction="20000"/>
          </a:bodyPr>
          <a:lstStyle/>
          <a:p>
            <a:r>
              <a:rPr lang="zh-CN" altLang="en-US" dirty="0"/>
              <a:t>Seata在项目中的实际应用</a:t>
            </a:r>
            <a:endParaRPr lang="zh-CN" altLang="en-US" dirty="0"/>
          </a:p>
        </p:txBody>
      </p:sp>
      <p:sp>
        <p:nvSpPr>
          <p:cNvPr id="4" name="文本框 3"/>
          <p:cNvSpPr txBox="1"/>
          <p:nvPr/>
        </p:nvSpPr>
        <p:spPr>
          <a:xfrm>
            <a:off x="1129030" y="1363345"/>
            <a:ext cx="10153650" cy="5077460"/>
          </a:xfrm>
          <a:prstGeom prst="rect">
            <a:avLst/>
          </a:prstGeom>
          <a:noFill/>
        </p:spPr>
        <p:txBody>
          <a:bodyPr wrap="square" rtlCol="0">
            <a:spAutoFit/>
          </a:bodyPr>
          <a:p>
            <a:r>
              <a:rPr lang="zh-CN" altLang="en-US"/>
              <a:t>@RestController</a:t>
            </a:r>
            <a:endParaRPr lang="zh-CN" altLang="en-US"/>
          </a:p>
          <a:p>
            <a:r>
              <a:rPr lang="zh-CN" altLang="en-US"/>
              <a:t>@RequestMapping("/api/v1/seata")</a:t>
            </a:r>
            <a:endParaRPr lang="zh-CN" altLang="en-US"/>
          </a:p>
          <a:p>
            <a:r>
              <a:rPr lang="zh-CN" altLang="en-US"/>
              <a:t>public class SeataController {</a:t>
            </a:r>
            <a:endParaRPr lang="zh-CN" altLang="en-US"/>
          </a:p>
          <a:p>
            <a:r>
              <a:rPr lang="zh-CN" altLang="en-US"/>
              <a:t> </a:t>
            </a:r>
            <a:r>
              <a:rPr lang="en-US" altLang="zh-CN"/>
              <a:t>   </a:t>
            </a:r>
            <a:r>
              <a:rPr lang="zh-CN" altLang="en-US"/>
              <a:t>@ApiOperation("订单支付")</a:t>
            </a:r>
            <a:endParaRPr lang="zh-CN" altLang="en-US"/>
          </a:p>
          <a:p>
            <a:r>
              <a:rPr lang="zh-CN" altLang="en-US"/>
              <a:t>    @PostMapping("/_pay")</a:t>
            </a:r>
            <a:endParaRPr lang="zh-CN" altLang="en-US"/>
          </a:p>
          <a:p>
            <a:r>
              <a:rPr lang="zh-CN" altLang="en-US"/>
              <a:t>    public Result payOrder(@RequestBody SeataForm seataForm) {</a:t>
            </a:r>
            <a:endParaRPr lang="zh-CN" altLang="en-US"/>
          </a:p>
          <a:p>
            <a:r>
              <a:rPr lang="zh-CN" altLang="en-US"/>
              <a:t>        boolean openTx = seataForm.isOpenTx();</a:t>
            </a:r>
            <a:endParaRPr lang="zh-CN" altLang="en-US"/>
          </a:p>
          <a:p>
            <a:endParaRPr lang="zh-CN" altLang="en-US"/>
          </a:p>
          <a:p>
            <a:r>
              <a:rPr lang="zh-CN" altLang="en-US"/>
              <a:t>        boolean result;</a:t>
            </a:r>
            <a:endParaRPr lang="zh-CN" altLang="en-US"/>
          </a:p>
          <a:p>
            <a:r>
              <a:rPr lang="zh-CN" altLang="en-US"/>
              <a:t>        if (openTx) {</a:t>
            </a:r>
            <a:endParaRPr lang="zh-CN" altLang="en-US"/>
          </a:p>
          <a:p>
            <a:r>
              <a:rPr lang="zh-CN" altLang="en-US"/>
              <a:t>            // 开启全局事务</a:t>
            </a:r>
            <a:endParaRPr lang="zh-CN" altLang="en-US"/>
          </a:p>
          <a:p>
            <a:r>
              <a:rPr lang="zh-CN" altLang="en-US"/>
              <a:t>            result = seataService.payOrderWithGlobalTx(seataForm);</a:t>
            </a:r>
            <a:endParaRPr lang="zh-CN" altLang="en-US"/>
          </a:p>
          <a:p>
            <a:r>
              <a:rPr lang="zh-CN" altLang="en-US"/>
              <a:t>        } else {</a:t>
            </a:r>
            <a:endParaRPr lang="zh-CN" altLang="en-US"/>
          </a:p>
          <a:p>
            <a:r>
              <a:rPr lang="zh-CN" altLang="en-US"/>
              <a:t>            result = seataService.payOrder(seataForm);</a:t>
            </a:r>
            <a:endParaRPr lang="zh-CN" altLang="en-US"/>
          </a:p>
          <a:p>
            <a:r>
              <a:rPr lang="zh-CN" altLang="en-US"/>
              <a:t>        }</a:t>
            </a:r>
            <a:endParaRPr lang="zh-CN" altLang="en-US"/>
          </a:p>
          <a:p>
            <a:r>
              <a:rPr lang="zh-CN" altLang="en-US"/>
              <a:t>        return Result.success(result);</a:t>
            </a:r>
            <a:endParaRPr lang="zh-CN" altLang="en-US"/>
          </a:p>
          <a:p>
            <a:r>
              <a:rPr lang="zh-CN" altLang="en-US"/>
              <a:t>    }</a:t>
            </a:r>
            <a:endParaRPr lang="zh-CN" altLang="en-US"/>
          </a:p>
          <a:p>
            <a:r>
              <a:rPr lang="en-US" altLang="zh-CN"/>
              <a: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dirty="0"/>
              <a:t>5</a:t>
            </a:r>
            <a:endParaRPr lang="zh-CN" altLang="en-US" dirty="0"/>
          </a:p>
        </p:txBody>
      </p:sp>
      <p:sp>
        <p:nvSpPr>
          <p:cNvPr id="3" name="文本占位符 2"/>
          <p:cNvSpPr>
            <a:spLocks noGrp="1"/>
          </p:cNvSpPr>
          <p:nvPr>
            <p:ph type="body" sz="quarter" idx="12"/>
          </p:nvPr>
        </p:nvSpPr>
        <p:spPr>
          <a:xfrm>
            <a:off x="1437592" y="413655"/>
            <a:ext cx="4586400" cy="496824"/>
          </a:xfrm>
        </p:spPr>
        <p:txBody>
          <a:bodyPr>
            <a:normAutofit fontScale="65000" lnSpcReduction="20000"/>
          </a:bodyPr>
          <a:lstStyle/>
          <a:p>
            <a:r>
              <a:rPr lang="zh-CN" altLang="en-US" dirty="0"/>
              <a:t>Seata在项目中的实际应用</a:t>
            </a:r>
            <a:endParaRPr lang="zh-CN" altLang="en-US" dirty="0"/>
          </a:p>
        </p:txBody>
      </p:sp>
      <p:sp>
        <p:nvSpPr>
          <p:cNvPr id="4" name="文本框 3"/>
          <p:cNvSpPr txBox="1"/>
          <p:nvPr/>
        </p:nvSpPr>
        <p:spPr>
          <a:xfrm>
            <a:off x="1083945" y="1507490"/>
            <a:ext cx="8667750" cy="4523105"/>
          </a:xfrm>
          <a:prstGeom prst="rect">
            <a:avLst/>
          </a:prstGeom>
          <a:noFill/>
        </p:spPr>
        <p:txBody>
          <a:bodyPr wrap="square" rtlCol="0" anchor="t">
            <a:spAutoFit/>
          </a:bodyPr>
          <a:p>
            <a:r>
              <a:rPr lang="en-US" altLang="zh-CN">
                <a:sym typeface="+mn-ea"/>
              </a:rPr>
              <a:t>@Service</a:t>
            </a:r>
            <a:endParaRPr lang="zh-CN" altLang="en-US">
              <a:sym typeface="+mn-ea"/>
            </a:endParaRPr>
          </a:p>
          <a:p>
            <a:r>
              <a:rPr lang="zh-CN" altLang="en-US">
                <a:sym typeface="+mn-ea"/>
              </a:rPr>
              <a:t>public class Seata</a:t>
            </a:r>
            <a:r>
              <a:rPr lang="en-US" altLang="zh-CN">
                <a:sym typeface="+mn-ea"/>
              </a:rPr>
              <a:t>Service {    </a:t>
            </a:r>
            <a:endParaRPr lang="en-US" altLang="zh-CN">
              <a:sym typeface="+mn-ea"/>
            </a:endParaRPr>
          </a:p>
          <a:p>
            <a:r>
              <a:rPr lang="en-US" altLang="zh-CN">
                <a:sym typeface="+mn-ea"/>
              </a:rPr>
              <a:t>    </a:t>
            </a:r>
            <a:r>
              <a:rPr lang="zh-CN" altLang="en-US">
                <a:sym typeface="+mn-ea"/>
              </a:rPr>
              <a:t>@Override</a:t>
            </a:r>
            <a:endParaRPr lang="zh-CN" altLang="en-US"/>
          </a:p>
          <a:p>
            <a:r>
              <a:rPr lang="zh-CN" altLang="en-US">
                <a:sym typeface="+mn-ea"/>
              </a:rPr>
              <a:t>    @GlobalTransactional</a:t>
            </a:r>
            <a:endParaRPr lang="zh-CN" altLang="en-US"/>
          </a:p>
          <a:p>
            <a:r>
              <a:rPr lang="zh-CN" altLang="en-US">
                <a:sym typeface="+mn-ea"/>
              </a:rPr>
              <a:t>    public boolean payOrderWithGlobalTx(SeataForm seataForm) {</a:t>
            </a:r>
            <a:endParaRPr lang="zh-CN" altLang="en-US"/>
          </a:p>
          <a:p>
            <a:r>
              <a:rPr lang="zh-CN" altLang="en-US">
                <a:sym typeface="+mn-ea"/>
              </a:rPr>
              <a:t>        log.info("========扣减商品库存========");</a:t>
            </a:r>
            <a:endParaRPr lang="zh-CN" altLang="en-US"/>
          </a:p>
          <a:p>
            <a:r>
              <a:rPr lang="zh-CN" altLang="en-US">
                <a:sym typeface="+mn-ea"/>
              </a:rPr>
              <a:t>        skuFeignClient.deductStock(skuId, 1); // 扣减库存</a:t>
            </a:r>
            <a:endParaRPr lang="zh-CN" altLang="en-US"/>
          </a:p>
          <a:p>
            <a:endParaRPr lang="zh-CN" altLang="en-US"/>
          </a:p>
          <a:p>
            <a:r>
              <a:rPr lang="zh-CN" altLang="en-US">
                <a:sym typeface="+mn-ea"/>
              </a:rPr>
              <a:t>        log.info("========订单支付========");</a:t>
            </a:r>
            <a:endParaRPr lang="zh-CN" altLang="en-US"/>
          </a:p>
          <a:p>
            <a:r>
              <a:rPr lang="zh-CN" altLang="en-US">
                <a:sym typeface="+mn-ea"/>
              </a:rPr>
              <a:t>        SeataOrderDTO seataOrderDTO = new SeataOrderDTO(</a:t>
            </a:r>
            <a:endParaRPr lang="zh-CN" altLang="en-US"/>
          </a:p>
          <a:p>
            <a:r>
              <a:rPr lang="zh-CN" altLang="en-US">
                <a:sym typeface="+mn-ea"/>
              </a:rPr>
              <a:t>                memberId,skuId,seataForm.getAmount(),seataForm.isOpenEx());</a:t>
            </a:r>
            <a:endParaRPr lang="zh-CN" altLang="en-US"/>
          </a:p>
          <a:p>
            <a:endParaRPr lang="zh-CN" altLang="en-US"/>
          </a:p>
          <a:p>
            <a:r>
              <a:rPr lang="zh-CN" altLang="en-US">
                <a:sym typeface="+mn-ea"/>
              </a:rPr>
              <a:t>        orderFeignClient.payOrder(orderId, seataOrderDTO);</a:t>
            </a:r>
            <a:endParaRPr lang="zh-CN" altLang="en-US"/>
          </a:p>
          <a:p>
            <a:r>
              <a:rPr lang="zh-CN" altLang="en-US">
                <a:sym typeface="+mn-ea"/>
              </a:rPr>
              <a:t>        return true;</a:t>
            </a:r>
            <a:endParaRPr lang="zh-CN" altLang="en-US"/>
          </a:p>
          <a:p>
            <a:r>
              <a:rPr lang="zh-CN" altLang="en-US">
                <a:sym typeface="+mn-ea"/>
              </a:rPr>
              <a:t>    }</a:t>
            </a:r>
            <a:endParaRPr lang="zh-CN" altLang="en-US">
              <a:sym typeface="+mn-ea"/>
            </a:endParaRPr>
          </a:p>
          <a:p>
            <a:r>
              <a:rPr lang="en-US" altLang="zh-CN">
                <a:sym typeface="+mn-ea"/>
              </a:rPr>
              <a:t>}</a:t>
            </a:r>
            <a:endParaRPr lang="en-US" altLang="zh-CN">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dirty="0"/>
              <a:t>5</a:t>
            </a:r>
            <a:endParaRPr lang="zh-CN" altLang="en-US" dirty="0"/>
          </a:p>
        </p:txBody>
      </p:sp>
      <p:sp>
        <p:nvSpPr>
          <p:cNvPr id="3" name="文本占位符 2"/>
          <p:cNvSpPr>
            <a:spLocks noGrp="1"/>
          </p:cNvSpPr>
          <p:nvPr>
            <p:ph type="body" sz="quarter" idx="12"/>
          </p:nvPr>
        </p:nvSpPr>
        <p:spPr>
          <a:xfrm>
            <a:off x="1437592" y="413655"/>
            <a:ext cx="4586400" cy="496824"/>
          </a:xfrm>
        </p:spPr>
        <p:txBody>
          <a:bodyPr>
            <a:normAutofit fontScale="65000" lnSpcReduction="20000"/>
          </a:bodyPr>
          <a:lstStyle/>
          <a:p>
            <a:r>
              <a:rPr lang="zh-CN" altLang="en-US" dirty="0"/>
              <a:t>Seata在项目中的实际应用</a:t>
            </a:r>
            <a:endParaRPr lang="zh-CN" altLang="en-US" dirty="0"/>
          </a:p>
        </p:txBody>
      </p:sp>
      <p:sp>
        <p:nvSpPr>
          <p:cNvPr id="4" name="文本框 3"/>
          <p:cNvSpPr txBox="1"/>
          <p:nvPr/>
        </p:nvSpPr>
        <p:spPr>
          <a:xfrm>
            <a:off x="1007110" y="1226820"/>
            <a:ext cx="8667750" cy="5631180"/>
          </a:xfrm>
          <a:prstGeom prst="rect">
            <a:avLst/>
          </a:prstGeom>
          <a:noFill/>
        </p:spPr>
        <p:txBody>
          <a:bodyPr wrap="square" rtlCol="0" anchor="t">
            <a:spAutoFit/>
          </a:bodyPr>
          <a:p>
            <a:r>
              <a:rPr lang="zh-CN" altLang="en-US">
                <a:sym typeface="+mn-ea"/>
              </a:rPr>
              <a:t>@Override</a:t>
            </a:r>
            <a:endParaRPr lang="zh-CN" altLang="en-US"/>
          </a:p>
          <a:p>
            <a:r>
              <a:rPr lang="zh-CN" altLang="en-US">
                <a:sym typeface="+mn-ea"/>
              </a:rPr>
              <a:t>    public Boolean payOrder(Long orderId, SeataOrderDTO orderDTO) {</a:t>
            </a:r>
            <a:endParaRPr lang="zh-CN" altLang="en-US"/>
          </a:p>
          <a:p>
            <a:r>
              <a:rPr lang="zh-CN" altLang="en-US">
                <a:sym typeface="+mn-ea"/>
              </a:rPr>
              <a:t>        Long memberId = orderDTO.getMemberId();</a:t>
            </a:r>
            <a:endParaRPr lang="zh-CN" altLang="en-US"/>
          </a:p>
          <a:p>
            <a:r>
              <a:rPr lang="zh-CN" altLang="en-US">
                <a:sym typeface="+mn-ea"/>
              </a:rPr>
              <a:t>        Long amount = orderDTO.getAmount();</a:t>
            </a:r>
            <a:endParaRPr lang="zh-CN" altLang="en-US"/>
          </a:p>
          <a:p>
            <a:r>
              <a:rPr lang="zh-CN" altLang="en-US">
                <a:sym typeface="+mn-ea"/>
              </a:rPr>
              <a:t>        // 扣减账户余额</a:t>
            </a:r>
            <a:endParaRPr lang="zh-CN" altLang="en-US"/>
          </a:p>
          <a:p>
            <a:r>
              <a:rPr lang="zh-CN" altLang="en-US">
                <a:sym typeface="+mn-ea"/>
              </a:rPr>
              <a:t>        memberFeignClient.deductBalance(memberId, amount);</a:t>
            </a:r>
            <a:endParaRPr lang="zh-CN" altLang="en-US"/>
          </a:p>
          <a:p>
            <a:r>
              <a:rPr lang="zh-CN" altLang="en-US">
                <a:sym typeface="+mn-ea"/>
              </a:rPr>
              <a:t>        // 是否开启异常</a:t>
            </a:r>
            <a:endParaRPr lang="zh-CN" altLang="en-US"/>
          </a:p>
          <a:p>
            <a:r>
              <a:rPr lang="zh-CN" altLang="en-US">
                <a:sym typeface="+mn-ea"/>
              </a:rPr>
              <a:t>        Boolean openEx = orderDTO.getOpenEx();</a:t>
            </a:r>
            <a:endParaRPr lang="zh-CN" altLang="en-US"/>
          </a:p>
          <a:p>
            <a:r>
              <a:rPr lang="zh-CN" altLang="en-US">
                <a:sym typeface="+mn-ea"/>
              </a:rPr>
              <a:t>        if (openEx) {</a:t>
            </a:r>
            <a:endParaRPr lang="zh-CN" altLang="en-US"/>
          </a:p>
          <a:p>
            <a:r>
              <a:rPr lang="zh-CN" altLang="en-US">
                <a:sym typeface="+mn-ea"/>
              </a:rPr>
              <a:t>            int i = 1 / 0;</a:t>
            </a:r>
            <a:endParaRPr lang="zh-CN" altLang="en-US"/>
          </a:p>
          <a:p>
            <a:r>
              <a:rPr lang="zh-CN" altLang="en-US">
                <a:sym typeface="+mn-ea"/>
              </a:rPr>
              <a:t>        }</a:t>
            </a:r>
            <a:endParaRPr lang="zh-CN" altLang="en-US"/>
          </a:p>
          <a:p>
            <a:r>
              <a:rPr lang="zh-CN" altLang="en-US">
                <a:sym typeface="+mn-ea"/>
              </a:rPr>
              <a:t>        // 修改订单【已支付】</a:t>
            </a:r>
            <a:endParaRPr lang="zh-CN" altLang="en-US"/>
          </a:p>
          <a:p>
            <a:r>
              <a:rPr lang="zh-CN" altLang="en-US">
                <a:sym typeface="+mn-ea"/>
              </a:rPr>
              <a:t>        String orderSn = businessSnGenerator.generateSerialNo("ORDER");</a:t>
            </a:r>
            <a:endParaRPr lang="zh-CN" altLang="en-US"/>
          </a:p>
          <a:p>
            <a:r>
              <a:rPr lang="zh-CN" altLang="en-US">
                <a:sym typeface="+mn-ea"/>
              </a:rPr>
              <a:t>        boolean result = this.update(new LambdaUpdateWrapper&lt;OmsOrder&gt;()</a:t>
            </a:r>
            <a:endParaRPr lang="zh-CN" altLang="en-US"/>
          </a:p>
          <a:p>
            <a:r>
              <a:rPr lang="zh-CN" altLang="en-US">
                <a:sym typeface="+mn-ea"/>
              </a:rPr>
              <a:t>                .eq(OmsOrder::getId, orderId)</a:t>
            </a:r>
            <a:endParaRPr lang="zh-CN" altLang="en-US"/>
          </a:p>
          <a:p>
            <a:r>
              <a:rPr lang="zh-CN" altLang="en-US">
                <a:sym typeface="+mn-ea"/>
              </a:rPr>
              <a:t>                .set(OmsOrder::getOrderSn, orderSn)</a:t>
            </a:r>
            <a:endParaRPr lang="zh-CN" altLang="en-US"/>
          </a:p>
          <a:p>
            <a:r>
              <a:rPr lang="zh-CN" altLang="en-US">
                <a:sym typeface="+mn-ea"/>
              </a:rPr>
              <a:t>                .set(OmsOrder::getStatus, OrderStatusEnum.PAID.getValue())</a:t>
            </a:r>
            <a:endParaRPr lang="zh-CN" altLang="en-US"/>
          </a:p>
          <a:p>
            <a:r>
              <a:rPr lang="zh-CN" altLang="en-US">
                <a:sym typeface="+mn-ea"/>
              </a:rPr>
              <a:t>        );</a:t>
            </a:r>
            <a:endParaRPr lang="zh-CN" altLang="en-US"/>
          </a:p>
          <a:p>
            <a:r>
              <a:rPr lang="zh-CN" altLang="en-US">
                <a:sym typeface="+mn-ea"/>
              </a:rPr>
              <a:t>        return result;</a:t>
            </a:r>
            <a:endParaRPr lang="zh-CN" altLang="en-US"/>
          </a:p>
          <a:p>
            <a:r>
              <a:rPr lang="zh-CN" altLang="en-US">
                <a:sym typeface="+mn-ea"/>
              </a:rPr>
              <a:t>    }</a:t>
            </a:r>
            <a:endParaRPr lang="zh-CN" altLang="en-US">
              <a:sym typeface="+mn-ea"/>
            </a:endParaRPr>
          </a:p>
        </p:txBody>
      </p:sp>
    </p:spTree>
  </p:cSld>
  <p:clrMapOvr>
    <a:masterClrMapping/>
  </p:clrMapOvr>
</p:sld>
</file>

<file path=ppt/tags/tag1.xml><?xml version="1.0" encoding="utf-8"?>
<p:tagLst xmlns:p="http://schemas.openxmlformats.org/presentationml/2006/main">
  <p:tag name="TABLE_ENDDRAG_ORIGIN_RECT" val="338*330"/>
  <p:tag name="TABLE_ENDDRAG_RECT" val="596*177*338*330"/>
</p:tagLst>
</file>

<file path=ppt/tags/tag2.xml><?xml version="1.0" encoding="utf-8"?>
<p:tagLst xmlns:p="http://schemas.openxmlformats.org/presentationml/2006/main">
  <p:tag name="TABLE_ENDDRAG_ORIGIN_RECT" val="785*269"/>
  <p:tag name="TABLE_ENDDRAG_RECT" val="92*365*785*26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2665</Words>
  <Application>WPS 演示</Application>
  <PresentationFormat>宽屏</PresentationFormat>
  <Paragraphs>215</Paragraphs>
  <Slides>7</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宋体</vt:lpstr>
      <vt:lpstr>Wingdings</vt:lpstr>
      <vt:lpstr>Open Sans</vt:lpstr>
      <vt:lpstr>Segoe Print</vt:lpstr>
      <vt:lpstr>微软雅黑</vt:lpstr>
      <vt:lpstr>UbuntuMono</vt:lpstr>
      <vt:lpstr>等线 Light</vt:lpstr>
      <vt:lpstr>等线</vt:lpstr>
      <vt:lpstr>Arial Unicode MS</vt:lpstr>
      <vt:lpstr>华文细黑</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Seata在项目中的实际应用</dc:title>
  <dc:creator>武 沛鑫</dc:creator>
  <cp:lastModifiedBy>土味锌</cp:lastModifiedBy>
  <cp:revision>7</cp:revision>
  <dcterms:created xsi:type="dcterms:W3CDTF">2023-05-16T02:29:00Z</dcterms:created>
  <dcterms:modified xsi:type="dcterms:W3CDTF">2023-05-16T11:34:32Z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8935B1C544FA481584B5D8B109EA932D</vt:lpwstr>
  </property>
  <property fmtid="{D5CDD505-2E9C-101B-9397-08002B2CF9AE}" pid="3" name="KSOProductBuildVer">
    <vt:lpwstr>2052-11.8.2.12011</vt:lpwstr>
  </property>
</Properties>
</file>