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1"/>
  </p:notesMasterIdLst>
  <p:sldIdLst>
    <p:sldId id="256" r:id="rId2"/>
    <p:sldId id="257" r:id="rId3"/>
    <p:sldId id="259" r:id="rId4"/>
    <p:sldId id="258"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93959-9C9D-4EE4-8518-62A204D96FB3}" type="datetimeFigureOut">
              <a:rPr lang="en-CA" smtClean="0"/>
              <a:t>2020-04-13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9C7A2-DFB8-48CC-BEDB-7DEC2FF11CF4}" type="slidenum">
              <a:rPr lang="en-CA" smtClean="0"/>
              <a:t>‹#›</a:t>
            </a:fld>
            <a:endParaRPr lang="en-CA"/>
          </a:p>
        </p:txBody>
      </p:sp>
    </p:spTree>
    <p:extLst>
      <p:ext uri="{BB962C8B-B14F-4D97-AF65-F5344CB8AC3E}">
        <p14:creationId xmlns:p14="http://schemas.microsoft.com/office/powerpoint/2010/main" val="124003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5C5B5F05-85B7-465D-98E4-FD90BD58D509}" type="datetime1">
              <a:rPr lang="en-US" smtClean="0"/>
              <a:t>4/13/2020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331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2269F-1AE9-4A23-A0A8-38903F06F2AB}"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88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1EFD4B15-0AF6-4851-8CBD-AA6F456910F9}" type="datetime1">
              <a:rPr lang="en-US" smtClean="0"/>
              <a:t>4/13/2020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411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EE92BB37-58CB-4466-9318-F22BA724F6D8}" type="datetime1">
              <a:rPr lang="en-US" smtClean="0"/>
              <a:t>4/13/2020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489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DD4AB36A-FB7B-4FE8-B692-606AF1461F2E}" type="datetime1">
              <a:rPr lang="en-US" smtClean="0"/>
              <a:t>4/13/2020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576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011B5-65A4-463C-AF65-5B8C69827495}"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704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59534-C977-439B-A3A5-F73D6DE0F679}" type="datetime1">
              <a:rPr lang="en-US" smtClean="0"/>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850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A8511-7B58-4BD6-8EF3-81AE1733E727}" type="datetime1">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415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9CDD4-D1CD-40CB-B45D-116EC9C05958}" type="datetime1">
              <a:rPr lang="en-US" smtClean="0"/>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27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6F663D7-9D99-40B1-9B5B-0478C26CD261}" type="datetime1">
              <a:rPr lang="en-US" smtClean="0"/>
              <a:t>4/13/2020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4457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3A69C-F66C-4ABC-B977-0E8E3879FA65}" type="datetime1">
              <a:rPr lang="en-US" smtClean="0"/>
              <a:t>4/13/2020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035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1AB8985A-6E2D-4B0E-AA36-534821FC3945}" type="datetime1">
              <a:rPr lang="en-US" smtClean="0"/>
              <a:t>4/13/2020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518436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1" r:id="rId6"/>
    <p:sldLayoutId id="2147483707" r:id="rId7"/>
    <p:sldLayoutId id="2147483708" r:id="rId8"/>
    <p:sldLayoutId id="2147483709" r:id="rId9"/>
    <p:sldLayoutId id="2147483710" r:id="rId10"/>
    <p:sldLayoutId id="2147483712" r:id="rId11"/>
  </p:sldLayoutIdLst>
  <p:hf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igure-eight.com/data-for-every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D2A042-2D7B-4C27-B55E-B546F3CE923E}"/>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516C8B-83E7-4049-8730-95EC97A02AFC}"/>
              </a:ext>
            </a:extLst>
          </p:cNvPr>
          <p:cNvSpPr>
            <a:spLocks noGrp="1"/>
          </p:cNvSpPr>
          <p:nvPr>
            <p:ph type="ctrTitle"/>
          </p:nvPr>
        </p:nvSpPr>
        <p:spPr>
          <a:xfrm>
            <a:off x="899510" y="2324906"/>
            <a:ext cx="3412067" cy="1588698"/>
          </a:xfrm>
        </p:spPr>
        <p:txBody>
          <a:bodyPr>
            <a:normAutofit fontScale="90000"/>
          </a:bodyPr>
          <a:lstStyle/>
          <a:p>
            <a:r>
              <a:rPr lang="en-CA" dirty="0">
                <a:solidFill>
                  <a:schemeClr val="tx1"/>
                </a:solidFill>
              </a:rPr>
              <a:t>Twitter sentiments on nuclear energy/ power</a:t>
            </a:r>
          </a:p>
        </p:txBody>
      </p:sp>
      <p:sp>
        <p:nvSpPr>
          <p:cNvPr id="3" name="Subtitle 2">
            <a:extLst>
              <a:ext uri="{FF2B5EF4-FFF2-40B4-BE49-F238E27FC236}">
                <a16:creationId xmlns:a16="http://schemas.microsoft.com/office/drawing/2014/main" id="{445E8960-3C3F-48F3-9204-C29804100BDB}"/>
              </a:ext>
            </a:extLst>
          </p:cNvPr>
          <p:cNvSpPr>
            <a:spLocks noGrp="1"/>
          </p:cNvSpPr>
          <p:nvPr>
            <p:ph type="subTitle" idx="1"/>
          </p:nvPr>
        </p:nvSpPr>
        <p:spPr>
          <a:xfrm>
            <a:off x="899510" y="3945248"/>
            <a:ext cx="3412067" cy="1312271"/>
          </a:xfrm>
        </p:spPr>
        <p:txBody>
          <a:bodyPr>
            <a:normAutofit/>
          </a:bodyPr>
          <a:lstStyle/>
          <a:p>
            <a:r>
              <a:rPr lang="en-CA" dirty="0" err="1"/>
              <a:t>Ckme</a:t>
            </a:r>
            <a:r>
              <a:rPr lang="en-CA" dirty="0"/>
              <a:t> 136: Data analytics Capstone</a:t>
            </a:r>
          </a:p>
          <a:p>
            <a:r>
              <a:rPr lang="en-CA" dirty="0"/>
              <a:t>By Earvin Sahayathasan</a:t>
            </a:r>
          </a:p>
        </p:txBody>
      </p:sp>
      <p:sp>
        <p:nvSpPr>
          <p:cNvPr id="5" name="Slide Number Placeholder 4">
            <a:extLst>
              <a:ext uri="{FF2B5EF4-FFF2-40B4-BE49-F238E27FC236}">
                <a16:creationId xmlns:a16="http://schemas.microsoft.com/office/drawing/2014/main" id="{4B3CF313-D66D-4241-BCBA-6EE159C30C7D}"/>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8905390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84B2-F170-42F0-9911-247215CC2B09}"/>
              </a:ext>
            </a:extLst>
          </p:cNvPr>
          <p:cNvSpPr>
            <a:spLocks noGrp="1"/>
          </p:cNvSpPr>
          <p:nvPr>
            <p:ph type="title"/>
          </p:nvPr>
        </p:nvSpPr>
        <p:spPr/>
        <p:txBody>
          <a:bodyPr/>
          <a:lstStyle/>
          <a:p>
            <a:r>
              <a:rPr lang="en-CA" dirty="0"/>
              <a:t>Literature review on Nuclear power</a:t>
            </a:r>
          </a:p>
        </p:txBody>
      </p:sp>
      <p:sp>
        <p:nvSpPr>
          <p:cNvPr id="5" name="TextBox 4">
            <a:extLst>
              <a:ext uri="{FF2B5EF4-FFF2-40B4-BE49-F238E27FC236}">
                <a16:creationId xmlns:a16="http://schemas.microsoft.com/office/drawing/2014/main" id="{840A1076-8104-4BBB-ADD7-D58D2DAB4FC9}"/>
              </a:ext>
            </a:extLst>
          </p:cNvPr>
          <p:cNvSpPr txBox="1"/>
          <p:nvPr/>
        </p:nvSpPr>
        <p:spPr>
          <a:xfrm>
            <a:off x="581192" y="2149642"/>
            <a:ext cx="11029616" cy="3139321"/>
          </a:xfrm>
          <a:prstGeom prst="rect">
            <a:avLst/>
          </a:prstGeom>
          <a:noFill/>
        </p:spPr>
        <p:txBody>
          <a:bodyPr wrap="square" rtlCol="0">
            <a:spAutoFit/>
          </a:bodyPr>
          <a:lstStyle/>
          <a:p>
            <a:r>
              <a:rPr lang="en-CA" dirty="0"/>
              <a:t>Bi polar opinions about nuclear power exists where people heavily agree and disagree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Pros</a:t>
            </a:r>
          </a:p>
          <a:p>
            <a:pPr marL="742950" lvl="1" indent="-285750">
              <a:buFont typeface="Arial" panose="020B0604020202020204" pitchFamily="34" charset="0"/>
              <a:buChar char="•"/>
            </a:pPr>
            <a:r>
              <a:rPr lang="en-CA" dirty="0"/>
              <a:t>Power supply that can last and be utilized efficiently for a long period of time</a:t>
            </a:r>
          </a:p>
          <a:p>
            <a:pPr marL="742950" lvl="1" indent="-285750">
              <a:buFont typeface="Arial" panose="020B0604020202020204" pitchFamily="34" charset="0"/>
              <a:buChar char="•"/>
            </a:pPr>
            <a:r>
              <a:rPr lang="en-CA" dirty="0"/>
              <a:t>Can be a better compromise to the gas industry because in comparison produces less emissions</a:t>
            </a:r>
          </a:p>
          <a:p>
            <a:pPr marL="742950" lvl="1" indent="-285750">
              <a:buFont typeface="Arial" panose="020B0604020202020204" pitchFamily="34" charset="0"/>
              <a:buChar char="•"/>
            </a:pPr>
            <a:r>
              <a:rPr lang="en-CA" dirty="0"/>
              <a:t>Provides plentiful jobs and opportunities</a:t>
            </a:r>
          </a:p>
          <a:p>
            <a:pPr lvl="1"/>
            <a:endParaRPr lang="en-CA" dirty="0"/>
          </a:p>
          <a:p>
            <a:pPr marL="285750" indent="-285750">
              <a:buFont typeface="Arial" panose="020B0604020202020204" pitchFamily="34" charset="0"/>
              <a:buChar char="•"/>
            </a:pPr>
            <a:r>
              <a:rPr lang="en-CA" dirty="0"/>
              <a:t>Cons</a:t>
            </a:r>
          </a:p>
          <a:p>
            <a:pPr marL="742950" lvl="1" indent="-285750">
              <a:buFont typeface="Arial" panose="020B0604020202020204" pitchFamily="34" charset="0"/>
              <a:buChar char="•"/>
            </a:pPr>
            <a:r>
              <a:rPr lang="en-CA" dirty="0"/>
              <a:t>Causes emissions compared to renewable energy sources</a:t>
            </a:r>
          </a:p>
          <a:p>
            <a:pPr marL="742950" lvl="1" indent="-285750">
              <a:buFont typeface="Arial" panose="020B0604020202020204" pitchFamily="34" charset="0"/>
              <a:buChar char="•"/>
            </a:pPr>
            <a:r>
              <a:rPr lang="en-CA" dirty="0"/>
              <a:t>Has been shown to kill and damage individuals with contamination</a:t>
            </a:r>
          </a:p>
          <a:p>
            <a:pPr marL="742950" lvl="1" indent="-285750">
              <a:buFont typeface="Arial" panose="020B0604020202020204" pitchFamily="34" charset="0"/>
              <a:buChar char="•"/>
            </a:pPr>
            <a:r>
              <a:rPr lang="en-CA" dirty="0"/>
              <a:t>Has killed people due to misuse of power such as Fukushima bombings</a:t>
            </a:r>
          </a:p>
        </p:txBody>
      </p:sp>
      <p:sp>
        <p:nvSpPr>
          <p:cNvPr id="3" name="Slide Number Placeholder 2">
            <a:extLst>
              <a:ext uri="{FF2B5EF4-FFF2-40B4-BE49-F238E27FC236}">
                <a16:creationId xmlns:a16="http://schemas.microsoft.com/office/drawing/2014/main" id="{AF2C9954-B741-4DA1-BDD4-D8651D799FA2}"/>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55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2709-8BC8-4DD3-8CC9-986F5689333C}"/>
              </a:ext>
            </a:extLst>
          </p:cNvPr>
          <p:cNvSpPr>
            <a:spLocks noGrp="1"/>
          </p:cNvSpPr>
          <p:nvPr>
            <p:ph type="title"/>
          </p:nvPr>
        </p:nvSpPr>
        <p:spPr/>
        <p:txBody>
          <a:bodyPr/>
          <a:lstStyle/>
          <a:p>
            <a:r>
              <a:rPr lang="en-CA" dirty="0"/>
              <a:t>Literature Review on Twitter</a:t>
            </a:r>
          </a:p>
        </p:txBody>
      </p:sp>
      <p:sp>
        <p:nvSpPr>
          <p:cNvPr id="3" name="Content Placeholder 2">
            <a:extLst>
              <a:ext uri="{FF2B5EF4-FFF2-40B4-BE49-F238E27FC236}">
                <a16:creationId xmlns:a16="http://schemas.microsoft.com/office/drawing/2014/main" id="{F66D207A-E647-4469-8744-44EB9F251BE4}"/>
              </a:ext>
            </a:extLst>
          </p:cNvPr>
          <p:cNvSpPr>
            <a:spLocks noGrp="1"/>
          </p:cNvSpPr>
          <p:nvPr>
            <p:ph idx="1"/>
          </p:nvPr>
        </p:nvSpPr>
        <p:spPr>
          <a:xfrm>
            <a:off x="581192" y="1890876"/>
            <a:ext cx="5739397" cy="3634486"/>
          </a:xfrm>
        </p:spPr>
        <p:txBody>
          <a:bodyPr/>
          <a:lstStyle/>
          <a:p>
            <a:r>
              <a:rPr lang="en-CA" dirty="0"/>
              <a:t>People voice opinions on important topics on twitter so extracting data from this topic is so prevalent</a:t>
            </a:r>
          </a:p>
          <a:p>
            <a:r>
              <a:rPr lang="en-CA" dirty="0"/>
              <a:t>The average age of a twitter user who is considered highly educated is around 30 – 34</a:t>
            </a:r>
          </a:p>
          <a:p>
            <a:r>
              <a:rPr lang="en-CA" dirty="0"/>
              <a:t>The average income of twitter users considered highly educated are predominantly 30 – 70 K salary</a:t>
            </a:r>
          </a:p>
          <a:p>
            <a:pPr lvl="1"/>
            <a:r>
              <a:rPr lang="en-CA" dirty="0"/>
              <a:t>These stats provide an understanding of the demographic and lifestyle people are in when they voice their opinion</a:t>
            </a:r>
          </a:p>
        </p:txBody>
      </p:sp>
      <p:pic>
        <p:nvPicPr>
          <p:cNvPr id="5" name="Picture 4" descr="Twitter users are younger, more highly educated and wealthier than general public">
            <a:extLst>
              <a:ext uri="{FF2B5EF4-FFF2-40B4-BE49-F238E27FC236}">
                <a16:creationId xmlns:a16="http://schemas.microsoft.com/office/drawing/2014/main" id="{FA23CF86-986A-40C2-9A48-4655AF1DBA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7253" y="2103755"/>
            <a:ext cx="2723515" cy="3871595"/>
          </a:xfrm>
          <a:prstGeom prst="rect">
            <a:avLst/>
          </a:prstGeom>
          <a:noFill/>
          <a:ln>
            <a:noFill/>
          </a:ln>
        </p:spPr>
      </p:pic>
      <p:sp>
        <p:nvSpPr>
          <p:cNvPr id="4" name="Slide Number Placeholder 3">
            <a:extLst>
              <a:ext uri="{FF2B5EF4-FFF2-40B4-BE49-F238E27FC236}">
                <a16:creationId xmlns:a16="http://schemas.microsoft.com/office/drawing/2014/main" id="{7451C6E8-73A9-4A50-BD60-9FAA0BF172F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7081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668D-3CC1-4A5D-B969-E848D1788A62}"/>
              </a:ext>
            </a:extLst>
          </p:cNvPr>
          <p:cNvSpPr>
            <a:spLocks noGrp="1"/>
          </p:cNvSpPr>
          <p:nvPr>
            <p:ph type="title"/>
          </p:nvPr>
        </p:nvSpPr>
        <p:spPr/>
        <p:txBody>
          <a:bodyPr/>
          <a:lstStyle/>
          <a:p>
            <a:r>
              <a:rPr lang="en-CA" dirty="0"/>
              <a:t>Research Question</a:t>
            </a:r>
          </a:p>
        </p:txBody>
      </p:sp>
      <p:sp>
        <p:nvSpPr>
          <p:cNvPr id="3" name="Content Placeholder 2">
            <a:extLst>
              <a:ext uri="{FF2B5EF4-FFF2-40B4-BE49-F238E27FC236}">
                <a16:creationId xmlns:a16="http://schemas.microsoft.com/office/drawing/2014/main" id="{5466A5E6-2A44-48D6-82C9-96E36E7602B6}"/>
              </a:ext>
            </a:extLst>
          </p:cNvPr>
          <p:cNvSpPr>
            <a:spLocks noGrp="1"/>
          </p:cNvSpPr>
          <p:nvPr>
            <p:ph idx="1"/>
          </p:nvPr>
        </p:nvSpPr>
        <p:spPr>
          <a:xfrm>
            <a:off x="581192" y="2003980"/>
            <a:ext cx="11029615" cy="3634486"/>
          </a:xfrm>
        </p:spPr>
        <p:txBody>
          <a:bodyPr/>
          <a:lstStyle/>
          <a:p>
            <a:pPr lvl="0"/>
            <a:r>
              <a:rPr lang="en-CA" dirty="0"/>
              <a:t>What are the most common words to provoke positive opinion? Negative opinion?</a:t>
            </a:r>
          </a:p>
          <a:p>
            <a:r>
              <a:rPr lang="en-CA" dirty="0"/>
              <a:t>What problems are shown to most impact negative opinion?</a:t>
            </a:r>
          </a:p>
          <a:p>
            <a:r>
              <a:rPr lang="en-CA" dirty="0"/>
              <a:t>Is there any tweets that do not pertain to nuclear energy such as outliers that will not help with the general consensus?</a:t>
            </a:r>
          </a:p>
          <a:p>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3F20B804-1D66-45D2-8189-23561E0AE51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87327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3D60-C062-4603-8EB7-C721553805FF}"/>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0AC51DC6-25E9-4FC4-89F1-5415FBDDA332}"/>
              </a:ext>
            </a:extLst>
          </p:cNvPr>
          <p:cNvSpPr>
            <a:spLocks noGrp="1"/>
          </p:cNvSpPr>
          <p:nvPr>
            <p:ph idx="1"/>
          </p:nvPr>
        </p:nvSpPr>
        <p:spPr/>
        <p:txBody>
          <a:bodyPr/>
          <a:lstStyle/>
          <a:p>
            <a:r>
              <a:rPr lang="en-CA" dirty="0"/>
              <a:t>Open Source: Data For Everyone</a:t>
            </a:r>
          </a:p>
          <a:p>
            <a:pPr lvl="1"/>
            <a:r>
              <a:rPr lang="en-CA" dirty="0"/>
              <a:t>Site: </a:t>
            </a:r>
            <a:r>
              <a:rPr lang="en-CA" dirty="0">
                <a:hlinkClick r:id="rId2"/>
              </a:rPr>
              <a:t>https://www.figure-eight.com/data-for-everyone/</a:t>
            </a:r>
            <a:endParaRPr lang="en-CA" dirty="0"/>
          </a:p>
          <a:p>
            <a:r>
              <a:rPr lang="en-CA" dirty="0"/>
              <a:t>CSV File</a:t>
            </a:r>
          </a:p>
          <a:p>
            <a:r>
              <a:rPr lang="en-CA" dirty="0"/>
              <a:t>3 Features, 191 Tweets</a:t>
            </a:r>
          </a:p>
          <a:p>
            <a:r>
              <a:rPr lang="en-CA" dirty="0"/>
              <a:t>3 Features</a:t>
            </a:r>
          </a:p>
          <a:p>
            <a:pPr lvl="1"/>
            <a:r>
              <a:rPr lang="en-CA" dirty="0"/>
              <a:t>Twitter Tweet</a:t>
            </a:r>
          </a:p>
          <a:p>
            <a:pPr lvl="1"/>
            <a:r>
              <a:rPr lang="en-CA" dirty="0"/>
              <a:t>Sentiment </a:t>
            </a:r>
          </a:p>
          <a:p>
            <a:pPr lvl="1"/>
            <a:r>
              <a:rPr lang="en-CA" dirty="0"/>
              <a:t>Sentiment Confidence Summary</a:t>
            </a:r>
          </a:p>
          <a:p>
            <a:endParaRPr lang="en-CA" dirty="0"/>
          </a:p>
          <a:p>
            <a:pPr lvl="1"/>
            <a:endParaRPr lang="en-CA" dirty="0"/>
          </a:p>
          <a:p>
            <a:pPr marL="324000" lvl="1" indent="0">
              <a:buNone/>
            </a:pPr>
            <a:endParaRPr lang="en-CA" dirty="0"/>
          </a:p>
        </p:txBody>
      </p:sp>
      <p:sp>
        <p:nvSpPr>
          <p:cNvPr id="4" name="Slide Number Placeholder 3">
            <a:extLst>
              <a:ext uri="{FF2B5EF4-FFF2-40B4-BE49-F238E27FC236}">
                <a16:creationId xmlns:a16="http://schemas.microsoft.com/office/drawing/2014/main" id="{D06A9A47-E190-40B6-B1FC-E8297585EC64}"/>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50376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973E-D70F-4718-B46E-8265E039D6E0}"/>
              </a:ext>
            </a:extLst>
          </p:cNvPr>
          <p:cNvSpPr>
            <a:spLocks noGrp="1"/>
          </p:cNvSpPr>
          <p:nvPr>
            <p:ph type="title"/>
          </p:nvPr>
        </p:nvSpPr>
        <p:spPr/>
        <p:txBody>
          <a:bodyPr/>
          <a:lstStyle/>
          <a:p>
            <a:r>
              <a:rPr lang="en-CA" dirty="0"/>
              <a:t>Text mining</a:t>
            </a:r>
          </a:p>
        </p:txBody>
      </p:sp>
      <p:pic>
        <p:nvPicPr>
          <p:cNvPr id="6" name="Picture 5">
            <a:extLst>
              <a:ext uri="{FF2B5EF4-FFF2-40B4-BE49-F238E27FC236}">
                <a16:creationId xmlns:a16="http://schemas.microsoft.com/office/drawing/2014/main" id="{A19EDF26-1E94-43A1-8A94-76C4238A3823}"/>
              </a:ext>
            </a:extLst>
          </p:cNvPr>
          <p:cNvPicPr/>
          <p:nvPr/>
        </p:nvPicPr>
        <p:blipFill>
          <a:blip r:embed="rId2"/>
          <a:stretch>
            <a:fillRect/>
          </a:stretch>
        </p:blipFill>
        <p:spPr>
          <a:xfrm>
            <a:off x="6096000" y="1617027"/>
            <a:ext cx="3933190" cy="3623945"/>
          </a:xfrm>
          <a:prstGeom prst="rect">
            <a:avLst/>
          </a:prstGeom>
        </p:spPr>
      </p:pic>
      <p:sp>
        <p:nvSpPr>
          <p:cNvPr id="7" name="TextBox 6">
            <a:extLst>
              <a:ext uri="{FF2B5EF4-FFF2-40B4-BE49-F238E27FC236}">
                <a16:creationId xmlns:a16="http://schemas.microsoft.com/office/drawing/2014/main" id="{5627EE6A-5ABB-45FE-90C5-CA6EE65ED693}"/>
              </a:ext>
            </a:extLst>
          </p:cNvPr>
          <p:cNvSpPr txBox="1"/>
          <p:nvPr/>
        </p:nvSpPr>
        <p:spPr>
          <a:xfrm>
            <a:off x="581192" y="2551837"/>
            <a:ext cx="5325979" cy="1754326"/>
          </a:xfrm>
          <a:prstGeom prst="rect">
            <a:avLst/>
          </a:prstGeom>
          <a:noFill/>
        </p:spPr>
        <p:txBody>
          <a:bodyPr wrap="square" rtlCol="0">
            <a:spAutoFit/>
          </a:bodyPr>
          <a:lstStyle/>
          <a:p>
            <a:pPr marL="285750" indent="-285750">
              <a:buFont typeface="Arial" panose="020B0604020202020204" pitchFamily="34" charset="0"/>
              <a:buChar char="•"/>
            </a:pPr>
            <a:r>
              <a:rPr lang="en-CA" dirty="0"/>
              <a:t>Created </a:t>
            </a:r>
            <a:r>
              <a:rPr lang="en-CA" dirty="0" err="1"/>
              <a:t>Wordcloud</a:t>
            </a:r>
            <a:r>
              <a:rPr lang="en-CA" dirty="0"/>
              <a:t> from the most common words of the dataset</a:t>
            </a:r>
          </a:p>
          <a:p>
            <a:endParaRPr lang="en-CA" dirty="0"/>
          </a:p>
          <a:p>
            <a:pPr marL="285750" indent="-285750">
              <a:buFont typeface="Arial" panose="020B0604020202020204" pitchFamily="34" charset="0"/>
              <a:buChar char="•"/>
            </a:pPr>
            <a:r>
              <a:rPr lang="en-CA" dirty="0" err="1"/>
              <a:t>Wordclouds</a:t>
            </a:r>
            <a:r>
              <a:rPr lang="en-CA" dirty="0"/>
              <a:t> were used to visualize the text mined words by separating words into a matrix and counting each</a:t>
            </a:r>
          </a:p>
        </p:txBody>
      </p:sp>
      <p:sp>
        <p:nvSpPr>
          <p:cNvPr id="3" name="Slide Number Placeholder 2">
            <a:extLst>
              <a:ext uri="{FF2B5EF4-FFF2-40B4-BE49-F238E27FC236}">
                <a16:creationId xmlns:a16="http://schemas.microsoft.com/office/drawing/2014/main" id="{5ACE9C4E-6C62-4BF5-9F3A-CACDBFCAC7D9}"/>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96047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C591-16F9-48A1-934B-517B6C7C3107}"/>
              </a:ext>
            </a:extLst>
          </p:cNvPr>
          <p:cNvSpPr>
            <a:spLocks noGrp="1"/>
          </p:cNvSpPr>
          <p:nvPr>
            <p:ph type="title"/>
          </p:nvPr>
        </p:nvSpPr>
        <p:spPr/>
        <p:txBody>
          <a:bodyPr/>
          <a:lstStyle/>
          <a:p>
            <a:r>
              <a:rPr lang="en-CA" dirty="0"/>
              <a:t>Sentiment Analysis</a:t>
            </a:r>
          </a:p>
        </p:txBody>
      </p:sp>
      <p:sp>
        <p:nvSpPr>
          <p:cNvPr id="3" name="Content Placeholder 2">
            <a:extLst>
              <a:ext uri="{FF2B5EF4-FFF2-40B4-BE49-F238E27FC236}">
                <a16:creationId xmlns:a16="http://schemas.microsoft.com/office/drawing/2014/main" id="{0E295AAF-B96D-44B6-87FE-0F84824DF4D8}"/>
              </a:ext>
            </a:extLst>
          </p:cNvPr>
          <p:cNvSpPr>
            <a:spLocks noGrp="1"/>
          </p:cNvSpPr>
          <p:nvPr>
            <p:ph idx="1"/>
          </p:nvPr>
        </p:nvSpPr>
        <p:spPr>
          <a:xfrm>
            <a:off x="581193" y="2340864"/>
            <a:ext cx="5113754" cy="2150925"/>
          </a:xfrm>
        </p:spPr>
        <p:txBody>
          <a:bodyPr>
            <a:normAutofit fontScale="92500" lnSpcReduction="10000"/>
          </a:bodyPr>
          <a:lstStyle/>
          <a:p>
            <a:r>
              <a:rPr lang="en-CA" dirty="0"/>
              <a:t>The sentiment scores for each tweet </a:t>
            </a:r>
          </a:p>
          <a:p>
            <a:r>
              <a:rPr lang="en-CA" dirty="0"/>
              <a:t>The positive and negative are the sentiments for which the tweets were rated</a:t>
            </a:r>
          </a:p>
          <a:p>
            <a:r>
              <a:rPr lang="en-CA" dirty="0"/>
              <a:t>The sentiment scores were given to each tweet based off the number of words that are positive and negative and adds them together to give a score  to decide a rating</a:t>
            </a:r>
          </a:p>
        </p:txBody>
      </p:sp>
      <p:pic>
        <p:nvPicPr>
          <p:cNvPr id="4" name="Picture 3">
            <a:extLst>
              <a:ext uri="{FF2B5EF4-FFF2-40B4-BE49-F238E27FC236}">
                <a16:creationId xmlns:a16="http://schemas.microsoft.com/office/drawing/2014/main" id="{8ACBD087-59E0-4AA5-97B1-6A159ADEC50C}"/>
              </a:ext>
            </a:extLst>
          </p:cNvPr>
          <p:cNvPicPr/>
          <p:nvPr/>
        </p:nvPicPr>
        <p:blipFill>
          <a:blip r:embed="rId2"/>
          <a:stretch>
            <a:fillRect/>
          </a:stretch>
        </p:blipFill>
        <p:spPr>
          <a:xfrm>
            <a:off x="6093995" y="1636295"/>
            <a:ext cx="4142875" cy="4162926"/>
          </a:xfrm>
          <a:prstGeom prst="rect">
            <a:avLst/>
          </a:prstGeom>
        </p:spPr>
      </p:pic>
      <p:sp>
        <p:nvSpPr>
          <p:cNvPr id="5" name="Slide Number Placeholder 4">
            <a:extLst>
              <a:ext uri="{FF2B5EF4-FFF2-40B4-BE49-F238E27FC236}">
                <a16:creationId xmlns:a16="http://schemas.microsoft.com/office/drawing/2014/main" id="{05D259C2-BC8B-4B7F-B5F2-D2B428FC3297}"/>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82822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ECED-D0D6-46EA-A756-046B6A675B72}"/>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2562859-5F43-4BDF-9242-F13A9DA0BA8E}"/>
              </a:ext>
            </a:extLst>
          </p:cNvPr>
          <p:cNvSpPr>
            <a:spLocks noGrp="1"/>
          </p:cNvSpPr>
          <p:nvPr>
            <p:ph idx="1"/>
          </p:nvPr>
        </p:nvSpPr>
        <p:spPr>
          <a:xfrm>
            <a:off x="581192" y="2340864"/>
            <a:ext cx="11029615" cy="1781957"/>
          </a:xfrm>
        </p:spPr>
        <p:txBody>
          <a:bodyPr/>
          <a:lstStyle/>
          <a:p>
            <a:pPr marL="0" indent="0">
              <a:buNone/>
            </a:pPr>
            <a:r>
              <a:rPr lang="en-CA" dirty="0"/>
              <a:t>In the end, the tweets were heavy towards the positive to use of nuclear power. The people that use the power are typically stating how the nuclear energy is a good use. The common words as stated before was power, which implies how people bring up the positive energy source that it is. The cons were typically correlated to the Fukushima incident where the problem was the harm it did in that tragic incident from the bombing. </a:t>
            </a:r>
          </a:p>
        </p:txBody>
      </p:sp>
      <p:sp>
        <p:nvSpPr>
          <p:cNvPr id="4" name="Slide Number Placeholder 3">
            <a:extLst>
              <a:ext uri="{FF2B5EF4-FFF2-40B4-BE49-F238E27FC236}">
                <a16:creationId xmlns:a16="http://schemas.microsoft.com/office/drawing/2014/main" id="{A9CA9D20-F9FA-45FB-BF88-AF3C6C2D62FA}"/>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86420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A65E-DBEC-4D2B-9274-F68230D185B2}"/>
              </a:ext>
            </a:extLst>
          </p:cNvPr>
          <p:cNvSpPr>
            <a:spLocks noGrp="1"/>
          </p:cNvSpPr>
          <p:nvPr>
            <p:ph type="title"/>
          </p:nvPr>
        </p:nvSpPr>
        <p:spPr>
          <a:xfrm>
            <a:off x="581192" y="2948050"/>
            <a:ext cx="11029616" cy="1188720"/>
          </a:xfrm>
        </p:spPr>
        <p:txBody>
          <a:bodyPr/>
          <a:lstStyle/>
          <a:p>
            <a:pPr algn="ctr"/>
            <a:r>
              <a:rPr lang="en-CA" dirty="0"/>
              <a:t>Thank you For your time</a:t>
            </a:r>
          </a:p>
        </p:txBody>
      </p:sp>
      <p:sp>
        <p:nvSpPr>
          <p:cNvPr id="3" name="Slide Number Placeholder 2">
            <a:extLst>
              <a:ext uri="{FF2B5EF4-FFF2-40B4-BE49-F238E27FC236}">
                <a16:creationId xmlns:a16="http://schemas.microsoft.com/office/drawing/2014/main" id="{119DF203-6EDA-43B3-B974-4AD88FE79369}"/>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607671776"/>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62441"/>
      </a:dk2>
      <a:lt2>
        <a:srgbClr val="E2E8E7"/>
      </a:lt2>
      <a:accent1>
        <a:srgbClr val="C94766"/>
      </a:accent1>
      <a:accent2>
        <a:srgbClr val="B7358A"/>
      </a:accent2>
      <a:accent3>
        <a:srgbClr val="C047C9"/>
      </a:accent3>
      <a:accent4>
        <a:srgbClr val="7835B7"/>
      </a:accent4>
      <a:accent5>
        <a:srgbClr val="5347C9"/>
      </a:accent5>
      <a:accent6>
        <a:srgbClr val="355FB7"/>
      </a:accent6>
      <a:hlink>
        <a:srgbClr val="7B60C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435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Wingdings 2</vt:lpstr>
      <vt:lpstr>DividendVTI</vt:lpstr>
      <vt:lpstr>Twitter sentiments on nuclear energy/ power</vt:lpstr>
      <vt:lpstr>Literature review on Nuclear power</vt:lpstr>
      <vt:lpstr>Literature Review on Twitter</vt:lpstr>
      <vt:lpstr>Research Question</vt:lpstr>
      <vt:lpstr>Dataset</vt:lpstr>
      <vt:lpstr>Text mining</vt:lpstr>
      <vt:lpstr>Sentiment Analysis</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sentiments on nuclear energy/ power</dc:title>
  <dc:creator>Earvin Sahayam</dc:creator>
  <cp:lastModifiedBy>Earvin Sahayam</cp:lastModifiedBy>
  <cp:revision>9</cp:revision>
  <dcterms:created xsi:type="dcterms:W3CDTF">2020-04-09T19:50:24Z</dcterms:created>
  <dcterms:modified xsi:type="dcterms:W3CDTF">2020-04-14T02:59:08Z</dcterms:modified>
</cp:coreProperties>
</file>