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6390-A9AD-44B3-9621-50D860CC2B8C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B9F1-6DE0-4A3F-ADF5-131A3849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RSA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PUBLIC KEY – ENCRYPT, DECRYPT, DIGITAL SIGNATURE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6770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Public-Key Cryptography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4000" dirty="0" smtClean="0"/>
              <a:t>Uses public keys (e, n) and private key (d)</a:t>
            </a:r>
            <a:endParaRPr lang="en-AU" altLang="ko-KR" sz="4000" dirty="0" smtClean="0"/>
          </a:p>
          <a:p>
            <a:r>
              <a:rPr lang="en-AU" altLang="ko-KR" sz="4000" b="1" dirty="0"/>
              <a:t>A</a:t>
            </a:r>
            <a:r>
              <a:rPr lang="en-AU" altLang="ko-KR" sz="4000" b="1" dirty="0" smtClean="0"/>
              <a:t>symmetric</a:t>
            </a:r>
            <a:r>
              <a:rPr lang="en-AU" altLang="ko-KR" sz="4000" dirty="0" smtClean="0"/>
              <a:t> since parties are </a:t>
            </a:r>
            <a:r>
              <a:rPr lang="en-AU" altLang="ko-KR" sz="4000" b="1" dirty="0" smtClean="0"/>
              <a:t>not</a:t>
            </a:r>
            <a:r>
              <a:rPr lang="en-AU" altLang="ko-KR" sz="4000" dirty="0" smtClean="0"/>
              <a:t> equal </a:t>
            </a:r>
          </a:p>
          <a:p>
            <a:r>
              <a:rPr lang="en-AU" altLang="ko-KR" sz="4000" dirty="0"/>
              <a:t>U</a:t>
            </a:r>
            <a:r>
              <a:rPr lang="en-AU" altLang="ko-KR" sz="4000" dirty="0" smtClean="0"/>
              <a:t>ses exponent and modulo (Kind of like </a:t>
            </a:r>
            <a:r>
              <a:rPr lang="en-AU" altLang="ko-KR" sz="4000" dirty="0" err="1" smtClean="0"/>
              <a:t>Diffie</a:t>
            </a:r>
            <a:r>
              <a:rPr lang="en-AU" altLang="ko-KR" sz="4000" dirty="0" smtClean="0"/>
              <a:t> Hellman)</a:t>
            </a:r>
          </a:p>
          <a:p>
            <a:r>
              <a:rPr lang="en-US" altLang="ko-KR" sz="4000" dirty="0" smtClean="0"/>
              <a:t>Unlike </a:t>
            </a:r>
            <a:r>
              <a:rPr lang="en-US" altLang="ko-KR" sz="4000" dirty="0" err="1" smtClean="0"/>
              <a:t>Diffie</a:t>
            </a:r>
            <a:r>
              <a:rPr lang="en-US" altLang="ko-KR" sz="4000" dirty="0" smtClean="0"/>
              <a:t> Hellman, RSA encrypts and decrypts</a:t>
            </a:r>
          </a:p>
          <a:p>
            <a:r>
              <a:rPr lang="en-US" altLang="ko-KR" sz="4000" dirty="0" smtClean="0"/>
              <a:t>Takes long time with software only due to large numbers</a:t>
            </a:r>
            <a:endParaRPr lang="en-AU" altLang="ko-KR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03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a public-key, which can be used to encrypt messages, and verify signatures </a:t>
            </a:r>
          </a:p>
          <a:p>
            <a:r>
              <a:rPr lang="en-US" sz="3200" dirty="0" smtClean="0"/>
              <a:t>a private-key used to decrypt messages, and create signatures</a:t>
            </a:r>
          </a:p>
          <a:p>
            <a:r>
              <a:rPr lang="en-US" sz="3200" dirty="0" smtClean="0"/>
              <a:t>asymmetric because those who encrypt messages or verify signatures cannot decrypt messages or create signatures.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E</a:t>
            </a:r>
            <a:r>
              <a:rPr lang="en-US" sz="3200" dirty="0" smtClean="0"/>
              <a:t>ach parties must come up with own sets of keys</a:t>
            </a:r>
          </a:p>
          <a:p>
            <a:r>
              <a:rPr lang="en-AU" altLang="ko-KR" sz="3200" dirty="0" smtClean="0"/>
              <a:t>Computationally lengthy to find decryption key knowing only algorithm &amp; encryption key</a:t>
            </a:r>
          </a:p>
          <a:p>
            <a:r>
              <a:rPr lang="en-AU" altLang="ko-KR" sz="3200" dirty="0" smtClean="0"/>
              <a:t>computationally doable to </a:t>
            </a:r>
            <a:r>
              <a:rPr lang="en-AU" altLang="ko-KR" sz="3200" dirty="0" err="1" smtClean="0"/>
              <a:t>en</a:t>
            </a:r>
            <a:r>
              <a:rPr lang="en-AU" altLang="ko-KR" sz="3200" dirty="0" smtClean="0"/>
              <a:t>/decrypt messages when (</a:t>
            </a:r>
            <a:r>
              <a:rPr lang="en-AU" altLang="ko-KR" sz="3200" dirty="0" err="1" smtClean="0"/>
              <a:t>en</a:t>
            </a:r>
            <a:r>
              <a:rPr lang="en-AU" altLang="ko-KR" sz="3200" dirty="0" smtClean="0"/>
              <a:t>/decrypt) key is 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213" y="1825625"/>
            <a:ext cx="71395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APPLICATIONS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Encrypt/decrypt</a:t>
            </a:r>
          </a:p>
          <a:p>
            <a:r>
              <a:rPr lang="en-US" sz="6000" dirty="0" smtClean="0"/>
              <a:t>Digital Signatures</a:t>
            </a:r>
          </a:p>
          <a:p>
            <a:r>
              <a:rPr lang="en-US" sz="6000" dirty="0" smtClean="0"/>
              <a:t>Key exchange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4984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KEY GENERATION FOR PARTY WANTING OTHER TO ENCRYPT DATA TO HER/HIM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altLang="ko-KR" dirty="0" smtClean="0"/>
              <a:t>selecting two large primes </a:t>
            </a:r>
            <a:r>
              <a:rPr lang="en-AU" altLang="ko-KR" dirty="0" smtClean="0">
                <a:latin typeface="Courier New" panose="02070309020205020404" pitchFamily="49" charset="0"/>
              </a:rPr>
              <a:t>p, q</a:t>
            </a:r>
            <a:r>
              <a:rPr lang="en-AU" altLang="ko-KR" dirty="0" smtClean="0"/>
              <a:t> </a:t>
            </a:r>
          </a:p>
          <a:p>
            <a:r>
              <a:rPr lang="en-AU" altLang="ko-KR" dirty="0" smtClean="0"/>
              <a:t>compute </a:t>
            </a:r>
            <a:r>
              <a:rPr lang="en-AU" altLang="ko-KR" dirty="0" smtClean="0">
                <a:latin typeface="Courier New" panose="02070309020205020404" pitchFamily="49" charset="0"/>
              </a:rPr>
              <a:t>N=</a:t>
            </a:r>
            <a:r>
              <a:rPr lang="en-AU" altLang="ko-KR" dirty="0" err="1" smtClean="0">
                <a:latin typeface="Courier New" panose="02070309020205020404" pitchFamily="49" charset="0"/>
              </a:rPr>
              <a:t>p.q</a:t>
            </a:r>
            <a:endParaRPr lang="en-AU" altLang="ko-KR" dirty="0">
              <a:latin typeface="Courier New" panose="02070309020205020404" pitchFamily="49" charset="0"/>
            </a:endParaRPr>
          </a:p>
          <a:p>
            <a:r>
              <a:rPr lang="en-AU" altLang="ko-KR" dirty="0" smtClean="0">
                <a:latin typeface="Courier New" panose="02070309020205020404" pitchFamily="49" charset="0"/>
              </a:rPr>
              <a:t>Compute Euler’s Totient Function ø(N)=(p-1)(q-1)</a:t>
            </a:r>
            <a:r>
              <a:rPr lang="en-AU" altLang="ko-KR" dirty="0" smtClean="0"/>
              <a:t> </a:t>
            </a:r>
            <a:endParaRPr lang="en-AU" altLang="ko-KR" dirty="0" smtClean="0">
              <a:latin typeface="Courier New" panose="02070309020205020404" pitchFamily="49" charset="0"/>
            </a:endParaRPr>
          </a:p>
          <a:p>
            <a:r>
              <a:rPr lang="en-AU" altLang="ko-KR" dirty="0" smtClean="0"/>
              <a:t>selecting at random the encryption key </a:t>
            </a:r>
            <a:r>
              <a:rPr lang="en-AU" altLang="ko-KR" dirty="0" smtClean="0">
                <a:latin typeface="Courier New" panose="02070309020205020404" pitchFamily="49" charset="0"/>
              </a:rPr>
              <a:t>e such that</a:t>
            </a:r>
          </a:p>
          <a:p>
            <a:pPr lvl="2"/>
            <a:r>
              <a:rPr lang="en-AU" altLang="ko-KR" dirty="0" smtClean="0"/>
              <a:t>1&lt;</a:t>
            </a:r>
            <a:r>
              <a:rPr lang="en-AU" altLang="ko-KR" dirty="0" smtClean="0">
                <a:latin typeface="Courier New" panose="02070309020205020404" pitchFamily="49" charset="0"/>
              </a:rPr>
              <a:t>e&lt;ø(N), </a:t>
            </a:r>
            <a:r>
              <a:rPr lang="en-AU" altLang="ko-KR" dirty="0" err="1" smtClean="0">
                <a:latin typeface="Courier New" panose="02070309020205020404" pitchFamily="49" charset="0"/>
              </a:rPr>
              <a:t>gcd</a:t>
            </a:r>
            <a:r>
              <a:rPr lang="en-AU" altLang="ko-KR" dirty="0" smtClean="0">
                <a:latin typeface="Courier New" panose="02070309020205020404" pitchFamily="49" charset="0"/>
              </a:rPr>
              <a:t>(</a:t>
            </a:r>
            <a:r>
              <a:rPr lang="en-AU" altLang="ko-KR" dirty="0" err="1" smtClean="0">
                <a:latin typeface="Courier New" panose="02070309020205020404" pitchFamily="49" charset="0"/>
              </a:rPr>
              <a:t>e,ø</a:t>
            </a:r>
            <a:r>
              <a:rPr lang="en-AU" altLang="ko-KR" dirty="0" smtClean="0">
                <a:latin typeface="Courier New" panose="02070309020205020404" pitchFamily="49" charset="0"/>
              </a:rPr>
              <a:t>(N))=1 </a:t>
            </a:r>
          </a:p>
          <a:p>
            <a:r>
              <a:rPr lang="en-AU" altLang="ko-KR" dirty="0" smtClean="0"/>
              <a:t>solve for decryption key </a:t>
            </a:r>
            <a:r>
              <a:rPr lang="en-AU" altLang="ko-KR" dirty="0" smtClean="0">
                <a:latin typeface="Courier New" panose="02070309020205020404" pitchFamily="49" charset="0"/>
              </a:rPr>
              <a:t>d</a:t>
            </a:r>
            <a:r>
              <a:rPr lang="en-AU" altLang="ko-KR" dirty="0" smtClean="0"/>
              <a:t> using Inverse GCD (you figure out Inverse GCD) such that</a:t>
            </a:r>
          </a:p>
          <a:p>
            <a:pPr lvl="1"/>
            <a:r>
              <a:rPr lang="en-AU" altLang="ko-KR" dirty="0">
                <a:latin typeface="Courier New" panose="02070309020205020404" pitchFamily="49" charset="0"/>
              </a:rPr>
              <a:t>(</a:t>
            </a:r>
            <a:r>
              <a:rPr lang="en-AU" altLang="ko-KR" dirty="0" err="1" smtClean="0">
                <a:latin typeface="Courier New" panose="02070309020205020404" pitchFamily="49" charset="0"/>
              </a:rPr>
              <a:t>e.d</a:t>
            </a:r>
            <a:r>
              <a:rPr lang="en-AU" altLang="ko-KR">
                <a:latin typeface="Courier New" panose="02070309020205020404" pitchFamily="49" charset="0"/>
              </a:rPr>
              <a:t>) mod ø(N) </a:t>
            </a:r>
            <a:r>
              <a:rPr lang="en-AU" altLang="ko-KR" dirty="0" smtClean="0">
                <a:latin typeface="Courier New" panose="02070309020205020404" pitchFamily="49" charset="0"/>
              </a:rPr>
              <a:t>=1 </a:t>
            </a:r>
            <a:r>
              <a:rPr lang="en-AU" altLang="ko-KR" dirty="0" smtClean="0">
                <a:latin typeface="Courier New" panose="02070309020205020404" pitchFamily="49" charset="0"/>
              </a:rPr>
              <a:t>and 0</a:t>
            </a:r>
            <a:r>
              <a:rPr lang="en-AU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≤</a:t>
            </a:r>
            <a:r>
              <a:rPr lang="en-AU" altLang="ko-KR" dirty="0" smtClean="0">
                <a:latin typeface="Courier New" panose="02070309020205020404" pitchFamily="49" charset="0"/>
              </a:rPr>
              <a:t>d</a:t>
            </a:r>
            <a:r>
              <a:rPr lang="en-AU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≤</a:t>
            </a:r>
            <a:r>
              <a:rPr lang="en-AU" altLang="ko-KR" dirty="0" smtClean="0">
                <a:latin typeface="Courier New" panose="02070309020205020404" pitchFamily="49" charset="0"/>
              </a:rPr>
              <a:t>N</a:t>
            </a:r>
            <a:r>
              <a:rPr lang="en-AU" altLang="ko-KR" dirty="0" smtClean="0"/>
              <a:t> </a:t>
            </a:r>
          </a:p>
          <a:p>
            <a:r>
              <a:rPr lang="en-AU" altLang="ko-KR" dirty="0" smtClean="0"/>
              <a:t>publish public keys {</a:t>
            </a:r>
            <a:r>
              <a:rPr lang="en-AU" altLang="ko-KR" dirty="0" err="1" smtClean="0"/>
              <a:t>e,N</a:t>
            </a:r>
            <a:r>
              <a:rPr lang="en-AU" altLang="ko-KR" dirty="0" smtClean="0"/>
              <a:t>} </a:t>
            </a:r>
          </a:p>
          <a:p>
            <a:r>
              <a:rPr lang="en-AU" altLang="ko-KR" dirty="0" smtClean="0"/>
              <a:t>keep secret private key and prime pairs used to generate everything {</a:t>
            </a:r>
            <a:r>
              <a:rPr lang="en-AU" altLang="ko-KR" dirty="0" err="1" smtClean="0"/>
              <a:t>d,p,q</a:t>
            </a:r>
            <a:r>
              <a:rPr lang="en-AU" altLang="ko-KR" dirty="0" smtClean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7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ENCRYPT DECRYPT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sender encrypts message M (M must be smaller than the modulus N) by:</a:t>
            </a:r>
          </a:p>
          <a:p>
            <a:pPr lvl="1"/>
            <a:r>
              <a:rPr lang="en-US" dirty="0" smtClean="0"/>
              <a:t>obtains public key of recipient e and N</a:t>
            </a:r>
          </a:p>
          <a:p>
            <a:pPr lvl="1"/>
            <a:r>
              <a:rPr lang="en-US" dirty="0" smtClean="0"/>
              <a:t>computes: C=M</a:t>
            </a:r>
            <a:r>
              <a:rPr lang="en-US" baseline="30000" dirty="0" smtClean="0"/>
              <a:t>e</a:t>
            </a:r>
            <a:r>
              <a:rPr lang="en-US" dirty="0" smtClean="0"/>
              <a:t> mod N</a:t>
            </a:r>
          </a:p>
          <a:p>
            <a:r>
              <a:rPr lang="en-US" dirty="0" smtClean="0"/>
              <a:t>The key generator decrypts the </a:t>
            </a:r>
            <a:r>
              <a:rPr lang="en-US" dirty="0" err="1" smtClean="0"/>
              <a:t>ciphertext</a:t>
            </a:r>
            <a:r>
              <a:rPr lang="en-US" dirty="0" smtClean="0"/>
              <a:t> C by:</a:t>
            </a:r>
          </a:p>
          <a:p>
            <a:pPr lvl="1"/>
            <a:r>
              <a:rPr lang="en-US" dirty="0" smtClean="0"/>
              <a:t>uses private key {d} </a:t>
            </a:r>
          </a:p>
          <a:p>
            <a:pPr lvl="1"/>
            <a:r>
              <a:rPr lang="en-US" dirty="0" smtClean="0"/>
              <a:t>computes: M=C</a:t>
            </a:r>
            <a:r>
              <a:rPr lang="en-US" baseline="30000" dirty="0" smtClean="0"/>
              <a:t>d</a:t>
            </a:r>
            <a:r>
              <a:rPr lang="en-US" dirty="0" smtClean="0"/>
              <a:t> mod N </a:t>
            </a:r>
          </a:p>
        </p:txBody>
      </p:sp>
    </p:spTree>
    <p:extLst>
      <p:ext uri="{BB962C8B-B14F-4D97-AF65-F5344CB8AC3E}">
        <p14:creationId xmlns:p14="http://schemas.microsoft.com/office/powerpoint/2010/main" val="313122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signer comes up with a signature </a:t>
            </a:r>
            <a:r>
              <a:rPr lang="en-US" dirty="0"/>
              <a:t>message </a:t>
            </a:r>
            <a:r>
              <a:rPr lang="en-US" dirty="0" smtClean="0"/>
              <a:t>S (S </a:t>
            </a:r>
            <a:r>
              <a:rPr lang="en-US" dirty="0"/>
              <a:t>must be smaller than the modulus N) by:</a:t>
            </a:r>
          </a:p>
          <a:p>
            <a:pPr lvl="1"/>
            <a:r>
              <a:rPr lang="en-US" dirty="0"/>
              <a:t>uses private key {d} </a:t>
            </a:r>
          </a:p>
          <a:p>
            <a:pPr lvl="1"/>
            <a:r>
              <a:rPr lang="en-US" dirty="0" smtClean="0"/>
              <a:t>computes</a:t>
            </a:r>
            <a:r>
              <a:rPr lang="en-US" dirty="0"/>
              <a:t>: </a:t>
            </a:r>
            <a:r>
              <a:rPr lang="en-US" dirty="0" smtClean="0"/>
              <a:t>C=</a:t>
            </a:r>
            <a:r>
              <a:rPr lang="en-US" dirty="0" err="1" smtClean="0"/>
              <a:t>S</a:t>
            </a:r>
            <a:r>
              <a:rPr lang="en-US" baseline="30000" dirty="0" err="1"/>
              <a:t>d</a:t>
            </a:r>
            <a:r>
              <a:rPr lang="en-US" dirty="0" smtClean="0"/>
              <a:t> </a:t>
            </a:r>
            <a:r>
              <a:rPr lang="en-US" dirty="0"/>
              <a:t>mod N</a:t>
            </a:r>
          </a:p>
          <a:p>
            <a:r>
              <a:rPr lang="en-US" dirty="0"/>
              <a:t>The </a:t>
            </a:r>
            <a:r>
              <a:rPr lang="en-US" dirty="0" smtClean="0"/>
              <a:t>signature receiver authenticates signature by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obtains </a:t>
            </a:r>
            <a:r>
              <a:rPr lang="en-US" dirty="0"/>
              <a:t>public key of recipient e and N</a:t>
            </a:r>
          </a:p>
          <a:p>
            <a:pPr lvl="1"/>
            <a:r>
              <a:rPr lang="en-US" dirty="0" smtClean="0"/>
              <a:t>computes</a:t>
            </a:r>
            <a:r>
              <a:rPr lang="en-US"/>
              <a:t>: </a:t>
            </a:r>
            <a:r>
              <a:rPr lang="en-US" smtClean="0"/>
              <a:t>S=C</a:t>
            </a:r>
            <a:r>
              <a:rPr lang="en-US" baseline="30000"/>
              <a:t>e</a:t>
            </a:r>
            <a:r>
              <a:rPr lang="en-US" smtClean="0"/>
              <a:t> </a:t>
            </a:r>
            <a:r>
              <a:rPr lang="en-US" dirty="0"/>
              <a:t>mod 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Courier New</vt:lpstr>
      <vt:lpstr>Office Theme</vt:lpstr>
      <vt:lpstr>RSA</vt:lpstr>
      <vt:lpstr>Public-Key Cryptography</vt:lpstr>
      <vt:lpstr>KEYS COMPONENTS</vt:lpstr>
      <vt:lpstr>DIAGRAM</vt:lpstr>
      <vt:lpstr>APPLICATIONS</vt:lpstr>
      <vt:lpstr>RSA KEY GENERATION FOR PARTY WANTING OTHER TO ENCRYPT DATA TO HER/HIM</vt:lpstr>
      <vt:lpstr>ENCRYPT DECRYPT</vt:lpstr>
      <vt:lpstr>Digital Signature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</dc:title>
  <dc:creator>Phong Nguyen</dc:creator>
  <cp:lastModifiedBy>Phong Nguyen</cp:lastModifiedBy>
  <cp:revision>6</cp:revision>
  <dcterms:created xsi:type="dcterms:W3CDTF">2015-11-12T15:30:06Z</dcterms:created>
  <dcterms:modified xsi:type="dcterms:W3CDTF">2015-11-17T01:15:34Z</dcterms:modified>
</cp:coreProperties>
</file>