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379" r:id="rId2"/>
    <p:sldId id="361" r:id="rId3"/>
    <p:sldId id="381" r:id="rId4"/>
    <p:sldId id="375" r:id="rId5"/>
    <p:sldId id="360" r:id="rId6"/>
    <p:sldId id="359" r:id="rId7"/>
    <p:sldId id="358" r:id="rId8"/>
    <p:sldId id="341" r:id="rId9"/>
    <p:sldId id="383" r:id="rId10"/>
    <p:sldId id="384" r:id="rId11"/>
    <p:sldId id="382" r:id="rId12"/>
  </p:sldIdLst>
  <p:sldSz cx="9144000" cy="6858000" type="screen4x3"/>
  <p:notesSz cx="9928225" cy="6797675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70" d="100"/>
          <a:sy n="70" d="100"/>
        </p:scale>
        <p:origin x="-139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50DED-42AE-4A5D-94A9-6893B157D788}" type="datetimeFigureOut">
              <a:rPr lang="id-ID" smtClean="0"/>
              <a:t>03/01/2020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9B565-6ECE-4440-AB55-2BBF25DA1AB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1052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d-ID" alt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6556A16-0486-40FD-A89F-773D77BBD36C}" type="datetimeFigureOut">
              <a:rPr lang="id-ID" altLang="id-ID"/>
              <a:pPr>
                <a:defRPr/>
              </a:pPr>
              <a:t>03/01/2020</a:t>
            </a:fld>
            <a:endParaRPr lang="id-ID" alt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id-ID" noProof="0" smtClean="0"/>
              <a:t>Click to edit Master text styles</a:t>
            </a:r>
          </a:p>
          <a:p>
            <a:pPr lvl="1"/>
            <a:r>
              <a:rPr lang="en-US" altLang="id-ID" noProof="0" smtClean="0"/>
              <a:t>Second level</a:t>
            </a:r>
          </a:p>
          <a:p>
            <a:pPr lvl="2"/>
            <a:r>
              <a:rPr lang="en-US" altLang="id-ID" noProof="0" smtClean="0"/>
              <a:t>Third level</a:t>
            </a:r>
          </a:p>
          <a:p>
            <a:pPr lvl="3"/>
            <a:r>
              <a:rPr lang="en-US" altLang="id-ID" noProof="0" smtClean="0"/>
              <a:t>Fourth level</a:t>
            </a:r>
          </a:p>
          <a:p>
            <a:pPr lvl="4"/>
            <a:r>
              <a:rPr lang="en-US" altLang="id-ID" noProof="0" smtClean="0"/>
              <a:t>Fifth level</a:t>
            </a:r>
            <a:endParaRPr lang="id-ID" altLang="id-ID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d-ID" alt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8B98A60-263B-47D8-98C2-D9D85A114040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2134863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id-ID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119FCB7-1538-453E-A674-1D2F3ADED087}" type="slidenum">
              <a:rPr lang="id-ID" altLang="id-ID" smtClean="0"/>
              <a:pPr/>
              <a:t>8</a:t>
            </a:fld>
            <a:endParaRPr lang="id-ID" altLang="id-ID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id-ID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id-ID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51866-C6BC-402A-8766-23DFD79DF9CD}" type="datetimeFigureOut">
              <a:rPr lang="id-ID" altLang="id-ID"/>
              <a:pPr>
                <a:defRPr/>
              </a:pPr>
              <a:t>03/01/2020</a:t>
            </a:fld>
            <a:endParaRPr lang="id-ID" alt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 altLang="id-ID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C6163-6FA7-435E-BBE3-A71A77C3D020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D1C74-4FC0-47D5-86F0-9F8775218E58}" type="datetimeFigureOut">
              <a:rPr lang="id-ID" altLang="id-ID"/>
              <a:pPr>
                <a:defRPr/>
              </a:pPr>
              <a:t>03/01/2020</a:t>
            </a:fld>
            <a:endParaRPr lang="id-ID" altLang="id-ID"/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 altLang="id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9FF58-4F98-4E6F-A944-BB7B7ED684C2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496A9-1F1F-4369-93D1-17A6EFA7D3B1}" type="datetimeFigureOut">
              <a:rPr lang="id-ID" altLang="id-ID"/>
              <a:pPr>
                <a:defRPr/>
              </a:pPr>
              <a:t>03/01/2020</a:t>
            </a:fld>
            <a:endParaRPr lang="id-ID" altLang="id-ID"/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 altLang="id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D38C6-93DB-4296-B760-5A49B62C3F01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3BDF3-F04C-4797-B66C-757F1A8CFCCA}" type="datetimeFigureOut">
              <a:rPr lang="id-ID" altLang="id-ID"/>
              <a:pPr>
                <a:defRPr/>
              </a:pPr>
              <a:t>03/01/2020</a:t>
            </a:fld>
            <a:endParaRPr lang="id-ID" altLang="id-ID"/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 altLang="id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087DF-0675-4EC9-B4E1-F8F3B4C41A55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id-ID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id-ID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F7ED2-8DAE-4ADA-BD96-17D5F63C0D27}" type="datetimeFigureOut">
              <a:rPr lang="id-ID" altLang="id-ID"/>
              <a:pPr>
                <a:defRPr/>
              </a:pPr>
              <a:t>03/01/2020</a:t>
            </a:fld>
            <a:endParaRPr lang="id-ID" altLang="id-ID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 altLang="id-ID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D2ADD-240C-4829-8BF0-2CE219076A0D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9A662-7D61-4C06-8083-A88E0A4949C4}" type="datetimeFigureOut">
              <a:rPr lang="id-ID" altLang="id-ID"/>
              <a:pPr>
                <a:defRPr/>
              </a:pPr>
              <a:t>03/01/2020</a:t>
            </a:fld>
            <a:endParaRPr lang="id-ID" altLang="id-ID"/>
          </a:p>
        </p:txBody>
      </p:sp>
      <p:sp>
        <p:nvSpPr>
          <p:cNvPr id="6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 altLang="id-ID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4D096-40A8-48D7-97EB-3CF8B3F886A6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122A6-5E7C-4BFE-BFE0-3248D1A8FB5E}" type="datetimeFigureOut">
              <a:rPr lang="id-ID" altLang="id-ID"/>
              <a:pPr>
                <a:defRPr/>
              </a:pPr>
              <a:t>03/01/2020</a:t>
            </a:fld>
            <a:endParaRPr lang="id-ID" altLang="id-ID"/>
          </a:p>
        </p:txBody>
      </p:sp>
      <p:sp>
        <p:nvSpPr>
          <p:cNvPr id="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 altLang="id-ID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DEC54-A747-4680-9203-E5F93A83E4DB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213DB-0D5C-45DC-AFDB-BEA2A1654C0C}" type="datetimeFigureOut">
              <a:rPr lang="id-ID" altLang="id-ID"/>
              <a:pPr>
                <a:defRPr/>
              </a:pPr>
              <a:t>03/01/2020</a:t>
            </a:fld>
            <a:endParaRPr lang="id-ID" altLang="id-ID"/>
          </a:p>
        </p:txBody>
      </p:sp>
      <p:sp>
        <p:nvSpPr>
          <p:cNvPr id="4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 alt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50471-17C9-4B52-9862-D7D4D4553439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id-ID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C0765-0093-4FC9-8152-686D923F2CB4}" type="datetimeFigureOut">
              <a:rPr lang="id-ID" altLang="id-ID"/>
              <a:pPr>
                <a:defRPr/>
              </a:pPr>
              <a:t>03/01/2020</a:t>
            </a:fld>
            <a:endParaRPr lang="id-ID" altLang="id-ID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 altLang="id-ID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6549D3-579A-4D95-B47E-917BA07C3CE4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87CF1-3CBF-4F70-BEB8-0F1966A22CA3}" type="datetimeFigureOut">
              <a:rPr lang="id-ID" altLang="id-ID"/>
              <a:pPr>
                <a:defRPr/>
              </a:pPr>
              <a:t>03/01/2020</a:t>
            </a:fld>
            <a:endParaRPr lang="id-ID" altLang="id-ID"/>
          </a:p>
        </p:txBody>
      </p:sp>
      <p:sp>
        <p:nvSpPr>
          <p:cNvPr id="6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 altLang="id-ID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9E668-C690-48A1-9307-51D8695F7CBD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id-ID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ound Single Corner Rectangle 5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id-ID" smtClean="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9F584-6992-42D7-B70B-836E52973BDC}" type="datetimeFigureOut">
              <a:rPr lang="id-ID" altLang="id-ID"/>
              <a:pPr>
                <a:defRPr/>
              </a:pPr>
              <a:t>03/01/2020</a:t>
            </a:fld>
            <a:endParaRPr lang="id-ID" altLang="id-ID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 altLang="id-ID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52E3C-21BA-4397-8739-F3B9A6F51CAD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id-ID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id-ID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3238" y="4986338"/>
            <a:ext cx="8183562" cy="1050925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1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503238" y="530225"/>
            <a:ext cx="8183562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text styles</a:t>
            </a:r>
          </a:p>
          <a:p>
            <a:pPr lvl="1"/>
            <a:r>
              <a:rPr lang="en-US" altLang="id-ID" smtClean="0"/>
              <a:t>Second level</a:t>
            </a:r>
          </a:p>
          <a:p>
            <a:pPr lvl="2"/>
            <a:r>
              <a:rPr lang="en-US" altLang="id-ID" smtClean="0"/>
              <a:t>Third level</a:t>
            </a:r>
          </a:p>
          <a:p>
            <a:pPr lvl="3"/>
            <a:r>
              <a:rPr lang="en-US" altLang="id-ID" smtClean="0"/>
              <a:t>Fourth level</a:t>
            </a:r>
          </a:p>
          <a:p>
            <a:pPr lvl="4"/>
            <a:r>
              <a:rPr lang="en-US" altLang="id-ID" smtClean="0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A7A399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323E403-26E2-4333-BD0D-97CFE260E9EE}" type="datetimeFigureOut">
              <a:rPr lang="id-ID" altLang="id-ID"/>
              <a:pPr>
                <a:defRPr/>
              </a:pPr>
              <a:t>03/01/2020</a:t>
            </a:fld>
            <a:endParaRPr lang="id-ID" altLang="id-ID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A7A399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d-ID" alt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A7A399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64C4C07-BD25-4BCB-9DE9-C5451EEAADF4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38" r:id="rId2"/>
    <p:sldLayoutId id="2147483846" r:id="rId3"/>
    <p:sldLayoutId id="2147483839" r:id="rId4"/>
    <p:sldLayoutId id="2147483840" r:id="rId5"/>
    <p:sldLayoutId id="2147483841" r:id="rId6"/>
    <p:sldLayoutId id="2147483847" r:id="rId7"/>
    <p:sldLayoutId id="2147483842" r:id="rId8"/>
    <p:sldLayoutId id="2147483848" r:id="rId9"/>
    <p:sldLayoutId id="2147483843" r:id="rId10"/>
    <p:sldLayoutId id="214748384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8D3E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9pPr>
      <a:extLst/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biodataYULIANTO2013.pptx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6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TUGAS_Nasionalisme/3.ASN%20SEBAGAI%20PELAYAN%20PUBLIK.ppt" TargetMode="External"/><Relationship Id="rId13" Type="http://schemas.openxmlformats.org/officeDocument/2006/relationships/hyperlink" Target="INDIKATOR%20NILAI-NILAI%20DASAR%20PROFESI%20PNS.docx" TargetMode="External"/><Relationship Id="rId3" Type="http://schemas.openxmlformats.org/officeDocument/2006/relationships/notesSlide" Target="../notesSlides/notesSlide1.xml"/><Relationship Id="rId7" Type="http://schemas.openxmlformats.org/officeDocument/2006/relationships/hyperlink" Target="../hyperlink%202/ASN%20SEBAGAI%20PELAYAN%20PUBLIK.ppt" TargetMode="External"/><Relationship Id="rId12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hyperlink" Target="TUGAS_Nasionalisme/2.%20ASN%20pelaksanaKEBIJAKAN%20PUBLIK.ppt" TargetMode="External"/><Relationship Id="rId11" Type="http://schemas.openxmlformats.org/officeDocument/2006/relationships/hyperlink" Target="3.%20Mat%20Nas,%20Wasbang%20dan%20Wanus.%20HARYANTO.pptx" TargetMode="External"/><Relationship Id="rId5" Type="http://schemas.openxmlformats.org/officeDocument/2006/relationships/hyperlink" Target="../hyperlink%202/KEBIJAKAN%20PUBLIK.ppt" TargetMode="External"/><Relationship Id="rId10" Type="http://schemas.openxmlformats.org/officeDocument/2006/relationships/hyperlink" Target="TUGAS_Nasionalisme/4.%20ASN%20perekatpemersatu%20bangsa.ppt" TargetMode="External"/><Relationship Id="rId4" Type="http://schemas.openxmlformats.org/officeDocument/2006/relationships/hyperlink" Target="TUGAS_Nasionalisme/1.%20Peranan%20Pancasila%20utk%20ASN.ppt" TargetMode="External"/><Relationship Id="rId9" Type="http://schemas.openxmlformats.org/officeDocument/2006/relationships/hyperlink" Target="../hyperlink%202/ASN%20pemersatu%20bangsa.ppt" TargetMode="External"/><Relationship Id="rId14" Type="http://schemas.openxmlformats.org/officeDocument/2006/relationships/hyperlink" Target="CORE_VALUE%20BPS.pp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83768" y="4725144"/>
            <a:ext cx="4357718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rgbClr val="00B050"/>
                </a:solidFill>
              </a:rPr>
              <a:t>PUSDIKLAT </a:t>
            </a:r>
            <a:r>
              <a:rPr lang="id-ID" sz="2400" b="1" dirty="0" smtClean="0">
                <a:solidFill>
                  <a:srgbClr val="00B050"/>
                </a:solidFill>
              </a:rPr>
              <a:t>BPS-2019</a:t>
            </a:r>
            <a:endParaRPr lang="id-ID" sz="2400" b="1" dirty="0">
              <a:solidFill>
                <a:srgbClr val="00B050"/>
              </a:solidFill>
            </a:endParaRPr>
          </a:p>
        </p:txBody>
      </p:sp>
      <p:sp>
        <p:nvSpPr>
          <p:cNvPr id="9" name="WordArt 5"/>
          <p:cNvSpPr>
            <a:spLocks noChangeArrowheads="1" noChangeShapeType="1" noTextEdit="1"/>
          </p:cNvSpPr>
          <p:nvPr/>
        </p:nvSpPr>
        <p:spPr bwMode="auto">
          <a:xfrm>
            <a:off x="1071563" y="2420888"/>
            <a:ext cx="7358062" cy="121443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id-ID" sz="3600" kern="10" dirty="0">
                <a:ln w="1841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algn="tl" rotWithShape="0">
                    <a:srgbClr val="000000">
                      <a:alpha val="70000"/>
                    </a:srgbClr>
                  </a:outerShdw>
                </a:effectLst>
                <a:latin typeface="Impact"/>
              </a:rPr>
              <a:t>NASIONALISME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00188" y="500063"/>
            <a:ext cx="692943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Ctr="1">
            <a:spAutoFit/>
          </a:bodyPr>
          <a:lstStyle/>
          <a:p>
            <a:pPr algn="ctr"/>
            <a:r>
              <a:rPr lang="en-US" sz="2000" dirty="0" smtClean="0"/>
              <a:t>DIKLAT</a:t>
            </a:r>
            <a:r>
              <a:rPr lang="id-ID" sz="2000" dirty="0" smtClean="0"/>
              <a:t>SAR</a:t>
            </a:r>
            <a:r>
              <a:rPr lang="en-US" sz="2000" dirty="0" smtClean="0"/>
              <a:t> </a:t>
            </a:r>
            <a:r>
              <a:rPr lang="id-ID" sz="2000" dirty="0" smtClean="0"/>
              <a:t>CPNS </a:t>
            </a:r>
            <a:r>
              <a:rPr lang="en-US" sz="2000" dirty="0" smtClean="0"/>
              <a:t>GOLONGAN </a:t>
            </a:r>
            <a:r>
              <a:rPr lang="en-US" sz="2000" dirty="0"/>
              <a:t>III</a:t>
            </a:r>
            <a:r>
              <a:rPr lang="id-ID" sz="2000" dirty="0"/>
              <a:t>  Angkatan </a:t>
            </a:r>
            <a:r>
              <a:rPr lang="id-ID" sz="2000" dirty="0" smtClean="0"/>
              <a:t>XXXI </a:t>
            </a:r>
            <a:endParaRPr lang="id-ID" sz="2000" dirty="0" smtClean="0"/>
          </a:p>
          <a:p>
            <a:pPr algn="ctr"/>
            <a:r>
              <a:rPr lang="id-ID" sz="2000" dirty="0" smtClean="0"/>
              <a:t>Tahun </a:t>
            </a:r>
            <a:r>
              <a:rPr lang="id-ID" sz="2000" dirty="0" smtClean="0"/>
              <a:t>2019</a:t>
            </a:r>
            <a:r>
              <a:rPr lang="en-US" sz="2000" dirty="0" smtClean="0"/>
              <a:t>  </a:t>
            </a:r>
            <a:endParaRPr lang="id-ID" sz="2000" dirty="0"/>
          </a:p>
          <a:p>
            <a:pPr algn="ctr"/>
            <a:endParaRPr lang="en-US" sz="2000" dirty="0"/>
          </a:p>
        </p:txBody>
      </p:sp>
      <p:sp>
        <p:nvSpPr>
          <p:cNvPr id="4" name="Oval 3">
            <a:hlinkClick r:id="rId2" action="ppaction://hlinkpres?slideindex=1&amp;slidetitle="/>
          </p:cNvPr>
          <p:cNvSpPr/>
          <p:nvPr/>
        </p:nvSpPr>
        <p:spPr>
          <a:xfrm>
            <a:off x="8429625" y="6237312"/>
            <a:ext cx="3879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2" name="Picture 5" descr="Merput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125413"/>
            <a:ext cx="12144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" dur="1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7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750" fill="hold">
                                          <p:stCondLst>
                                            <p:cond delay="2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764704"/>
            <a:ext cx="8183880" cy="1800200"/>
          </a:xfrm>
          <a:solidFill>
            <a:srgbClr val="FFFF00"/>
          </a:solidFill>
        </p:spPr>
        <p:txBody>
          <a:bodyPr/>
          <a:lstStyle/>
          <a:p>
            <a:pPr marL="0" indent="0" algn="ctr">
              <a:buNone/>
            </a:pPr>
            <a:r>
              <a:rPr lang="id-ID" sz="4000" b="1" dirty="0" smtClean="0"/>
              <a:t>3. </a:t>
            </a:r>
            <a:r>
              <a:rPr lang="id-ID" sz="4000" b="1" dirty="0"/>
              <a:t>ASN </a:t>
            </a:r>
            <a:r>
              <a:rPr lang="id-ID" sz="4000" b="1" dirty="0" smtClean="0"/>
              <a:t>Pelayan </a:t>
            </a:r>
            <a:r>
              <a:rPr lang="id-ID" sz="4000" b="1" dirty="0"/>
              <a:t>Publik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76208" y="3068960"/>
            <a:ext cx="8183880" cy="1800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>
            <a:lvl1pPr marL="265113" indent="-26511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00025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5813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ED3742"/>
              </a:buClr>
              <a:buSzPct val="100000"/>
              <a:buFont typeface="Wingdings 2" pitchFamily="18" charset="2"/>
              <a:buChar char="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3938" indent="-182563" algn="l" rtl="0" eaLnBrk="0" fontAlgn="base" hangingPunct="0">
              <a:spcBef>
                <a:spcPts val="225"/>
              </a:spcBef>
              <a:spcAft>
                <a:spcPct val="0"/>
              </a:spcAft>
              <a:buClr>
                <a:srgbClr val="ED3742"/>
              </a:buClr>
              <a:buSzPct val="112000"/>
              <a:buFont typeface="Verdana" pitchFamily="34" charset="0"/>
              <a:buChar char="◦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Font typeface="Wingdings 2" pitchFamily="18" charset="2"/>
              <a:buNone/>
            </a:pPr>
            <a:r>
              <a:rPr lang="id-ID" sz="4000" b="1" dirty="0"/>
              <a:t>4</a:t>
            </a:r>
            <a:r>
              <a:rPr lang="id-ID" sz="4000" b="1" dirty="0" smtClean="0"/>
              <a:t>. ASN Perekat dan Pemersatu Bangsa</a:t>
            </a:r>
            <a:endParaRPr lang="id-ID" sz="40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45661" y="5129731"/>
            <a:ext cx="8183880" cy="9001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>
            <a:lvl1pPr marL="265113" indent="-26511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00025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5813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ED3742"/>
              </a:buClr>
              <a:buSzPct val="100000"/>
              <a:buFont typeface="Wingdings 2" pitchFamily="18" charset="2"/>
              <a:buChar char="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3938" indent="-182563" algn="l" rtl="0" eaLnBrk="0" fontAlgn="base" hangingPunct="0">
              <a:spcBef>
                <a:spcPts val="225"/>
              </a:spcBef>
              <a:spcAft>
                <a:spcPct val="0"/>
              </a:spcAft>
              <a:buClr>
                <a:srgbClr val="ED3742"/>
              </a:buClr>
              <a:buSzPct val="112000"/>
              <a:buFont typeface="Verdana" pitchFamily="34" charset="0"/>
              <a:buChar char="◦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Font typeface="Wingdings 2" pitchFamily="18" charset="2"/>
              <a:buNone/>
            </a:pPr>
            <a:r>
              <a:rPr lang="id-ID" sz="4800" b="1" dirty="0"/>
              <a:t>5</a:t>
            </a:r>
            <a:r>
              <a:rPr lang="id-ID" sz="4800" b="1" dirty="0" smtClean="0"/>
              <a:t>. CORE VALUE BPS</a:t>
            </a:r>
            <a:endParaRPr lang="id-ID" sz="4800" b="1" dirty="0"/>
          </a:p>
        </p:txBody>
      </p:sp>
    </p:spTree>
    <p:extLst>
      <p:ext uri="{BB962C8B-B14F-4D97-AF65-F5344CB8AC3E}">
        <p14:creationId xmlns:p14="http://schemas.microsoft.com/office/powerpoint/2010/main" val="4228781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371600" y="228600"/>
            <a:ext cx="6705600" cy="9144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id-ID" altLang="id-ID" sz="3600" b="1" dirty="0" smtClean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KESIMPULAN</a:t>
            </a:r>
            <a:endParaRPr lang="en-GB" altLang="id-ID" sz="3600" b="1" dirty="0">
              <a:solidFill>
                <a:schemeClr val="tx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066800" y="1550988"/>
            <a:ext cx="7467600" cy="46166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altLang="id-ID" sz="2400" dirty="0" smtClean="0"/>
              <a:t>INDIKATOR NILAI DASAR PNS ““NASIONALISME””</a:t>
            </a:r>
            <a:endParaRPr lang="en-SG" altLang="id-ID" b="1" dirty="0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066800" y="2204864"/>
            <a:ext cx="7467600" cy="3108543"/>
          </a:xfrm>
          <a:prstGeom prst="rect">
            <a:avLst/>
          </a:prstGeom>
          <a:solidFill>
            <a:srgbClr val="92D050"/>
          </a:solidFill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id-ID" altLang="id-ID" sz="2800" dirty="0" smtClean="0"/>
              <a:t>TAQWA</a:t>
            </a:r>
          </a:p>
          <a:p>
            <a:pPr marL="342900" indent="-342900">
              <a:buAutoNum type="arabicPeriod"/>
            </a:pPr>
            <a:r>
              <a:rPr lang="id-ID" altLang="id-ID" sz="2800" dirty="0" smtClean="0"/>
              <a:t>DEMOKRATIS</a:t>
            </a:r>
          </a:p>
          <a:p>
            <a:pPr marL="342900" indent="-342900">
              <a:buAutoNum type="arabicPeriod"/>
            </a:pPr>
            <a:r>
              <a:rPr lang="id-ID" altLang="id-ID" sz="2800" dirty="0" smtClean="0"/>
              <a:t>ADIL</a:t>
            </a:r>
          </a:p>
          <a:p>
            <a:pPr marL="342900" indent="-342900">
              <a:buAutoNum type="arabicPeriod"/>
            </a:pPr>
            <a:r>
              <a:rPr lang="id-ID" altLang="id-ID" sz="2800" dirty="0" smtClean="0"/>
              <a:t>CINTA TANAH AIR/PENGABDIAN</a:t>
            </a:r>
          </a:p>
          <a:p>
            <a:pPr marL="342900" indent="-342900">
              <a:buAutoNum type="arabicPeriod"/>
            </a:pPr>
            <a:r>
              <a:rPr lang="id-ID" altLang="id-ID" sz="2800" dirty="0" smtClean="0"/>
              <a:t>GOTONG-ROYONG</a:t>
            </a:r>
          </a:p>
          <a:p>
            <a:pPr marL="342900" indent="-342900">
              <a:buAutoNum type="arabicPeriod"/>
            </a:pPr>
            <a:r>
              <a:rPr lang="id-ID" altLang="id-ID" sz="2800" dirty="0" smtClean="0"/>
              <a:t>MENGHARGAI</a:t>
            </a:r>
          </a:p>
          <a:p>
            <a:pPr marL="342900" indent="-342900">
              <a:buAutoNum type="arabicPeriod"/>
            </a:pPr>
            <a:r>
              <a:rPr lang="id-ID" altLang="id-ID" sz="2800" dirty="0" smtClean="0"/>
              <a:t>RELA BERKORBAN</a:t>
            </a:r>
          </a:p>
        </p:txBody>
      </p:sp>
    </p:spTree>
    <p:extLst>
      <p:ext uri="{BB962C8B-B14F-4D97-AF65-F5344CB8AC3E}">
        <p14:creationId xmlns:p14="http://schemas.microsoft.com/office/powerpoint/2010/main" val="42357574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 autoUpdateAnimBg="0"/>
      <p:bldP spid="18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71612"/>
            <a:ext cx="9144000" cy="367240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d-ID" altLang="id-ID" sz="4000" b="1" dirty="0">
                <a:solidFill>
                  <a:schemeClr val="tx1"/>
                </a:solidFill>
                <a:cs typeface="Arial" charset="0"/>
              </a:rPr>
              <a:t>NASIONALISME</a:t>
            </a:r>
          </a:p>
          <a:p>
            <a:pPr algn="ctr">
              <a:defRPr/>
            </a:pPr>
            <a:r>
              <a:rPr lang="en-US" altLang="id-ID" b="1" dirty="0">
                <a:solidFill>
                  <a:schemeClr val="tx1"/>
                </a:solidFill>
                <a:cs typeface="Arial" charset="0"/>
              </a:rPr>
              <a:t>Mata </a:t>
            </a:r>
            <a:r>
              <a:rPr lang="en-US" altLang="id-ID" b="1" dirty="0" err="1">
                <a:solidFill>
                  <a:schemeClr val="tx1"/>
                </a:solidFill>
                <a:cs typeface="Arial" charset="0"/>
              </a:rPr>
              <a:t>Diklat</a:t>
            </a:r>
            <a:r>
              <a:rPr lang="en-US" altLang="id-ID" b="1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altLang="id-ID" b="1" dirty="0" err="1">
                <a:solidFill>
                  <a:schemeClr val="tx1"/>
                </a:solidFill>
                <a:cs typeface="Arial" charset="0"/>
              </a:rPr>
              <a:t>ini</a:t>
            </a:r>
            <a:r>
              <a:rPr lang="en-US" altLang="id-ID" b="1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id-ID" altLang="id-ID" b="1" dirty="0">
                <a:solidFill>
                  <a:schemeClr val="tx1"/>
                </a:solidFill>
                <a:cs typeface="Arial" charset="0"/>
              </a:rPr>
              <a:t>membahas Pembentukan Karakter </a:t>
            </a:r>
            <a:r>
              <a:rPr lang="id-ID" altLang="id-ID" b="1" dirty="0" smtClean="0">
                <a:solidFill>
                  <a:schemeClr val="tx1"/>
                </a:solidFill>
                <a:cs typeface="Arial" charset="0"/>
              </a:rPr>
              <a:t>melalui </a:t>
            </a:r>
            <a:r>
              <a:rPr lang="id-ID" altLang="id-ID" b="1" dirty="0">
                <a:solidFill>
                  <a:schemeClr val="tx1"/>
                </a:solidFill>
                <a:cs typeface="Arial" charset="0"/>
              </a:rPr>
              <a:t>penanaman nilai-</a:t>
            </a:r>
            <a:r>
              <a:rPr lang="en-US" altLang="id-ID" b="1" dirty="0" err="1">
                <a:solidFill>
                  <a:schemeClr val="tx1"/>
                </a:solidFill>
                <a:cs typeface="Arial" charset="0"/>
              </a:rPr>
              <a:t>nilai</a:t>
            </a:r>
            <a:r>
              <a:rPr lang="en-US" altLang="id-ID" b="1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altLang="id-ID" b="1" dirty="0" err="1">
                <a:solidFill>
                  <a:schemeClr val="tx1"/>
                </a:solidFill>
                <a:cs typeface="Arial" charset="0"/>
              </a:rPr>
              <a:t>Pancasila</a:t>
            </a:r>
            <a:r>
              <a:rPr lang="en-US" altLang="id-ID" b="1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altLang="id-ID" b="1" dirty="0" err="1">
                <a:solidFill>
                  <a:schemeClr val="tx1"/>
                </a:solidFill>
                <a:cs typeface="Arial" charset="0"/>
              </a:rPr>
              <a:t>dalam</a:t>
            </a:r>
            <a:r>
              <a:rPr lang="en-US" altLang="id-ID" b="1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altLang="id-ID" b="1" dirty="0" err="1">
                <a:solidFill>
                  <a:schemeClr val="tx1"/>
                </a:solidFill>
                <a:cs typeface="Arial" charset="0"/>
              </a:rPr>
              <a:t>menumbuhkan</a:t>
            </a:r>
            <a:r>
              <a:rPr lang="en-US" altLang="id-ID" b="1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altLang="id-ID" b="1" dirty="0" err="1">
                <a:solidFill>
                  <a:schemeClr val="tx1"/>
                </a:solidFill>
                <a:cs typeface="Arial" charset="0"/>
              </a:rPr>
              <a:t>nasionalisme</a:t>
            </a:r>
            <a:r>
              <a:rPr lang="en-US" altLang="id-ID" b="1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altLang="id-ID" b="1" dirty="0" err="1">
                <a:solidFill>
                  <a:schemeClr val="tx1"/>
                </a:solidFill>
                <a:cs typeface="Arial" charset="0"/>
              </a:rPr>
              <a:t>Aparatur</a:t>
            </a:r>
            <a:r>
              <a:rPr lang="en-US" altLang="id-ID" b="1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altLang="id-ID" b="1" dirty="0" err="1">
                <a:solidFill>
                  <a:schemeClr val="tx1"/>
                </a:solidFill>
                <a:cs typeface="Arial" charset="0"/>
              </a:rPr>
              <a:t>Sipil</a:t>
            </a:r>
            <a:r>
              <a:rPr lang="en-US" altLang="id-ID" b="1" dirty="0">
                <a:solidFill>
                  <a:schemeClr val="tx1"/>
                </a:solidFill>
                <a:cs typeface="Arial" charset="0"/>
              </a:rPr>
              <a:t> Negara (ASN) </a:t>
            </a:r>
            <a:r>
              <a:rPr lang="id-ID" altLang="id-ID" b="1" dirty="0">
                <a:solidFill>
                  <a:schemeClr val="tx1"/>
                </a:solidFill>
                <a:cs typeface="Arial" charset="0"/>
              </a:rPr>
              <a:t>sebagai: </a:t>
            </a:r>
          </a:p>
          <a:p>
            <a:pPr>
              <a:defRPr/>
            </a:pPr>
            <a:r>
              <a:rPr lang="id-ID" altLang="id-ID" b="1" dirty="0">
                <a:solidFill>
                  <a:schemeClr val="tx1"/>
                </a:solidFill>
                <a:cs typeface="Arial" charset="0"/>
              </a:rPr>
              <a:t>1</a:t>
            </a:r>
            <a:r>
              <a:rPr lang="id-ID" altLang="id-ID" b="1" dirty="0" smtClean="0">
                <a:solidFill>
                  <a:schemeClr val="tx1"/>
                </a:solidFill>
                <a:cs typeface="Arial" charset="0"/>
              </a:rPr>
              <a:t>. </a:t>
            </a:r>
            <a:r>
              <a:rPr lang="en-US" altLang="id-ID" b="1" dirty="0" err="1" smtClean="0">
                <a:solidFill>
                  <a:schemeClr val="tx1"/>
                </a:solidFill>
                <a:cs typeface="Arial" charset="0"/>
              </a:rPr>
              <a:t>pembuat</a:t>
            </a:r>
            <a:r>
              <a:rPr lang="en-US" altLang="id-ID" b="1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altLang="id-ID" b="1" dirty="0" err="1">
                <a:solidFill>
                  <a:schemeClr val="tx1"/>
                </a:solidFill>
                <a:cs typeface="Arial" charset="0"/>
              </a:rPr>
              <a:t>dan</a:t>
            </a:r>
            <a:r>
              <a:rPr lang="en-US" altLang="id-ID" b="1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id-ID" altLang="id-ID" b="1" dirty="0">
                <a:solidFill>
                  <a:schemeClr val="tx1"/>
                </a:solidFill>
                <a:cs typeface="Arial" charset="0"/>
              </a:rPr>
              <a:t>pelaksana kebijakan publik</a:t>
            </a:r>
            <a:r>
              <a:rPr lang="en-US" altLang="id-ID" b="1" dirty="0">
                <a:solidFill>
                  <a:schemeClr val="tx1"/>
                </a:solidFill>
                <a:cs typeface="Arial" charset="0"/>
              </a:rPr>
              <a:t>,</a:t>
            </a:r>
            <a:r>
              <a:rPr lang="id-ID" altLang="id-ID" b="1" dirty="0">
                <a:solidFill>
                  <a:schemeClr val="tx1"/>
                </a:solidFill>
                <a:cs typeface="Arial" charset="0"/>
              </a:rPr>
              <a:t> </a:t>
            </a:r>
          </a:p>
          <a:p>
            <a:pPr>
              <a:defRPr/>
            </a:pPr>
            <a:r>
              <a:rPr lang="id-ID" altLang="id-ID" b="1" dirty="0">
                <a:solidFill>
                  <a:schemeClr val="tx1"/>
                </a:solidFill>
                <a:cs typeface="Arial" charset="0"/>
              </a:rPr>
              <a:t>2. pelayan publik</a:t>
            </a:r>
            <a:r>
              <a:rPr lang="en-US" altLang="id-ID" b="1" dirty="0">
                <a:solidFill>
                  <a:schemeClr val="tx1"/>
                </a:solidFill>
                <a:cs typeface="Arial" charset="0"/>
              </a:rPr>
              <a:t>, </a:t>
            </a:r>
            <a:endParaRPr lang="id-ID" altLang="id-ID" b="1" dirty="0">
              <a:solidFill>
                <a:schemeClr val="tx1"/>
              </a:solidFill>
              <a:cs typeface="Arial" charset="0"/>
            </a:endParaRPr>
          </a:p>
          <a:p>
            <a:pPr>
              <a:defRPr/>
            </a:pPr>
            <a:r>
              <a:rPr lang="id-ID" altLang="id-ID" b="1" dirty="0">
                <a:solidFill>
                  <a:schemeClr val="tx1"/>
                </a:solidFill>
                <a:cs typeface="Arial" charset="0"/>
              </a:rPr>
              <a:t>3. perekat persatuan dan kesatuan bangsa</a:t>
            </a:r>
            <a:r>
              <a:rPr lang="en-US" altLang="id-ID" b="1" dirty="0">
                <a:solidFill>
                  <a:schemeClr val="tx1"/>
                </a:solidFill>
                <a:cs typeface="Arial" charset="0"/>
              </a:rPr>
              <a:t>, </a:t>
            </a:r>
            <a:r>
              <a:rPr lang="id-ID" altLang="id-ID" b="1" dirty="0" smtClean="0">
                <a:solidFill>
                  <a:schemeClr val="tx1"/>
                </a:solidFill>
                <a:cs typeface="Arial" charset="0"/>
              </a:rPr>
              <a:t>dan</a:t>
            </a:r>
            <a:r>
              <a:rPr lang="en-US" altLang="id-ID" b="1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altLang="id-ID" b="1" dirty="0" err="1">
                <a:solidFill>
                  <a:schemeClr val="tx1"/>
                </a:solidFill>
                <a:cs typeface="Arial" charset="0"/>
              </a:rPr>
              <a:t>analisis</a:t>
            </a:r>
            <a:r>
              <a:rPr lang="en-US" altLang="id-ID" b="1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altLang="id-ID" b="1" dirty="0" err="1">
                <a:solidFill>
                  <a:schemeClr val="tx1"/>
                </a:solidFill>
                <a:cs typeface="Arial" charset="0"/>
              </a:rPr>
              <a:t>dampaknya</a:t>
            </a:r>
            <a:r>
              <a:rPr lang="id-ID" altLang="id-ID" b="1" dirty="0">
                <a:solidFill>
                  <a:schemeClr val="tx1"/>
                </a:solidFill>
                <a:cs typeface="Arial" charset="0"/>
              </a:rPr>
              <a:t>.  </a:t>
            </a:r>
          </a:p>
        </p:txBody>
      </p:sp>
      <p:pic>
        <p:nvPicPr>
          <p:cNvPr id="7173" name="Picture 4" descr="VCDSS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943475"/>
            <a:ext cx="239077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 descr="AQWS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975" y="0"/>
            <a:ext cx="2376488" cy="191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 descr="wawasan-kbsn2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2484438" cy="191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8" descr="bgfd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11413" y="4941888"/>
            <a:ext cx="2447925" cy="191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7" name="Picture 9" descr="images9987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64388" y="4868863"/>
            <a:ext cx="1979612" cy="198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8" name="Picture 10" descr="ZAQW.jp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59338" y="4941888"/>
            <a:ext cx="2305050" cy="191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9" name="Picture 11" descr="VSAAE.jp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716463" y="0"/>
            <a:ext cx="2009775" cy="191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0" name="Picture 12" descr="AQW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732588" y="0"/>
            <a:ext cx="2411412" cy="191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2.bp.blogspot.com/-lhdxwWvcdfg/TWM34j2X59I/AAAAAAAAAqA/zRN9Lk_PFpA/s1600/inde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47738"/>
            <a:ext cx="7010400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457200" y="1479726"/>
            <a:ext cx="8534400" cy="707886"/>
          </a:xfrm>
          <a:prstGeom prst="rect">
            <a:avLst/>
          </a:prstGeom>
          <a:gradFill rotWithShape="1">
            <a:gsLst>
              <a:gs pos="44000">
                <a:srgbClr val="03D4A8">
                  <a:alpha val="29000"/>
                </a:srgbClr>
              </a:gs>
              <a:gs pos="44000">
                <a:srgbClr val="03D4A8">
                  <a:alpha val="29000"/>
                </a:srgb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id-ID" altLang="id-ID" sz="2000"/>
              <a:t>m</a:t>
            </a:r>
            <a:r>
              <a:rPr lang="en-US" altLang="id-ID" sz="2000"/>
              <a:t>em</a:t>
            </a:r>
            <a:r>
              <a:rPr lang="id-ID" altLang="id-ID" sz="2000"/>
              <a:t>ahami </a:t>
            </a:r>
            <a:r>
              <a:rPr lang="en-US" altLang="id-ID" sz="2000"/>
              <a:t>peranan </a:t>
            </a:r>
            <a:r>
              <a:rPr lang="id-ID" altLang="id-ID" sz="2000"/>
              <a:t>Pancasila </a:t>
            </a:r>
            <a:r>
              <a:rPr lang="en-US" altLang="id-ID" sz="2000"/>
              <a:t>dalam menumbuhkan nasionalisme ASN.</a:t>
            </a:r>
            <a:endParaRPr lang="en-SG" altLang="id-ID" sz="200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143000" y="431800"/>
            <a:ext cx="6858000" cy="523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id-ID" sz="2800" b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INDIKATOR  HASIL BELAJAR</a:t>
            </a:r>
            <a:endParaRPr lang="en-GB" altLang="id-ID" sz="2800" b="1">
              <a:solidFill>
                <a:schemeClr val="bg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457200" y="2543175"/>
            <a:ext cx="8534400" cy="708025"/>
          </a:xfrm>
          <a:prstGeom prst="rect">
            <a:avLst/>
          </a:prstGeom>
          <a:solidFill>
            <a:srgbClr val="A0A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id-ID" sz="2000" b="1"/>
              <a:t>2. 	</a:t>
            </a:r>
            <a:r>
              <a:rPr lang="id-ID" altLang="id-ID" sz="2000"/>
              <a:t>memahami fungsi dan peran ASN sebagai pelaksana kebijakan publik;</a:t>
            </a:r>
            <a:endParaRPr lang="en-SG" altLang="id-ID" sz="2000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457199" y="4372350"/>
            <a:ext cx="8534793" cy="400110"/>
          </a:xfrm>
          <a:prstGeom prst="rect">
            <a:avLst/>
          </a:prstGeom>
          <a:gradFill flip="none" rotWithShape="1">
            <a:gsLst>
              <a:gs pos="38000">
                <a:srgbClr val="05FB0B">
                  <a:shade val="30000"/>
                  <a:satMod val="115000"/>
                  <a:alpha val="96000"/>
                </a:srgbClr>
              </a:gs>
              <a:gs pos="50000">
                <a:srgbClr val="05FB0B">
                  <a:shade val="67500"/>
                  <a:satMod val="115000"/>
                </a:srgbClr>
              </a:gs>
              <a:gs pos="100000">
                <a:srgbClr val="05FB0B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bg1"/>
                </a:solidFill>
              </a:rPr>
              <a:t>4.     </a:t>
            </a:r>
            <a:r>
              <a:rPr lang="en-US" sz="2000" dirty="0" err="1"/>
              <a:t>memahami</a:t>
            </a:r>
            <a:r>
              <a:rPr lang="en-US" sz="2000" dirty="0"/>
              <a:t> </a:t>
            </a:r>
            <a:r>
              <a:rPr lang="id-ID" sz="2000" dirty="0"/>
              <a:t>fungsi ASN sebagai pemersatu bangsa</a:t>
            </a:r>
            <a:r>
              <a:rPr lang="en-SG" sz="2000" dirty="0"/>
              <a:t> </a:t>
            </a: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463550" y="3638550"/>
            <a:ext cx="8528050" cy="400050"/>
          </a:xfrm>
          <a:prstGeom prst="rect">
            <a:avLst/>
          </a:prstGeom>
          <a:gradFill flip="none" rotWithShape="1">
            <a:gsLst>
              <a:gs pos="39000">
                <a:schemeClr val="accent2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27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id-ID" sz="2000" b="1">
                <a:solidFill>
                  <a:schemeClr val="bg1"/>
                </a:solidFill>
              </a:rPr>
              <a:t>3.    </a:t>
            </a:r>
            <a:r>
              <a:rPr lang="id-ID" altLang="id-ID" sz="2000">
                <a:solidFill>
                  <a:schemeClr val="bg1"/>
                </a:solidFill>
              </a:rPr>
              <a:t>memahami peran ASN </a:t>
            </a:r>
            <a:r>
              <a:rPr lang="en-US" altLang="id-ID" sz="2000">
                <a:solidFill>
                  <a:schemeClr val="bg1"/>
                </a:solidFill>
              </a:rPr>
              <a:t>sebagai </a:t>
            </a:r>
            <a:r>
              <a:rPr lang="id-ID" altLang="id-ID" sz="2000">
                <a:solidFill>
                  <a:schemeClr val="bg1"/>
                </a:solidFill>
              </a:rPr>
              <a:t>pelayanan publik; dan</a:t>
            </a:r>
            <a:endParaRPr lang="en-SG" altLang="id-ID" sz="200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57200" y="5134350"/>
            <a:ext cx="8534400" cy="707886"/>
          </a:xfrm>
          <a:prstGeom prst="rect">
            <a:avLst/>
          </a:prstGeom>
          <a:gradFill rotWithShape="1">
            <a:gsLst>
              <a:gs pos="44000">
                <a:srgbClr val="03D4A8">
                  <a:alpha val="29000"/>
                </a:srgbClr>
              </a:gs>
              <a:gs pos="44000">
                <a:srgbClr val="03D4A8">
                  <a:alpha val="29000"/>
                </a:srgb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buFontTx/>
              <a:buAutoNum type="arabicPeriod" startAt="5"/>
              <a:defRPr/>
            </a:pPr>
            <a:r>
              <a:rPr lang="en-SG" altLang="id-ID" sz="2000"/>
              <a:t> menganalisis dampak apabila tidak mengaplikasikan </a:t>
            </a:r>
            <a:r>
              <a:rPr lang="en-US" altLang="id-ID" sz="2000"/>
              <a:t>nilai-nilai  </a:t>
            </a:r>
          </a:p>
          <a:p>
            <a:pPr marL="457200" indent="-457200">
              <a:defRPr/>
            </a:pPr>
            <a:r>
              <a:rPr lang="en-US" altLang="id-ID" sz="2000"/>
              <a:t>        nasionalisme Pancasila dalam pelaksanaan tugas jabatannya;</a:t>
            </a:r>
            <a:endParaRPr lang="en-SG" altLang="id-ID" sz="200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0" y="5345113"/>
            <a:ext cx="9144000" cy="1512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endParaRPr lang="id-ID" altLang="id-ID">
              <a:latin typeface="Calibri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9750" y="500063"/>
            <a:ext cx="8064500" cy="199231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d-ID" altLang="id-ID" sz="2400" b="1">
                <a:solidFill>
                  <a:srgbClr val="262626"/>
                </a:solidFill>
                <a:cs typeface="Arial" charset="0"/>
              </a:rPr>
              <a:t>PENDIDIKAN NILAI </a:t>
            </a:r>
            <a:r>
              <a:rPr lang="id-ID" altLang="id-ID" sz="2400" b="1">
                <a:solidFill>
                  <a:srgbClr val="262626"/>
                </a:solidFill>
                <a:cs typeface="Arial" charset="0"/>
                <a:sym typeface="Wingdings" pitchFamily="2" charset="2"/>
              </a:rPr>
              <a:t> </a:t>
            </a:r>
            <a:r>
              <a:rPr lang="id-ID" altLang="id-ID" sz="2400" b="1">
                <a:solidFill>
                  <a:srgbClr val="262626"/>
                </a:solidFill>
                <a:cs typeface="Arial" charset="0"/>
              </a:rPr>
              <a:t>KARAKTER </a:t>
            </a:r>
          </a:p>
          <a:p>
            <a:pPr>
              <a:defRPr/>
            </a:pPr>
            <a:r>
              <a:rPr lang="id-ID" altLang="id-ID">
                <a:solidFill>
                  <a:srgbClr val="000000"/>
                </a:solidFill>
                <a:cs typeface="Arial" charset="0"/>
              </a:rPr>
              <a:t/>
            </a:r>
            <a:br>
              <a:rPr lang="id-ID" altLang="id-ID">
                <a:solidFill>
                  <a:srgbClr val="000000"/>
                </a:solidFill>
                <a:cs typeface="Arial" charset="0"/>
              </a:rPr>
            </a:br>
            <a:r>
              <a:rPr lang="id-ID" altLang="id-ID">
                <a:solidFill>
                  <a:srgbClr val="000000"/>
                </a:solidFill>
                <a:cs typeface="Arial" charset="0"/>
              </a:rPr>
              <a:t>3 komponen karakter yang baik  (</a:t>
            </a:r>
            <a:r>
              <a:rPr lang="id-ID" altLang="id-ID" i="1">
                <a:solidFill>
                  <a:srgbClr val="000000"/>
                </a:solidFill>
                <a:cs typeface="Arial" charset="0"/>
              </a:rPr>
              <a:t>components of good character</a:t>
            </a:r>
            <a:r>
              <a:rPr lang="id-ID" altLang="id-ID">
                <a:solidFill>
                  <a:srgbClr val="000000"/>
                </a:solidFill>
                <a:cs typeface="Arial" charset="0"/>
              </a:rPr>
              <a:t>) </a:t>
            </a:r>
            <a:br>
              <a:rPr lang="id-ID" altLang="id-ID">
                <a:solidFill>
                  <a:srgbClr val="000000"/>
                </a:solidFill>
                <a:cs typeface="Arial" charset="0"/>
              </a:rPr>
            </a:br>
            <a:r>
              <a:rPr lang="id-ID" altLang="id-ID">
                <a:solidFill>
                  <a:srgbClr val="000000"/>
                </a:solidFill>
                <a:cs typeface="Arial" charset="0"/>
                <a:sym typeface="Wingdings" pitchFamily="2" charset="2"/>
              </a:rPr>
              <a:t></a:t>
            </a:r>
            <a:r>
              <a:rPr lang="id-ID" altLang="id-ID" i="1">
                <a:solidFill>
                  <a:srgbClr val="000000"/>
                </a:solidFill>
                <a:cs typeface="Arial" charset="0"/>
              </a:rPr>
              <a:t>moral knowing </a:t>
            </a:r>
            <a:r>
              <a:rPr lang="id-ID" altLang="id-ID">
                <a:solidFill>
                  <a:srgbClr val="000000"/>
                </a:solidFill>
                <a:cs typeface="Arial" charset="0"/>
              </a:rPr>
              <a:t>atau pengetahuan tentang moral</a:t>
            </a:r>
            <a:br>
              <a:rPr lang="id-ID" altLang="id-ID">
                <a:solidFill>
                  <a:srgbClr val="000000"/>
                </a:solidFill>
                <a:cs typeface="Arial" charset="0"/>
              </a:rPr>
            </a:br>
            <a:r>
              <a:rPr lang="id-ID" altLang="id-ID">
                <a:solidFill>
                  <a:srgbClr val="000000"/>
                </a:solidFill>
                <a:cs typeface="Arial" charset="0"/>
                <a:sym typeface="Wingdings" pitchFamily="2" charset="2"/>
              </a:rPr>
              <a:t></a:t>
            </a:r>
            <a:r>
              <a:rPr lang="id-ID" altLang="id-ID" i="1">
                <a:solidFill>
                  <a:srgbClr val="000000"/>
                </a:solidFill>
                <a:cs typeface="Arial" charset="0"/>
              </a:rPr>
              <a:t>moral feeling </a:t>
            </a:r>
            <a:r>
              <a:rPr lang="id-ID" altLang="id-ID">
                <a:solidFill>
                  <a:srgbClr val="000000"/>
                </a:solidFill>
                <a:cs typeface="Arial" charset="0"/>
              </a:rPr>
              <a:t>atau perasaan tentang mental</a:t>
            </a:r>
            <a:br>
              <a:rPr lang="id-ID" altLang="id-ID">
                <a:solidFill>
                  <a:srgbClr val="000000"/>
                </a:solidFill>
                <a:cs typeface="Arial" charset="0"/>
              </a:rPr>
            </a:br>
            <a:r>
              <a:rPr lang="id-ID" altLang="id-ID">
                <a:solidFill>
                  <a:srgbClr val="000000"/>
                </a:solidFill>
                <a:cs typeface="Arial" charset="0"/>
                <a:sym typeface="Wingdings" pitchFamily="2" charset="2"/>
              </a:rPr>
              <a:t></a:t>
            </a:r>
            <a:r>
              <a:rPr lang="id-ID" altLang="id-ID" i="1">
                <a:solidFill>
                  <a:srgbClr val="000000"/>
                </a:solidFill>
                <a:cs typeface="Arial" charset="0"/>
              </a:rPr>
              <a:t>moral action </a:t>
            </a:r>
            <a:r>
              <a:rPr lang="id-ID" altLang="id-ID">
                <a:solidFill>
                  <a:srgbClr val="000000"/>
                </a:solidFill>
                <a:cs typeface="Arial" charset="0"/>
              </a:rPr>
              <a:t>atau perbuatan moral	                                           (LICKONA, 1992)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9750" y="2852738"/>
            <a:ext cx="8135938" cy="1944687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id-ID" altLang="id-ID">
              <a:solidFill>
                <a:srgbClr val="000000"/>
              </a:solidFill>
              <a:cs typeface="Arial" charset="0"/>
            </a:endParaRPr>
          </a:p>
          <a:p>
            <a:pPr algn="ctr" eaLnBrk="0" hangingPunct="0">
              <a:defRPr/>
            </a:pPr>
            <a:r>
              <a:rPr lang="id-ID" altLang="id-ID" sz="2000" b="1">
                <a:solidFill>
                  <a:srgbClr val="000000"/>
                </a:solidFill>
                <a:cs typeface="Arial" charset="0"/>
              </a:rPr>
              <a:t>Persepsi moral seseorang membantu dalam menentukan faktor-faktor moral mana yang mempengaruhi keputusan yang akan diambil secara tepat sesuai dengan hati</a:t>
            </a:r>
          </a:p>
          <a:p>
            <a:pPr algn="ctr" eaLnBrk="0" hangingPunct="0">
              <a:defRPr/>
            </a:pPr>
            <a:endParaRPr lang="id-ID" altLang="id-ID">
              <a:solidFill>
                <a:srgbClr val="000000"/>
              </a:solidFill>
              <a:cs typeface="Arial" charset="0"/>
            </a:endParaRPr>
          </a:p>
          <a:p>
            <a:pPr algn="ctr" eaLnBrk="0" hangingPunct="0">
              <a:defRPr/>
            </a:pPr>
            <a:r>
              <a:rPr lang="id-ID" altLang="id-ID">
                <a:solidFill>
                  <a:srgbClr val="000000"/>
                </a:solidFill>
                <a:cs typeface="Arial" charset="0"/>
              </a:rPr>
              <a:t>						       Abowitz, 2007</a:t>
            </a:r>
          </a:p>
          <a:p>
            <a:pPr algn="ctr" eaLnBrk="0" hangingPunct="0">
              <a:defRPr/>
            </a:pPr>
            <a:endParaRPr lang="id-ID" altLang="id-ID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7" name="Picture 6" descr="BF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5856" y="5013177"/>
            <a:ext cx="2619375" cy="1844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150" name="Picture 6" descr="https://encrypted-tbn3.gstatic.com/images?q=tbn:ANd9GcTpk-9E595uj81xO0iIVCf0dF0QBeWTHQdyDNEm2n4cWFOhy7XcU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013176"/>
            <a:ext cx="2705100" cy="1844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bvcxx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81800" y="5013176"/>
            <a:ext cx="2362200" cy="1844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 descr="bvcxff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56325" y="3933825"/>
            <a:ext cx="24003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5" descr="bvcxx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19475" y="4005263"/>
            <a:ext cx="23622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6" descr="cd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5288" y="4005263"/>
            <a:ext cx="21431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ounded Rectangle 3"/>
          <p:cNvSpPr/>
          <p:nvPr/>
        </p:nvSpPr>
        <p:spPr>
          <a:xfrm>
            <a:off x="611188" y="1282700"/>
            <a:ext cx="8208962" cy="307498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d-ID" altLang="id-ID" b="1" dirty="0">
                <a:solidFill>
                  <a:schemeClr val="tx1"/>
                </a:solidFill>
                <a:cs typeface="Arial" charset="0"/>
              </a:rPr>
              <a:t>NILAI </a:t>
            </a:r>
            <a:r>
              <a:rPr lang="id-ID" altLang="id-ID" b="1" dirty="0">
                <a:solidFill>
                  <a:schemeClr val="tx1"/>
                </a:solidFill>
                <a:cs typeface="Arial" charset="0"/>
                <a:sym typeface="Wingdings" pitchFamily="2" charset="2"/>
              </a:rPr>
              <a:t> ACUAN TINGKAH  HIDUP  3 TAHAPAN:</a:t>
            </a:r>
          </a:p>
          <a:p>
            <a:pPr algn="ctr">
              <a:defRPr/>
            </a:pPr>
            <a:endParaRPr lang="id-ID" altLang="id-ID" b="1" dirty="0">
              <a:solidFill>
                <a:schemeClr val="tx1"/>
              </a:solidFill>
              <a:cs typeface="Arial" charset="0"/>
              <a:sym typeface="Wingdings" pitchFamily="2" charset="2"/>
            </a:endParaRPr>
          </a:p>
          <a:p>
            <a:pPr algn="just">
              <a:buFontTx/>
              <a:buAutoNum type="arabicPeriod"/>
              <a:defRPr/>
            </a:pPr>
            <a:r>
              <a:rPr lang="id-ID" altLang="id-ID" i="1" dirty="0">
                <a:solidFill>
                  <a:srgbClr val="00B0F0"/>
                </a:solidFill>
                <a:cs typeface="Arial" charset="0"/>
                <a:sym typeface="Wingdings" pitchFamily="2" charset="2"/>
              </a:rPr>
              <a:t>Values thinking </a:t>
            </a:r>
            <a:r>
              <a:rPr lang="id-ID" altLang="id-ID" dirty="0">
                <a:solidFill>
                  <a:schemeClr val="tx1"/>
                </a:solidFill>
                <a:cs typeface="Arial" charset="0"/>
                <a:sym typeface="Wingdings" pitchFamily="2" charset="2"/>
              </a:rPr>
              <a:t>yaitu nilai-nilai pada tahapan dipikirkan atau </a:t>
            </a:r>
            <a:r>
              <a:rPr lang="id-ID" altLang="id-ID" i="1" dirty="0">
                <a:solidFill>
                  <a:schemeClr val="tx1"/>
                </a:solidFill>
                <a:cs typeface="Arial" charset="0"/>
                <a:sym typeface="Wingdings" pitchFamily="2" charset="2"/>
              </a:rPr>
              <a:t>values cognitive</a:t>
            </a:r>
          </a:p>
          <a:p>
            <a:pPr algn="just">
              <a:buFontTx/>
              <a:buAutoNum type="arabicPeriod"/>
              <a:defRPr/>
            </a:pPr>
            <a:r>
              <a:rPr lang="id-ID" altLang="id-ID" i="1" dirty="0">
                <a:solidFill>
                  <a:srgbClr val="00B0F0"/>
                </a:solidFill>
                <a:cs typeface="Arial" charset="0"/>
                <a:sym typeface="Wingdings" pitchFamily="2" charset="2"/>
              </a:rPr>
              <a:t>Values affective </a:t>
            </a:r>
            <a:r>
              <a:rPr lang="id-ID" altLang="id-ID" dirty="0">
                <a:solidFill>
                  <a:schemeClr val="tx1"/>
                </a:solidFill>
                <a:cs typeface="Arial" charset="0"/>
                <a:sym typeface="Wingdings" pitchFamily="2" charset="2"/>
              </a:rPr>
              <a:t>yaitu nilai-nilai yang menjadi keyakinan atau niat pada diri orang untuk melakukan sesuatu, pada tahap ini dapat dirinci lagi menjadi   a) dispotition b)Commitmens</a:t>
            </a:r>
          </a:p>
          <a:p>
            <a:pPr algn="just">
              <a:defRPr/>
            </a:pPr>
            <a:r>
              <a:rPr lang="id-ID" altLang="id-ID" dirty="0">
                <a:solidFill>
                  <a:srgbClr val="00B0F0"/>
                </a:solidFill>
                <a:cs typeface="Arial" charset="0"/>
                <a:sym typeface="Wingdings" pitchFamily="2" charset="2"/>
              </a:rPr>
              <a:t>3. </a:t>
            </a:r>
            <a:r>
              <a:rPr lang="id-ID" altLang="id-ID" i="1" dirty="0">
                <a:solidFill>
                  <a:srgbClr val="00B0F0"/>
                </a:solidFill>
                <a:cs typeface="Arial" charset="0"/>
                <a:sym typeface="Wingdings" pitchFamily="2" charset="2"/>
              </a:rPr>
              <a:t>Values action </a:t>
            </a:r>
            <a:r>
              <a:rPr lang="id-ID" altLang="id-ID" dirty="0">
                <a:solidFill>
                  <a:schemeClr val="tx1"/>
                </a:solidFill>
                <a:cs typeface="Arial" charset="0"/>
                <a:sym typeface="Wingdings" pitchFamily="2" charset="2"/>
              </a:rPr>
              <a:t>yaitu tahapan dimana nilai yang telah menjadi keyakinan dan menjadi niat komitmen kuat diwujudkan menjadi suatu tindakan nyata atau perbuatan konkret</a:t>
            </a:r>
            <a:endParaRPr lang="id-ID" altLang="id-ID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2895600" y="423863"/>
            <a:ext cx="4462463" cy="6477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id-ID" altLang="id-ID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NILAI</a:t>
            </a:r>
          </a:p>
        </p:txBody>
      </p:sp>
      <p:sp>
        <p:nvSpPr>
          <p:cNvPr id="8" name="Rectangle 7"/>
          <p:cNvSpPr/>
          <p:nvPr/>
        </p:nvSpPr>
        <p:spPr>
          <a:xfrm>
            <a:off x="6516688" y="5661025"/>
            <a:ext cx="2016125" cy="720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>
                <a:solidFill>
                  <a:schemeClr val="tx1"/>
                </a:solidFill>
              </a:rPr>
              <a:t>Hill,1991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08400" y="1857375"/>
            <a:ext cx="1871663" cy="1716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altLang="id-ID" b="1">
                <a:solidFill>
                  <a:schemeClr val="tx1"/>
                </a:solidFill>
                <a:cs typeface="Arial" charset="0"/>
              </a:rPr>
              <a:t>POLA SIKAP</a:t>
            </a:r>
          </a:p>
          <a:p>
            <a:pPr algn="ctr">
              <a:defRPr/>
            </a:pPr>
            <a:endParaRPr lang="id-ID" altLang="id-ID" b="1">
              <a:solidFill>
                <a:srgbClr val="FFFFFF"/>
              </a:solidFill>
              <a:cs typeface="Arial" charset="0"/>
            </a:endParaRPr>
          </a:p>
          <a:p>
            <a:pPr algn="ctr">
              <a:defRPr/>
            </a:pPr>
            <a:endParaRPr lang="id-ID" altLang="id-ID" b="1">
              <a:solidFill>
                <a:srgbClr val="FFFFFF"/>
              </a:solidFill>
              <a:cs typeface="Arial" charset="0"/>
            </a:endParaRPr>
          </a:p>
          <a:p>
            <a:pPr algn="ctr">
              <a:defRPr/>
            </a:pPr>
            <a:r>
              <a:rPr lang="id-ID" altLang="id-ID" b="1">
                <a:solidFill>
                  <a:schemeClr val="tx1"/>
                </a:solidFill>
                <a:cs typeface="Arial" charset="0"/>
              </a:rPr>
              <a:t>POLA TINGKAH LAKU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43438" y="2138363"/>
            <a:ext cx="0" cy="57626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55650" y="2276475"/>
            <a:ext cx="2016125" cy="11525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sz="2000" b="1" dirty="0">
                <a:solidFill>
                  <a:schemeClr val="tx1"/>
                </a:solidFill>
              </a:rPr>
              <a:t>NILAI</a:t>
            </a:r>
          </a:p>
        </p:txBody>
      </p:sp>
      <p:sp>
        <p:nvSpPr>
          <p:cNvPr id="11" name="Oval 10"/>
          <p:cNvSpPr/>
          <p:nvPr/>
        </p:nvSpPr>
        <p:spPr>
          <a:xfrm>
            <a:off x="6443663" y="2000250"/>
            <a:ext cx="2700337" cy="17145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sz="1600" b="1" dirty="0">
                <a:solidFill>
                  <a:schemeClr val="tx1"/>
                </a:solidFill>
              </a:rPr>
              <a:t>KEPRIBADIAN SESEORANG/</a:t>
            </a:r>
          </a:p>
          <a:p>
            <a:pPr algn="ctr">
              <a:defRPr/>
            </a:pPr>
            <a:r>
              <a:rPr lang="id-ID" sz="1600" b="1" dirty="0">
                <a:solidFill>
                  <a:schemeClr val="tx1"/>
                </a:solidFill>
              </a:rPr>
              <a:t>KELOMPOK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843213" y="2781300"/>
            <a:ext cx="720725" cy="0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651500" y="2852738"/>
            <a:ext cx="720725" cy="0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900113" y="260350"/>
            <a:ext cx="7056437" cy="9366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b="1" dirty="0">
                <a:solidFill>
                  <a:schemeClr val="tx1"/>
                </a:solidFill>
              </a:rPr>
              <a:t>HUBUNGAN ANTARA NILAI, SIKAP, TINGKAH LAKU </a:t>
            </a:r>
          </a:p>
          <a:p>
            <a:pPr algn="ctr">
              <a:defRPr/>
            </a:pPr>
            <a:r>
              <a:rPr lang="id-ID" b="1" dirty="0">
                <a:solidFill>
                  <a:schemeClr val="tx1"/>
                </a:solidFill>
              </a:rPr>
              <a:t>DAN KEPRIBADIAN SESEORANG</a:t>
            </a:r>
          </a:p>
        </p:txBody>
      </p:sp>
      <p:sp>
        <p:nvSpPr>
          <p:cNvPr id="14345" name="TextBox 15"/>
          <p:cNvSpPr txBox="1">
            <a:spLocks noChangeArrowheads="1"/>
          </p:cNvSpPr>
          <p:nvPr/>
        </p:nvSpPr>
        <p:spPr bwMode="auto">
          <a:xfrm>
            <a:off x="5435600" y="4005263"/>
            <a:ext cx="32400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altLang="id-ID"/>
              <a:t>Yvon Ambroise,1993</a:t>
            </a:r>
          </a:p>
        </p:txBody>
      </p:sp>
      <p:pic>
        <p:nvPicPr>
          <p:cNvPr id="14346" name="Picture 11" descr="https://encrypted-tbn1.gstatic.com/images?q=tbn:ANd9GcRlJDH75ezLbw5Oh2vUqQb8yMfrhkm3l2KJmeeeKqxDGdD_1eQ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0338" y="4437063"/>
            <a:ext cx="4103687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06090"/>
          </a:xfrm>
          <a:solidFill>
            <a:schemeClr val="accent3">
              <a:lumMod val="40000"/>
              <a:lumOff val="60000"/>
            </a:schemeClr>
          </a:solidFill>
          <a:extLst/>
        </p:spPr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id-ID" sz="28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PETA KOMPETENSI DASAR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132138" y="5732463"/>
            <a:ext cx="2879725" cy="6492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ASN YANG MEMILIKI NASIONALISME KUAT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99592" y="4221088"/>
            <a:ext cx="7272808" cy="79208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dirty="0"/>
              <a:t>ASN yang memahami dan memiliki kesadaran </a:t>
            </a:r>
            <a:r>
              <a:rPr lang="id-ID" dirty="0" smtClean="0"/>
              <a:t>mengimplementasikan </a:t>
            </a:r>
            <a:r>
              <a:rPr lang="id-ID" dirty="0"/>
              <a:t>nilai-nilai Pancasila dalam pelaksanaan tugasnya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71550" y="3500438"/>
            <a:ext cx="1223963" cy="57626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dirty="0"/>
              <a:t>SILA 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411413" y="3500438"/>
            <a:ext cx="1223962" cy="576262"/>
          </a:xfrm>
          <a:prstGeom prst="roundRect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dirty="0"/>
              <a:t>SILA 2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79838" y="3500438"/>
            <a:ext cx="1223962" cy="57626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dirty="0"/>
              <a:t>SILA 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19700" y="3500438"/>
            <a:ext cx="1223963" cy="576262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dirty="0"/>
              <a:t>SILA 4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732588" y="3500438"/>
            <a:ext cx="1223962" cy="576262"/>
          </a:xfrm>
          <a:prstGeom prst="roundRect">
            <a:avLst/>
          </a:prstGeom>
          <a:solidFill>
            <a:srgbClr val="00B0F0"/>
          </a:solidFill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dirty="0"/>
              <a:t>SILA 5</a:t>
            </a:r>
          </a:p>
        </p:txBody>
      </p:sp>
      <p:sp>
        <p:nvSpPr>
          <p:cNvPr id="11" name="Rectangle 10">
            <a:hlinkClick r:id="rId4" action="ppaction://hlinkpres?slideindex=1&amp;slidetitle="/>
          </p:cNvPr>
          <p:cNvSpPr/>
          <p:nvPr/>
        </p:nvSpPr>
        <p:spPr>
          <a:xfrm>
            <a:off x="581052" y="3429000"/>
            <a:ext cx="7777162" cy="1944688"/>
          </a:xfrm>
          <a:prstGeom prst="rect">
            <a:avLst/>
          </a:prstGeom>
          <a:solidFill>
            <a:schemeClr val="tx2">
              <a:lumMod val="40000"/>
              <a:lumOff val="60000"/>
              <a:alpha val="32000"/>
            </a:schemeClr>
          </a:solidFill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altLang="id-ID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2" name="Rounded Rectangle 11">
            <a:hlinkClick r:id="rId5" action="ppaction://hlinkpres?slideindex=1&amp;slidetitle="/>
          </p:cNvPr>
          <p:cNvSpPr/>
          <p:nvPr/>
        </p:nvSpPr>
        <p:spPr>
          <a:xfrm>
            <a:off x="468313" y="2276475"/>
            <a:ext cx="2374900" cy="5762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300" b="1" dirty="0">
                <a:solidFill>
                  <a:schemeClr val="accent1">
                    <a:lumMod val="50000"/>
                  </a:schemeClr>
                </a:solidFill>
                <a:hlinkClick r:id="rId6" action="ppaction://hlinkpres?slideindex=1&amp;slidetitle="/>
              </a:rPr>
              <a:t>ASN</a:t>
            </a:r>
            <a:r>
              <a:rPr lang="id-ID" sz="1300" b="1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id-ID" sz="1300" b="1" dirty="0">
                <a:solidFill>
                  <a:schemeClr val="accent1">
                    <a:lumMod val="50000"/>
                  </a:schemeClr>
                </a:solidFill>
                <a:hlinkClick r:id="rId6" action="ppaction://hlinkpres?slideindex=1&amp;slidetitle="/>
              </a:rPr>
              <a:t>sebagai</a:t>
            </a:r>
            <a:r>
              <a:rPr lang="id-ID" sz="13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d-ID" sz="1300" b="1" dirty="0">
                <a:solidFill>
                  <a:schemeClr val="accent1">
                    <a:lumMod val="50000"/>
                  </a:schemeClr>
                </a:solidFill>
                <a:hlinkClick r:id="rId6" action="ppaction://hlinkpres?slideindex=1&amp;slidetitle="/>
              </a:rPr>
              <a:t>pelaksana</a:t>
            </a:r>
            <a:r>
              <a:rPr lang="id-ID" sz="1300" b="1" dirty="0">
                <a:solidFill>
                  <a:schemeClr val="accent1">
                    <a:lumMod val="50000"/>
                  </a:schemeClr>
                </a:solidFill>
              </a:rPr>
              <a:t> kebijakan publik</a:t>
            </a:r>
          </a:p>
        </p:txBody>
      </p:sp>
      <p:sp>
        <p:nvSpPr>
          <p:cNvPr id="13" name="Rounded Rectangle 12">
            <a:hlinkClick r:id="rId7" action="ppaction://hlinkpres?slideindex=1&amp;slidetitle="/>
          </p:cNvPr>
          <p:cNvSpPr/>
          <p:nvPr/>
        </p:nvSpPr>
        <p:spPr>
          <a:xfrm>
            <a:off x="3059113" y="2276475"/>
            <a:ext cx="2592387" cy="57626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600" dirty="0">
                <a:solidFill>
                  <a:schemeClr val="accent1">
                    <a:lumMod val="50000"/>
                  </a:schemeClr>
                </a:solidFill>
              </a:rPr>
              <a:t>ASN </a:t>
            </a:r>
            <a:r>
              <a:rPr lang="id-ID" sz="1600" dirty="0">
                <a:solidFill>
                  <a:schemeClr val="accent1">
                    <a:lumMod val="50000"/>
                  </a:schemeClr>
                </a:solidFill>
                <a:hlinkClick r:id="rId8" action="ppaction://hlinkpres?slideindex=1&amp;slidetitle="/>
              </a:rPr>
              <a:t>sebagai</a:t>
            </a:r>
            <a:r>
              <a:rPr lang="id-ID" sz="1600" dirty="0">
                <a:solidFill>
                  <a:schemeClr val="accent1">
                    <a:lumMod val="50000"/>
                  </a:schemeClr>
                </a:solidFill>
              </a:rPr>
              <a:t> pelayan </a:t>
            </a:r>
            <a:r>
              <a:rPr lang="id-ID" sz="1600" dirty="0">
                <a:solidFill>
                  <a:schemeClr val="accent1">
                    <a:lumMod val="50000"/>
                  </a:schemeClr>
                </a:solidFill>
                <a:hlinkClick r:id="rId8" action="ppaction://hlinkpres?slideindex=1&amp;slidetitle="/>
              </a:rPr>
              <a:t>publik</a:t>
            </a:r>
            <a:endParaRPr lang="id-ID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ounded Rectangle 13">
            <a:hlinkClick r:id="rId9" action="ppaction://hlinkpres?slideindex=1&amp;slidetitle="/>
          </p:cNvPr>
          <p:cNvSpPr/>
          <p:nvPr/>
        </p:nvSpPr>
        <p:spPr>
          <a:xfrm>
            <a:off x="5795963" y="2276475"/>
            <a:ext cx="2592387" cy="5762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600" dirty="0">
                <a:solidFill>
                  <a:schemeClr val="accent1">
                    <a:lumMod val="50000"/>
                  </a:schemeClr>
                </a:solidFill>
              </a:rPr>
              <a:t>ASN  </a:t>
            </a:r>
            <a:r>
              <a:rPr lang="id-ID" sz="1600" dirty="0" smtClean="0">
                <a:solidFill>
                  <a:schemeClr val="accent1">
                    <a:lumMod val="50000"/>
                  </a:schemeClr>
                </a:solidFill>
                <a:hlinkClick r:id="rId10" action="ppaction://hlinkpres?slideindex=1&amp;slidetitle="/>
              </a:rPr>
              <a:t>perekat</a:t>
            </a:r>
            <a:r>
              <a:rPr lang="id-ID" sz="1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d-ID" sz="1600" dirty="0">
                <a:solidFill>
                  <a:schemeClr val="accent1">
                    <a:lumMod val="50000"/>
                  </a:schemeClr>
                </a:solidFill>
              </a:rPr>
              <a:t>dan </a:t>
            </a:r>
            <a:r>
              <a:rPr lang="id-ID" sz="1600" dirty="0">
                <a:solidFill>
                  <a:schemeClr val="accent1">
                    <a:lumMod val="50000"/>
                  </a:schemeClr>
                </a:solidFill>
                <a:hlinkClick r:id="rId10" action="ppaction://hlinkpres?slideindex=1&amp;slidetitle="/>
              </a:rPr>
              <a:t>pemersatu</a:t>
            </a:r>
            <a:r>
              <a:rPr lang="id-ID" sz="1600" dirty="0">
                <a:solidFill>
                  <a:schemeClr val="accent1">
                    <a:lumMod val="50000"/>
                  </a:schemeClr>
                </a:solidFill>
              </a:rPr>
              <a:t> bangsa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39750" y="1125538"/>
            <a:ext cx="8229600" cy="7048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algn="ctr">
              <a:defRPr/>
            </a:pPr>
            <a:endParaRPr lang="id-ID" altLang="id-ID" sz="2800" b="1">
              <a:solidFill>
                <a:srgbClr val="25406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1560" y="980728"/>
            <a:ext cx="8064500" cy="792163"/>
          </a:xfrm>
          <a:prstGeom prst="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  <a:prstDash val="solid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dirty="0">
                <a:solidFill>
                  <a:schemeClr val="tx1"/>
                </a:solidFill>
              </a:rPr>
              <a:t>ASN yang mampu </a:t>
            </a:r>
            <a:r>
              <a:rPr lang="id-ID" dirty="0">
                <a:solidFill>
                  <a:schemeClr val="tx1"/>
                </a:solidFill>
                <a:hlinkClick r:id="rId11" action="ppaction://hlinkpres?slideindex=1&amp;slidetitle="/>
              </a:rPr>
              <a:t>mengaktualisasikan</a:t>
            </a:r>
            <a:r>
              <a:rPr lang="id-ID" dirty="0">
                <a:solidFill>
                  <a:schemeClr val="tx1"/>
                </a:solidFill>
              </a:rPr>
              <a:t> wawasan kebangsaan dan jiwa nasionalisme dalam menjalankan profesinya sebagai pelayanan publik yang berintegrasi </a:t>
            </a:r>
          </a:p>
        </p:txBody>
      </p:sp>
      <p:sp>
        <p:nvSpPr>
          <p:cNvPr id="17" name="Down Arrow 16"/>
          <p:cNvSpPr/>
          <p:nvPr/>
        </p:nvSpPr>
        <p:spPr>
          <a:xfrm rot="10800000" flipH="1">
            <a:off x="4140200" y="5372100"/>
            <a:ext cx="576263" cy="2889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altLang="id-ID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8" name="Down Arrow 17"/>
          <p:cNvSpPr/>
          <p:nvPr/>
        </p:nvSpPr>
        <p:spPr>
          <a:xfrm rot="10800000" flipH="1">
            <a:off x="6875463" y="2924175"/>
            <a:ext cx="576262" cy="288925"/>
          </a:xfrm>
          <a:prstGeom prst="down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altLang="id-ID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9" name="Down Arrow 18"/>
          <p:cNvSpPr/>
          <p:nvPr/>
        </p:nvSpPr>
        <p:spPr>
          <a:xfrm rot="10800000" flipH="1">
            <a:off x="3924300" y="2924175"/>
            <a:ext cx="576263" cy="288925"/>
          </a:xfrm>
          <a:prstGeom prst="down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altLang="id-ID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0" name="Down Arrow 19"/>
          <p:cNvSpPr/>
          <p:nvPr/>
        </p:nvSpPr>
        <p:spPr>
          <a:xfrm rot="10800000" flipH="1">
            <a:off x="1331913" y="2924175"/>
            <a:ext cx="576262" cy="288925"/>
          </a:xfrm>
          <a:prstGeom prst="down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altLang="id-ID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16422" name="Group 28"/>
          <p:cNvGrpSpPr>
            <a:grpSpLocks/>
          </p:cNvGrpSpPr>
          <p:nvPr/>
        </p:nvGrpSpPr>
        <p:grpSpPr bwMode="auto">
          <a:xfrm>
            <a:off x="1476375" y="2060575"/>
            <a:ext cx="5616575" cy="215900"/>
            <a:chOff x="1476375" y="2060575"/>
            <a:chExt cx="5616575" cy="2159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1476375" y="2060575"/>
              <a:ext cx="561657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476375" y="2060575"/>
              <a:ext cx="0" cy="2159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092950" y="2060575"/>
              <a:ext cx="0" cy="2159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Down Arrow 30"/>
          <p:cNvSpPr/>
          <p:nvPr/>
        </p:nvSpPr>
        <p:spPr>
          <a:xfrm rot="10800000" flipH="1">
            <a:off x="3995738" y="1773238"/>
            <a:ext cx="576262" cy="215900"/>
          </a:xfrm>
          <a:prstGeom prst="down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altLang="id-ID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30" name="Picture 29" descr="uu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638925" y="5301208"/>
            <a:ext cx="2037531" cy="15567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7" name="Oval 26">
            <a:hlinkClick r:id="rId13" action="ppaction://hlinkfile"/>
          </p:cNvPr>
          <p:cNvSpPr/>
          <p:nvPr/>
        </p:nvSpPr>
        <p:spPr>
          <a:xfrm>
            <a:off x="1214414" y="6286520"/>
            <a:ext cx="857256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Down Arrow 28">
            <a:hlinkClick r:id="rId14" action="ppaction://hlinkpres?slideindex=1&amp;slidetitle="/>
          </p:cNvPr>
          <p:cNvSpPr/>
          <p:nvPr/>
        </p:nvSpPr>
        <p:spPr>
          <a:xfrm>
            <a:off x="785786" y="6072206"/>
            <a:ext cx="357190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213" y="2708920"/>
            <a:ext cx="8183880" cy="1800200"/>
          </a:xfrm>
          <a:solidFill>
            <a:srgbClr val="FFFF00"/>
          </a:solidFill>
        </p:spPr>
        <p:txBody>
          <a:bodyPr/>
          <a:lstStyle/>
          <a:p>
            <a:pPr marL="0" indent="0" algn="ctr">
              <a:buNone/>
            </a:pPr>
            <a:r>
              <a:rPr lang="id-ID" sz="4000" b="1" dirty="0" smtClean="0"/>
              <a:t>1. Peranan </a:t>
            </a:r>
            <a:r>
              <a:rPr lang="id-ID" sz="4000" b="1" dirty="0"/>
              <a:t>Pancasila </a:t>
            </a:r>
            <a:r>
              <a:rPr lang="id-ID" sz="4000" b="1" dirty="0" smtClean="0"/>
              <a:t>untuk </a:t>
            </a:r>
            <a:r>
              <a:rPr lang="id-ID" sz="4000" b="1" dirty="0"/>
              <a:t>ASN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93411" y="4509120"/>
            <a:ext cx="8183880" cy="1800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>
            <a:lvl1pPr marL="265113" indent="-26511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00025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5813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ED3742"/>
              </a:buClr>
              <a:buSzPct val="100000"/>
              <a:buFont typeface="Wingdings 2" pitchFamily="18" charset="2"/>
              <a:buChar char="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3938" indent="-182563" algn="l" rtl="0" eaLnBrk="0" fontAlgn="base" hangingPunct="0">
              <a:spcBef>
                <a:spcPts val="225"/>
              </a:spcBef>
              <a:spcAft>
                <a:spcPct val="0"/>
              </a:spcAft>
              <a:buClr>
                <a:srgbClr val="ED3742"/>
              </a:buClr>
              <a:buSzPct val="112000"/>
              <a:buFont typeface="Verdana" pitchFamily="34" charset="0"/>
              <a:buChar char="◦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Font typeface="Wingdings 2" pitchFamily="18" charset="2"/>
              <a:buNone/>
            </a:pPr>
            <a:r>
              <a:rPr lang="id-ID" sz="4000" b="1" dirty="0" smtClean="0"/>
              <a:t>2. ASN Pelaksana kebijakan Publik</a:t>
            </a:r>
            <a:endParaRPr lang="id-ID" sz="4000" b="1" dirty="0"/>
          </a:p>
        </p:txBody>
      </p:sp>
      <p:sp>
        <p:nvSpPr>
          <p:cNvPr id="5" name="Oval 4"/>
          <p:cNvSpPr/>
          <p:nvPr/>
        </p:nvSpPr>
        <p:spPr>
          <a:xfrm>
            <a:off x="1331640" y="836712"/>
            <a:ext cx="6840759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2"/>
                </a:solidFill>
              </a:rPr>
              <a:t>Wasbang dan wasnus bagi ASN</a:t>
            </a:r>
            <a:endParaRPr lang="id-ID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1662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Spring.p3d 0"/>
  <p:tag name="POWER3D OPTIONS" val="Medium "/>
  <p:tag name="POWER3D IMAGE0" val="PWRTRANS.TGA"/>
  <p:tag name="POWER3D SOUND" val="Spring Awa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Tsquares.p3d 1"/>
  <p:tag name="POWER3D OPTIONS" val="Medium "/>
  <p:tag name="POWER3D IMAGE0" val="PWRTRANS.TGA"/>
  <p:tag name="POWER3D SOUND" val="Twirling Squar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Crdoors.p3d 7"/>
  <p:tag name="POWER3D OPTIONS" val="Medium "/>
  <p:tag name="POWER3D IMAGE0" val="PWRTRANS.TGA"/>
  <p:tag name="POWER3D SOUND" val="Creaking Door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Shutup.p3d 0"/>
  <p:tag name="POWER3D OPTIONS" val="Medium "/>
  <p:tag name="POWER3D IMAGE0" val="PWRTRANS.TGA"/>
  <p:tag name="POWER3D SOUND" val="Shut Up"/>
  <p:tag name="WP_AF_EFFECT_INFO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3111</TotalTime>
  <Words>342</Words>
  <Application>Microsoft Office PowerPoint</Application>
  <PresentationFormat>On-screen Show (4:3)</PresentationFormat>
  <Paragraphs>67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NILAI</vt:lpstr>
      <vt:lpstr>PowerPoint Presentation</vt:lpstr>
      <vt:lpstr>PETA KOMPETENSI DASAR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TEKNIK PEMBELAJARAN</dc:title>
  <dc:creator>Acer</dc:creator>
  <cp:lastModifiedBy>Yulianto</cp:lastModifiedBy>
  <cp:revision>108</cp:revision>
  <cp:lastPrinted>2018-10-03T06:34:51Z</cp:lastPrinted>
  <dcterms:created xsi:type="dcterms:W3CDTF">2014-10-20T06:44:33Z</dcterms:created>
  <dcterms:modified xsi:type="dcterms:W3CDTF">2020-01-02T19:48:26Z</dcterms:modified>
</cp:coreProperties>
</file>