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0BA57-B3F3-45D9-B43D-8422AD582B8A}" type="datetimeFigureOut">
              <a:rPr lang="id-ID" smtClean="0"/>
              <a:t>10/10/2019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8005D-AF66-4C88-96BE-43B4DFD23F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00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005D-AF66-4C88-96BE-43B4DFD23F0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65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005D-AF66-4C88-96BE-43B4DFD23F0F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4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WHOLE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GOVERNMENT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43000" y="3602160"/>
            <a:ext cx="6857280" cy="21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Pelatihan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Dasar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id-ID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Calon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Pegawai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Negeri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Sipil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Angkatan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id-ID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29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Tahun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201</a:t>
            </a:r>
            <a:r>
              <a:rPr lang="id-ID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Badan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Pusat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Statistik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Jimmy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Ludin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, SST,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M.Si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Widyaiswara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Muda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59ED62-DD57-4808-8CA8-1DBCB7F7946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Best Practices Penerapan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565720" y="1827702"/>
            <a:ext cx="7747743" cy="378"/>
          </a:xfrm>
          <a:prstGeom prst="line">
            <a:avLst/>
          </a:prstGeom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565720" y="1757147"/>
            <a:ext cx="1549228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Prasyarat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Best Practices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2433400" y="182808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Budaya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dan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Filosopi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2303080" y="218518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6"/>
          <p:cNvSpPr/>
          <p:nvPr/>
        </p:nvSpPr>
        <p:spPr>
          <a:xfrm>
            <a:off x="2433400" y="218592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Cara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Kerja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yang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Baru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7"/>
          <p:cNvSpPr/>
          <p:nvPr/>
        </p:nvSpPr>
        <p:spPr>
          <a:xfrm>
            <a:off x="2303080" y="254302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2433400" y="254376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Akuntabilitas dan insentif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9"/>
          <p:cNvSpPr/>
          <p:nvPr/>
        </p:nvSpPr>
        <p:spPr>
          <a:xfrm>
            <a:off x="2303080" y="290086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2433400" y="290124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Collegate 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1"/>
          <p:cNvSpPr/>
          <p:nvPr/>
        </p:nvSpPr>
        <p:spPr>
          <a:xfrm>
            <a:off x="2303080" y="325834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2"/>
          <p:cNvSpPr/>
          <p:nvPr/>
        </p:nvSpPr>
        <p:spPr>
          <a:xfrm>
            <a:off x="565720" y="3276702"/>
            <a:ext cx="7747743" cy="378"/>
          </a:xfrm>
          <a:prstGeom prst="line">
            <a:avLst/>
          </a:prstGeom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3"/>
          <p:cNvSpPr/>
          <p:nvPr/>
        </p:nvSpPr>
        <p:spPr>
          <a:xfrm>
            <a:off x="565720" y="3206147"/>
            <a:ext cx="1549228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Best Pactices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4"/>
          <p:cNvSpPr/>
          <p:nvPr/>
        </p:nvSpPr>
        <p:spPr>
          <a:xfrm>
            <a:off x="2433400" y="327708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negara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5"/>
          <p:cNvSpPr/>
          <p:nvPr/>
        </p:nvSpPr>
        <p:spPr>
          <a:xfrm>
            <a:off x="2303080" y="363418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6"/>
          <p:cNvSpPr/>
          <p:nvPr/>
        </p:nvSpPr>
        <p:spPr>
          <a:xfrm>
            <a:off x="2433400" y="363492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instansi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Line 17"/>
          <p:cNvSpPr/>
          <p:nvPr/>
        </p:nvSpPr>
        <p:spPr>
          <a:xfrm>
            <a:off x="2303080" y="399202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8"/>
          <p:cNvSpPr/>
          <p:nvPr/>
        </p:nvSpPr>
        <p:spPr>
          <a:xfrm>
            <a:off x="2433400" y="399276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Unit Kerja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19"/>
          <p:cNvSpPr/>
          <p:nvPr/>
        </p:nvSpPr>
        <p:spPr>
          <a:xfrm>
            <a:off x="2303080" y="434986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2433400" y="435024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21"/>
          <p:cNvSpPr/>
          <p:nvPr/>
        </p:nvSpPr>
        <p:spPr>
          <a:xfrm>
            <a:off x="2303080" y="470734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22"/>
          <p:cNvSpPr/>
          <p:nvPr/>
        </p:nvSpPr>
        <p:spPr>
          <a:xfrm>
            <a:off x="565720" y="4725702"/>
            <a:ext cx="7747743" cy="378"/>
          </a:xfrm>
          <a:prstGeom prst="line">
            <a:avLst/>
          </a:prstGeom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3"/>
          <p:cNvSpPr/>
          <p:nvPr/>
        </p:nvSpPr>
        <p:spPr>
          <a:xfrm>
            <a:off x="565720" y="4655147"/>
            <a:ext cx="2329139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e-government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4"/>
          <p:cNvSpPr/>
          <p:nvPr/>
        </p:nvSpPr>
        <p:spPr>
          <a:xfrm>
            <a:off x="3292000" y="472644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Ketersediaan CIO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25"/>
          <p:cNvSpPr/>
          <p:nvPr/>
        </p:nvSpPr>
        <p:spPr>
          <a:xfrm>
            <a:off x="3178240" y="508318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6"/>
          <p:cNvSpPr/>
          <p:nvPr/>
        </p:nvSpPr>
        <p:spPr>
          <a:xfrm>
            <a:off x="3292000" y="508392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Interoperabilitas sektor public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27"/>
          <p:cNvSpPr/>
          <p:nvPr/>
        </p:nvSpPr>
        <p:spPr>
          <a:xfrm>
            <a:off x="3178240" y="544102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8"/>
          <p:cNvSpPr/>
          <p:nvPr/>
        </p:nvSpPr>
        <p:spPr>
          <a:xfrm>
            <a:off x="3292000" y="544176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Integrasi pelayanan online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29"/>
          <p:cNvSpPr/>
          <p:nvPr/>
        </p:nvSpPr>
        <p:spPr>
          <a:xfrm>
            <a:off x="3178240" y="579886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0"/>
          <p:cNvSpPr/>
          <p:nvPr/>
        </p:nvSpPr>
        <p:spPr>
          <a:xfrm>
            <a:off x="3292000" y="579924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Prosentase portal nasional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31"/>
          <p:cNvSpPr/>
          <p:nvPr/>
        </p:nvSpPr>
        <p:spPr>
          <a:xfrm>
            <a:off x="3178240" y="615634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BC8933-18D9-42C3-8772-187CA527E7A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Praktek Manajemen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31080" y="1958400"/>
            <a:ext cx="2402280" cy="5850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65160" rIns="113760" bIns="65160" anchor="ctr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Pengertian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31080" y="2544480"/>
            <a:ext cx="2402280" cy="349920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85320" rIns="113760" bIns="128160"/>
          <a:lstStyle/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Penyelenggara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Organisasi penyelenggara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Pelaksana pelayanan public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Masyarakat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 pelayanan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Maklumat pelayanan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370680" y="1958400"/>
            <a:ext cx="2402280" cy="5850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65160" rIns="113760" bIns="65160" anchor="ctr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Asas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3370680" y="2544480"/>
            <a:ext cx="2402280" cy="349920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85320" rIns="113760" bIns="128160"/>
          <a:lstStyle/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kepentingan umum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kepastian hukum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Kesamaan hak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Keseimbangan hak dan kewajiban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Keprofesionalan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Partisipatif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tidak diskriminatif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Keterbukaan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Akuntabilitas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ketepatan waktu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kecepatan, kemudahan, dan keterjangkauan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6109920" y="1958400"/>
            <a:ext cx="2402280" cy="58500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65160" rIns="113760" bIns="65160" anchor="ctr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Prinsip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6109920" y="2544480"/>
            <a:ext cx="2402280" cy="349920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5320" tIns="85320" rIns="113760" bIns="128160"/>
          <a:lstStyle/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Kesederhanaan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Kejelasan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Kepastian waktu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Akurasi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Keamanan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Tanggungjawab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Kelengkapan sarana dan prosarana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Kemudahan akses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Kedisiplinan, Kesopanan dan Keramahan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spcAft>
                <a:spcPts val="24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Kenyamanan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8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956DE2-A67F-4A70-ADA1-3CBE88F5BFF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74520" y="74160"/>
            <a:ext cx="4247280" cy="65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Contoh Kasus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Picture 3"/>
          <p:cNvPicPr/>
          <p:nvPr/>
        </p:nvPicPr>
        <p:blipFill>
          <a:blip r:embed="rId2"/>
          <a:stretch/>
        </p:blipFill>
        <p:spPr>
          <a:xfrm>
            <a:off x="4572000" y="15120"/>
            <a:ext cx="4571280" cy="2573640"/>
          </a:xfrm>
          <a:prstGeom prst="rect">
            <a:avLst/>
          </a:prstGeom>
          <a:ln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5"/>
          <p:cNvPicPr/>
          <p:nvPr/>
        </p:nvPicPr>
        <p:blipFill>
          <a:blip r:embed="rId3"/>
          <a:stretch/>
        </p:blipFill>
        <p:spPr>
          <a:xfrm>
            <a:off x="77760" y="700200"/>
            <a:ext cx="6571800" cy="604188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B53F69-37A8-4127-9285-D64C1D27DFB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Contoh Kasus (Internal BPS)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Survei Terintegrasi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Tumpang tindih kegiatan survei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Responden (khususnya perusahaan) merasa terbebani karena banyaknya survei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FD66FC5-6A73-45E8-8BF8-A330B0E39D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TERIMA KASIH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F0C212-69B4-46E5-924A-DABC999D7C0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65720" y="386280"/>
            <a:ext cx="4037760" cy="7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MATA PELATIHAN SEBAGAI SUMBER IMAGINATION/ISSU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133200" y="1177560"/>
            <a:ext cx="8876520" cy="48898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784600" y="1884240"/>
            <a:ext cx="3116520" cy="5396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4114800" y="6400800"/>
            <a:ext cx="837360" cy="32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D55DDCD-B09E-44E9-909D-F800C5160F05}" type="slidenum">
              <a:rPr lang="en-US" sz="1200" b="0" strike="noStrike" spc="-1">
                <a:solidFill>
                  <a:srgbClr val="0E35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Latar Belakang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Government Partnership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for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Terbuka : dapat diawasi oleh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Kegiatan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Pendidikan, kesehatan, lapangan kerja, bebas korupsi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Banyak permasalahan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Keuangan, data terbuka, keamanan dan kenyamanan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“Open is Good for Everyone”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Transparancy + Participation = Akuntabilitas, Efektif, Efisien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Komitmen Perubahan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146520" cy="185652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9BBF855-4E00-4403-9FEC-D6B96CFE9EC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28560" y="35136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Konsep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74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Mengenal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77360" y="3252960"/>
            <a:ext cx="1627200" cy="30924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72000" rIns="38160" bIns="723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Perkembangan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461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Pengertian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664360" y="325440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APSC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664360" y="388944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664360" y="4524120"/>
            <a:ext cx="1627200" cy="54972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policy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2664360" y="515988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 government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664360" y="5794560"/>
            <a:ext cx="1627200" cy="54972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4648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Mengapa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4851720" y="3253320"/>
            <a:ext cx="1627200" cy="69264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Dorongan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4851720" y="4052880"/>
            <a:ext cx="1627200" cy="69264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Teknologi Informasi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4851720" y="4853160"/>
            <a:ext cx="1627200" cy="69228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Kompetisi antar sektor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4851720" y="5653080"/>
            <a:ext cx="1627200" cy="69228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Ego sektoral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683568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Bagaimana WoG dilakukan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7038720" y="3253320"/>
            <a:ext cx="1627200" cy="9345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Koordinasi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7038720" y="4332240"/>
            <a:ext cx="1627200" cy="9342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7038720" y="5410800"/>
            <a:ext cx="1627200" cy="9342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Kedekatan dan pelibatan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9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4A807E9-BA19-4E5C-99D3-C84C10EFC6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libri Light"/>
                <a:ea typeface="Times New Roman"/>
                <a:cs typeface="Arial"/>
              </a:rPr>
              <a:t>Mengevaluasi</a:t>
            </a:r>
            <a:r>
              <a:rPr lang="id-ID" dirty="0">
                <a:latin typeface="Calibri Light"/>
                <a:ea typeface="Times New Roman"/>
                <a:cs typeface="Arial"/>
              </a:rPr>
              <a:t> pertanyaan dan jawaban yang dibuat oleh peserta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Konsep WoG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id-ID" sz="1800" dirty="0"/>
              <a:t>adalah sebuah </a:t>
            </a:r>
            <a:r>
              <a:rPr lang="id-ID" sz="2000" b="1" dirty="0">
                <a:solidFill>
                  <a:srgbClr val="002060"/>
                </a:solidFill>
              </a:rPr>
              <a:t>pendekatan</a:t>
            </a:r>
            <a:r>
              <a:rPr lang="id-ID" sz="2000" dirty="0">
                <a:solidFill>
                  <a:srgbClr val="002060"/>
                </a:solidFill>
              </a:rPr>
              <a:t> </a:t>
            </a:r>
            <a:r>
              <a:rPr lang="id-ID" sz="1800" dirty="0" smtClean="0"/>
              <a:t>penyelenggaraan pemerintahan </a:t>
            </a:r>
            <a:r>
              <a:rPr lang="id-ID" sz="1800" dirty="0"/>
              <a:t>yang </a:t>
            </a:r>
            <a:r>
              <a:rPr lang="id-ID" sz="2000" b="1" dirty="0"/>
              <a:t>menyatukan</a:t>
            </a:r>
            <a:r>
              <a:rPr lang="id-ID" sz="2000" dirty="0"/>
              <a:t> </a:t>
            </a:r>
            <a:r>
              <a:rPr lang="id-ID" sz="1800" dirty="0"/>
              <a:t>upaya-upaya </a:t>
            </a:r>
            <a:r>
              <a:rPr lang="id-ID" sz="2000" b="1" dirty="0" smtClean="0">
                <a:solidFill>
                  <a:srgbClr val="002060"/>
                </a:solidFill>
              </a:rPr>
              <a:t>kolaboratif</a:t>
            </a:r>
            <a:r>
              <a:rPr lang="id-ID" sz="2000" dirty="0" smtClean="0"/>
              <a:t> </a:t>
            </a:r>
            <a:r>
              <a:rPr lang="id-ID" sz="1800" dirty="0" smtClean="0"/>
              <a:t>pemerintahan </a:t>
            </a:r>
            <a:r>
              <a:rPr lang="id-ID" sz="1800" dirty="0"/>
              <a:t>dari </a:t>
            </a:r>
            <a:r>
              <a:rPr lang="id-ID" sz="2000" b="1" dirty="0">
                <a:solidFill>
                  <a:srgbClr val="002060"/>
                </a:solidFill>
              </a:rPr>
              <a:t>keseluruhan</a:t>
            </a:r>
            <a:r>
              <a:rPr lang="id-ID" sz="2000" dirty="0"/>
              <a:t> </a:t>
            </a:r>
            <a:r>
              <a:rPr lang="id-ID" sz="1800" dirty="0"/>
              <a:t>sektor dalam </a:t>
            </a:r>
            <a:r>
              <a:rPr lang="id-ID" sz="1800" dirty="0" smtClean="0"/>
              <a:t>ruang lingkup </a:t>
            </a:r>
            <a:r>
              <a:rPr lang="id-ID" sz="1800" dirty="0"/>
              <a:t>koordinasi yang lebih luas guna mencapai </a:t>
            </a:r>
            <a:r>
              <a:rPr lang="id-ID" sz="1800" dirty="0" smtClean="0"/>
              <a:t>tujuan-tujuan pembangunan </a:t>
            </a:r>
            <a:r>
              <a:rPr lang="id-ID" sz="1800" dirty="0"/>
              <a:t>kebijakan, manajemen </a:t>
            </a:r>
            <a:r>
              <a:rPr lang="id-ID" sz="1800" dirty="0" smtClean="0"/>
              <a:t>program dan </a:t>
            </a:r>
            <a:r>
              <a:rPr lang="id-ID" sz="1800" dirty="0"/>
              <a:t>pelayanan </a:t>
            </a:r>
            <a:r>
              <a:rPr lang="id-ID" sz="1800" dirty="0" smtClean="0"/>
              <a:t>publik</a:t>
            </a:r>
          </a:p>
          <a:p>
            <a:endParaRPr lang="id-ID" sz="1800" dirty="0" smtClean="0"/>
          </a:p>
          <a:p>
            <a:r>
              <a:rPr lang="id-ID" sz="2000" b="1" i="1" dirty="0">
                <a:solidFill>
                  <a:srgbClr val="002060"/>
                </a:solidFill>
              </a:rPr>
              <a:t>interagency</a:t>
            </a:r>
            <a:r>
              <a:rPr lang="id-ID" sz="1800" dirty="0" smtClean="0"/>
              <a:t>, </a:t>
            </a:r>
            <a:r>
              <a:rPr lang="id-ID" sz="1800" dirty="0"/>
              <a:t>pendekatan </a:t>
            </a:r>
            <a:r>
              <a:rPr lang="id-ID" sz="1800" dirty="0" smtClean="0"/>
              <a:t>yang </a:t>
            </a:r>
            <a:r>
              <a:rPr lang="id-ID" sz="1800" b="1" dirty="0" smtClean="0"/>
              <a:t>melibatkan </a:t>
            </a:r>
            <a:r>
              <a:rPr lang="id-ID" sz="1800" b="1" dirty="0"/>
              <a:t>sejumlah kelembagaan </a:t>
            </a:r>
            <a:r>
              <a:rPr lang="id-ID" sz="1800" dirty="0"/>
              <a:t>yang terkait </a:t>
            </a:r>
            <a:r>
              <a:rPr lang="id-ID" sz="1800" dirty="0" smtClean="0"/>
              <a:t>dengan urusan-urusan </a:t>
            </a:r>
            <a:r>
              <a:rPr lang="id-ID" sz="1800" dirty="0"/>
              <a:t>yang relevan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Definisi WoG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800" b="1" dirty="0" smtClean="0">
                <a:solidFill>
                  <a:srgbClr val="002060"/>
                </a:solidFill>
              </a:rPr>
              <a:t>APSC</a:t>
            </a:r>
            <a:r>
              <a:rPr lang="id-ID" sz="2800" dirty="0" smtClean="0">
                <a:solidFill>
                  <a:srgbClr val="002060"/>
                </a:solidFill>
              </a:rPr>
              <a:t> </a:t>
            </a:r>
            <a:r>
              <a:rPr lang="en-US" i="1" dirty="0"/>
              <a:t>“[it] denotes public service agencies working </a:t>
            </a:r>
            <a:r>
              <a:rPr lang="en-US" i="1" dirty="0" smtClean="0"/>
              <a:t>across</a:t>
            </a:r>
            <a:r>
              <a:rPr lang="id-ID" i="1" dirty="0" smtClean="0"/>
              <a:t> </a:t>
            </a:r>
            <a:r>
              <a:rPr lang="en-US" i="1" dirty="0" smtClean="0"/>
              <a:t>portfolio </a:t>
            </a:r>
            <a:r>
              <a:rPr lang="en-US" i="1" dirty="0"/>
              <a:t>boundaries to achieve a shared goal and </a:t>
            </a:r>
            <a:r>
              <a:rPr lang="en-US" i="1" dirty="0" smtClean="0"/>
              <a:t>an</a:t>
            </a:r>
            <a:r>
              <a:rPr lang="id-ID" i="1" dirty="0" smtClean="0"/>
              <a:t> </a:t>
            </a:r>
            <a:r>
              <a:rPr lang="en-US" i="1" dirty="0" smtClean="0"/>
              <a:t>integrated </a:t>
            </a:r>
            <a:r>
              <a:rPr lang="en-US" i="1" dirty="0"/>
              <a:t>government response to particular </a:t>
            </a:r>
            <a:r>
              <a:rPr lang="en-US" i="1" dirty="0" smtClean="0"/>
              <a:t>issues.</a:t>
            </a:r>
            <a:r>
              <a:rPr lang="id-ID" i="1" dirty="0" smtClean="0"/>
              <a:t> </a:t>
            </a:r>
            <a:r>
              <a:rPr lang="en-US" i="1" dirty="0" smtClean="0"/>
              <a:t>Approaches </a:t>
            </a:r>
            <a:r>
              <a:rPr lang="en-US" i="1" dirty="0"/>
              <a:t>can be formal and informal. They </a:t>
            </a:r>
            <a:r>
              <a:rPr lang="en-US" i="1" dirty="0" smtClean="0"/>
              <a:t>can</a:t>
            </a:r>
            <a:r>
              <a:rPr lang="id-ID" i="1" dirty="0" smtClean="0"/>
              <a:t> </a:t>
            </a:r>
            <a:r>
              <a:rPr lang="en-US" i="1" dirty="0" smtClean="0"/>
              <a:t>focus </a:t>
            </a:r>
            <a:r>
              <a:rPr lang="en-US" i="1" dirty="0"/>
              <a:t>on policy development, program </a:t>
            </a:r>
            <a:r>
              <a:rPr lang="en-US" i="1" dirty="0" smtClean="0"/>
              <a:t>management</a:t>
            </a:r>
            <a:r>
              <a:rPr lang="id-ID" i="1" dirty="0" smtClean="0"/>
              <a:t> </a:t>
            </a:r>
            <a:r>
              <a:rPr lang="en-US" i="1" dirty="0" smtClean="0"/>
              <a:t>and </a:t>
            </a:r>
            <a:r>
              <a:rPr lang="en-US" i="1" dirty="0"/>
              <a:t>service delivery” </a:t>
            </a:r>
            <a:r>
              <a:rPr lang="en-US" dirty="0"/>
              <a:t>(</a:t>
            </a:r>
            <a:r>
              <a:rPr lang="en-US" dirty="0" err="1"/>
              <a:t>Shergold</a:t>
            </a:r>
            <a:r>
              <a:rPr lang="en-US" dirty="0"/>
              <a:t> &amp; others, 2004</a:t>
            </a:r>
            <a:r>
              <a:rPr lang="en-US" dirty="0" smtClean="0"/>
              <a:t>).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bekerja </a:t>
            </a:r>
            <a:r>
              <a:rPr lang="id-ID" sz="2800" b="1" dirty="0">
                <a:solidFill>
                  <a:srgbClr val="002060"/>
                </a:solidFill>
              </a:rPr>
              <a:t>lintas batas atau lintas sektor </a:t>
            </a:r>
            <a:r>
              <a:rPr lang="id-ID" dirty="0"/>
              <a:t>guna </a:t>
            </a:r>
            <a:r>
              <a:rPr lang="id-ID" dirty="0" smtClean="0"/>
              <a:t>mencapai tujuan </a:t>
            </a:r>
            <a:r>
              <a:rPr lang="id-ID" dirty="0"/>
              <a:t>bersama dan sebagai respon terpadu </a:t>
            </a:r>
            <a:r>
              <a:rPr lang="id-ID" dirty="0" smtClean="0"/>
              <a:t>pemerintah terhadap </a:t>
            </a:r>
            <a:r>
              <a:rPr lang="id-ID" dirty="0"/>
              <a:t>isu-isu </a:t>
            </a:r>
            <a:r>
              <a:rPr lang="id-ID" dirty="0" smtClean="0"/>
              <a:t>tertentu</a:t>
            </a:r>
          </a:p>
          <a:p>
            <a:r>
              <a:rPr lang="id-ID" sz="3000" b="1" dirty="0"/>
              <a:t>kebersamaan</a:t>
            </a:r>
            <a:r>
              <a:rPr lang="id-ID" sz="3000" dirty="0"/>
              <a:t> </a:t>
            </a:r>
            <a:r>
              <a:rPr lang="id-ID" dirty="0" smtClean="0"/>
              <a:t>dan </a:t>
            </a:r>
            <a:r>
              <a:rPr lang="id-ID" sz="3000" b="1" dirty="0" smtClean="0"/>
              <a:t>menghilangkan </a:t>
            </a:r>
            <a:r>
              <a:rPr lang="id-ID" sz="3000" b="1" dirty="0"/>
              <a:t>sekat-sekat </a:t>
            </a:r>
            <a:r>
              <a:rPr lang="id-ID" dirty="0"/>
              <a:t>sektoral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Definisi WoG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United States Institute of Peace </a:t>
            </a:r>
            <a:r>
              <a:rPr lang="en-US" sz="2800" b="1" dirty="0">
                <a:solidFill>
                  <a:srgbClr val="002060"/>
                </a:solidFill>
              </a:rPr>
              <a:t>(USIP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r>
              <a:rPr lang="id-ID" dirty="0" smtClean="0"/>
              <a:t>, </a:t>
            </a:r>
            <a:r>
              <a:rPr lang="en-US" dirty="0" smtClean="0"/>
              <a:t>“</a:t>
            </a:r>
            <a:r>
              <a:rPr lang="en-US" i="1" dirty="0"/>
              <a:t>An approach that integrates the collaborative </a:t>
            </a:r>
            <a:r>
              <a:rPr lang="en-US" i="1" dirty="0" smtClean="0"/>
              <a:t>efforts</a:t>
            </a:r>
            <a:r>
              <a:rPr lang="id-ID" i="1" dirty="0" smtClean="0"/>
              <a:t> </a:t>
            </a:r>
            <a:r>
              <a:rPr lang="en-US" i="1" dirty="0" smtClean="0"/>
              <a:t>of </a:t>
            </a:r>
            <a:r>
              <a:rPr lang="en-US" i="1" dirty="0"/>
              <a:t>the departments and agencies of a government </a:t>
            </a:r>
            <a:r>
              <a:rPr lang="en-US" i="1" dirty="0" smtClean="0"/>
              <a:t>to</a:t>
            </a:r>
            <a:r>
              <a:rPr lang="id-ID" i="1" dirty="0" smtClean="0"/>
              <a:t> </a:t>
            </a:r>
            <a:r>
              <a:rPr lang="en-US" i="1" dirty="0" smtClean="0"/>
              <a:t>achieve </a:t>
            </a:r>
            <a:r>
              <a:rPr lang="en-US" i="1" dirty="0"/>
              <a:t>unity of effort toward a shared goal. </a:t>
            </a:r>
            <a:r>
              <a:rPr lang="en-US" i="1" dirty="0" smtClean="0"/>
              <a:t>Also</a:t>
            </a:r>
            <a:r>
              <a:rPr lang="id-ID" i="1" dirty="0" smtClean="0"/>
              <a:t> </a:t>
            </a:r>
            <a:r>
              <a:rPr lang="en-US" i="1" dirty="0" smtClean="0"/>
              <a:t>known </a:t>
            </a:r>
            <a:r>
              <a:rPr lang="en-US" i="1" dirty="0"/>
              <a:t>as interagency approach. The terms unity </a:t>
            </a:r>
            <a:r>
              <a:rPr lang="en-US" i="1" dirty="0" smtClean="0"/>
              <a:t>of</a:t>
            </a:r>
            <a:r>
              <a:rPr lang="id-ID" i="1" dirty="0" smtClean="0"/>
              <a:t> </a:t>
            </a:r>
            <a:r>
              <a:rPr lang="en-US" i="1" dirty="0" smtClean="0"/>
              <a:t>effort </a:t>
            </a:r>
            <a:r>
              <a:rPr lang="en-US" i="1" dirty="0"/>
              <a:t>and unity of purpose are sometimes used </a:t>
            </a:r>
            <a:r>
              <a:rPr lang="en-US" i="1" dirty="0" smtClean="0"/>
              <a:t>to</a:t>
            </a:r>
            <a:r>
              <a:rPr lang="id-ID" i="1" dirty="0" smtClean="0"/>
              <a:t> </a:t>
            </a:r>
            <a:r>
              <a:rPr lang="en-US" i="1" dirty="0" smtClean="0"/>
              <a:t>describe </a:t>
            </a:r>
            <a:r>
              <a:rPr lang="en-US" i="1" dirty="0"/>
              <a:t>cooperation among all actors, </a:t>
            </a:r>
            <a:r>
              <a:rPr lang="en-US" i="1" dirty="0" smtClean="0"/>
              <a:t>government</a:t>
            </a:r>
            <a:r>
              <a:rPr lang="id-ID" i="1" dirty="0" smtClean="0"/>
              <a:t> </a:t>
            </a:r>
            <a:r>
              <a:rPr lang="en-US" i="1" dirty="0" smtClean="0"/>
              <a:t>and </a:t>
            </a:r>
            <a:r>
              <a:rPr lang="en-US" i="1" dirty="0"/>
              <a:t>otherwise</a:t>
            </a:r>
            <a:r>
              <a:rPr lang="en-US" dirty="0"/>
              <a:t>” (“Whole-of-government approach </a:t>
            </a:r>
            <a:r>
              <a:rPr lang="en-US" dirty="0" smtClean="0"/>
              <a:t>|</a:t>
            </a:r>
            <a:r>
              <a:rPr lang="id-ID" dirty="0" smtClean="0"/>
              <a:t> </a:t>
            </a:r>
            <a:r>
              <a:rPr lang="en-US" dirty="0" smtClean="0"/>
              <a:t>Glossary </a:t>
            </a:r>
            <a:r>
              <a:rPr lang="en-US" dirty="0"/>
              <a:t>of Terms for Conflict Management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err="1" smtClean="0"/>
              <a:t>Peacebuilding</a:t>
            </a:r>
            <a:r>
              <a:rPr lang="en-US" dirty="0"/>
              <a:t>,” </a:t>
            </a:r>
            <a:r>
              <a:rPr lang="en-US" dirty="0" err="1"/>
              <a:t>n.d</a:t>
            </a:r>
            <a:r>
              <a:rPr lang="en-US" dirty="0" err="1" smtClean="0"/>
              <a:t>.</a:t>
            </a:r>
            <a:r>
              <a:rPr lang="en-US" dirty="0" smtClean="0"/>
              <a:t>)</a:t>
            </a:r>
            <a:endParaRPr lang="id-ID" dirty="0" smtClean="0"/>
          </a:p>
          <a:p>
            <a:endParaRPr lang="id-ID" dirty="0"/>
          </a:p>
          <a:p>
            <a:r>
              <a:rPr lang="id-ID" dirty="0"/>
              <a:t>pengintegrasian upaya-upaya kementerian atau </a:t>
            </a:r>
            <a:r>
              <a:rPr lang="id-ID" dirty="0" smtClean="0"/>
              <a:t>lembaga pemerintah </a:t>
            </a:r>
            <a:r>
              <a:rPr lang="id-ID" dirty="0"/>
              <a:t>dalam mencapai tujuan-tujuan </a:t>
            </a:r>
            <a:r>
              <a:rPr lang="id-ID" dirty="0" smtClean="0"/>
              <a:t>bersama. </a:t>
            </a:r>
            <a:r>
              <a:rPr lang="sv-SE" dirty="0" smtClean="0"/>
              <a:t>WoG </a:t>
            </a:r>
            <a:r>
              <a:rPr lang="sv-SE" dirty="0"/>
              <a:t>juga dipandang sebagai bentuk kerjasama </a:t>
            </a:r>
            <a:r>
              <a:rPr lang="sv-SE" dirty="0" smtClean="0"/>
              <a:t>antar</a:t>
            </a:r>
            <a:r>
              <a:rPr lang="id-ID" dirty="0" smtClean="0"/>
              <a:t> seluruh </a:t>
            </a:r>
            <a:r>
              <a:rPr lang="id-ID" dirty="0"/>
              <a:t>aktor, pemerintah dan </a:t>
            </a:r>
            <a:r>
              <a:rPr lang="id-ID" dirty="0" smtClean="0"/>
              <a:t>sebaliknya. Pengertian </a:t>
            </a:r>
            <a:r>
              <a:rPr lang="id-ID" dirty="0"/>
              <a:t>dari USIP ini menunjukkan bahwa WoG </a:t>
            </a:r>
            <a:r>
              <a:rPr lang="id-ID" dirty="0" smtClean="0"/>
              <a:t>tidak hanya </a:t>
            </a:r>
            <a:r>
              <a:rPr lang="id-ID" dirty="0"/>
              <a:t>merupakan pendekatan yang </a:t>
            </a:r>
            <a:r>
              <a:rPr lang="id-ID" dirty="0" smtClean="0"/>
              <a:t>mencoba mengurangi </a:t>
            </a:r>
            <a:r>
              <a:rPr lang="id-ID" dirty="0"/>
              <a:t>sekat-sekat sektor, tetapi juga </a:t>
            </a:r>
            <a:r>
              <a:rPr lang="id-ID" dirty="0" smtClean="0"/>
              <a:t>penekanan </a:t>
            </a:r>
            <a:r>
              <a:rPr lang="fi-FI" dirty="0" smtClean="0"/>
              <a:t>pada </a:t>
            </a:r>
            <a:r>
              <a:rPr lang="fi-FI" dirty="0"/>
              <a:t>kerjasama guna mencapai tujuan-tujuan bersama.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Penerapan WoG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3600" y="1554480"/>
            <a:ext cx="2402280" cy="97776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Praktek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33600" y="2532960"/>
            <a:ext cx="2402280" cy="3958920"/>
          </a:xfrm>
          <a:prstGeom prst="rect">
            <a:avLst/>
          </a:prstGeom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Penguatan koordinasi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Membentuk lembaga koordinasi khusus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Membentuk gugus tugas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Koalisi sosial (informal)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373200" y="1554480"/>
            <a:ext cx="2402280" cy="9777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Tantangan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3373200" y="2532960"/>
            <a:ext cx="2402280" cy="3958920"/>
          </a:xfrm>
          <a:prstGeom prst="rect">
            <a:avLst/>
          </a:prstGeom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Kapasitas SDM dan institusi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Nilai dan budaya organisasi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Kepemimpinan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112440" y="1554480"/>
            <a:ext cx="2402280" cy="97776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Praktek WoG dalam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6112440" y="2532960"/>
            <a:ext cx="2402280" cy="3958920"/>
          </a:xfrm>
          <a:prstGeom prst="rect">
            <a:avLst/>
          </a:prstGeom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adminisitratif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jasa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barang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regulatif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Pola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E22906-CF8D-4ABE-BDCF-ACE45A701DC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Pola Pelayanan Publik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28560" y="219816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040760" y="189792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Teknis Fungsional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28560" y="3120840"/>
            <a:ext cx="8240760" cy="5115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1040760" y="282060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Satu Atap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628560" y="4043520"/>
            <a:ext cx="8240760" cy="5115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1040760" y="3743280"/>
            <a:ext cx="5768280" cy="5994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Satu Pintu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628560" y="496584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040760" y="4665960"/>
            <a:ext cx="5768280" cy="5994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Terpusat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28560" y="588852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1040760" y="558828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Elektronik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BB80E8-DAEA-4D7B-A08D-7A47D2964CC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715</TotalTime>
  <Words>612</Words>
  <Application>Microsoft Office PowerPoint</Application>
  <PresentationFormat>On-screen Show (4:3)</PresentationFormat>
  <Paragraphs>155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Candara</vt:lpstr>
      <vt:lpstr>Century Gothic</vt:lpstr>
      <vt:lpstr>DejaVu Sans</vt:lpstr>
      <vt:lpstr>Symbol</vt:lpstr>
      <vt:lpstr>Times New Roman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Konsep WoG</vt:lpstr>
      <vt:lpstr>Definisi WoG</vt:lpstr>
      <vt:lpstr>Definisi WoG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of GOVERNMENT Pelayanan Publik</dc:title>
  <dc:subject/>
  <dc:creator>jim10</dc:creator>
  <dc:description/>
  <cp:lastModifiedBy>jimm</cp:lastModifiedBy>
  <cp:revision>43</cp:revision>
  <cp:lastPrinted>2019-10-10T02:47:24Z</cp:lastPrinted>
  <dcterms:created xsi:type="dcterms:W3CDTF">2016-12-17T01:31:29Z</dcterms:created>
  <dcterms:modified xsi:type="dcterms:W3CDTF">2019-10-10T02:47:38Z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