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8" r:id="rId3"/>
    <p:sldMasterId id="2147483736" r:id="rId4"/>
  </p:sldMasterIdLst>
  <p:notesMasterIdLst>
    <p:notesMasterId r:id="rId25"/>
  </p:notesMasterIdLst>
  <p:handoutMasterIdLst>
    <p:handoutMasterId r:id="rId26"/>
  </p:handoutMasterIdLst>
  <p:sldIdLst>
    <p:sldId id="256" r:id="rId5"/>
    <p:sldId id="381" r:id="rId6"/>
    <p:sldId id="323" r:id="rId7"/>
    <p:sldId id="322" r:id="rId8"/>
    <p:sldId id="326" r:id="rId9"/>
    <p:sldId id="327" r:id="rId10"/>
    <p:sldId id="295" r:id="rId11"/>
    <p:sldId id="337" r:id="rId12"/>
    <p:sldId id="382" r:id="rId13"/>
    <p:sldId id="383" r:id="rId14"/>
    <p:sldId id="384" r:id="rId15"/>
    <p:sldId id="329" r:id="rId16"/>
    <p:sldId id="379" r:id="rId17"/>
    <p:sldId id="336" r:id="rId18"/>
    <p:sldId id="331" r:id="rId19"/>
    <p:sldId id="380" r:id="rId20"/>
    <p:sldId id="386" r:id="rId21"/>
    <p:sldId id="385" r:id="rId22"/>
    <p:sldId id="387" r:id="rId23"/>
    <p:sldId id="31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1" autoAdjust="0"/>
    <p:restoredTop sz="99615" autoAdjust="0"/>
  </p:normalViewPr>
  <p:slideViewPr>
    <p:cSldViewPr>
      <p:cViewPr varScale="1">
        <p:scale>
          <a:sx n="71" d="100"/>
          <a:sy n="71" d="100"/>
        </p:scale>
        <p:origin x="117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-23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6E11B-AA0C-4240-BCD2-9AA38F684F3B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E11E06C-836A-45C2-A18F-2EDA87E88D5A}">
      <dgm:prSet phldrT="[Text]" custT="1"/>
      <dgm:spPr>
        <a:xfrm>
          <a:off x="-35051" y="3131824"/>
          <a:ext cx="2279902" cy="90678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Sikap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Perilaku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Bela Negara 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13AAE88-AC2C-4B75-A54E-3298916E5B21}" type="parTrans" cxnId="{7DAA4731-A86D-474F-92E1-BD2079F9C812}">
      <dgm:prSet/>
      <dgm:spPr/>
      <dgm:t>
        <a:bodyPr/>
        <a:lstStyle/>
        <a:p>
          <a:endParaRPr lang="en-US"/>
        </a:p>
      </dgm:t>
    </dgm:pt>
    <dgm:pt modelId="{6E233836-9087-4815-A4E0-A9901BB2FCAC}" type="sibTrans" cxnId="{7DAA4731-A86D-474F-92E1-BD2079F9C812}">
      <dgm:prSet/>
      <dgm:spPr/>
      <dgm:t>
        <a:bodyPr/>
        <a:lstStyle/>
        <a:p>
          <a:endParaRPr lang="en-US"/>
        </a:p>
      </dgm:t>
    </dgm:pt>
    <dgm:pt modelId="{FE8DFAF6-5D89-4E13-A188-22A0947B00DB}">
      <dgm:prSet phldrT="[Text]" custT="1"/>
      <dgm:spPr>
        <a:xfrm>
          <a:off x="1716031" y="2224559"/>
          <a:ext cx="3008370" cy="972841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III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Kedudukan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dan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Peran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PNS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dalam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NKRI 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87B33CF-95E3-4F77-A2CB-927A8C348570}" type="parTrans" cxnId="{7025E8D7-44FD-43AB-86D2-1E91B0AE24DE}">
      <dgm:prSet/>
      <dgm:spPr/>
      <dgm:t>
        <a:bodyPr/>
        <a:lstStyle/>
        <a:p>
          <a:endParaRPr lang="en-GB"/>
        </a:p>
      </dgm:t>
    </dgm:pt>
    <dgm:pt modelId="{E073AE22-1D02-45A1-93E6-94AE78CFE86B}" type="sibTrans" cxnId="{7025E8D7-44FD-43AB-86D2-1E91B0AE24DE}">
      <dgm:prSet/>
      <dgm:spPr/>
      <dgm:t>
        <a:bodyPr/>
        <a:lstStyle/>
        <a:p>
          <a:endParaRPr lang="en-GB"/>
        </a:p>
      </dgm:t>
    </dgm:pt>
    <dgm:pt modelId="{B0481DBF-7C38-411D-AEB1-42BBC6BA3E65}">
      <dgm:prSet phldrT="[Text]" custT="1"/>
      <dgm:spPr>
        <a:xfrm rot="10800000" flipV="1">
          <a:off x="3304147" y="152392"/>
          <a:ext cx="1553029" cy="723894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b="1" dirty="0" smtClean="0">
              <a:solidFill>
                <a:srgbClr val="FF0000"/>
              </a:solidFill>
              <a:latin typeface="Calibri"/>
              <a:ea typeface="+mn-ea"/>
              <a:cs typeface="+mn-cs"/>
            </a:rPr>
            <a:t>Agenda IV </a:t>
          </a:r>
          <a:r>
            <a:rPr lang="en-US" sz="1800" dirty="0" err="1" smtClean="0">
              <a:solidFill>
                <a:srgbClr val="FF0000"/>
              </a:solidFill>
              <a:latin typeface="Calibri"/>
              <a:ea typeface="+mn-ea"/>
              <a:cs typeface="+mn-cs"/>
            </a:rPr>
            <a:t>Habituasi</a:t>
          </a:r>
          <a:endParaRPr lang="en-US" sz="1800" dirty="0">
            <a:solidFill>
              <a:srgbClr val="FF0000"/>
            </a:solidFill>
            <a:latin typeface="Calibri"/>
            <a:ea typeface="+mn-ea"/>
            <a:cs typeface="+mn-cs"/>
          </a:endParaRPr>
        </a:p>
      </dgm:t>
    </dgm:pt>
    <dgm:pt modelId="{B80FE448-503F-4378-B835-73BB1B71DFE3}" type="parTrans" cxnId="{C389AA8F-9ED3-4EC1-B359-53E197D6175F}">
      <dgm:prSet/>
      <dgm:spPr/>
      <dgm:t>
        <a:bodyPr/>
        <a:lstStyle/>
        <a:p>
          <a:endParaRPr lang="en-US"/>
        </a:p>
      </dgm:t>
    </dgm:pt>
    <dgm:pt modelId="{134AEB43-375D-4622-8038-3C439EF7DBA2}" type="sibTrans" cxnId="{C389AA8F-9ED3-4EC1-B359-53E197D6175F}">
      <dgm:prSet/>
      <dgm:spPr/>
      <dgm:t>
        <a:bodyPr/>
        <a:lstStyle/>
        <a:p>
          <a:endParaRPr lang="en-US"/>
        </a:p>
      </dgm:t>
    </dgm:pt>
    <dgm:pt modelId="{37A7A94E-59A5-442F-94DF-51264162B260}">
      <dgm:prSet phldrT="[Text]" custT="1"/>
      <dgm:spPr>
        <a:xfrm>
          <a:off x="0" y="1316980"/>
          <a:ext cx="2542944" cy="84201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/>
          <a:r>
            <a:rPr lang="en-US" sz="1800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II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Nilai-Nilai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Dasar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PNS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D0BB51A-392E-4DA3-AEE0-1D2B7434751D}" type="parTrans" cxnId="{B0B05C6F-C2B1-43BA-8EB4-C3E54CF300C5}">
      <dgm:prSet/>
      <dgm:spPr/>
      <dgm:t>
        <a:bodyPr/>
        <a:lstStyle/>
        <a:p>
          <a:endParaRPr lang="en-US"/>
        </a:p>
      </dgm:t>
    </dgm:pt>
    <dgm:pt modelId="{FF6C1391-E1B2-496C-95E0-D7DFD438CC6A}" type="sibTrans" cxnId="{B0B05C6F-C2B1-43BA-8EB4-C3E54CF300C5}">
      <dgm:prSet/>
      <dgm:spPr/>
      <dgm:t>
        <a:bodyPr/>
        <a:lstStyle/>
        <a:p>
          <a:endParaRPr lang="en-US"/>
        </a:p>
      </dgm:t>
    </dgm:pt>
    <dgm:pt modelId="{E1CB0902-D38C-42E4-A6D6-01685A04B026}">
      <dgm:prSet phldrT="[Text]" custT="1"/>
      <dgm:spPr>
        <a:xfrm>
          <a:off x="4911851" y="609625"/>
          <a:ext cx="1219200" cy="873748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Evaluasi</a:t>
          </a:r>
          <a:r>
            <a:rPr lang="en-US" sz="18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Akhir</a:t>
          </a:r>
          <a:endParaRPr lang="en-US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8B89A44-8B56-4734-AEAF-AA9234910E7C}" type="parTrans" cxnId="{7C81CE0C-EDC5-4FE7-AE61-505B865FB065}">
      <dgm:prSet/>
      <dgm:spPr/>
      <dgm:t>
        <a:bodyPr/>
        <a:lstStyle/>
        <a:p>
          <a:endParaRPr lang="en-US"/>
        </a:p>
      </dgm:t>
    </dgm:pt>
    <dgm:pt modelId="{80B0A6C7-B90C-4E4C-B4C2-93F270D0E5C6}" type="sibTrans" cxnId="{7C81CE0C-EDC5-4FE7-AE61-505B865FB065}">
      <dgm:prSet/>
      <dgm:spPr/>
      <dgm:t>
        <a:bodyPr/>
        <a:lstStyle/>
        <a:p>
          <a:endParaRPr lang="en-US"/>
        </a:p>
      </dgm:t>
    </dgm:pt>
    <dgm:pt modelId="{8B8FBB3D-6261-4DB4-8FBF-82F32B2795FB}" type="pres">
      <dgm:prSet presAssocID="{C8D6E11B-AA0C-4240-BCD2-9AA38F684F3B}" presName="arrowDiagram" presStyleCnt="0">
        <dgm:presLayoutVars>
          <dgm:chMax val="5"/>
          <dgm:dir/>
          <dgm:resizeHandles val="exact"/>
        </dgm:presLayoutVars>
      </dgm:prSet>
      <dgm:spPr/>
    </dgm:pt>
    <dgm:pt modelId="{51544932-C598-4C35-B87B-02DFB917F3A4}" type="pres">
      <dgm:prSet presAssocID="{C8D6E11B-AA0C-4240-BCD2-9AA38F684F3B}" presName="arrow" presStyleLbl="bgShp" presStyleIdx="0" presStyleCnt="1" custLinFactNeighborX="-1250" custLinFactNeighborY="-3333"/>
      <dgm:spPr>
        <a:xfrm>
          <a:off x="0" y="12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rgbClr val="F79646">
            <a:lumMod val="75000"/>
          </a:srgbClr>
        </a:solidFill>
        <a:ln>
          <a:noFill/>
        </a:ln>
        <a:effectLst/>
      </dgm:spPr>
    </dgm:pt>
    <dgm:pt modelId="{E78913B3-F1F5-4931-BA57-85A81C692D19}" type="pres">
      <dgm:prSet presAssocID="{C8D6E11B-AA0C-4240-BCD2-9AA38F684F3B}" presName="arrowDiagram5" presStyleCnt="0"/>
      <dgm:spPr/>
    </dgm:pt>
    <dgm:pt modelId="{B996F079-9D36-4C7A-83EA-0EC37E4CAC12}" type="pres">
      <dgm:prSet presAssocID="{2E11E06C-836A-45C2-A18F-2EDA87E88D5A}" presName="bullet5a" presStyleLbl="node1" presStyleIdx="0" presStyleCnt="5"/>
      <dgm:spPr>
        <a:xfrm>
          <a:off x="635507" y="2960116"/>
          <a:ext cx="140208" cy="1402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91564E4-5D31-49E1-9F51-A576F4BC4640}" type="pres">
      <dgm:prSet presAssocID="{2E11E06C-836A-45C2-A18F-2EDA87E88D5A}" presName="textBox5a" presStyleLbl="revTx" presStyleIdx="0" presStyleCnt="5" custScaleX="325790" custLinFactNeighborY="11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9A297-B29B-466B-9983-2367CD08F906}" type="pres">
      <dgm:prSet presAssocID="{37A7A94E-59A5-442F-94DF-51264162B260}" presName="bullet5b" presStyleLbl="node1" presStyleIdx="1" presStyleCnt="5" custLinFactNeighborX="-79861"/>
      <dgm:spPr>
        <a:xfrm>
          <a:off x="1219199" y="2230881"/>
          <a:ext cx="219456" cy="219456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E0FFB372-371E-4318-9440-FB456690CEC8}" type="pres">
      <dgm:prSet presAssocID="{37A7A94E-59A5-442F-94DF-51264162B260}" presName="textBox5b" presStyleLbl="revTx" presStyleIdx="1" presStyleCnt="5" custScaleX="251295" custScaleY="52745" custLinFactNeighborX="-72997" custLinFactNeighborY="-98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6530A8-DC22-4753-BFD5-3DC743070144}" type="pres">
      <dgm:prSet presAssocID="{FE8DFAF6-5D89-4E13-A188-22A0947B00DB}" presName="bullet5c" presStyleLbl="node1" presStyleIdx="2" presStyleCnt="5" custLinFactNeighborY="-94965"/>
      <dgm:spPr>
        <a:xfrm>
          <a:off x="2369819" y="1371600"/>
          <a:ext cx="292608" cy="2926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13921CF4-8CAE-4BEE-AD28-A70D6E0890F5}" type="pres">
      <dgm:prSet presAssocID="{FE8DFAF6-5D89-4E13-A188-22A0947B00DB}" presName="textBox5c" presStyleLbl="revTx" presStyleIdx="2" presStyleCnt="5" custScaleX="255699" custScaleY="45434" custLinFactNeighborX="9845" custLinFactNeighborY="-7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CD104-A0A8-4049-AF53-4F1154F2739E}" type="pres">
      <dgm:prSet presAssocID="{B0481DBF-7C38-411D-AEB1-42BBC6BA3E65}" presName="bullet5d" presStyleLbl="node1" presStyleIdx="3" presStyleCnt="5" custLinFactNeighborX="21371"/>
      <dgm:spPr>
        <a:xfrm>
          <a:off x="3584447" y="1195324"/>
          <a:ext cx="377952" cy="37795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FE64AF7-981A-42A5-BBDC-039215250DA0}" type="pres">
      <dgm:prSet presAssocID="{B0481DBF-7C38-411D-AEB1-42BBC6BA3E65}" presName="textBox5d" presStyleLbl="revTx" presStyleIdx="3" presStyleCnt="5" custAng="10800000" custFlipVert="1" custScaleX="127381" custScaleY="28358" custLinFactNeighborX="-18175" custLinFactNeighborY="-840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DC82F-CB54-45CA-A7D0-4863E417C122}" type="pres">
      <dgm:prSet presAssocID="{E1CB0902-D38C-42E4-A6D6-01685A04B026}" presName="bullet5e" presStyleLbl="node1" presStyleIdx="4" presStyleCnt="5"/>
      <dgm:spPr>
        <a:xfrm>
          <a:off x="4671059" y="892047"/>
          <a:ext cx="481584" cy="481584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F22496A2-2D52-40DF-8497-530A6D4BA4D3}" type="pres">
      <dgm:prSet presAssocID="{E1CB0902-D38C-42E4-A6D6-01685A04B026}" presName="textBox5e" presStyleLbl="revTx" presStyleIdx="4" presStyleCnt="5" custScaleY="31159" custLinFactNeighborY="-530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D993B-925A-4761-BE7E-042B3A16AF50}" type="presOf" srcId="{C8D6E11B-AA0C-4240-BCD2-9AA38F684F3B}" destId="{8B8FBB3D-6261-4DB4-8FBF-82F32B2795FB}" srcOrd="0" destOrd="0" presId="urn:microsoft.com/office/officeart/2005/8/layout/arrow2"/>
    <dgm:cxn modelId="{2653D307-36AE-4663-81B1-4FE8EEDF47AE}" type="presOf" srcId="{B0481DBF-7C38-411D-AEB1-42BBC6BA3E65}" destId="{9FE64AF7-981A-42A5-BBDC-039215250DA0}" srcOrd="0" destOrd="0" presId="urn:microsoft.com/office/officeart/2005/8/layout/arrow2"/>
    <dgm:cxn modelId="{00C90B29-5448-4FD6-90E5-99B04B3E6F24}" type="presOf" srcId="{E1CB0902-D38C-42E4-A6D6-01685A04B026}" destId="{F22496A2-2D52-40DF-8497-530A6D4BA4D3}" srcOrd="0" destOrd="0" presId="urn:microsoft.com/office/officeart/2005/8/layout/arrow2"/>
    <dgm:cxn modelId="{7DAA4731-A86D-474F-92E1-BD2079F9C812}" srcId="{C8D6E11B-AA0C-4240-BCD2-9AA38F684F3B}" destId="{2E11E06C-836A-45C2-A18F-2EDA87E88D5A}" srcOrd="0" destOrd="0" parTransId="{113AAE88-AC2C-4B75-A54E-3298916E5B21}" sibTransId="{6E233836-9087-4815-A4E0-A9901BB2FCAC}"/>
    <dgm:cxn modelId="{A0B9A9D7-688B-4DE9-AC81-F4748EE21164}" type="presOf" srcId="{2E11E06C-836A-45C2-A18F-2EDA87E88D5A}" destId="{691564E4-5D31-49E1-9F51-A576F4BC4640}" srcOrd="0" destOrd="0" presId="urn:microsoft.com/office/officeart/2005/8/layout/arrow2"/>
    <dgm:cxn modelId="{7C81CE0C-EDC5-4FE7-AE61-505B865FB065}" srcId="{C8D6E11B-AA0C-4240-BCD2-9AA38F684F3B}" destId="{E1CB0902-D38C-42E4-A6D6-01685A04B026}" srcOrd="4" destOrd="0" parTransId="{18B89A44-8B56-4734-AEAF-AA9234910E7C}" sibTransId="{80B0A6C7-B90C-4E4C-B4C2-93F270D0E5C6}"/>
    <dgm:cxn modelId="{7CBD3D57-B8F2-40CA-A3CA-BC95A8114AFD}" type="presOf" srcId="{FE8DFAF6-5D89-4E13-A188-22A0947B00DB}" destId="{13921CF4-8CAE-4BEE-AD28-A70D6E0890F5}" srcOrd="0" destOrd="0" presId="urn:microsoft.com/office/officeart/2005/8/layout/arrow2"/>
    <dgm:cxn modelId="{9F61DC17-A916-4FC2-8940-952CD2DFCAEC}" type="presOf" srcId="{37A7A94E-59A5-442F-94DF-51264162B260}" destId="{E0FFB372-371E-4318-9440-FB456690CEC8}" srcOrd="0" destOrd="0" presId="urn:microsoft.com/office/officeart/2005/8/layout/arrow2"/>
    <dgm:cxn modelId="{7025E8D7-44FD-43AB-86D2-1E91B0AE24DE}" srcId="{C8D6E11B-AA0C-4240-BCD2-9AA38F684F3B}" destId="{FE8DFAF6-5D89-4E13-A188-22A0947B00DB}" srcOrd="2" destOrd="0" parTransId="{E87B33CF-95E3-4F77-A2CB-927A8C348570}" sibTransId="{E073AE22-1D02-45A1-93E6-94AE78CFE86B}"/>
    <dgm:cxn modelId="{C389AA8F-9ED3-4EC1-B359-53E197D6175F}" srcId="{C8D6E11B-AA0C-4240-BCD2-9AA38F684F3B}" destId="{B0481DBF-7C38-411D-AEB1-42BBC6BA3E65}" srcOrd="3" destOrd="0" parTransId="{B80FE448-503F-4378-B835-73BB1B71DFE3}" sibTransId="{134AEB43-375D-4622-8038-3C439EF7DBA2}"/>
    <dgm:cxn modelId="{B0B05C6F-C2B1-43BA-8EB4-C3E54CF300C5}" srcId="{C8D6E11B-AA0C-4240-BCD2-9AA38F684F3B}" destId="{37A7A94E-59A5-442F-94DF-51264162B260}" srcOrd="1" destOrd="0" parTransId="{AD0BB51A-392E-4DA3-AEE0-1D2B7434751D}" sibTransId="{FF6C1391-E1B2-496C-95E0-D7DFD438CC6A}"/>
    <dgm:cxn modelId="{DBB50A9C-8B4A-4F43-85EE-AC47420DBA0E}" type="presParOf" srcId="{8B8FBB3D-6261-4DB4-8FBF-82F32B2795FB}" destId="{51544932-C598-4C35-B87B-02DFB917F3A4}" srcOrd="0" destOrd="0" presId="urn:microsoft.com/office/officeart/2005/8/layout/arrow2"/>
    <dgm:cxn modelId="{B70E0F49-8069-4A92-9DA3-C8E8D8165027}" type="presParOf" srcId="{8B8FBB3D-6261-4DB4-8FBF-82F32B2795FB}" destId="{E78913B3-F1F5-4931-BA57-85A81C692D19}" srcOrd="1" destOrd="0" presId="urn:microsoft.com/office/officeart/2005/8/layout/arrow2"/>
    <dgm:cxn modelId="{4FE8F5B2-444D-429B-8BF7-0A44A08CA68D}" type="presParOf" srcId="{E78913B3-F1F5-4931-BA57-85A81C692D19}" destId="{B996F079-9D36-4C7A-83EA-0EC37E4CAC12}" srcOrd="0" destOrd="0" presId="urn:microsoft.com/office/officeart/2005/8/layout/arrow2"/>
    <dgm:cxn modelId="{FF36A164-1310-475D-81CD-76A5146DE6B1}" type="presParOf" srcId="{E78913B3-F1F5-4931-BA57-85A81C692D19}" destId="{691564E4-5D31-49E1-9F51-A576F4BC4640}" srcOrd="1" destOrd="0" presId="urn:microsoft.com/office/officeart/2005/8/layout/arrow2"/>
    <dgm:cxn modelId="{2EA02C14-45CA-4EEE-AA96-23D9FF65FBC5}" type="presParOf" srcId="{E78913B3-F1F5-4931-BA57-85A81C692D19}" destId="{7FC9A297-B29B-466B-9983-2367CD08F906}" srcOrd="2" destOrd="0" presId="urn:microsoft.com/office/officeart/2005/8/layout/arrow2"/>
    <dgm:cxn modelId="{7A5D8B0A-8D82-4F87-89DC-53C234B899AD}" type="presParOf" srcId="{E78913B3-F1F5-4931-BA57-85A81C692D19}" destId="{E0FFB372-371E-4318-9440-FB456690CEC8}" srcOrd="3" destOrd="0" presId="urn:microsoft.com/office/officeart/2005/8/layout/arrow2"/>
    <dgm:cxn modelId="{668D4694-7FB9-44F2-8772-38CB5E7F91B7}" type="presParOf" srcId="{E78913B3-F1F5-4931-BA57-85A81C692D19}" destId="{746530A8-DC22-4753-BFD5-3DC743070144}" srcOrd="4" destOrd="0" presId="urn:microsoft.com/office/officeart/2005/8/layout/arrow2"/>
    <dgm:cxn modelId="{F6AD8C61-2871-4BCE-A85D-5D2241F50914}" type="presParOf" srcId="{E78913B3-F1F5-4931-BA57-85A81C692D19}" destId="{13921CF4-8CAE-4BEE-AD28-A70D6E0890F5}" srcOrd="5" destOrd="0" presId="urn:microsoft.com/office/officeart/2005/8/layout/arrow2"/>
    <dgm:cxn modelId="{2633B192-F497-4EBE-A235-B670895B0849}" type="presParOf" srcId="{E78913B3-F1F5-4931-BA57-85A81C692D19}" destId="{D53CD104-A0A8-4049-AF53-4F1154F2739E}" srcOrd="6" destOrd="0" presId="urn:microsoft.com/office/officeart/2005/8/layout/arrow2"/>
    <dgm:cxn modelId="{5D2301A5-D2A5-4F70-A8C4-97592569A0ED}" type="presParOf" srcId="{E78913B3-F1F5-4931-BA57-85A81C692D19}" destId="{9FE64AF7-981A-42A5-BBDC-039215250DA0}" srcOrd="7" destOrd="0" presId="urn:microsoft.com/office/officeart/2005/8/layout/arrow2"/>
    <dgm:cxn modelId="{465AA86C-C77B-4E52-9BAA-A2B3A11C3BAB}" type="presParOf" srcId="{E78913B3-F1F5-4931-BA57-85A81C692D19}" destId="{8EDDC82F-CB54-45CA-A7D0-4863E417C122}" srcOrd="8" destOrd="0" presId="urn:microsoft.com/office/officeart/2005/8/layout/arrow2"/>
    <dgm:cxn modelId="{75417B5A-D549-413F-8D87-9779EA597711}" type="presParOf" srcId="{E78913B3-F1F5-4931-BA57-85A81C692D19}" destId="{F22496A2-2D52-40DF-8497-530A6D4BA4D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44932-C598-4C35-B87B-02DFB917F3A4}">
      <dsp:nvSpPr>
        <dsp:cNvPr id="0" name=""/>
        <dsp:cNvSpPr/>
      </dsp:nvSpPr>
      <dsp:spPr>
        <a:xfrm>
          <a:off x="39296" y="12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rgbClr val="F79646">
            <a:lumMod val="75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6F079-9D36-4C7A-83EA-0EC37E4CAC12}">
      <dsp:nvSpPr>
        <dsp:cNvPr id="0" name=""/>
        <dsp:cNvSpPr/>
      </dsp:nvSpPr>
      <dsp:spPr>
        <a:xfrm>
          <a:off x="715952" y="2960116"/>
          <a:ext cx="140208" cy="1402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64E4-5D31-49E1-9F51-A576F4BC4640}">
      <dsp:nvSpPr>
        <dsp:cNvPr id="0" name=""/>
        <dsp:cNvSpPr/>
      </dsp:nvSpPr>
      <dsp:spPr>
        <a:xfrm>
          <a:off x="-115496" y="3131824"/>
          <a:ext cx="2601680" cy="906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3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Sikap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Perilaku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Bela Negara 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-115496" y="3131824"/>
        <a:ext cx="2601680" cy="906780"/>
      </dsp:txXfrm>
    </dsp:sp>
    <dsp:sp modelId="{7FC9A297-B29B-466B-9983-2367CD08F906}">
      <dsp:nvSpPr>
        <dsp:cNvPr id="0" name=""/>
        <dsp:cNvSpPr/>
      </dsp:nvSpPr>
      <dsp:spPr>
        <a:xfrm>
          <a:off x="1299644" y="2230881"/>
          <a:ext cx="219456" cy="219456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FB372-371E-4318-9440-FB456690CEC8}">
      <dsp:nvSpPr>
        <dsp:cNvPr id="0" name=""/>
        <dsp:cNvSpPr/>
      </dsp:nvSpPr>
      <dsp:spPr>
        <a:xfrm>
          <a:off x="80444" y="1144682"/>
          <a:ext cx="2542944" cy="84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5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II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Nilai-Nilai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Dasar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PNS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80444" y="1144682"/>
        <a:ext cx="2542944" cy="842015"/>
      </dsp:txXfrm>
    </dsp:sp>
    <dsp:sp modelId="{746530A8-DC22-4753-BFD5-3DC743070144}">
      <dsp:nvSpPr>
        <dsp:cNvPr id="0" name=""/>
        <dsp:cNvSpPr/>
      </dsp:nvSpPr>
      <dsp:spPr>
        <a:xfrm>
          <a:off x="2450264" y="1371600"/>
          <a:ext cx="292608" cy="292608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1CF4-8CAE-4BEE-AD28-A70D6E0890F5}">
      <dsp:nvSpPr>
        <dsp:cNvPr id="0" name=""/>
        <dsp:cNvSpPr/>
      </dsp:nvSpPr>
      <dsp:spPr>
        <a:xfrm>
          <a:off x="1796476" y="2224559"/>
          <a:ext cx="3008370" cy="97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047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Agenda III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: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Kedudukan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dan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Peran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PNS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dalam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NKRI 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796476" y="2224559"/>
        <a:ext cx="3008370" cy="972841"/>
      </dsp:txXfrm>
    </dsp:sp>
    <dsp:sp modelId="{D53CD104-A0A8-4049-AF53-4F1154F2739E}">
      <dsp:nvSpPr>
        <dsp:cNvPr id="0" name=""/>
        <dsp:cNvSpPr/>
      </dsp:nvSpPr>
      <dsp:spPr>
        <a:xfrm>
          <a:off x="3664892" y="1195324"/>
          <a:ext cx="377952" cy="377952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4AF7-981A-42A5-BBDC-039215250DA0}">
      <dsp:nvSpPr>
        <dsp:cNvPr id="0" name=""/>
        <dsp:cNvSpPr/>
      </dsp:nvSpPr>
      <dsp:spPr>
        <a:xfrm rot="10800000" flipV="1">
          <a:off x="3384592" y="152392"/>
          <a:ext cx="1553029" cy="723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269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  <a:latin typeface="Calibri"/>
              <a:ea typeface="+mn-ea"/>
              <a:cs typeface="+mn-cs"/>
            </a:rPr>
            <a:t>Agenda IV </a:t>
          </a:r>
          <a:r>
            <a:rPr lang="en-US" sz="1800" kern="1200" dirty="0" err="1" smtClean="0">
              <a:solidFill>
                <a:srgbClr val="FF0000"/>
              </a:solidFill>
              <a:latin typeface="Calibri"/>
              <a:ea typeface="+mn-ea"/>
              <a:cs typeface="+mn-cs"/>
            </a:rPr>
            <a:t>Habituasi</a:t>
          </a:r>
          <a:endParaRPr lang="en-US" sz="1800" kern="1200" dirty="0">
            <a:solidFill>
              <a:srgbClr val="FF0000"/>
            </a:solidFill>
            <a:latin typeface="Calibri"/>
            <a:ea typeface="+mn-ea"/>
            <a:cs typeface="+mn-cs"/>
          </a:endParaRPr>
        </a:p>
      </dsp:txBody>
      <dsp:txXfrm rot="-10800000">
        <a:off x="3384592" y="152392"/>
        <a:ext cx="1553029" cy="723894"/>
      </dsp:txXfrm>
    </dsp:sp>
    <dsp:sp modelId="{8EDDC82F-CB54-45CA-A7D0-4863E417C122}">
      <dsp:nvSpPr>
        <dsp:cNvPr id="0" name=""/>
        <dsp:cNvSpPr/>
      </dsp:nvSpPr>
      <dsp:spPr>
        <a:xfrm>
          <a:off x="4751504" y="892047"/>
          <a:ext cx="481584" cy="481584"/>
        </a:xfrm>
        <a:prstGeom prst="ellipse">
          <a:avLst/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496A2-2D52-40DF-8497-530A6D4BA4D3}">
      <dsp:nvSpPr>
        <dsp:cNvPr id="0" name=""/>
        <dsp:cNvSpPr/>
      </dsp:nvSpPr>
      <dsp:spPr>
        <a:xfrm>
          <a:off x="4992296" y="609625"/>
          <a:ext cx="1219200" cy="8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8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Evaluasi</a:t>
          </a:r>
          <a:r>
            <a:rPr lang="en-US" sz="1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</a:t>
          </a:r>
          <a:r>
            <a:rPr lang="en-US" sz="18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Akhir</a:t>
          </a:r>
          <a:endParaRPr lang="en-US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992296" y="609625"/>
        <a:ext cx="1219200" cy="8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5D49-F9DD-466A-996E-C51F2BE9B9EA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6DB1-DA90-4D65-8927-61957773F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9EFD-998C-46CA-8E1D-05B8669872A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F37F-9975-4870-AFAB-D5E139026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3287-70D9-4207-BEC5-FBAFBC8C73E6}" type="datetime1">
              <a:rPr lang="en-AU" smtClean="0"/>
              <a:t>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20F7-D20C-4C19-A985-5304806668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295400" y="408579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PENDIDIKAN DAN PELATIHAN</a:t>
            </a:r>
          </a:p>
          <a:p>
            <a:r>
              <a:rPr lang="en-US" sz="1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BADAN</a:t>
            </a:r>
            <a:r>
              <a:rPr lang="en-US" sz="1800" b="1" i="1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PUSAT STATISTIK</a:t>
            </a:r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06" r="3737"/>
          <a:stretch/>
        </p:blipFill>
        <p:spPr>
          <a:xfrm>
            <a:off x="6781800" y="-21709"/>
            <a:ext cx="2362200" cy="1420143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7162800" y="76200"/>
            <a:ext cx="1676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i="1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The Agent Of Trustworthy Statistical Data for</a:t>
            </a:r>
            <a:r>
              <a:rPr lang="en-US" sz="1800" b="0" i="1" cap="none" spc="0" baseline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All</a:t>
            </a:r>
            <a:endParaRPr lang="en-US" sz="1800" b="0" i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20" name="Picture 19" descr="logo_bp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36" y="408579"/>
            <a:ext cx="1000464" cy="735757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A00F2-21A5-4BBD-9BBC-221245B56115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ADD2-D86F-40A9-8C4B-405B5EEB6DD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E93E8-0812-4438-A411-C0AC81A337FB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18C4E-DBB7-4FB2-BB89-9ECE533A23E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B6D78-A0BA-4CAC-9368-3A62129582A8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C6FDF-550A-44EE-AE2C-0AEE990AD1F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0940-8F24-4B6B-B7EA-3AB1A8D70CD0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97E82-62CF-4824-B875-02F0D4A5E5E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E4E39-2EE9-4B0C-B376-885AE45B700F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91155-E467-4742-8128-EB90F0DECDF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4E09-6C0E-495B-83B3-389E66BE5780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6989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8F2B-A499-4E72-B252-9C624E96E81F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2791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FAA1-B1C2-48F9-AD93-5A3888D8B68B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93700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F907-C8D3-4EA8-8EF3-B4B147C16F2C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40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AE79-0E55-4EEF-A776-1A294F47F684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13568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0" b="43687"/>
          <a:stretch/>
        </p:blipFill>
        <p:spPr>
          <a:xfrm>
            <a:off x="7400688" y="0"/>
            <a:ext cx="1743312" cy="870506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12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766166" y="39509"/>
            <a:ext cx="10395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The Agent Of </a:t>
            </a:r>
          </a:p>
          <a:p>
            <a:pPr algn="ctr"/>
            <a:r>
              <a:rPr lang="en-US" sz="1200" b="0" i="1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Trustworthy </a:t>
            </a:r>
          </a:p>
          <a:p>
            <a:pPr algn="ctr"/>
            <a:r>
              <a:rPr lang="en-US" sz="1200" b="0" i="1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Statistical </a:t>
            </a:r>
          </a:p>
          <a:p>
            <a:pPr algn="ctr"/>
            <a:r>
              <a:rPr lang="en-US" sz="1200" b="0" i="1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Data For</a:t>
            </a:r>
            <a:r>
              <a:rPr lang="en-US" sz="1200" b="0" i="1" cap="none" spc="0" baseline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</a:rPr>
              <a:t> All</a:t>
            </a:r>
            <a:endParaRPr lang="en-US" sz="1200" b="0" i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8C6A120-0608-41A1-B9D9-6C713447819D}" type="datetime1">
              <a:rPr lang="en-AU" smtClean="0"/>
              <a:t>6/01/2020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_bp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4" y="131357"/>
            <a:ext cx="771864" cy="5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95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C63B-E7FD-4123-8EE8-8BC8B6855575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1022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93B3-7C47-4B9C-A6AD-73E564BF8660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9351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77B3-724B-48F8-A758-F884F0BE2B14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95446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3EAD-B9B4-4CA7-8137-AE7861903C60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37005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AC4C-714D-4242-94AA-7CC45F50ECEB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35435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B7E4-F2F3-4E83-87BA-2AC2FFD78E03}" type="datetime1">
              <a:rPr lang="en-AU" smtClean="0">
                <a:solidFill>
                  <a:prstClr val="black">
                    <a:tint val="75000"/>
                  </a:prstClr>
                </a:solidFill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30636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6435-3C5D-449F-99F8-F561276BACF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F771C-08B9-458A-9D4F-69E667AF8D9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02"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912813"/>
            <a:ext cx="9144000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81000" y="6411913"/>
            <a:ext cx="2743200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smtClean="0">
                <a:solidFill>
                  <a:prstClr val="black"/>
                </a:solidFill>
                <a:latin typeface="Times New Roman" pitchFamily="18" charset="0"/>
                <a:ea typeface="Adobe Gothic Std B"/>
                <a:cs typeface="Times New Roman" pitchFamily="18" charset="0"/>
              </a:rPr>
              <a:t>www.pusdiklat.bpd.go.id</a:t>
            </a:r>
          </a:p>
        </p:txBody>
      </p:sp>
      <p:pic>
        <p:nvPicPr>
          <p:cNvPr id="6" name="Picture 8" descr="header fi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13" y="0"/>
            <a:ext cx="48371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3433"/>
            <a:ext cx="8229600" cy="910167"/>
          </a:xfrm>
        </p:spPr>
        <p:txBody>
          <a:bodyPr>
            <a:normAutofit/>
          </a:bodyPr>
          <a:lstStyle>
            <a:lvl1pPr>
              <a:defRPr sz="2800">
                <a:latin typeface="Bernard MT Condensed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153400" cy="35353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42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758B3-4355-4C3F-B081-E93126B67C5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FAD1F-27B9-449A-8C18-6B432E3EF7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4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D071A-27A9-4A5B-83EE-BDC44EBCC4D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2A3D-C455-4417-9CD3-EC42BC163A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6424-9F25-433B-9540-33278664B94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2FE0D-22AF-4C4B-BC02-4A2D50E8FE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81298-89D7-46AC-9E4C-8204E26908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86D-EE5E-4407-93FB-DCDB314EC9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3BAAB-EA00-4919-BC9B-8375FD9FFD7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1FFCA-DAAF-41E9-9AEE-E463A06D11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3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B6CCF-E653-4EC0-ABC6-594ED9B740F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1A00-271A-4CD8-97EA-BF503FEAF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7FA9E-9618-46C3-918A-2D615AA68C6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2D0E3-BC67-4609-B88A-3A417D3A0F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A5771-D4DD-4A22-9386-8D354DCE22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7BEE-218E-4E1A-B083-AB7E8FB2D6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6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7ED1-F632-45D6-8681-9C39BA1EB34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0ECFF-E8EC-4424-8AE5-9A6EF5EAC39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91771" y="2991770"/>
            <a:ext cx="6882066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898524" y="127257"/>
            <a:ext cx="8137971" cy="55854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  <a:latin typeface="Bradley Hand ITC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D4AA3-9087-4D44-B0A9-26D45C44C1AF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3BF0-90D4-4015-8DC2-261EDD5BC2F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4D8BF-F1D8-417A-8876-920F93F4A77E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0141E-0B77-4B81-8CEC-62C2A22E34A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25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A2AAE-C0C4-4BC5-A8A4-EBF3E8B1202C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4DF5A-A734-4AC5-BA43-8F39A4D98A4A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ECF2-0F7C-4DD4-AEE8-DD4C55541E60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B3837-8E86-4EC6-AD9C-3E031945F32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3F1F8-4262-4C0B-ACB1-80FC17413CCF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054F4-F488-431A-B3F2-8480B97C22F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12B6-6CFC-4AD4-91D3-F9FCD046D068}" type="datetime1">
              <a:rPr lang="en-AU" smtClean="0"/>
              <a:t>6/01/2020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F7-D20C-4C19-A985-530480666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85" r:id="rId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FAC02-DC37-4D44-9FDA-9ADBEEB590E2}" type="datetime1">
              <a:rPr lang="en-AU" smtClean="0">
                <a:solidFill>
                  <a:srgbClr val="000000"/>
                </a:solidFill>
              </a:rPr>
              <a:t>6/01/2020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166A-6FA9-497B-8DDC-0C8EA2CAEA3A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7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CBCC-2776-497A-A526-D6D7D8AB3AF9}" type="datetime1">
              <a:rPr lang="en-AU" smtClean="0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t>6/01/2020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466FB-B956-4D53-9E62-EDB8960D1EF9}" type="slidenum">
              <a:rPr lang="en-US" smtClean="0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 spd="slow">
    <p:split orient="vert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8CDD57-C759-4257-9599-F7A3C739038C}" type="datetimeFigureOut">
              <a:rPr lang="en-US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>
                <a:defRPr/>
              </a:pPr>
              <a:t>1/6/2020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AAF1B2-D1EA-4167-8BAC-D07F546C7258}" type="slidenum">
              <a:rPr lang="en-US">
                <a:solidFill>
                  <a:prstClr val="black">
                    <a:tint val="75000"/>
                  </a:prst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sugi@bps.go.id" TargetMode="Externa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3812" y="1600200"/>
            <a:ext cx="9180512" cy="1944216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81" y="4953000"/>
            <a:ext cx="8904169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sz="2800" b="1" dirty="0" smtClean="0"/>
          </a:p>
          <a:p>
            <a:pPr algn="ctr"/>
            <a:r>
              <a:rPr lang="en-US" sz="2800" b="1" dirty="0" smtClean="0"/>
              <a:t>PELATIHAN DASAR CPNS GOLONGAN III BPS ANGKATAN 38</a:t>
            </a:r>
          </a:p>
          <a:p>
            <a:pPr algn="ctr"/>
            <a:r>
              <a:rPr lang="en-US" sz="2800" b="1" dirty="0" smtClean="0"/>
              <a:t>PUSDIKLAT BPS 2019</a:t>
            </a:r>
            <a:endParaRPr lang="en-US" sz="2800" b="1" dirty="0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-2430405" y="4656480"/>
            <a:ext cx="4876800" cy="4419600"/>
          </a:xfrm>
          <a:prstGeom prst="ellipse">
            <a:avLst/>
          </a:prstGeom>
          <a:solidFill>
            <a:srgbClr val="92D050">
              <a:alpha val="25098"/>
            </a:srgbClr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>
              <a:latin typeface="Verdan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720F7-D20C-4C19-A985-5304806668C5}" type="slidenum">
              <a:rPr lang="en-US" smtClean="0"/>
              <a:t>1</a:t>
            </a:fld>
            <a:endParaRPr lang="en-US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6711302" y="-2165502"/>
            <a:ext cx="4876800" cy="4419600"/>
          </a:xfrm>
          <a:prstGeom prst="ellipse">
            <a:avLst/>
          </a:prstGeom>
          <a:solidFill>
            <a:srgbClr val="7030A0">
              <a:alpha val="25098"/>
            </a:srgbClr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cs typeface="Arial"/>
            </a:endParaRPr>
          </a:p>
        </p:txBody>
      </p:sp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-2385417" y="-2197393"/>
            <a:ext cx="4876800" cy="4419600"/>
          </a:xfrm>
          <a:prstGeom prst="ellipse">
            <a:avLst/>
          </a:prstGeom>
          <a:solidFill>
            <a:srgbClr val="FF0000">
              <a:alpha val="25098"/>
            </a:srgbClr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cs typeface="Arial"/>
            </a:endParaRPr>
          </a:p>
        </p:txBody>
      </p:sp>
      <p:sp>
        <p:nvSpPr>
          <p:cNvPr id="11" name="Oval 2"/>
          <p:cNvSpPr>
            <a:spLocks noChangeArrowheads="1"/>
          </p:cNvSpPr>
          <p:nvPr/>
        </p:nvSpPr>
        <p:spPr bwMode="auto">
          <a:xfrm>
            <a:off x="6706042" y="4645965"/>
            <a:ext cx="4876800" cy="4419600"/>
          </a:xfrm>
          <a:prstGeom prst="ellipse">
            <a:avLst/>
          </a:prstGeom>
          <a:solidFill>
            <a:srgbClr val="26C1F2">
              <a:alpha val="25098"/>
            </a:srgbClr>
          </a:solidFill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62175" y="2156173"/>
            <a:ext cx="6208571" cy="865276"/>
          </a:xfrm>
          <a:prstGeom prst="rect">
            <a:avLst/>
          </a:prstGeom>
          <a:noFill/>
        </p:spPr>
        <p:txBody>
          <a:bodyPr wrap="none" lIns="125387" tIns="62694" rIns="125387" bIns="62694" rtlCol="0">
            <a:spAutoFit/>
          </a:bodyPr>
          <a:lstStyle/>
          <a:p>
            <a:pPr algn="ctr" defTabSz="1253867"/>
            <a:r>
              <a:rPr lang="en-US" sz="4800" b="1" dirty="0" smtClean="0">
                <a:solidFill>
                  <a:srgbClr val="FFFF00"/>
                </a:solidFill>
              </a:rPr>
              <a:t>KONSEPSI AKTUALISASI</a:t>
            </a:r>
          </a:p>
        </p:txBody>
      </p:sp>
    </p:spTree>
    <p:extLst>
      <p:ext uri="{BB962C8B-B14F-4D97-AF65-F5344CB8AC3E}">
        <p14:creationId xmlns:p14="http://schemas.microsoft.com/office/powerpoint/2010/main" val="4081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" dur="4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repeatCount="indefinite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" dur="4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repeatCount="indefinite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repeatCount="indefinite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4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indefinite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19179" y="0"/>
            <a:ext cx="637222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KONSEPSI HABITUASI DAN AKTUALISASI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33400" y="1143000"/>
            <a:ext cx="8130540" cy="5334000"/>
            <a:chOff x="480060" y="1219200"/>
            <a:chExt cx="8130540" cy="5334000"/>
          </a:xfrm>
        </p:grpSpPr>
        <p:sp>
          <p:nvSpPr>
            <p:cNvPr id="52" name="TextBox 51"/>
            <p:cNvSpPr txBox="1"/>
            <p:nvPr/>
          </p:nvSpPr>
          <p:spPr>
            <a:xfrm>
              <a:off x="480060" y="2588340"/>
              <a:ext cx="2501519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Kondisi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Situasi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Saat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15927" y="5345967"/>
              <a:ext cx="2784673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Gagasan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Kreatif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Kegiatan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0937" y="3276600"/>
              <a:ext cx="3067001" cy="861774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kepekaan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konsistensi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dan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keakraban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menunjukkannya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55406" y="4736367"/>
              <a:ext cx="1657313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Penetapan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ISU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27904" y="6183868"/>
              <a:ext cx="1857688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Output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Kegiatan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199" y="1912203"/>
              <a:ext cx="3325371" cy="830997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Melakukan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suatu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kebiasaan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yang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menghasilkan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manfaat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sehingga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terbentuk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menjadi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karakter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27904" y="5770292"/>
              <a:ext cx="1972399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Tahapan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Kegiatan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91200" y="3124200"/>
              <a:ext cx="2819400" cy="646331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PNS </a:t>
              </a:r>
              <a:r>
                <a:rPr kumimoji="0" lang="en-GB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profesional</a:t>
              </a: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sebagai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pelayan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masyarakat</a:t>
              </a: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32169" y="3645932"/>
              <a:ext cx="1506631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INTERVENSI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9600" y="1219200"/>
              <a:ext cx="2620296" cy="1077218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aktivitas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rutin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jam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kerja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kedisiplinan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cara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dan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etika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melayani</a:t>
              </a: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konsumen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tamu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 </a:t>
              </a:r>
              <a:r>
                <a:rPr kumimoji="0" lang="en-GB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stakeholders</a:t>
              </a: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GB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dll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57938" y="2907268"/>
              <a:ext cx="1395062" cy="36933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HABITUASI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10000" y="1219200"/>
              <a:ext cx="3526543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Kondisi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/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Situasi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yang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Diharapkan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4" name="Elbow Connector 63"/>
            <p:cNvCxnSpPr>
              <a:stCxn id="52" idx="2"/>
              <a:endCxn id="62" idx="1"/>
            </p:cNvCxnSpPr>
            <p:nvPr/>
          </p:nvCxnSpPr>
          <p:spPr>
            <a:xfrm rot="16200000" flipH="1">
              <a:off x="2577248" y="2111244"/>
              <a:ext cx="134262" cy="1827118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5" name="Elbow Connector 64"/>
            <p:cNvCxnSpPr>
              <a:stCxn id="62" idx="3"/>
              <a:endCxn id="59" idx="1"/>
            </p:cNvCxnSpPr>
            <p:nvPr/>
          </p:nvCxnSpPr>
          <p:spPr>
            <a:xfrm>
              <a:off x="4953000" y="3091934"/>
              <a:ext cx="838200" cy="355432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6" name="Elbow Connector 65"/>
            <p:cNvCxnSpPr>
              <a:stCxn id="60" idx="0"/>
              <a:endCxn id="62" idx="2"/>
            </p:cNvCxnSpPr>
            <p:nvPr/>
          </p:nvCxnSpPr>
          <p:spPr>
            <a:xfrm rot="16200000" flipV="1">
              <a:off x="4385811" y="3146258"/>
              <a:ext cx="369332" cy="630016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7" name="Elbow Connector 66"/>
            <p:cNvCxnSpPr>
              <a:stCxn id="57" idx="2"/>
              <a:endCxn id="59" idx="0"/>
            </p:cNvCxnSpPr>
            <p:nvPr/>
          </p:nvCxnSpPr>
          <p:spPr>
            <a:xfrm rot="16200000" flipH="1">
              <a:off x="6565392" y="2488692"/>
              <a:ext cx="381000" cy="89001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8" name="Elbow Connector 67"/>
            <p:cNvCxnSpPr>
              <a:stCxn id="59" idx="3"/>
              <a:endCxn id="63" idx="3"/>
            </p:cNvCxnSpPr>
            <p:nvPr/>
          </p:nvCxnSpPr>
          <p:spPr>
            <a:xfrm flipH="1" flipV="1">
              <a:off x="7336543" y="1403866"/>
              <a:ext cx="1274057" cy="2043500"/>
            </a:xfrm>
            <a:prstGeom prst="bentConnector3">
              <a:avLst>
                <a:gd name="adj1" fmla="val -17943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9" name="Elbow Connector 68"/>
            <p:cNvCxnSpPr>
              <a:stCxn id="54" idx="1"/>
              <a:endCxn id="52" idx="1"/>
            </p:cNvCxnSpPr>
            <p:nvPr/>
          </p:nvCxnSpPr>
          <p:spPr>
            <a:xfrm rot="10800000">
              <a:off x="480061" y="2773007"/>
              <a:ext cx="10877" cy="934481"/>
            </a:xfrm>
            <a:prstGeom prst="bentConnector3">
              <a:avLst>
                <a:gd name="adj1" fmla="val 2201682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0" name="Elbow Connector 69"/>
            <p:cNvCxnSpPr>
              <a:stCxn id="62" idx="0"/>
              <a:endCxn id="57" idx="1"/>
            </p:cNvCxnSpPr>
            <p:nvPr/>
          </p:nvCxnSpPr>
          <p:spPr>
            <a:xfrm rot="5400000" flipH="1" flipV="1">
              <a:off x="4162051" y="2421120"/>
              <a:ext cx="579566" cy="392730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1" name="Elbow Connector 70"/>
            <p:cNvCxnSpPr>
              <a:stCxn id="52" idx="3"/>
              <a:endCxn id="63" idx="1"/>
            </p:cNvCxnSpPr>
            <p:nvPr/>
          </p:nvCxnSpPr>
          <p:spPr>
            <a:xfrm flipV="1">
              <a:off x="2981579" y="1403866"/>
              <a:ext cx="828421" cy="1369140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3858903" y="4595635"/>
              <a:ext cx="1627497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AKTUALISASI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3400" y="5461636"/>
              <a:ext cx="912750" cy="646331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Role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Models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58302" y="4527547"/>
              <a:ext cx="10516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Merancang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88973" y="4976913"/>
              <a:ext cx="2393027" cy="646331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Pencapaian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visi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misi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tujuan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unit/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organisasi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83698" y="6119635"/>
              <a:ext cx="1683923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Pemecahan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Isu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88973" y="5690545"/>
              <a:ext cx="2222981" cy="369332"/>
            </a:xfrm>
            <a:prstGeom prst="rect">
              <a:avLst/>
            </a:prstGeom>
            <a:noFill/>
            <a:ln>
              <a:solidFill>
                <a:srgbClr val="0E3558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Penguatan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Nilai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Org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Elbow Connector 77"/>
            <p:cNvCxnSpPr>
              <a:stCxn id="72" idx="0"/>
              <a:endCxn id="60" idx="2"/>
            </p:cNvCxnSpPr>
            <p:nvPr/>
          </p:nvCxnSpPr>
          <p:spPr>
            <a:xfrm rot="5400000" flipH="1" flipV="1">
              <a:off x="4488883" y="4199034"/>
              <a:ext cx="580371" cy="212833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79" name="Elbow Connector 78"/>
            <p:cNvCxnSpPr>
              <a:stCxn id="72" idx="1"/>
              <a:endCxn id="55" idx="3"/>
            </p:cNvCxnSpPr>
            <p:nvPr/>
          </p:nvCxnSpPr>
          <p:spPr>
            <a:xfrm rot="10800000" flipV="1">
              <a:off x="2512719" y="4780301"/>
              <a:ext cx="1346184" cy="140732"/>
            </a:xfrm>
            <a:prstGeom prst="bentConnector3">
              <a:avLst>
                <a:gd name="adj1" fmla="val 83963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0" name="Elbow Connector 79"/>
            <p:cNvCxnSpPr>
              <a:stCxn id="55" idx="0"/>
              <a:endCxn id="54" idx="2"/>
            </p:cNvCxnSpPr>
            <p:nvPr/>
          </p:nvCxnSpPr>
          <p:spPr>
            <a:xfrm rot="5400000" flipH="1" flipV="1">
              <a:off x="1555254" y="4267184"/>
              <a:ext cx="597993" cy="340375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1" name="Elbow Connector 80"/>
            <p:cNvCxnSpPr>
              <a:stCxn id="55" idx="2"/>
              <a:endCxn id="53" idx="1"/>
            </p:cNvCxnSpPr>
            <p:nvPr/>
          </p:nvCxnSpPr>
          <p:spPr>
            <a:xfrm rot="16200000" flipH="1">
              <a:off x="1637528" y="5152234"/>
              <a:ext cx="424934" cy="331864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2" name="Elbow Connector 81"/>
            <p:cNvCxnSpPr>
              <a:stCxn id="55" idx="2"/>
              <a:endCxn id="58" idx="1"/>
            </p:cNvCxnSpPr>
            <p:nvPr/>
          </p:nvCxnSpPr>
          <p:spPr>
            <a:xfrm rot="16200000" flipH="1">
              <a:off x="1431354" y="5358407"/>
              <a:ext cx="849259" cy="343841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3" name="Elbow Connector 82"/>
            <p:cNvCxnSpPr>
              <a:stCxn id="55" idx="2"/>
              <a:endCxn id="56" idx="1"/>
            </p:cNvCxnSpPr>
            <p:nvPr/>
          </p:nvCxnSpPr>
          <p:spPr>
            <a:xfrm rot="16200000" flipH="1">
              <a:off x="1224566" y="5565195"/>
              <a:ext cx="1262835" cy="343841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4" name="Elbow Connector 83"/>
            <p:cNvCxnSpPr>
              <a:stCxn id="55" idx="2"/>
              <a:endCxn id="73" idx="0"/>
            </p:cNvCxnSpPr>
            <p:nvPr/>
          </p:nvCxnSpPr>
          <p:spPr>
            <a:xfrm rot="5400000">
              <a:off x="1158951" y="4936523"/>
              <a:ext cx="355937" cy="69428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5" name="Elbow Connector 84"/>
            <p:cNvCxnSpPr>
              <a:stCxn id="72" idx="3"/>
              <a:endCxn id="75" idx="0"/>
            </p:cNvCxnSpPr>
            <p:nvPr/>
          </p:nvCxnSpPr>
          <p:spPr>
            <a:xfrm>
              <a:off x="5486400" y="4780301"/>
              <a:ext cx="1699087" cy="196612"/>
            </a:xfrm>
            <a:prstGeom prst="bentConnector2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5715000" y="4504790"/>
              <a:ext cx="1298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Melaksanakan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87" name="Elbow Connector 86"/>
            <p:cNvCxnSpPr>
              <a:stCxn id="56" idx="3"/>
              <a:endCxn id="76" idx="1"/>
            </p:cNvCxnSpPr>
            <p:nvPr/>
          </p:nvCxnSpPr>
          <p:spPr>
            <a:xfrm flipV="1">
              <a:off x="3885592" y="6304301"/>
              <a:ext cx="2098106" cy="64233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8" name="Elbow Connector 87"/>
            <p:cNvCxnSpPr>
              <a:stCxn id="56" idx="3"/>
              <a:endCxn id="77" idx="1"/>
            </p:cNvCxnSpPr>
            <p:nvPr/>
          </p:nvCxnSpPr>
          <p:spPr>
            <a:xfrm flipV="1">
              <a:off x="3885592" y="5875211"/>
              <a:ext cx="2103381" cy="493323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9" name="Elbow Connector 88"/>
            <p:cNvCxnSpPr>
              <a:stCxn id="56" idx="3"/>
              <a:endCxn id="75" idx="1"/>
            </p:cNvCxnSpPr>
            <p:nvPr/>
          </p:nvCxnSpPr>
          <p:spPr>
            <a:xfrm flipV="1">
              <a:off x="3885592" y="5300079"/>
              <a:ext cx="2103381" cy="1068455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0" name="Elbow Connector 89"/>
            <p:cNvCxnSpPr>
              <a:stCxn id="76" idx="2"/>
              <a:endCxn id="55" idx="1"/>
            </p:cNvCxnSpPr>
            <p:nvPr/>
          </p:nvCxnSpPr>
          <p:spPr>
            <a:xfrm rot="5400000" flipH="1">
              <a:off x="3056566" y="2719873"/>
              <a:ext cx="1567934" cy="5970254"/>
            </a:xfrm>
            <a:prstGeom prst="bentConnector4">
              <a:avLst>
                <a:gd name="adj1" fmla="val -14580"/>
                <a:gd name="adj2" fmla="val 107534"/>
              </a:avLst>
            </a:prstGeom>
            <a:noFill/>
            <a:ln w="38100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1" name="Elbow Connector 90"/>
            <p:cNvCxnSpPr>
              <a:stCxn id="57" idx="0"/>
              <a:endCxn id="63" idx="2"/>
            </p:cNvCxnSpPr>
            <p:nvPr/>
          </p:nvCxnSpPr>
          <p:spPr>
            <a:xfrm rot="16200000" flipV="1">
              <a:off x="5780244" y="1381561"/>
              <a:ext cx="323671" cy="737613"/>
            </a:xfrm>
            <a:prstGeom prst="bentConnector3">
              <a:avLst/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92" name="Elbow Connector 91"/>
            <p:cNvCxnSpPr>
              <a:stCxn id="61" idx="2"/>
              <a:endCxn id="52" idx="0"/>
            </p:cNvCxnSpPr>
            <p:nvPr/>
          </p:nvCxnSpPr>
          <p:spPr>
            <a:xfrm rot="5400000">
              <a:off x="1679323" y="2347915"/>
              <a:ext cx="291922" cy="188928"/>
            </a:xfrm>
            <a:prstGeom prst="bent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3B86CB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cxnSp>
        <p:nvCxnSpPr>
          <p:cNvPr id="94" name="Straight Connector 93"/>
          <p:cNvCxnSpPr/>
          <p:nvPr/>
        </p:nvCxnSpPr>
        <p:spPr>
          <a:xfrm>
            <a:off x="63119" y="4330094"/>
            <a:ext cx="8852281" cy="1330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1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8194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8" y="0"/>
            <a:ext cx="8124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68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652880" y="1816100"/>
            <a:ext cx="3595687" cy="3517900"/>
            <a:chOff x="2065" y="1496"/>
            <a:chExt cx="1498" cy="1496"/>
          </a:xfrm>
        </p:grpSpPr>
        <p:sp>
          <p:nvSpPr>
            <p:cNvPr id="13" name="Oval 29"/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CDF0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30"/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31"/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887903"/>
                </a:gs>
                <a:gs pos="50000">
                  <a:srgbClr val="FCDF06"/>
                </a:gs>
                <a:gs pos="100000">
                  <a:srgbClr val="88790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Oval 32"/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A08E04"/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33"/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34"/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141E-0B77-4B81-8CEC-62C2A22E34A2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80920" cy="566738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KONSEPSI HABITUASI (1)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988148" y="2887569"/>
            <a:ext cx="2974252" cy="1447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b="1" dirty="0" err="1"/>
              <a:t>Habituasi</a:t>
            </a:r>
            <a:r>
              <a:rPr lang="en-GB" sz="2000" dirty="0"/>
              <a:t> </a:t>
            </a:r>
            <a:r>
              <a:rPr lang="en-GB" sz="2000" dirty="0" smtClean="0"/>
              <a:t>: </a:t>
            </a:r>
          </a:p>
          <a:p>
            <a:pPr marL="0" indent="0" algn="ctr">
              <a:buNone/>
            </a:pPr>
            <a:r>
              <a:rPr lang="en-GB" sz="2000" dirty="0" err="1" smtClean="0"/>
              <a:t>pembiasaan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bersifat</a:t>
            </a:r>
            <a:r>
              <a:rPr lang="en-GB" sz="2000" dirty="0" smtClean="0"/>
              <a:t> </a:t>
            </a:r>
            <a:r>
              <a:rPr lang="en-GB" sz="2000" dirty="0" err="1" smtClean="0"/>
              <a:t>intrinsik</a:t>
            </a:r>
            <a:r>
              <a:rPr lang="en-GB" sz="2000" dirty="0" smtClean="0"/>
              <a:t> (</a:t>
            </a:r>
            <a:r>
              <a:rPr lang="en-GB" sz="2000" dirty="0" err="1" smtClean="0"/>
              <a:t>makna</a:t>
            </a:r>
            <a:r>
              <a:rPr lang="en-GB" sz="2000" dirty="0" smtClean="0"/>
              <a:t> yang </a:t>
            </a:r>
            <a:r>
              <a:rPr lang="en-GB" sz="2000" dirty="0" err="1" smtClean="0"/>
              <a:t>terkandung</a:t>
            </a:r>
            <a:r>
              <a:rPr lang="en-GB" sz="2000" dirty="0" smtClean="0"/>
              <a:t>)</a:t>
            </a:r>
            <a:endParaRPr lang="en-GB" sz="2000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9100" t="39006" r="22222" b="19988"/>
          <a:stretch/>
        </p:blipFill>
        <p:spPr bwMode="auto">
          <a:xfrm>
            <a:off x="4982805" y="1676400"/>
            <a:ext cx="3932595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98594" y="1307068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ICEBERG</a:t>
            </a:r>
            <a:endParaRPr lang="en-US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7410451" y="1752600"/>
            <a:ext cx="57150" cy="1447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7410450" y="3276600"/>
            <a:ext cx="57151" cy="2057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gray">
          <a:xfrm rot="10800000">
            <a:off x="4284783" y="3102331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13</a:t>
            </a:fld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2000" y="1219200"/>
            <a:ext cx="7696200" cy="4953001"/>
            <a:chOff x="762000" y="1295400"/>
            <a:chExt cx="7696200" cy="4953001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762000" y="1300163"/>
              <a:ext cx="3686175" cy="4948238"/>
              <a:chOff x="480" y="819"/>
              <a:chExt cx="2322" cy="3117"/>
            </a:xfrm>
          </p:grpSpPr>
          <p:sp>
            <p:nvSpPr>
              <p:cNvPr id="5" name="AutoShape 3"/>
              <p:cNvSpPr>
                <a:spLocks noChangeArrowheads="1"/>
              </p:cNvSpPr>
              <p:nvPr/>
            </p:nvSpPr>
            <p:spPr bwMode="gray">
              <a:xfrm>
                <a:off x="480" y="1392"/>
                <a:ext cx="2304" cy="2544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18900000" scaled="1"/>
              </a:gradFill>
              <a:ln w="50800">
                <a:solidFill>
                  <a:srgbClr val="7099E2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"/>
              <p:cNvGrpSpPr>
                <a:grpSpLocks/>
              </p:cNvGrpSpPr>
              <p:nvPr/>
            </p:nvGrpSpPr>
            <p:grpSpPr bwMode="auto">
              <a:xfrm>
                <a:off x="2304" y="819"/>
                <a:ext cx="498" cy="1245"/>
                <a:chOff x="2304" y="819"/>
                <a:chExt cx="498" cy="1245"/>
              </a:xfrm>
            </p:grpSpPr>
            <p:sp>
              <p:nvSpPr>
                <p:cNvPr id="7" name="Freeform 5"/>
                <p:cNvSpPr>
                  <a:spLocks/>
                </p:cNvSpPr>
                <p:nvPr/>
              </p:nvSpPr>
              <p:spPr bwMode="gray">
                <a:xfrm>
                  <a:off x="2425" y="819"/>
                  <a:ext cx="233" cy="254"/>
                </a:xfrm>
                <a:custGeom>
                  <a:avLst/>
                  <a:gdLst>
                    <a:gd name="T0" fmla="*/ 133 w 267"/>
                    <a:gd name="T1" fmla="*/ 0 h 292"/>
                    <a:gd name="T2" fmla="*/ 161 w 267"/>
                    <a:gd name="T3" fmla="*/ 3 h 292"/>
                    <a:gd name="T4" fmla="*/ 186 w 267"/>
                    <a:gd name="T5" fmla="*/ 12 h 292"/>
                    <a:gd name="T6" fmla="*/ 209 w 267"/>
                    <a:gd name="T7" fmla="*/ 25 h 292"/>
                    <a:gd name="T8" fmla="*/ 228 w 267"/>
                    <a:gd name="T9" fmla="*/ 42 h 292"/>
                    <a:gd name="T10" fmla="*/ 245 w 267"/>
                    <a:gd name="T11" fmla="*/ 64 h 292"/>
                    <a:gd name="T12" fmla="*/ 257 w 267"/>
                    <a:gd name="T13" fmla="*/ 88 h 292"/>
                    <a:gd name="T14" fmla="*/ 265 w 267"/>
                    <a:gd name="T15" fmla="*/ 116 h 292"/>
                    <a:gd name="T16" fmla="*/ 267 w 267"/>
                    <a:gd name="T17" fmla="*/ 146 h 292"/>
                    <a:gd name="T18" fmla="*/ 265 w 267"/>
                    <a:gd name="T19" fmla="*/ 175 h 292"/>
                    <a:gd name="T20" fmla="*/ 257 w 267"/>
                    <a:gd name="T21" fmla="*/ 203 h 292"/>
                    <a:gd name="T22" fmla="*/ 245 w 267"/>
                    <a:gd name="T23" fmla="*/ 227 h 292"/>
                    <a:gd name="T24" fmla="*/ 228 w 267"/>
                    <a:gd name="T25" fmla="*/ 249 h 292"/>
                    <a:gd name="T26" fmla="*/ 209 w 267"/>
                    <a:gd name="T27" fmla="*/ 267 h 292"/>
                    <a:gd name="T28" fmla="*/ 186 w 267"/>
                    <a:gd name="T29" fmla="*/ 281 h 292"/>
                    <a:gd name="T30" fmla="*/ 161 w 267"/>
                    <a:gd name="T31" fmla="*/ 289 h 292"/>
                    <a:gd name="T32" fmla="*/ 133 w 267"/>
                    <a:gd name="T33" fmla="*/ 292 h 292"/>
                    <a:gd name="T34" fmla="*/ 103 w 267"/>
                    <a:gd name="T35" fmla="*/ 288 h 292"/>
                    <a:gd name="T36" fmla="*/ 75 w 267"/>
                    <a:gd name="T37" fmla="*/ 277 h 292"/>
                    <a:gd name="T38" fmla="*/ 51 w 267"/>
                    <a:gd name="T39" fmla="*/ 260 h 292"/>
                    <a:gd name="T40" fmla="*/ 29 w 267"/>
                    <a:gd name="T41" fmla="*/ 237 h 292"/>
                    <a:gd name="T42" fmla="*/ 13 w 267"/>
                    <a:gd name="T43" fmla="*/ 210 h 292"/>
                    <a:gd name="T44" fmla="*/ 4 w 267"/>
                    <a:gd name="T45" fmla="*/ 178 h 292"/>
                    <a:gd name="T46" fmla="*/ 0 w 267"/>
                    <a:gd name="T47" fmla="*/ 146 h 292"/>
                    <a:gd name="T48" fmla="*/ 4 w 267"/>
                    <a:gd name="T49" fmla="*/ 113 h 292"/>
                    <a:gd name="T50" fmla="*/ 13 w 267"/>
                    <a:gd name="T51" fmla="*/ 81 h 292"/>
                    <a:gd name="T52" fmla="*/ 29 w 267"/>
                    <a:gd name="T53" fmla="*/ 54 h 292"/>
                    <a:gd name="T54" fmla="*/ 51 w 267"/>
                    <a:gd name="T55" fmla="*/ 32 h 292"/>
                    <a:gd name="T56" fmla="*/ 75 w 267"/>
                    <a:gd name="T57" fmla="*/ 14 h 292"/>
                    <a:gd name="T58" fmla="*/ 103 w 267"/>
                    <a:gd name="T59" fmla="*/ 3 h 292"/>
                    <a:gd name="T60" fmla="*/ 133 w 267"/>
                    <a:gd name="T61" fmla="*/ 0 h 29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67" h="292">
                      <a:moveTo>
                        <a:pt x="133" y="0"/>
                      </a:moveTo>
                      <a:lnTo>
                        <a:pt x="161" y="3"/>
                      </a:lnTo>
                      <a:lnTo>
                        <a:pt x="186" y="12"/>
                      </a:lnTo>
                      <a:lnTo>
                        <a:pt x="209" y="25"/>
                      </a:lnTo>
                      <a:lnTo>
                        <a:pt x="228" y="42"/>
                      </a:lnTo>
                      <a:lnTo>
                        <a:pt x="245" y="64"/>
                      </a:lnTo>
                      <a:lnTo>
                        <a:pt x="257" y="88"/>
                      </a:lnTo>
                      <a:lnTo>
                        <a:pt x="265" y="116"/>
                      </a:lnTo>
                      <a:lnTo>
                        <a:pt x="267" y="146"/>
                      </a:lnTo>
                      <a:lnTo>
                        <a:pt x="265" y="175"/>
                      </a:lnTo>
                      <a:lnTo>
                        <a:pt x="257" y="203"/>
                      </a:lnTo>
                      <a:lnTo>
                        <a:pt x="245" y="227"/>
                      </a:lnTo>
                      <a:lnTo>
                        <a:pt x="228" y="249"/>
                      </a:lnTo>
                      <a:lnTo>
                        <a:pt x="209" y="267"/>
                      </a:lnTo>
                      <a:lnTo>
                        <a:pt x="186" y="281"/>
                      </a:lnTo>
                      <a:lnTo>
                        <a:pt x="161" y="289"/>
                      </a:lnTo>
                      <a:lnTo>
                        <a:pt x="133" y="292"/>
                      </a:lnTo>
                      <a:lnTo>
                        <a:pt x="103" y="288"/>
                      </a:lnTo>
                      <a:lnTo>
                        <a:pt x="75" y="277"/>
                      </a:lnTo>
                      <a:lnTo>
                        <a:pt x="51" y="260"/>
                      </a:lnTo>
                      <a:lnTo>
                        <a:pt x="29" y="237"/>
                      </a:lnTo>
                      <a:lnTo>
                        <a:pt x="13" y="210"/>
                      </a:lnTo>
                      <a:lnTo>
                        <a:pt x="4" y="178"/>
                      </a:lnTo>
                      <a:lnTo>
                        <a:pt x="0" y="146"/>
                      </a:lnTo>
                      <a:lnTo>
                        <a:pt x="4" y="113"/>
                      </a:lnTo>
                      <a:lnTo>
                        <a:pt x="13" y="81"/>
                      </a:lnTo>
                      <a:lnTo>
                        <a:pt x="29" y="54"/>
                      </a:lnTo>
                      <a:lnTo>
                        <a:pt x="51" y="32"/>
                      </a:lnTo>
                      <a:lnTo>
                        <a:pt x="75" y="14"/>
                      </a:lnTo>
                      <a:lnTo>
                        <a:pt x="103" y="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7099E2"/>
                </a:solidFill>
                <a:ln>
                  <a:noFill/>
                </a:ln>
                <a:effectLst>
                  <a:outerShdw dist="91581" dir="3378596" algn="ctr" rotWithShape="0">
                    <a:srgbClr val="C0C0C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/>
              </p:nvSpPr>
              <p:spPr bwMode="gray">
                <a:xfrm>
                  <a:off x="2304" y="1100"/>
                  <a:ext cx="498" cy="964"/>
                </a:xfrm>
                <a:custGeom>
                  <a:avLst/>
                  <a:gdLst>
                    <a:gd name="T0" fmla="*/ 72 w 573"/>
                    <a:gd name="T1" fmla="*/ 5 h 1111"/>
                    <a:gd name="T2" fmla="*/ 30 w 573"/>
                    <a:gd name="T3" fmla="*/ 32 h 1111"/>
                    <a:gd name="T4" fmla="*/ 4 w 573"/>
                    <a:gd name="T5" fmla="*/ 75 h 1111"/>
                    <a:gd name="T6" fmla="*/ 0 w 573"/>
                    <a:gd name="T7" fmla="*/ 509 h 1111"/>
                    <a:gd name="T8" fmla="*/ 1 w 573"/>
                    <a:gd name="T9" fmla="*/ 516 h 1111"/>
                    <a:gd name="T10" fmla="*/ 9 w 573"/>
                    <a:gd name="T11" fmla="*/ 533 h 1111"/>
                    <a:gd name="T12" fmla="*/ 26 w 573"/>
                    <a:gd name="T13" fmla="*/ 550 h 1111"/>
                    <a:gd name="T14" fmla="*/ 56 w 573"/>
                    <a:gd name="T15" fmla="*/ 557 h 1111"/>
                    <a:gd name="T16" fmla="*/ 84 w 573"/>
                    <a:gd name="T17" fmla="*/ 551 h 1111"/>
                    <a:gd name="T18" fmla="*/ 100 w 573"/>
                    <a:gd name="T19" fmla="*/ 534 h 1111"/>
                    <a:gd name="T20" fmla="*/ 106 w 573"/>
                    <a:gd name="T21" fmla="*/ 516 h 1111"/>
                    <a:gd name="T22" fmla="*/ 108 w 573"/>
                    <a:gd name="T23" fmla="*/ 503 h 1111"/>
                    <a:gd name="T24" fmla="*/ 108 w 573"/>
                    <a:gd name="T25" fmla="*/ 166 h 1111"/>
                    <a:gd name="T26" fmla="*/ 135 w 573"/>
                    <a:gd name="T27" fmla="*/ 1066 h 1111"/>
                    <a:gd name="T28" fmla="*/ 138 w 573"/>
                    <a:gd name="T29" fmla="*/ 1073 h 1111"/>
                    <a:gd name="T30" fmla="*/ 151 w 573"/>
                    <a:gd name="T31" fmla="*/ 1089 h 1111"/>
                    <a:gd name="T32" fmla="*/ 174 w 573"/>
                    <a:gd name="T33" fmla="*/ 1105 h 1111"/>
                    <a:gd name="T34" fmla="*/ 199 w 573"/>
                    <a:gd name="T35" fmla="*/ 1111 h 1111"/>
                    <a:gd name="T36" fmla="*/ 227 w 573"/>
                    <a:gd name="T37" fmla="*/ 1110 h 1111"/>
                    <a:gd name="T38" fmla="*/ 255 w 573"/>
                    <a:gd name="T39" fmla="*/ 1097 h 1111"/>
                    <a:gd name="T40" fmla="*/ 272 w 573"/>
                    <a:gd name="T41" fmla="*/ 1080 h 1111"/>
                    <a:gd name="T42" fmla="*/ 278 w 573"/>
                    <a:gd name="T43" fmla="*/ 1068 h 1111"/>
                    <a:gd name="T44" fmla="*/ 279 w 573"/>
                    <a:gd name="T45" fmla="*/ 499 h 1111"/>
                    <a:gd name="T46" fmla="*/ 302 w 573"/>
                    <a:gd name="T47" fmla="*/ 503 h 1111"/>
                    <a:gd name="T48" fmla="*/ 302 w 573"/>
                    <a:gd name="T49" fmla="*/ 534 h 1111"/>
                    <a:gd name="T50" fmla="*/ 304 w 573"/>
                    <a:gd name="T51" fmla="*/ 590 h 1111"/>
                    <a:gd name="T52" fmla="*/ 304 w 573"/>
                    <a:gd name="T53" fmla="*/ 664 h 1111"/>
                    <a:gd name="T54" fmla="*/ 304 w 573"/>
                    <a:gd name="T55" fmla="*/ 750 h 1111"/>
                    <a:gd name="T56" fmla="*/ 304 w 573"/>
                    <a:gd name="T57" fmla="*/ 838 h 1111"/>
                    <a:gd name="T58" fmla="*/ 305 w 573"/>
                    <a:gd name="T59" fmla="*/ 926 h 1111"/>
                    <a:gd name="T60" fmla="*/ 305 w 573"/>
                    <a:gd name="T61" fmla="*/ 1004 h 1111"/>
                    <a:gd name="T62" fmla="*/ 305 w 573"/>
                    <a:gd name="T63" fmla="*/ 1066 h 1111"/>
                    <a:gd name="T64" fmla="*/ 306 w 573"/>
                    <a:gd name="T65" fmla="*/ 1073 h 1111"/>
                    <a:gd name="T66" fmla="*/ 315 w 573"/>
                    <a:gd name="T67" fmla="*/ 1088 h 1111"/>
                    <a:gd name="T68" fmla="*/ 335 w 573"/>
                    <a:gd name="T69" fmla="*/ 1103 h 1111"/>
                    <a:gd name="T70" fmla="*/ 372 w 573"/>
                    <a:gd name="T71" fmla="*/ 1111 h 1111"/>
                    <a:gd name="T72" fmla="*/ 408 w 573"/>
                    <a:gd name="T73" fmla="*/ 1103 h 1111"/>
                    <a:gd name="T74" fmla="*/ 429 w 573"/>
                    <a:gd name="T75" fmla="*/ 1089 h 1111"/>
                    <a:gd name="T76" fmla="*/ 437 w 573"/>
                    <a:gd name="T77" fmla="*/ 1073 h 1111"/>
                    <a:gd name="T78" fmla="*/ 438 w 573"/>
                    <a:gd name="T79" fmla="*/ 1067 h 1111"/>
                    <a:gd name="T80" fmla="*/ 466 w 573"/>
                    <a:gd name="T81" fmla="*/ 166 h 1111"/>
                    <a:gd name="T82" fmla="*/ 468 w 573"/>
                    <a:gd name="T83" fmla="*/ 503 h 1111"/>
                    <a:gd name="T84" fmla="*/ 472 w 573"/>
                    <a:gd name="T85" fmla="*/ 517 h 1111"/>
                    <a:gd name="T86" fmla="*/ 483 w 573"/>
                    <a:gd name="T87" fmla="*/ 537 h 1111"/>
                    <a:gd name="T88" fmla="*/ 505 w 573"/>
                    <a:gd name="T89" fmla="*/ 551 h 1111"/>
                    <a:gd name="T90" fmla="*/ 536 w 573"/>
                    <a:gd name="T91" fmla="*/ 551 h 1111"/>
                    <a:gd name="T92" fmla="*/ 557 w 573"/>
                    <a:gd name="T93" fmla="*/ 537 h 1111"/>
                    <a:gd name="T94" fmla="*/ 570 w 573"/>
                    <a:gd name="T95" fmla="*/ 517 h 1111"/>
                    <a:gd name="T96" fmla="*/ 573 w 573"/>
                    <a:gd name="T97" fmla="*/ 508 h 1111"/>
                    <a:gd name="T98" fmla="*/ 572 w 573"/>
                    <a:gd name="T99" fmla="*/ 68 h 1111"/>
                    <a:gd name="T100" fmla="*/ 546 w 573"/>
                    <a:gd name="T101" fmla="*/ 28 h 1111"/>
                    <a:gd name="T102" fmla="*/ 506 w 573"/>
                    <a:gd name="T103" fmla="*/ 4 h 1111"/>
                    <a:gd name="T104" fmla="*/ 94 w 573"/>
                    <a:gd name="T105" fmla="*/ 0 h 111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73" h="1111">
                      <a:moveTo>
                        <a:pt x="94" y="0"/>
                      </a:moveTo>
                      <a:lnTo>
                        <a:pt x="72" y="5"/>
                      </a:lnTo>
                      <a:lnTo>
                        <a:pt x="50" y="16"/>
                      </a:lnTo>
                      <a:lnTo>
                        <a:pt x="30" y="32"/>
                      </a:lnTo>
                      <a:lnTo>
                        <a:pt x="15" y="53"/>
                      </a:lnTo>
                      <a:lnTo>
                        <a:pt x="4" y="75"/>
                      </a:lnTo>
                      <a:lnTo>
                        <a:pt x="0" y="99"/>
                      </a:lnTo>
                      <a:lnTo>
                        <a:pt x="0" y="509"/>
                      </a:lnTo>
                      <a:lnTo>
                        <a:pt x="0" y="511"/>
                      </a:lnTo>
                      <a:lnTo>
                        <a:pt x="1" y="516"/>
                      </a:lnTo>
                      <a:lnTo>
                        <a:pt x="4" y="525"/>
                      </a:lnTo>
                      <a:lnTo>
                        <a:pt x="9" y="533"/>
                      </a:lnTo>
                      <a:lnTo>
                        <a:pt x="16" y="543"/>
                      </a:lnTo>
                      <a:lnTo>
                        <a:pt x="26" y="550"/>
                      </a:lnTo>
                      <a:lnTo>
                        <a:pt x="39" y="556"/>
                      </a:lnTo>
                      <a:lnTo>
                        <a:pt x="56" y="557"/>
                      </a:lnTo>
                      <a:lnTo>
                        <a:pt x="72" y="556"/>
                      </a:lnTo>
                      <a:lnTo>
                        <a:pt x="84" y="551"/>
                      </a:lnTo>
                      <a:lnTo>
                        <a:pt x="92" y="543"/>
                      </a:lnTo>
                      <a:lnTo>
                        <a:pt x="100" y="534"/>
                      </a:lnTo>
                      <a:lnTo>
                        <a:pt x="103" y="525"/>
                      </a:lnTo>
                      <a:lnTo>
                        <a:pt x="106" y="516"/>
                      </a:lnTo>
                      <a:lnTo>
                        <a:pt x="107" y="508"/>
                      </a:lnTo>
                      <a:lnTo>
                        <a:pt x="108" y="503"/>
                      </a:lnTo>
                      <a:lnTo>
                        <a:pt x="108" y="500"/>
                      </a:lnTo>
                      <a:lnTo>
                        <a:pt x="108" y="166"/>
                      </a:lnTo>
                      <a:lnTo>
                        <a:pt x="134" y="167"/>
                      </a:lnTo>
                      <a:lnTo>
                        <a:pt x="135" y="1066"/>
                      </a:lnTo>
                      <a:lnTo>
                        <a:pt x="136" y="1068"/>
                      </a:lnTo>
                      <a:lnTo>
                        <a:pt x="138" y="1073"/>
                      </a:lnTo>
                      <a:lnTo>
                        <a:pt x="143" y="1080"/>
                      </a:lnTo>
                      <a:lnTo>
                        <a:pt x="151" y="1089"/>
                      </a:lnTo>
                      <a:lnTo>
                        <a:pt x="162" y="1097"/>
                      </a:lnTo>
                      <a:lnTo>
                        <a:pt x="174" y="1105"/>
                      </a:lnTo>
                      <a:lnTo>
                        <a:pt x="189" y="1110"/>
                      </a:lnTo>
                      <a:lnTo>
                        <a:pt x="199" y="1111"/>
                      </a:lnTo>
                      <a:lnTo>
                        <a:pt x="217" y="1111"/>
                      </a:lnTo>
                      <a:lnTo>
                        <a:pt x="227" y="1110"/>
                      </a:lnTo>
                      <a:lnTo>
                        <a:pt x="243" y="1105"/>
                      </a:lnTo>
                      <a:lnTo>
                        <a:pt x="255" y="1097"/>
                      </a:lnTo>
                      <a:lnTo>
                        <a:pt x="265" y="1089"/>
                      </a:lnTo>
                      <a:lnTo>
                        <a:pt x="272" y="1080"/>
                      </a:lnTo>
                      <a:lnTo>
                        <a:pt x="276" y="1073"/>
                      </a:lnTo>
                      <a:lnTo>
                        <a:pt x="278" y="1068"/>
                      </a:lnTo>
                      <a:lnTo>
                        <a:pt x="279" y="1066"/>
                      </a:lnTo>
                      <a:lnTo>
                        <a:pt x="279" y="499"/>
                      </a:lnTo>
                      <a:lnTo>
                        <a:pt x="302" y="499"/>
                      </a:lnTo>
                      <a:lnTo>
                        <a:pt x="302" y="503"/>
                      </a:lnTo>
                      <a:lnTo>
                        <a:pt x="302" y="515"/>
                      </a:lnTo>
                      <a:lnTo>
                        <a:pt x="302" y="534"/>
                      </a:lnTo>
                      <a:lnTo>
                        <a:pt x="302" y="560"/>
                      </a:lnTo>
                      <a:lnTo>
                        <a:pt x="304" y="590"/>
                      </a:lnTo>
                      <a:lnTo>
                        <a:pt x="304" y="626"/>
                      </a:lnTo>
                      <a:lnTo>
                        <a:pt x="304" y="664"/>
                      </a:lnTo>
                      <a:lnTo>
                        <a:pt x="304" y="706"/>
                      </a:lnTo>
                      <a:lnTo>
                        <a:pt x="304" y="750"/>
                      </a:lnTo>
                      <a:lnTo>
                        <a:pt x="304" y="793"/>
                      </a:lnTo>
                      <a:lnTo>
                        <a:pt x="304" y="838"/>
                      </a:lnTo>
                      <a:lnTo>
                        <a:pt x="305" y="882"/>
                      </a:lnTo>
                      <a:lnTo>
                        <a:pt x="305" y="926"/>
                      </a:lnTo>
                      <a:lnTo>
                        <a:pt x="305" y="966"/>
                      </a:lnTo>
                      <a:lnTo>
                        <a:pt x="305" y="1004"/>
                      </a:lnTo>
                      <a:lnTo>
                        <a:pt x="305" y="1037"/>
                      </a:lnTo>
                      <a:lnTo>
                        <a:pt x="305" y="1066"/>
                      </a:lnTo>
                      <a:lnTo>
                        <a:pt x="305" y="1067"/>
                      </a:lnTo>
                      <a:lnTo>
                        <a:pt x="306" y="1073"/>
                      </a:lnTo>
                      <a:lnTo>
                        <a:pt x="310" y="1079"/>
                      </a:lnTo>
                      <a:lnTo>
                        <a:pt x="315" y="1088"/>
                      </a:lnTo>
                      <a:lnTo>
                        <a:pt x="323" y="1096"/>
                      </a:lnTo>
                      <a:lnTo>
                        <a:pt x="335" y="1103"/>
                      </a:lnTo>
                      <a:lnTo>
                        <a:pt x="351" y="1108"/>
                      </a:lnTo>
                      <a:lnTo>
                        <a:pt x="372" y="1111"/>
                      </a:lnTo>
                      <a:lnTo>
                        <a:pt x="392" y="1108"/>
                      </a:lnTo>
                      <a:lnTo>
                        <a:pt x="408" y="1103"/>
                      </a:lnTo>
                      <a:lnTo>
                        <a:pt x="420" y="1096"/>
                      </a:lnTo>
                      <a:lnTo>
                        <a:pt x="429" y="1089"/>
                      </a:lnTo>
                      <a:lnTo>
                        <a:pt x="434" y="1080"/>
                      </a:lnTo>
                      <a:lnTo>
                        <a:pt x="437" y="1073"/>
                      </a:lnTo>
                      <a:lnTo>
                        <a:pt x="438" y="1068"/>
                      </a:lnTo>
                      <a:lnTo>
                        <a:pt x="438" y="1067"/>
                      </a:lnTo>
                      <a:lnTo>
                        <a:pt x="440" y="166"/>
                      </a:lnTo>
                      <a:lnTo>
                        <a:pt x="466" y="166"/>
                      </a:lnTo>
                      <a:lnTo>
                        <a:pt x="466" y="500"/>
                      </a:lnTo>
                      <a:lnTo>
                        <a:pt x="468" y="503"/>
                      </a:lnTo>
                      <a:lnTo>
                        <a:pt x="469" y="509"/>
                      </a:lnTo>
                      <a:lnTo>
                        <a:pt x="472" y="517"/>
                      </a:lnTo>
                      <a:lnTo>
                        <a:pt x="477" y="527"/>
                      </a:lnTo>
                      <a:lnTo>
                        <a:pt x="483" y="537"/>
                      </a:lnTo>
                      <a:lnTo>
                        <a:pt x="493" y="545"/>
                      </a:lnTo>
                      <a:lnTo>
                        <a:pt x="505" y="551"/>
                      </a:lnTo>
                      <a:lnTo>
                        <a:pt x="520" y="554"/>
                      </a:lnTo>
                      <a:lnTo>
                        <a:pt x="536" y="551"/>
                      </a:lnTo>
                      <a:lnTo>
                        <a:pt x="548" y="545"/>
                      </a:lnTo>
                      <a:lnTo>
                        <a:pt x="557" y="537"/>
                      </a:lnTo>
                      <a:lnTo>
                        <a:pt x="563" y="527"/>
                      </a:lnTo>
                      <a:lnTo>
                        <a:pt x="570" y="517"/>
                      </a:lnTo>
                      <a:lnTo>
                        <a:pt x="573" y="510"/>
                      </a:lnTo>
                      <a:lnTo>
                        <a:pt x="573" y="508"/>
                      </a:lnTo>
                      <a:lnTo>
                        <a:pt x="573" y="79"/>
                      </a:lnTo>
                      <a:lnTo>
                        <a:pt x="572" y="68"/>
                      </a:lnTo>
                      <a:lnTo>
                        <a:pt x="561" y="47"/>
                      </a:lnTo>
                      <a:lnTo>
                        <a:pt x="546" y="28"/>
                      </a:lnTo>
                      <a:lnTo>
                        <a:pt x="528" y="14"/>
                      </a:lnTo>
                      <a:lnTo>
                        <a:pt x="506" y="4"/>
                      </a:lnTo>
                      <a:lnTo>
                        <a:pt x="485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7099E2"/>
                </a:solidFill>
                <a:ln>
                  <a:noFill/>
                </a:ln>
                <a:effectLst>
                  <a:outerShdw dist="91581" dir="3378596" algn="ctr" rotWithShape="0">
                    <a:srgbClr val="C0C0C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gray">
            <a:xfrm>
              <a:off x="1226024" y="2531898"/>
              <a:ext cx="2438400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b="1" dirty="0" err="1"/>
                <a:t>Habituasi</a:t>
              </a:r>
              <a:r>
                <a:rPr lang="en-US" dirty="0"/>
                <a:t> </a:t>
              </a:r>
              <a:r>
                <a:rPr lang="en-US" dirty="0" err="1"/>
                <a:t>secara</a:t>
              </a:r>
              <a:r>
                <a:rPr lang="en-US" dirty="0"/>
                <a:t> </a:t>
              </a:r>
              <a:r>
                <a:rPr lang="en-US" dirty="0" err="1"/>
                <a:t>harfiah</a:t>
              </a:r>
              <a:r>
                <a:rPr lang="en-US" dirty="0"/>
                <a:t> </a:t>
              </a:r>
              <a:r>
                <a:rPr lang="en-US" dirty="0" err="1"/>
                <a:t>diartikan</a:t>
              </a:r>
              <a:r>
                <a:rPr lang="en-US" dirty="0"/>
                <a:t> </a:t>
              </a:r>
              <a:r>
                <a:rPr lang="en-US" dirty="0" err="1"/>
                <a:t>sebagai</a:t>
              </a:r>
              <a:r>
                <a:rPr lang="en-US" dirty="0"/>
                <a:t> </a:t>
              </a:r>
              <a:r>
                <a:rPr lang="en-US" dirty="0" err="1"/>
                <a:t>sebuah</a:t>
              </a:r>
              <a:r>
                <a:rPr lang="en-US" dirty="0"/>
                <a:t> </a:t>
              </a:r>
              <a:r>
                <a:rPr lang="es-ES" dirty="0" err="1"/>
                <a:t>proses</a:t>
              </a:r>
              <a:r>
                <a:rPr lang="es-ES" dirty="0"/>
                <a:t> </a:t>
              </a:r>
              <a:r>
                <a:rPr lang="es-ES" dirty="0" err="1"/>
                <a:t>pembiasaan</a:t>
              </a:r>
              <a:r>
                <a:rPr lang="es-ES" dirty="0"/>
                <a:t> pada/</a:t>
              </a:r>
              <a:r>
                <a:rPr lang="es-ES" dirty="0" err="1"/>
                <a:t>atau</a:t>
              </a:r>
              <a:r>
                <a:rPr lang="es-ES" dirty="0"/>
                <a:t> </a:t>
              </a:r>
              <a:r>
                <a:rPr lang="es-ES" dirty="0" err="1"/>
                <a:t>dengan</a:t>
              </a:r>
              <a:r>
                <a:rPr lang="es-ES" dirty="0"/>
                <a:t> </a:t>
              </a:r>
              <a:r>
                <a:rPr lang="es-ES" dirty="0" err="1"/>
                <a:t>sesuatu</a:t>
              </a:r>
              <a:r>
                <a:rPr lang="es-ES" dirty="0"/>
                <a:t> </a:t>
              </a:r>
              <a:r>
                <a:rPr lang="en-US" b="1" dirty="0" err="1"/>
                <a:t>penyesuaian</a:t>
              </a:r>
              <a:r>
                <a:rPr lang="en-US" dirty="0"/>
                <a:t> </a:t>
              </a:r>
              <a:r>
                <a:rPr lang="en-US" dirty="0" err="1"/>
                <a:t>supaya</a:t>
              </a:r>
              <a:r>
                <a:rPr lang="en-US" dirty="0"/>
                <a:t> </a:t>
              </a:r>
              <a:r>
                <a:rPr lang="en-US" dirty="0" err="1"/>
                <a:t>menjadi</a:t>
              </a:r>
              <a:r>
                <a:rPr lang="en-US" dirty="0"/>
                <a:t> </a:t>
              </a:r>
              <a:r>
                <a:rPr lang="en-US" dirty="0" err="1"/>
                <a:t>terbiasa</a:t>
              </a:r>
              <a:r>
                <a:rPr lang="en-US" dirty="0"/>
                <a:t> (</a:t>
              </a:r>
              <a:r>
                <a:rPr lang="en-US" dirty="0" err="1"/>
                <a:t>terlatih</a:t>
              </a:r>
              <a:r>
                <a:rPr lang="en-US" dirty="0"/>
                <a:t>) </a:t>
              </a:r>
              <a:r>
                <a:rPr lang="en-US" dirty="0" err="1"/>
                <a:t>melakukan</a:t>
              </a:r>
              <a:r>
                <a:rPr lang="en-US" dirty="0"/>
                <a:t> </a:t>
              </a:r>
              <a:r>
                <a:rPr lang="en-US" dirty="0" err="1"/>
                <a:t>sesuatu</a:t>
              </a:r>
              <a:r>
                <a:rPr lang="en-US" dirty="0"/>
                <a:t> yang </a:t>
              </a:r>
              <a:r>
                <a:rPr lang="en-US" dirty="0" err="1"/>
                <a:t>bersifat</a:t>
              </a:r>
              <a:r>
                <a:rPr lang="en-US" dirty="0"/>
                <a:t> </a:t>
              </a:r>
              <a:r>
                <a:rPr lang="en-US" dirty="0" err="1"/>
                <a:t>intrinsik</a:t>
              </a:r>
              <a:r>
                <a:rPr lang="en-US" dirty="0"/>
                <a:t> </a:t>
              </a:r>
              <a:r>
                <a:rPr lang="en-US" dirty="0" err="1"/>
                <a:t>pada</a:t>
              </a:r>
              <a:r>
                <a:rPr lang="en-US" dirty="0"/>
                <a:t> </a:t>
              </a:r>
              <a:r>
                <a:rPr lang="en-US" dirty="0" err="1"/>
                <a:t>lingkungan</a:t>
              </a:r>
              <a:r>
                <a:rPr lang="en-US" dirty="0"/>
                <a:t> </a:t>
              </a:r>
              <a:r>
                <a:rPr lang="en-US" dirty="0" err="1"/>
                <a:t>kerjanya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572000" y="1295400"/>
              <a:ext cx="3886200" cy="4953000"/>
              <a:chOff x="2880" y="816"/>
              <a:chExt cx="2448" cy="3120"/>
            </a:xfrm>
          </p:grpSpPr>
          <p:sp>
            <p:nvSpPr>
              <p:cNvPr id="11" name="AutoShape 10"/>
              <p:cNvSpPr>
                <a:spLocks noChangeArrowheads="1"/>
              </p:cNvSpPr>
              <p:nvPr/>
            </p:nvSpPr>
            <p:spPr bwMode="gray">
              <a:xfrm>
                <a:off x="2894" y="1392"/>
                <a:ext cx="2434" cy="2544"/>
              </a:xfrm>
              <a:prstGeom prst="roundRect">
                <a:avLst>
                  <a:gd name="adj" fmla="val 1034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8F4BE"/>
                  </a:gs>
                </a:gsLst>
                <a:lin ang="2700000" scaled="1"/>
              </a:gradFill>
              <a:ln w="50800">
                <a:solidFill>
                  <a:srgbClr val="44988C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gray">
              <a:xfrm>
                <a:off x="3378" y="1497"/>
                <a:ext cx="1806" cy="2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dirty="0" err="1"/>
                  <a:t>Perlu</a:t>
                </a:r>
                <a:r>
                  <a:rPr lang="en-US" dirty="0"/>
                  <a:t> </a:t>
                </a:r>
                <a:r>
                  <a:rPr lang="fi-FI" dirty="0"/>
                  <a:t>menciptakan satu situasi dan </a:t>
                </a:r>
                <a:r>
                  <a:rPr lang="fr-FR" dirty="0" err="1"/>
                  <a:t>kondisi</a:t>
                </a:r>
                <a:r>
                  <a:rPr lang="fr-FR" dirty="0"/>
                  <a:t> (</a:t>
                </a:r>
                <a:r>
                  <a:rPr lang="fr-FR" i="1" dirty="0" err="1"/>
                  <a:t>persistence</a:t>
                </a:r>
                <a:r>
                  <a:rPr lang="fr-FR" i="1" dirty="0"/>
                  <a:t> life situation) </a:t>
                </a:r>
                <a:r>
                  <a:rPr lang="fr-FR" dirty="0" err="1"/>
                  <a:t>tertentu</a:t>
                </a:r>
                <a:r>
                  <a:rPr lang="fr-FR" i="1" dirty="0"/>
                  <a:t> yang </a:t>
                </a:r>
                <a:r>
                  <a:rPr lang="fi-FI" dirty="0" smtClean="0"/>
                  <a:t>memung-kinkan </a:t>
                </a:r>
                <a:r>
                  <a:rPr lang="id-ID" dirty="0" smtClean="0"/>
                  <a:t>kita </a:t>
                </a:r>
                <a:r>
                  <a:rPr lang="fi-FI" dirty="0" smtClean="0"/>
                  <a:t>membiasakan </a:t>
                </a:r>
                <a:r>
                  <a:rPr lang="fi-FI" dirty="0"/>
                  <a:t>diri untuk </a:t>
                </a:r>
                <a:r>
                  <a:rPr lang="en-US" dirty="0" err="1"/>
                  <a:t>berperilaku</a:t>
                </a:r>
                <a:r>
                  <a:rPr lang="en-US" dirty="0"/>
                  <a:t> </a:t>
                </a:r>
                <a:r>
                  <a:rPr lang="en-US" dirty="0" err="1"/>
                  <a:t>sesuai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terbentuk</a:t>
                </a:r>
                <a:r>
                  <a:rPr lang="en-US" dirty="0"/>
                  <a:t> </a:t>
                </a:r>
                <a:r>
                  <a:rPr lang="en-US" dirty="0" err="1"/>
                  <a:t>karakter</a:t>
                </a:r>
                <a:r>
                  <a:rPr lang="en-US" dirty="0"/>
                  <a:t> </a:t>
                </a:r>
                <a:r>
                  <a:rPr lang="en-US" dirty="0" err="1"/>
                  <a:t>diri</a:t>
                </a:r>
                <a:r>
                  <a:rPr lang="en-US" dirty="0"/>
                  <a:t> </a:t>
                </a:r>
                <a:r>
                  <a:rPr lang="it-IT" dirty="0"/>
                  <a:t>ideal melalui proses internalisasi dan dipersonifikasi </a:t>
                </a:r>
                <a:r>
                  <a:rPr lang="en-US" dirty="0" err="1" smtClean="0"/>
                  <a:t>melalui</a:t>
                </a:r>
                <a:r>
                  <a:rPr lang="en-US" dirty="0" smtClean="0"/>
                  <a:t> </a:t>
                </a:r>
                <a:r>
                  <a:rPr lang="en-US" sz="2000" b="1" dirty="0" err="1"/>
                  <a:t>intervensi</a:t>
                </a:r>
                <a:r>
                  <a:rPr lang="en-US" sz="2000" dirty="0"/>
                  <a:t> </a:t>
                </a:r>
                <a:r>
                  <a:rPr lang="en-US" dirty="0" err="1"/>
                  <a:t>tertentu</a:t>
                </a:r>
                <a:r>
                  <a:rPr lang="en-US" dirty="0"/>
                  <a:t> di </a:t>
                </a:r>
                <a:r>
                  <a:rPr lang="en-US" dirty="0" err="1"/>
                  <a:t>tempat</a:t>
                </a:r>
                <a:r>
                  <a:rPr lang="en-US" dirty="0"/>
                  <a:t> </a:t>
                </a:r>
                <a:r>
                  <a:rPr lang="en-US" dirty="0" err="1"/>
                  <a:t>kerja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2880" y="816"/>
                <a:ext cx="498" cy="1245"/>
                <a:chOff x="2880" y="816"/>
                <a:chExt cx="498" cy="1245"/>
              </a:xfrm>
            </p:grpSpPr>
            <p:sp>
              <p:nvSpPr>
                <p:cNvPr id="14" name="Freeform 13"/>
                <p:cNvSpPr>
                  <a:spLocks/>
                </p:cNvSpPr>
                <p:nvPr/>
              </p:nvSpPr>
              <p:spPr bwMode="gray">
                <a:xfrm>
                  <a:off x="3001" y="816"/>
                  <a:ext cx="233" cy="254"/>
                </a:xfrm>
                <a:custGeom>
                  <a:avLst/>
                  <a:gdLst>
                    <a:gd name="T0" fmla="*/ 133 w 267"/>
                    <a:gd name="T1" fmla="*/ 0 h 292"/>
                    <a:gd name="T2" fmla="*/ 161 w 267"/>
                    <a:gd name="T3" fmla="*/ 3 h 292"/>
                    <a:gd name="T4" fmla="*/ 186 w 267"/>
                    <a:gd name="T5" fmla="*/ 12 h 292"/>
                    <a:gd name="T6" fmla="*/ 209 w 267"/>
                    <a:gd name="T7" fmla="*/ 25 h 292"/>
                    <a:gd name="T8" fmla="*/ 228 w 267"/>
                    <a:gd name="T9" fmla="*/ 42 h 292"/>
                    <a:gd name="T10" fmla="*/ 245 w 267"/>
                    <a:gd name="T11" fmla="*/ 64 h 292"/>
                    <a:gd name="T12" fmla="*/ 257 w 267"/>
                    <a:gd name="T13" fmla="*/ 88 h 292"/>
                    <a:gd name="T14" fmla="*/ 265 w 267"/>
                    <a:gd name="T15" fmla="*/ 116 h 292"/>
                    <a:gd name="T16" fmla="*/ 267 w 267"/>
                    <a:gd name="T17" fmla="*/ 146 h 292"/>
                    <a:gd name="T18" fmla="*/ 265 w 267"/>
                    <a:gd name="T19" fmla="*/ 175 h 292"/>
                    <a:gd name="T20" fmla="*/ 257 w 267"/>
                    <a:gd name="T21" fmla="*/ 203 h 292"/>
                    <a:gd name="T22" fmla="*/ 245 w 267"/>
                    <a:gd name="T23" fmla="*/ 227 h 292"/>
                    <a:gd name="T24" fmla="*/ 228 w 267"/>
                    <a:gd name="T25" fmla="*/ 249 h 292"/>
                    <a:gd name="T26" fmla="*/ 209 w 267"/>
                    <a:gd name="T27" fmla="*/ 267 h 292"/>
                    <a:gd name="T28" fmla="*/ 186 w 267"/>
                    <a:gd name="T29" fmla="*/ 281 h 292"/>
                    <a:gd name="T30" fmla="*/ 161 w 267"/>
                    <a:gd name="T31" fmla="*/ 289 h 292"/>
                    <a:gd name="T32" fmla="*/ 133 w 267"/>
                    <a:gd name="T33" fmla="*/ 292 h 292"/>
                    <a:gd name="T34" fmla="*/ 103 w 267"/>
                    <a:gd name="T35" fmla="*/ 288 h 292"/>
                    <a:gd name="T36" fmla="*/ 75 w 267"/>
                    <a:gd name="T37" fmla="*/ 277 h 292"/>
                    <a:gd name="T38" fmla="*/ 51 w 267"/>
                    <a:gd name="T39" fmla="*/ 260 h 292"/>
                    <a:gd name="T40" fmla="*/ 29 w 267"/>
                    <a:gd name="T41" fmla="*/ 237 h 292"/>
                    <a:gd name="T42" fmla="*/ 13 w 267"/>
                    <a:gd name="T43" fmla="*/ 210 h 292"/>
                    <a:gd name="T44" fmla="*/ 4 w 267"/>
                    <a:gd name="T45" fmla="*/ 178 h 292"/>
                    <a:gd name="T46" fmla="*/ 0 w 267"/>
                    <a:gd name="T47" fmla="*/ 146 h 292"/>
                    <a:gd name="T48" fmla="*/ 4 w 267"/>
                    <a:gd name="T49" fmla="*/ 113 h 292"/>
                    <a:gd name="T50" fmla="*/ 13 w 267"/>
                    <a:gd name="T51" fmla="*/ 81 h 292"/>
                    <a:gd name="T52" fmla="*/ 29 w 267"/>
                    <a:gd name="T53" fmla="*/ 54 h 292"/>
                    <a:gd name="T54" fmla="*/ 51 w 267"/>
                    <a:gd name="T55" fmla="*/ 32 h 292"/>
                    <a:gd name="T56" fmla="*/ 75 w 267"/>
                    <a:gd name="T57" fmla="*/ 14 h 292"/>
                    <a:gd name="T58" fmla="*/ 103 w 267"/>
                    <a:gd name="T59" fmla="*/ 3 h 292"/>
                    <a:gd name="T60" fmla="*/ 133 w 267"/>
                    <a:gd name="T61" fmla="*/ 0 h 29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267" h="292">
                      <a:moveTo>
                        <a:pt x="133" y="0"/>
                      </a:moveTo>
                      <a:lnTo>
                        <a:pt x="161" y="3"/>
                      </a:lnTo>
                      <a:lnTo>
                        <a:pt x="186" y="12"/>
                      </a:lnTo>
                      <a:lnTo>
                        <a:pt x="209" y="25"/>
                      </a:lnTo>
                      <a:lnTo>
                        <a:pt x="228" y="42"/>
                      </a:lnTo>
                      <a:lnTo>
                        <a:pt x="245" y="64"/>
                      </a:lnTo>
                      <a:lnTo>
                        <a:pt x="257" y="88"/>
                      </a:lnTo>
                      <a:lnTo>
                        <a:pt x="265" y="116"/>
                      </a:lnTo>
                      <a:lnTo>
                        <a:pt x="267" y="146"/>
                      </a:lnTo>
                      <a:lnTo>
                        <a:pt x="265" y="175"/>
                      </a:lnTo>
                      <a:lnTo>
                        <a:pt x="257" y="203"/>
                      </a:lnTo>
                      <a:lnTo>
                        <a:pt x="245" y="227"/>
                      </a:lnTo>
                      <a:lnTo>
                        <a:pt x="228" y="249"/>
                      </a:lnTo>
                      <a:lnTo>
                        <a:pt x="209" y="267"/>
                      </a:lnTo>
                      <a:lnTo>
                        <a:pt x="186" y="281"/>
                      </a:lnTo>
                      <a:lnTo>
                        <a:pt x="161" y="289"/>
                      </a:lnTo>
                      <a:lnTo>
                        <a:pt x="133" y="292"/>
                      </a:lnTo>
                      <a:lnTo>
                        <a:pt x="103" y="288"/>
                      </a:lnTo>
                      <a:lnTo>
                        <a:pt x="75" y="277"/>
                      </a:lnTo>
                      <a:lnTo>
                        <a:pt x="51" y="260"/>
                      </a:lnTo>
                      <a:lnTo>
                        <a:pt x="29" y="237"/>
                      </a:lnTo>
                      <a:lnTo>
                        <a:pt x="13" y="210"/>
                      </a:lnTo>
                      <a:lnTo>
                        <a:pt x="4" y="178"/>
                      </a:lnTo>
                      <a:lnTo>
                        <a:pt x="0" y="146"/>
                      </a:lnTo>
                      <a:lnTo>
                        <a:pt x="4" y="113"/>
                      </a:lnTo>
                      <a:lnTo>
                        <a:pt x="13" y="81"/>
                      </a:lnTo>
                      <a:lnTo>
                        <a:pt x="29" y="54"/>
                      </a:lnTo>
                      <a:lnTo>
                        <a:pt x="51" y="32"/>
                      </a:lnTo>
                      <a:lnTo>
                        <a:pt x="75" y="14"/>
                      </a:lnTo>
                      <a:lnTo>
                        <a:pt x="103" y="3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44988C"/>
                </a:solidFill>
                <a:ln>
                  <a:noFill/>
                </a:ln>
                <a:effectLst>
                  <a:outerShdw dist="91581" dir="3378596" algn="ctr" rotWithShape="0">
                    <a:srgbClr val="C0C0C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4"/>
                <p:cNvSpPr>
                  <a:spLocks/>
                </p:cNvSpPr>
                <p:nvPr/>
              </p:nvSpPr>
              <p:spPr bwMode="gray">
                <a:xfrm>
                  <a:off x="2880" y="1097"/>
                  <a:ext cx="498" cy="964"/>
                </a:xfrm>
                <a:custGeom>
                  <a:avLst/>
                  <a:gdLst>
                    <a:gd name="T0" fmla="*/ 72 w 573"/>
                    <a:gd name="T1" fmla="*/ 5 h 1111"/>
                    <a:gd name="T2" fmla="*/ 30 w 573"/>
                    <a:gd name="T3" fmla="*/ 32 h 1111"/>
                    <a:gd name="T4" fmla="*/ 4 w 573"/>
                    <a:gd name="T5" fmla="*/ 75 h 1111"/>
                    <a:gd name="T6" fmla="*/ 0 w 573"/>
                    <a:gd name="T7" fmla="*/ 509 h 1111"/>
                    <a:gd name="T8" fmla="*/ 1 w 573"/>
                    <a:gd name="T9" fmla="*/ 516 h 1111"/>
                    <a:gd name="T10" fmla="*/ 9 w 573"/>
                    <a:gd name="T11" fmla="*/ 533 h 1111"/>
                    <a:gd name="T12" fmla="*/ 26 w 573"/>
                    <a:gd name="T13" fmla="*/ 550 h 1111"/>
                    <a:gd name="T14" fmla="*/ 56 w 573"/>
                    <a:gd name="T15" fmla="*/ 557 h 1111"/>
                    <a:gd name="T16" fmla="*/ 84 w 573"/>
                    <a:gd name="T17" fmla="*/ 551 h 1111"/>
                    <a:gd name="T18" fmla="*/ 100 w 573"/>
                    <a:gd name="T19" fmla="*/ 534 h 1111"/>
                    <a:gd name="T20" fmla="*/ 106 w 573"/>
                    <a:gd name="T21" fmla="*/ 516 h 1111"/>
                    <a:gd name="T22" fmla="*/ 108 w 573"/>
                    <a:gd name="T23" fmla="*/ 503 h 1111"/>
                    <a:gd name="T24" fmla="*/ 108 w 573"/>
                    <a:gd name="T25" fmla="*/ 166 h 1111"/>
                    <a:gd name="T26" fmla="*/ 135 w 573"/>
                    <a:gd name="T27" fmla="*/ 1066 h 1111"/>
                    <a:gd name="T28" fmla="*/ 138 w 573"/>
                    <a:gd name="T29" fmla="*/ 1073 h 1111"/>
                    <a:gd name="T30" fmla="*/ 151 w 573"/>
                    <a:gd name="T31" fmla="*/ 1089 h 1111"/>
                    <a:gd name="T32" fmla="*/ 174 w 573"/>
                    <a:gd name="T33" fmla="*/ 1105 h 1111"/>
                    <a:gd name="T34" fmla="*/ 199 w 573"/>
                    <a:gd name="T35" fmla="*/ 1111 h 1111"/>
                    <a:gd name="T36" fmla="*/ 227 w 573"/>
                    <a:gd name="T37" fmla="*/ 1110 h 1111"/>
                    <a:gd name="T38" fmla="*/ 255 w 573"/>
                    <a:gd name="T39" fmla="*/ 1097 h 1111"/>
                    <a:gd name="T40" fmla="*/ 272 w 573"/>
                    <a:gd name="T41" fmla="*/ 1080 h 1111"/>
                    <a:gd name="T42" fmla="*/ 278 w 573"/>
                    <a:gd name="T43" fmla="*/ 1068 h 1111"/>
                    <a:gd name="T44" fmla="*/ 279 w 573"/>
                    <a:gd name="T45" fmla="*/ 499 h 1111"/>
                    <a:gd name="T46" fmla="*/ 302 w 573"/>
                    <a:gd name="T47" fmla="*/ 503 h 1111"/>
                    <a:gd name="T48" fmla="*/ 302 w 573"/>
                    <a:gd name="T49" fmla="*/ 534 h 1111"/>
                    <a:gd name="T50" fmla="*/ 304 w 573"/>
                    <a:gd name="T51" fmla="*/ 590 h 1111"/>
                    <a:gd name="T52" fmla="*/ 304 w 573"/>
                    <a:gd name="T53" fmla="*/ 664 h 1111"/>
                    <a:gd name="T54" fmla="*/ 304 w 573"/>
                    <a:gd name="T55" fmla="*/ 750 h 1111"/>
                    <a:gd name="T56" fmla="*/ 304 w 573"/>
                    <a:gd name="T57" fmla="*/ 838 h 1111"/>
                    <a:gd name="T58" fmla="*/ 305 w 573"/>
                    <a:gd name="T59" fmla="*/ 926 h 1111"/>
                    <a:gd name="T60" fmla="*/ 305 w 573"/>
                    <a:gd name="T61" fmla="*/ 1004 h 1111"/>
                    <a:gd name="T62" fmla="*/ 305 w 573"/>
                    <a:gd name="T63" fmla="*/ 1066 h 1111"/>
                    <a:gd name="T64" fmla="*/ 306 w 573"/>
                    <a:gd name="T65" fmla="*/ 1073 h 1111"/>
                    <a:gd name="T66" fmla="*/ 315 w 573"/>
                    <a:gd name="T67" fmla="*/ 1088 h 1111"/>
                    <a:gd name="T68" fmla="*/ 335 w 573"/>
                    <a:gd name="T69" fmla="*/ 1103 h 1111"/>
                    <a:gd name="T70" fmla="*/ 372 w 573"/>
                    <a:gd name="T71" fmla="*/ 1111 h 1111"/>
                    <a:gd name="T72" fmla="*/ 408 w 573"/>
                    <a:gd name="T73" fmla="*/ 1103 h 1111"/>
                    <a:gd name="T74" fmla="*/ 429 w 573"/>
                    <a:gd name="T75" fmla="*/ 1089 h 1111"/>
                    <a:gd name="T76" fmla="*/ 437 w 573"/>
                    <a:gd name="T77" fmla="*/ 1073 h 1111"/>
                    <a:gd name="T78" fmla="*/ 438 w 573"/>
                    <a:gd name="T79" fmla="*/ 1067 h 1111"/>
                    <a:gd name="T80" fmla="*/ 466 w 573"/>
                    <a:gd name="T81" fmla="*/ 166 h 1111"/>
                    <a:gd name="T82" fmla="*/ 468 w 573"/>
                    <a:gd name="T83" fmla="*/ 503 h 1111"/>
                    <a:gd name="T84" fmla="*/ 472 w 573"/>
                    <a:gd name="T85" fmla="*/ 517 h 1111"/>
                    <a:gd name="T86" fmla="*/ 483 w 573"/>
                    <a:gd name="T87" fmla="*/ 537 h 1111"/>
                    <a:gd name="T88" fmla="*/ 505 w 573"/>
                    <a:gd name="T89" fmla="*/ 551 h 1111"/>
                    <a:gd name="T90" fmla="*/ 536 w 573"/>
                    <a:gd name="T91" fmla="*/ 551 h 1111"/>
                    <a:gd name="T92" fmla="*/ 557 w 573"/>
                    <a:gd name="T93" fmla="*/ 537 h 1111"/>
                    <a:gd name="T94" fmla="*/ 570 w 573"/>
                    <a:gd name="T95" fmla="*/ 517 h 1111"/>
                    <a:gd name="T96" fmla="*/ 573 w 573"/>
                    <a:gd name="T97" fmla="*/ 508 h 1111"/>
                    <a:gd name="T98" fmla="*/ 572 w 573"/>
                    <a:gd name="T99" fmla="*/ 68 h 1111"/>
                    <a:gd name="T100" fmla="*/ 546 w 573"/>
                    <a:gd name="T101" fmla="*/ 28 h 1111"/>
                    <a:gd name="T102" fmla="*/ 506 w 573"/>
                    <a:gd name="T103" fmla="*/ 4 h 1111"/>
                    <a:gd name="T104" fmla="*/ 94 w 573"/>
                    <a:gd name="T105" fmla="*/ 0 h 111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73" h="1111">
                      <a:moveTo>
                        <a:pt x="94" y="0"/>
                      </a:moveTo>
                      <a:lnTo>
                        <a:pt x="72" y="5"/>
                      </a:lnTo>
                      <a:lnTo>
                        <a:pt x="50" y="16"/>
                      </a:lnTo>
                      <a:lnTo>
                        <a:pt x="30" y="32"/>
                      </a:lnTo>
                      <a:lnTo>
                        <a:pt x="15" y="53"/>
                      </a:lnTo>
                      <a:lnTo>
                        <a:pt x="4" y="75"/>
                      </a:lnTo>
                      <a:lnTo>
                        <a:pt x="0" y="99"/>
                      </a:lnTo>
                      <a:lnTo>
                        <a:pt x="0" y="509"/>
                      </a:lnTo>
                      <a:lnTo>
                        <a:pt x="0" y="511"/>
                      </a:lnTo>
                      <a:lnTo>
                        <a:pt x="1" y="516"/>
                      </a:lnTo>
                      <a:lnTo>
                        <a:pt x="4" y="525"/>
                      </a:lnTo>
                      <a:lnTo>
                        <a:pt x="9" y="533"/>
                      </a:lnTo>
                      <a:lnTo>
                        <a:pt x="16" y="543"/>
                      </a:lnTo>
                      <a:lnTo>
                        <a:pt x="26" y="550"/>
                      </a:lnTo>
                      <a:lnTo>
                        <a:pt x="39" y="556"/>
                      </a:lnTo>
                      <a:lnTo>
                        <a:pt x="56" y="557"/>
                      </a:lnTo>
                      <a:lnTo>
                        <a:pt x="72" y="556"/>
                      </a:lnTo>
                      <a:lnTo>
                        <a:pt x="84" y="551"/>
                      </a:lnTo>
                      <a:lnTo>
                        <a:pt x="92" y="543"/>
                      </a:lnTo>
                      <a:lnTo>
                        <a:pt x="100" y="534"/>
                      </a:lnTo>
                      <a:lnTo>
                        <a:pt x="103" y="525"/>
                      </a:lnTo>
                      <a:lnTo>
                        <a:pt x="106" y="516"/>
                      </a:lnTo>
                      <a:lnTo>
                        <a:pt x="107" y="508"/>
                      </a:lnTo>
                      <a:lnTo>
                        <a:pt x="108" y="503"/>
                      </a:lnTo>
                      <a:lnTo>
                        <a:pt x="108" y="500"/>
                      </a:lnTo>
                      <a:lnTo>
                        <a:pt x="108" y="166"/>
                      </a:lnTo>
                      <a:lnTo>
                        <a:pt x="134" y="167"/>
                      </a:lnTo>
                      <a:lnTo>
                        <a:pt x="135" y="1066"/>
                      </a:lnTo>
                      <a:lnTo>
                        <a:pt x="136" y="1068"/>
                      </a:lnTo>
                      <a:lnTo>
                        <a:pt x="138" y="1073"/>
                      </a:lnTo>
                      <a:lnTo>
                        <a:pt x="143" y="1080"/>
                      </a:lnTo>
                      <a:lnTo>
                        <a:pt x="151" y="1089"/>
                      </a:lnTo>
                      <a:lnTo>
                        <a:pt x="162" y="1097"/>
                      </a:lnTo>
                      <a:lnTo>
                        <a:pt x="174" y="1105"/>
                      </a:lnTo>
                      <a:lnTo>
                        <a:pt x="189" y="1110"/>
                      </a:lnTo>
                      <a:lnTo>
                        <a:pt x="199" y="1111"/>
                      </a:lnTo>
                      <a:lnTo>
                        <a:pt x="217" y="1111"/>
                      </a:lnTo>
                      <a:lnTo>
                        <a:pt x="227" y="1110"/>
                      </a:lnTo>
                      <a:lnTo>
                        <a:pt x="243" y="1105"/>
                      </a:lnTo>
                      <a:lnTo>
                        <a:pt x="255" y="1097"/>
                      </a:lnTo>
                      <a:lnTo>
                        <a:pt x="265" y="1089"/>
                      </a:lnTo>
                      <a:lnTo>
                        <a:pt x="272" y="1080"/>
                      </a:lnTo>
                      <a:lnTo>
                        <a:pt x="276" y="1073"/>
                      </a:lnTo>
                      <a:lnTo>
                        <a:pt x="278" y="1068"/>
                      </a:lnTo>
                      <a:lnTo>
                        <a:pt x="279" y="1066"/>
                      </a:lnTo>
                      <a:lnTo>
                        <a:pt x="279" y="499"/>
                      </a:lnTo>
                      <a:lnTo>
                        <a:pt x="302" y="499"/>
                      </a:lnTo>
                      <a:lnTo>
                        <a:pt x="302" y="503"/>
                      </a:lnTo>
                      <a:lnTo>
                        <a:pt x="302" y="515"/>
                      </a:lnTo>
                      <a:lnTo>
                        <a:pt x="302" y="534"/>
                      </a:lnTo>
                      <a:lnTo>
                        <a:pt x="302" y="560"/>
                      </a:lnTo>
                      <a:lnTo>
                        <a:pt x="304" y="590"/>
                      </a:lnTo>
                      <a:lnTo>
                        <a:pt x="304" y="626"/>
                      </a:lnTo>
                      <a:lnTo>
                        <a:pt x="304" y="664"/>
                      </a:lnTo>
                      <a:lnTo>
                        <a:pt x="304" y="706"/>
                      </a:lnTo>
                      <a:lnTo>
                        <a:pt x="304" y="750"/>
                      </a:lnTo>
                      <a:lnTo>
                        <a:pt x="304" y="793"/>
                      </a:lnTo>
                      <a:lnTo>
                        <a:pt x="304" y="838"/>
                      </a:lnTo>
                      <a:lnTo>
                        <a:pt x="305" y="882"/>
                      </a:lnTo>
                      <a:lnTo>
                        <a:pt x="305" y="926"/>
                      </a:lnTo>
                      <a:lnTo>
                        <a:pt x="305" y="966"/>
                      </a:lnTo>
                      <a:lnTo>
                        <a:pt x="305" y="1004"/>
                      </a:lnTo>
                      <a:lnTo>
                        <a:pt x="305" y="1037"/>
                      </a:lnTo>
                      <a:lnTo>
                        <a:pt x="305" y="1066"/>
                      </a:lnTo>
                      <a:lnTo>
                        <a:pt x="305" y="1067"/>
                      </a:lnTo>
                      <a:lnTo>
                        <a:pt x="306" y="1073"/>
                      </a:lnTo>
                      <a:lnTo>
                        <a:pt x="310" y="1079"/>
                      </a:lnTo>
                      <a:lnTo>
                        <a:pt x="315" y="1088"/>
                      </a:lnTo>
                      <a:lnTo>
                        <a:pt x="323" y="1096"/>
                      </a:lnTo>
                      <a:lnTo>
                        <a:pt x="335" y="1103"/>
                      </a:lnTo>
                      <a:lnTo>
                        <a:pt x="351" y="1108"/>
                      </a:lnTo>
                      <a:lnTo>
                        <a:pt x="372" y="1111"/>
                      </a:lnTo>
                      <a:lnTo>
                        <a:pt x="392" y="1108"/>
                      </a:lnTo>
                      <a:lnTo>
                        <a:pt x="408" y="1103"/>
                      </a:lnTo>
                      <a:lnTo>
                        <a:pt x="420" y="1096"/>
                      </a:lnTo>
                      <a:lnTo>
                        <a:pt x="429" y="1089"/>
                      </a:lnTo>
                      <a:lnTo>
                        <a:pt x="434" y="1080"/>
                      </a:lnTo>
                      <a:lnTo>
                        <a:pt x="437" y="1073"/>
                      </a:lnTo>
                      <a:lnTo>
                        <a:pt x="438" y="1068"/>
                      </a:lnTo>
                      <a:lnTo>
                        <a:pt x="438" y="1067"/>
                      </a:lnTo>
                      <a:lnTo>
                        <a:pt x="440" y="166"/>
                      </a:lnTo>
                      <a:lnTo>
                        <a:pt x="466" y="166"/>
                      </a:lnTo>
                      <a:lnTo>
                        <a:pt x="466" y="500"/>
                      </a:lnTo>
                      <a:lnTo>
                        <a:pt x="468" y="503"/>
                      </a:lnTo>
                      <a:lnTo>
                        <a:pt x="469" y="509"/>
                      </a:lnTo>
                      <a:lnTo>
                        <a:pt x="472" y="517"/>
                      </a:lnTo>
                      <a:lnTo>
                        <a:pt x="477" y="527"/>
                      </a:lnTo>
                      <a:lnTo>
                        <a:pt x="483" y="537"/>
                      </a:lnTo>
                      <a:lnTo>
                        <a:pt x="493" y="545"/>
                      </a:lnTo>
                      <a:lnTo>
                        <a:pt x="505" y="551"/>
                      </a:lnTo>
                      <a:lnTo>
                        <a:pt x="520" y="554"/>
                      </a:lnTo>
                      <a:lnTo>
                        <a:pt x="536" y="551"/>
                      </a:lnTo>
                      <a:lnTo>
                        <a:pt x="548" y="545"/>
                      </a:lnTo>
                      <a:lnTo>
                        <a:pt x="557" y="537"/>
                      </a:lnTo>
                      <a:lnTo>
                        <a:pt x="563" y="527"/>
                      </a:lnTo>
                      <a:lnTo>
                        <a:pt x="570" y="517"/>
                      </a:lnTo>
                      <a:lnTo>
                        <a:pt x="573" y="510"/>
                      </a:lnTo>
                      <a:lnTo>
                        <a:pt x="573" y="508"/>
                      </a:lnTo>
                      <a:lnTo>
                        <a:pt x="573" y="79"/>
                      </a:lnTo>
                      <a:lnTo>
                        <a:pt x="572" y="68"/>
                      </a:lnTo>
                      <a:lnTo>
                        <a:pt x="561" y="47"/>
                      </a:lnTo>
                      <a:lnTo>
                        <a:pt x="546" y="28"/>
                      </a:lnTo>
                      <a:lnTo>
                        <a:pt x="528" y="14"/>
                      </a:lnTo>
                      <a:lnTo>
                        <a:pt x="506" y="4"/>
                      </a:lnTo>
                      <a:lnTo>
                        <a:pt x="485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44988C"/>
                </a:solidFill>
                <a:ln>
                  <a:noFill/>
                </a:ln>
                <a:effectLst>
                  <a:outerShdw dist="91581" dir="3378596" algn="ctr" rotWithShape="0">
                    <a:srgbClr val="C0C0C0">
                      <a:alpha val="50000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1373" y="152400"/>
            <a:ext cx="8280920" cy="566738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KONSEPSI HABITUASI (2)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141E-0B77-4B81-8CEC-62C2A22E34A2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920" cy="566738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KONSEPSI HABITUASI (3)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934178" y="2287937"/>
            <a:ext cx="7281863" cy="2741264"/>
            <a:chOff x="3040" y="1232"/>
            <a:chExt cx="2266" cy="2411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 rot="301233">
              <a:off x="3162" y="123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3040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ABC9BC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gray">
            <a:xfrm>
              <a:off x="3111" y="1440"/>
              <a:ext cx="1980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sv-SE" sz="2000" b="1" dirty="0" smtClean="0"/>
            </a:p>
            <a:p>
              <a:pPr algn="ctr"/>
              <a:r>
                <a:rPr lang="sv-SE" sz="2800" b="1" dirty="0" smtClean="0">
                  <a:solidFill>
                    <a:srgbClr val="002060"/>
                  </a:solidFill>
                </a:rPr>
                <a:t>Intervensi </a:t>
              </a:r>
              <a:r>
                <a:rPr lang="sv-SE" sz="2800" b="1" dirty="0">
                  <a:solidFill>
                    <a:srgbClr val="002060"/>
                  </a:solidFill>
                </a:rPr>
                <a:t>(stimulus) </a:t>
              </a:r>
              <a:endParaRPr lang="sv-SE" sz="2800" b="1" dirty="0" smtClean="0">
                <a:solidFill>
                  <a:srgbClr val="002060"/>
                </a:solidFill>
              </a:endParaRPr>
            </a:p>
            <a:p>
              <a:pPr algn="ctr"/>
              <a:endParaRPr lang="sv-SE" sz="2000" b="1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sv-SE" sz="2000" dirty="0" smtClean="0"/>
                <a:t>Ditujukan </a:t>
              </a:r>
              <a:r>
                <a:rPr lang="sv-SE" sz="2000" dirty="0"/>
                <a:t>agar bisa memicu </a:t>
              </a:r>
              <a:r>
                <a:rPr lang="en-US" sz="2000" dirty="0" err="1"/>
                <a:t>timbulnya</a:t>
              </a:r>
              <a:r>
                <a:rPr lang="en-US" sz="2000" dirty="0"/>
                <a:t> </a:t>
              </a:r>
              <a:r>
                <a:rPr lang="en-US" sz="2000" dirty="0" err="1"/>
                <a:t>suatu</a:t>
              </a:r>
              <a:r>
                <a:rPr lang="en-US" sz="2000" dirty="0"/>
                <a:t> </a:t>
              </a:r>
              <a:r>
                <a:rPr lang="en-US" sz="2000" dirty="0" err="1"/>
                <a:t>respon</a:t>
              </a:r>
              <a:r>
                <a:rPr lang="en-US" sz="2000" dirty="0"/>
                <a:t> </a:t>
              </a:r>
              <a:r>
                <a:rPr lang="en-US" sz="2000" dirty="0" err="1"/>
                <a:t>berupa</a:t>
              </a:r>
              <a:r>
                <a:rPr lang="en-US" sz="2000" dirty="0"/>
                <a:t> </a:t>
              </a:r>
              <a:r>
                <a:rPr lang="en-US" sz="2000" dirty="0" err="1"/>
                <a:t>tindakan</a:t>
              </a:r>
              <a:r>
                <a:rPr lang="en-US" sz="2000" dirty="0"/>
                <a:t> </a:t>
              </a:r>
              <a:r>
                <a:rPr lang="en-US" sz="2000" dirty="0" err="1"/>
                <a:t>tertentu</a:t>
              </a:r>
              <a:r>
                <a:rPr lang="en-US" sz="2000" dirty="0"/>
                <a:t> </a:t>
              </a:r>
              <a:r>
                <a:rPr lang="en-US" sz="2000" dirty="0" err="1"/>
                <a:t>diawali</a:t>
              </a:r>
              <a:r>
                <a:rPr lang="en-US" sz="2000" dirty="0"/>
                <a:t> </a:t>
              </a:r>
              <a:r>
                <a:rPr lang="en-US" sz="2000" dirty="0" err="1"/>
                <a:t>dari</a:t>
              </a:r>
              <a:r>
                <a:rPr lang="en-US" sz="2000" dirty="0"/>
                <a:t> </a:t>
              </a:r>
              <a:r>
                <a:rPr lang="en-US" sz="2000" dirty="0" err="1"/>
                <a:t>hal-hal</a:t>
              </a:r>
              <a:r>
                <a:rPr lang="en-US" sz="2000" dirty="0"/>
                <a:t> </a:t>
              </a:r>
              <a:r>
                <a:rPr lang="en-US" sz="2000" dirty="0" err="1"/>
                <a:t>kecil</a:t>
              </a:r>
              <a:r>
                <a:rPr lang="en-US" sz="2000" dirty="0"/>
                <a:t> </a:t>
              </a:r>
              <a:r>
                <a:rPr lang="en-US" sz="2000" dirty="0" err="1"/>
                <a:t>atau</a:t>
              </a:r>
              <a:r>
                <a:rPr lang="en-US" sz="2000" dirty="0"/>
                <a:t> yang paling </a:t>
              </a:r>
              <a:r>
                <a:rPr lang="en-US" sz="2000" dirty="0" err="1"/>
                <a:t>mendasar</a:t>
              </a:r>
              <a:r>
                <a:rPr lang="en-US" sz="2000" dirty="0"/>
                <a:t> </a:t>
              </a:r>
              <a:r>
                <a:rPr lang="en-US" sz="2000" dirty="0" err="1"/>
                <a:t>dibutuhkan</a:t>
              </a:r>
              <a:r>
                <a:rPr lang="en-US" sz="2000" dirty="0"/>
                <a:t> di </a:t>
              </a:r>
              <a:r>
                <a:rPr lang="en-US" sz="2000" dirty="0" err="1"/>
                <a:t>tempat</a:t>
              </a:r>
              <a:r>
                <a:rPr lang="en-US" sz="2000" dirty="0"/>
                <a:t> </a:t>
              </a:r>
              <a:r>
                <a:rPr lang="en-US" sz="2000" dirty="0" err="1"/>
                <a:t>kerja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6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0141E-0B77-4B81-8CEC-62C2A22E34A2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101" y="152400"/>
            <a:ext cx="8280920" cy="56673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ROLE MODEL SEBAGAI </a:t>
            </a:r>
            <a:b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PENDUKUNG HABITUASI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t="20567" r="18936" b="47802"/>
          <a:stretch/>
        </p:blipFill>
        <p:spPr bwMode="auto">
          <a:xfrm>
            <a:off x="457200" y="1524000"/>
            <a:ext cx="7819688" cy="2626469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1371600" y="4343400"/>
            <a:ext cx="544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An Accountability Partner (Locke </a:t>
            </a:r>
            <a:r>
              <a:rPr lang="en-GB" dirty="0"/>
              <a:t>&amp; </a:t>
            </a:r>
            <a:r>
              <a:rPr lang="en-GB" dirty="0" smtClean="0"/>
              <a:t>Latham, 1994)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143000" y="49530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Role model </a:t>
            </a:r>
            <a:r>
              <a:rPr lang="en-US" sz="2400" i="1" dirty="0" smtClean="0"/>
              <a:t>(figure </a:t>
            </a:r>
            <a:r>
              <a:rPr lang="en-US" sz="2400" dirty="0" err="1" smtClean="0"/>
              <a:t>teladan</a:t>
            </a:r>
            <a:r>
              <a:rPr lang="en-US" sz="2400" i="1" dirty="0" smtClean="0"/>
              <a:t>) yang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eksis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nyata</a:t>
            </a:r>
            <a:r>
              <a:rPr lang="en-US" sz="2400" dirty="0" smtClean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tokoh</a:t>
            </a:r>
            <a:r>
              <a:rPr lang="en-US" sz="2400" dirty="0"/>
              <a:t> </a:t>
            </a:r>
            <a:r>
              <a:rPr lang="en-US" sz="2400" b="1" i="1" dirty="0"/>
              <a:t>imaginative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55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16</a:t>
            </a:fld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6613" y="1981201"/>
            <a:ext cx="6707187" cy="2819400"/>
            <a:chOff x="527" y="1252"/>
            <a:chExt cx="2257" cy="241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 rot="-319177">
              <a:off x="527" y="1252"/>
              <a:ext cx="2144" cy="2411"/>
            </a:xfrm>
            <a:prstGeom prst="rect">
              <a:avLst/>
            </a:prstGeom>
            <a:solidFill>
              <a:srgbClr val="000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>
              <a:off x="688" y="1344"/>
              <a:ext cx="2096" cy="220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BD3A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gray">
            <a:xfrm>
              <a:off x="759" y="1440"/>
              <a:ext cx="1980" cy="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2000" dirty="0">
                <a:solidFill>
                  <a:srgbClr val="003366"/>
                </a:solidFill>
              </a:endParaRPr>
            </a:p>
            <a:p>
              <a:pPr algn="ctr"/>
              <a:r>
                <a:rPr lang="en-US" dirty="0" err="1"/>
                <a:t>Sikap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perilaku</a:t>
              </a:r>
              <a:r>
                <a:rPr lang="en-US" dirty="0"/>
                <a:t> yang </a:t>
              </a:r>
              <a:r>
                <a:rPr lang="en-US" dirty="0" err="1"/>
                <a:t>menggambarkan</a:t>
              </a:r>
              <a:r>
                <a:rPr lang="en-US" dirty="0"/>
                <a:t> </a:t>
              </a:r>
              <a:r>
                <a:rPr lang="en-US" dirty="0" err="1"/>
                <a:t>sosok</a:t>
              </a:r>
              <a:r>
                <a:rPr lang="en-US" dirty="0"/>
                <a:t> </a:t>
              </a:r>
              <a:r>
                <a:rPr lang="en-US" dirty="0" err="1"/>
                <a:t>pegawai</a:t>
              </a:r>
              <a:r>
                <a:rPr lang="en-US" dirty="0"/>
                <a:t> ideal, yang </a:t>
              </a:r>
              <a:r>
                <a:rPr lang="en-US" dirty="0" err="1"/>
                <a:t>karena</a:t>
              </a:r>
              <a:r>
                <a:rPr lang="en-US" dirty="0"/>
                <a:t> </a:t>
              </a:r>
              <a:r>
                <a:rPr lang="sv-SE" b="1" dirty="0"/>
                <a:t>karakter kepribadiannya</a:t>
              </a:r>
              <a:r>
                <a:rPr lang="sv-SE" dirty="0"/>
                <a:t> dan </a:t>
              </a:r>
              <a:r>
                <a:rPr lang="sv-SE" b="1" dirty="0"/>
                <a:t>kompetensinya</a:t>
              </a:r>
              <a:r>
                <a:rPr lang="sv-SE" dirty="0"/>
                <a:t> dalam </a:t>
              </a:r>
              <a:r>
                <a:rPr lang="fi-FI" dirty="0"/>
                <a:t>menyelesaikan pekerjaan dibutuhkan di tempat kerja, </a:t>
              </a:r>
              <a:r>
                <a:rPr lang="en-US" dirty="0" err="1"/>
                <a:t>sehingga</a:t>
              </a:r>
              <a:r>
                <a:rPr lang="en-US" dirty="0"/>
                <a:t> </a:t>
              </a:r>
              <a:r>
                <a:rPr lang="en-US" dirty="0" err="1"/>
                <a:t>dipandang</a:t>
              </a:r>
              <a:r>
                <a:rPr lang="en-US" dirty="0"/>
                <a:t> </a:t>
              </a:r>
              <a:r>
                <a:rPr lang="en-US" dirty="0" err="1"/>
                <a:t>layak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dijadikan</a:t>
              </a:r>
              <a:r>
                <a:rPr lang="en-US" dirty="0"/>
                <a:t> </a:t>
              </a:r>
              <a:r>
                <a:rPr lang="en-US" dirty="0" err="1"/>
                <a:t>contoh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19062"/>
            <a:ext cx="8280920" cy="566738"/>
          </a:xfrm>
        </p:spPr>
        <p:txBody>
          <a:bodyPr/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Apa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yang </a:t>
            </a:r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ditiru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dari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Role Model?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17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19062"/>
            <a:ext cx="8280920" cy="5667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Memperkenalkan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Aktivitas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BPS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pic>
        <p:nvPicPr>
          <p:cNvPr id="10242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64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asil gambar untuk foto web b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7" y="2667000"/>
            <a:ext cx="39925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1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18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19062"/>
            <a:ext cx="8280920" cy="5667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Memperkenalkan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Aktivitas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BPS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pic>
        <p:nvPicPr>
          <p:cNvPr id="9220" name="Picture 4" descr="Hasil gambar untuk FOTO prers rilis b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7024"/>
            <a:ext cx="7620000" cy="515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7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19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119062"/>
            <a:ext cx="8280920" cy="56673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Memperkenalkan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Arial Rounded MT Bold" pitchFamily="34" charset="0"/>
              </a:rPr>
              <a:t>Aktivitas</a:t>
            </a:r>
            <a:r>
              <a:rPr lang="en-US" sz="2800" b="1" dirty="0" smtClean="0">
                <a:solidFill>
                  <a:srgbClr val="FFFF00"/>
                </a:solidFill>
                <a:latin typeface="Arial Rounded MT Bold" pitchFamily="34" charset="0"/>
              </a:rPr>
              <a:t> BPS</a:t>
            </a:r>
            <a:endParaRPr lang="en-US" sz="28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pic>
        <p:nvPicPr>
          <p:cNvPr id="9218" name="Picture 2" descr="Hasil gambar untuk FOTO SURVEI B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724400" cy="478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Gambar terk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269" y="2057400"/>
            <a:ext cx="38542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544614" y="975484"/>
            <a:ext cx="55626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SUGIHARTO,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SSi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MAB</a:t>
            </a:r>
          </a:p>
          <a:p>
            <a:pPr algn="r"/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PENGALAMAN KERJA: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WIDYAISWARA AHLI MADYA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SEKARANG)</a:t>
            </a: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KASUBDIT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STAT PARIWISATA (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2016-2017</a:t>
            </a:r>
            <a:endParaRPr lang="id-ID" sz="1600" b="1" dirty="0"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KASUBDIT STAT HARGA PRODUSEN (2013-201</a:t>
            </a: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6)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KASI STAT KOMUNIKASI DAN TI (2009-2013)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STATISTISI DI SUBDIT STAT HARGA KONSUMEN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id-ID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KOMPETENSI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DIKLAT TEKNIS:  ANGKA INDEKS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DIKLATPIM: TIM EFEKTIF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LAINNYA:</a:t>
            </a:r>
          </a:p>
          <a:p>
            <a:pPr algn="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HP: 081212862814</a:t>
            </a:r>
          </a:p>
          <a:p>
            <a:pPr algn="r"/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E-mail: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sugi@bps.go.id</a:t>
            </a:r>
            <a:endParaRPr lang="en-US" sz="1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ID" sz="1600" b="1" dirty="0" smtClean="0">
                <a:latin typeface="Arial" pitchFamily="34" charset="0"/>
                <a:cs typeface="Arial" pitchFamily="34" charset="0"/>
              </a:rPr>
              <a:t>NIP 19690810199211 1 001</a:t>
            </a:r>
          </a:p>
          <a:p>
            <a:pPr algn="r"/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Alamat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Kantor: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Pusdiklat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BPS</a:t>
            </a:r>
          </a:p>
          <a:p>
            <a:pPr algn="r"/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Alamat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Rumah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: Vila </a:t>
            </a:r>
            <a:r>
              <a:rPr lang="en-ID" sz="1600" b="1" dirty="0" err="1" smtClean="0">
                <a:latin typeface="Arial" pitchFamily="34" charset="0"/>
                <a:cs typeface="Arial" pitchFamily="34" charset="0"/>
              </a:rPr>
              <a:t>Pabuaran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Indah,</a:t>
            </a:r>
            <a:endParaRPr lang="id-ID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id-ID" sz="1600" b="1" dirty="0" smtClean="0">
                <a:latin typeface="Arial" pitchFamily="34" charset="0"/>
                <a:cs typeface="Arial" pitchFamily="34" charset="0"/>
              </a:rPr>
              <a:t>JL. Pradana VI, No. 24-26</a:t>
            </a:r>
            <a:r>
              <a:rPr lang="en-ID" sz="1600" b="1" dirty="0" smtClean="0">
                <a:latin typeface="Arial" pitchFamily="34" charset="0"/>
                <a:cs typeface="Arial" pitchFamily="34" charset="0"/>
              </a:rPr>
              <a:t> Bogor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7338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82067"/>
            <a:ext cx="441960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CURRICULUM VITAE</a:t>
            </a:r>
            <a:endParaRPr lang="id-ID" sz="3200" b="1" dirty="0"/>
          </a:p>
        </p:txBody>
      </p:sp>
    </p:spTree>
    <p:extLst>
      <p:ext uri="{BB962C8B-B14F-4D97-AF65-F5344CB8AC3E}">
        <p14:creationId xmlns:p14="http://schemas.microsoft.com/office/powerpoint/2010/main" val="2276507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11B87-2BE7-4CC7-96F9-EB9C7BC0D630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Hasil gambar untuk gambar TERIMAKASI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9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-630872" y="762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KURIKULUM DIKLAT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graphicFrame>
        <p:nvGraphicFramePr>
          <p:cNvPr id="92" name="Diagram 91"/>
          <p:cNvGraphicFramePr/>
          <p:nvPr>
            <p:extLst>
              <p:ext uri="{D42A27DB-BD31-4B8C-83A1-F6EECF244321}">
                <p14:modId xmlns:p14="http://schemas.microsoft.com/office/powerpoint/2010/main" val="3659446940"/>
              </p:ext>
            </p:extLst>
          </p:nvPr>
        </p:nvGraphicFramePr>
        <p:xfrm>
          <a:off x="605746" y="14461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3" name="Oval 92"/>
          <p:cNvSpPr/>
          <p:nvPr/>
        </p:nvSpPr>
        <p:spPr>
          <a:xfrm>
            <a:off x="6701746" y="1066800"/>
            <a:ext cx="2329542" cy="2131924"/>
          </a:xfrm>
          <a:prstGeom prst="ellipse">
            <a:avLst/>
          </a:prstGeom>
          <a:solidFill>
            <a:srgbClr val="1F497D">
              <a:lumMod val="60000"/>
              <a:lumOff val="40000"/>
              <a:alpha val="7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PNS PROFESIONAL YANG BERKARAKTER SEBAGAI PELAYAN MASYARAKAT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6888" y="1981200"/>
            <a:ext cx="339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Materi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Institusional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Kebijakan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Pengembangan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SDM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Aparatur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MTSL)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47972" y="3452336"/>
            <a:ext cx="353091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Pembentukaan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karakter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PNS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Penguatan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Kompetensi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Teknis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Bidang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Tugas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Down Arrow 95"/>
          <p:cNvSpPr/>
          <p:nvPr/>
        </p:nvSpPr>
        <p:spPr>
          <a:xfrm>
            <a:off x="1824946" y="3147924"/>
            <a:ext cx="228600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Down Arrow 96"/>
          <p:cNvSpPr/>
          <p:nvPr/>
        </p:nvSpPr>
        <p:spPr>
          <a:xfrm>
            <a:off x="3011488" y="3154480"/>
            <a:ext cx="228600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4306888" y="2131924"/>
            <a:ext cx="228600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012" y="569287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Orientasi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Peserta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Bent Arrow 99"/>
          <p:cNvSpPr/>
          <p:nvPr/>
        </p:nvSpPr>
        <p:spPr>
          <a:xfrm>
            <a:off x="213862" y="4417924"/>
            <a:ext cx="457200" cy="1315645"/>
          </a:xfrm>
          <a:prstGeom prst="ben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27226" y="5483041"/>
            <a:ext cx="3093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marR="0" lvl="0" indent="-2809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Teknis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Umum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Administrasi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280988" marR="0" lvl="0" indent="-28098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Teknis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Substantif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96888" y="5029200"/>
            <a:ext cx="3013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Wasbang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Kesiapsiagaan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Bela Negara)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TERINTEGRASI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76110" y="3048000"/>
            <a:ext cx="1391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kuntabilitas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175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asionalisme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175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tika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Publik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175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omitmen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Mutu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175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nti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Korupsi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090422" y="4113124"/>
            <a:ext cx="3257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Manjemen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ASN,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Pelayanan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Publik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WOG)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ight Arrow 104"/>
          <p:cNvSpPr/>
          <p:nvPr/>
        </p:nvSpPr>
        <p:spPr>
          <a:xfrm rot="10800000">
            <a:off x="130582" y="6019800"/>
            <a:ext cx="5881734" cy="184520"/>
          </a:xfrm>
          <a:prstGeom prst="rightArrow">
            <a:avLst/>
          </a:prstGeom>
          <a:solidFill>
            <a:sysClr val="window" lastClr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3778" y="6167547"/>
            <a:ext cx="5569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Waktu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Pelaksanaan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Pelatihan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Penguatan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Kompetensi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Teknis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Bidang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Tugas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Down Arrow 115"/>
          <p:cNvSpPr/>
          <p:nvPr/>
        </p:nvSpPr>
        <p:spPr>
          <a:xfrm>
            <a:off x="5449888" y="2925880"/>
            <a:ext cx="228600" cy="457200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0417" y="6412468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Coach di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tempat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kerja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43754" y="914400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Mentor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Coach di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tempat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pelatihan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19" name="Elbow Connector 118"/>
          <p:cNvCxnSpPr>
            <a:stCxn id="118" idx="1"/>
          </p:cNvCxnSpPr>
          <p:nvPr/>
        </p:nvCxnSpPr>
        <p:spPr>
          <a:xfrm rot="10800000" flipH="1" flipV="1">
            <a:off x="3343754" y="1206788"/>
            <a:ext cx="658334" cy="636760"/>
          </a:xfrm>
          <a:prstGeom prst="bentConnector3">
            <a:avLst>
              <a:gd name="adj1" fmla="val -3472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8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6931934" y="3939685"/>
            <a:ext cx="2106134" cy="8323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Seminar</a:t>
            </a:r>
            <a:endParaRPr lang="en-US" sz="1400" dirty="0" smtClean="0">
              <a:solidFill>
                <a:srgbClr val="C00000"/>
              </a:solidFill>
            </a:endParaRP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Rancangan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Aktualisasi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46912" y="6873875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1103068" y="262370"/>
            <a:ext cx="544677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TAHAP PEMBELAJARAN</a:t>
            </a:r>
            <a:endParaRPr lang="en-US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 rot="20779055">
            <a:off x="914481" y="1741899"/>
            <a:ext cx="7764807" cy="2942431"/>
          </a:xfrm>
          <a:custGeom>
            <a:avLst/>
            <a:gdLst>
              <a:gd name="connsiteX0" fmla="*/ 358610 w 5629963"/>
              <a:gd name="connsiteY0" fmla="*/ 43917 h 2500178"/>
              <a:gd name="connsiteX1" fmla="*/ 382570 w 5629963"/>
              <a:gd name="connsiteY1" fmla="*/ 2500156 h 2500178"/>
              <a:gd name="connsiteX2" fmla="*/ 4276183 w 5629963"/>
              <a:gd name="connsiteY2" fmla="*/ 91843 h 2500178"/>
              <a:gd name="connsiteX3" fmla="*/ 5629963 w 5629963"/>
              <a:gd name="connsiteY3" fmla="*/ 463275 h 2500178"/>
              <a:gd name="connsiteX4" fmla="*/ 5629963 w 5629963"/>
              <a:gd name="connsiteY4" fmla="*/ 463275 h 250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9963" h="2500178">
                <a:moveTo>
                  <a:pt x="358610" y="43917"/>
                </a:moveTo>
                <a:cubicBezTo>
                  <a:pt x="44125" y="1268042"/>
                  <a:pt x="-270359" y="2492168"/>
                  <a:pt x="382570" y="2500156"/>
                </a:cubicBezTo>
                <a:cubicBezTo>
                  <a:pt x="1035499" y="2508144"/>
                  <a:pt x="3401618" y="431323"/>
                  <a:pt x="4276183" y="91843"/>
                </a:cubicBezTo>
                <a:cubicBezTo>
                  <a:pt x="5150748" y="-247637"/>
                  <a:pt x="5629963" y="463275"/>
                  <a:pt x="5629963" y="463275"/>
                </a:cubicBezTo>
                <a:lnTo>
                  <a:pt x="5629963" y="463275"/>
                </a:lnTo>
              </a:path>
            </a:pathLst>
          </a:custGeom>
          <a:noFill/>
          <a:ln w="7620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E355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371600" y="5256124"/>
            <a:ext cx="219456" cy="219456"/>
          </a:xfrm>
          <a:prstGeom prst="ellipse">
            <a:avLst/>
          </a:prstGeom>
          <a:solidFill>
            <a:srgbClr val="53A57F">
              <a:lumMod val="7500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43" name="Oval 42"/>
          <p:cNvSpPr/>
          <p:nvPr/>
        </p:nvSpPr>
        <p:spPr>
          <a:xfrm>
            <a:off x="3276600" y="4198468"/>
            <a:ext cx="219456" cy="219456"/>
          </a:xfrm>
          <a:prstGeom prst="ellipse">
            <a:avLst/>
          </a:prstGeom>
          <a:solidFill>
            <a:srgbClr val="53A57F">
              <a:lumMod val="7500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44" name="Oval 43"/>
          <p:cNvSpPr/>
          <p:nvPr/>
        </p:nvSpPr>
        <p:spPr>
          <a:xfrm>
            <a:off x="4823457" y="2665324"/>
            <a:ext cx="219456" cy="21945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45" name="Oval 44"/>
          <p:cNvSpPr/>
          <p:nvPr/>
        </p:nvSpPr>
        <p:spPr>
          <a:xfrm>
            <a:off x="6437370" y="1284580"/>
            <a:ext cx="219456" cy="219456"/>
          </a:xfrm>
          <a:prstGeom prst="ellipse">
            <a:avLst/>
          </a:prstGeom>
          <a:solidFill>
            <a:srgbClr val="53A57F">
              <a:lumMod val="7500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46" name="Oval 45"/>
          <p:cNvSpPr/>
          <p:nvPr/>
        </p:nvSpPr>
        <p:spPr>
          <a:xfrm>
            <a:off x="990600" y="3579724"/>
            <a:ext cx="219456" cy="219456"/>
          </a:xfrm>
          <a:prstGeom prst="ellipse">
            <a:avLst/>
          </a:prstGeom>
          <a:solidFill>
            <a:srgbClr val="53A57F">
              <a:lumMod val="7500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grpSp>
        <p:nvGrpSpPr>
          <p:cNvPr id="47" name="Group 46"/>
          <p:cNvGrpSpPr/>
          <p:nvPr/>
        </p:nvGrpSpPr>
        <p:grpSpPr>
          <a:xfrm>
            <a:off x="1289270" y="3594554"/>
            <a:ext cx="1975102" cy="1081190"/>
            <a:chOff x="-35051" y="2750824"/>
            <a:chExt cx="2279902" cy="1287779"/>
          </a:xfrm>
        </p:grpSpPr>
        <p:sp>
          <p:nvSpPr>
            <p:cNvPr id="48" name="Rectangle 47"/>
            <p:cNvSpPr/>
            <p:nvPr/>
          </p:nvSpPr>
          <p:spPr>
            <a:xfrm>
              <a:off x="-35051" y="3131824"/>
              <a:ext cx="2279902" cy="906779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49" name="Rectangle 48"/>
            <p:cNvSpPr/>
            <p:nvPr/>
          </p:nvSpPr>
          <p:spPr>
            <a:xfrm>
              <a:off x="-35051" y="2750824"/>
              <a:ext cx="2279902" cy="90677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4293" tIns="0" rIns="0" bIns="0" numCol="1" spcCol="1270" anchor="t" anchorCtr="0">
              <a:noAutofit/>
            </a:bodyPr>
            <a:lstStyle/>
            <a:p>
              <a:pPr marL="0" marR="0" lvl="0" indent="0" algn="l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Agenda I: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Sikap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Perilaku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Bela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Negara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558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552956" y="5256124"/>
            <a:ext cx="2338043" cy="842015"/>
            <a:chOff x="0" y="1316980"/>
            <a:chExt cx="2542944" cy="842015"/>
          </a:xfrm>
        </p:grpSpPr>
        <p:sp>
          <p:nvSpPr>
            <p:cNvPr id="51" name="Rectangle 50"/>
            <p:cNvSpPr/>
            <p:nvPr/>
          </p:nvSpPr>
          <p:spPr>
            <a:xfrm>
              <a:off x="0" y="1316980"/>
              <a:ext cx="2542944" cy="842015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52" name="Rectangle 51"/>
            <p:cNvSpPr/>
            <p:nvPr/>
          </p:nvSpPr>
          <p:spPr>
            <a:xfrm>
              <a:off x="0" y="1316980"/>
              <a:ext cx="2542944" cy="8420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16285" tIns="0" rIns="0" bIns="0" numCol="1" spcCol="1270" anchor="t" anchorCtr="0">
              <a:noAutofit/>
            </a:bodyPr>
            <a:lstStyle/>
            <a:p>
              <a:pPr marL="0" marR="0" lvl="0" indent="0" algn="l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Agenda II: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Nilai-Nilai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Dasar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PNS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558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29000" y="4189324"/>
            <a:ext cx="3008370" cy="972841"/>
            <a:chOff x="1716031" y="2224559"/>
            <a:chExt cx="3008370" cy="972841"/>
          </a:xfrm>
        </p:grpSpPr>
        <p:sp>
          <p:nvSpPr>
            <p:cNvPr id="54" name="Rectangle 53"/>
            <p:cNvSpPr/>
            <p:nvPr/>
          </p:nvSpPr>
          <p:spPr>
            <a:xfrm>
              <a:off x="1716031" y="2224559"/>
              <a:ext cx="3008370" cy="972841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55" name="Rectangle 54"/>
            <p:cNvSpPr/>
            <p:nvPr/>
          </p:nvSpPr>
          <p:spPr>
            <a:xfrm>
              <a:off x="1716031" y="2224559"/>
              <a:ext cx="3008370" cy="9728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55047" tIns="0" rIns="0" bIns="0" numCol="1" spcCol="1270" anchor="t" anchorCtr="0">
              <a:noAutofit/>
            </a:bodyPr>
            <a:lstStyle/>
            <a:p>
              <a:pPr marL="0" marR="0" lvl="0" indent="0" algn="l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Agenda III: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Kedudukan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dan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Peran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PNS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dalam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NKRI 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780971" y="1905000"/>
            <a:ext cx="1553029" cy="723894"/>
            <a:chOff x="3304147" y="152392"/>
            <a:chExt cx="1553029" cy="723894"/>
          </a:xfrm>
        </p:grpSpPr>
        <p:sp>
          <p:nvSpPr>
            <p:cNvPr id="57" name="Rectangle 56"/>
            <p:cNvSpPr/>
            <p:nvPr/>
          </p:nvSpPr>
          <p:spPr>
            <a:xfrm rot="10800000" flipV="1">
              <a:off x="3304147" y="152392"/>
              <a:ext cx="1553029" cy="723894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58" name="Rectangle 57"/>
            <p:cNvSpPr/>
            <p:nvPr/>
          </p:nvSpPr>
          <p:spPr>
            <a:xfrm>
              <a:off x="3304147" y="152392"/>
              <a:ext cx="1553029" cy="7238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0269" tIns="0" rIns="0" bIns="0" numCol="1" spcCol="1270" anchor="t" anchorCtr="0">
              <a:noAutofit/>
            </a:bodyPr>
            <a:lstStyle/>
            <a:p>
              <a:pPr marL="0" marR="0" lvl="0" indent="0" algn="l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Agenda IV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Habituasi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43600" y="1639176"/>
            <a:ext cx="1371600" cy="873748"/>
            <a:chOff x="4911851" y="609625"/>
            <a:chExt cx="1219200" cy="873748"/>
          </a:xfrm>
        </p:grpSpPr>
        <p:sp>
          <p:nvSpPr>
            <p:cNvPr id="60" name="Rectangle 59"/>
            <p:cNvSpPr/>
            <p:nvPr/>
          </p:nvSpPr>
          <p:spPr>
            <a:xfrm>
              <a:off x="4911851" y="609625"/>
              <a:ext cx="1219200" cy="873748"/>
            </a:xfrm>
            <a:prstGeom prst="rect">
              <a:avLst/>
            </a:prstGeom>
            <a:noFill/>
            <a:ln>
              <a:noFill/>
            </a:ln>
            <a:effectLst/>
          </p:spPr>
        </p:sp>
        <p:sp>
          <p:nvSpPr>
            <p:cNvPr id="61" name="Rectangle 60"/>
            <p:cNvSpPr/>
            <p:nvPr/>
          </p:nvSpPr>
          <p:spPr>
            <a:xfrm>
              <a:off x="4911851" y="609625"/>
              <a:ext cx="1219200" cy="8737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55181" tIns="0" rIns="0" bIns="0" numCol="1" spcCol="1270" anchor="t" anchorCtr="0">
              <a:noAutofit/>
            </a:bodyPr>
            <a:lstStyle/>
            <a:p>
              <a:pPr marR="0" lvl="0" algn="l" defTabSz="8890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Evaluasi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E3558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Akhir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E3558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2" name="Oval 61"/>
          <p:cNvSpPr/>
          <p:nvPr/>
        </p:nvSpPr>
        <p:spPr>
          <a:xfrm>
            <a:off x="7315200" y="1369924"/>
            <a:ext cx="1785258" cy="1772926"/>
          </a:xfrm>
          <a:prstGeom prst="ellipse">
            <a:avLst/>
          </a:prstGeom>
          <a:solidFill>
            <a:srgbClr val="53A57F">
              <a:lumMod val="60000"/>
              <a:lumOff val="40000"/>
              <a:alpha val="70000"/>
            </a:srgbClr>
          </a:solidFill>
          <a:ln w="25400" cap="flat" cmpd="sng" algn="ctr">
            <a:solidFill>
              <a:srgbClr val="3B86C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PNS PROFESIONAL YANG BERKARAKTER SEBAGAI PELAYAN MASYARAKAT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3379" y="214359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Orientasi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Peserta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Right Arrow 63"/>
          <p:cNvSpPr/>
          <p:nvPr/>
        </p:nvSpPr>
        <p:spPr>
          <a:xfrm rot="10800000">
            <a:off x="762000" y="6138402"/>
            <a:ext cx="3962400" cy="92261"/>
          </a:xfrm>
          <a:prstGeom prst="rightArrow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24400" y="5900204"/>
            <a:ext cx="23622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Penguatan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Kompetensi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Teknis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Bidang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Tugas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9" name="Straight Arrow Connector 28"/>
          <p:cNvCxnSpPr>
            <a:endCxn id="30" idx="1"/>
          </p:cNvCxnSpPr>
          <p:nvPr/>
        </p:nvCxnSpPr>
        <p:spPr>
          <a:xfrm>
            <a:off x="4038600" y="3559028"/>
            <a:ext cx="1283706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5322306" y="3142849"/>
            <a:ext cx="2106134" cy="83235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Pengumpulan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endParaRPr lang="en-US" sz="1400" dirty="0" smtClean="0">
              <a:solidFill>
                <a:srgbClr val="C00000"/>
              </a:solidFill>
            </a:endParaRP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Rancangan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Aktualisasi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2315073" y="1843841"/>
            <a:ext cx="438062" cy="286207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481037" y="2663553"/>
            <a:ext cx="210613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Bimbingan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dgn</a:t>
            </a:r>
            <a:r>
              <a:rPr lang="en-US" sz="1600" dirty="0" smtClean="0">
                <a:solidFill>
                  <a:srgbClr val="002060"/>
                </a:solidFill>
              </a:rPr>
              <a:t> Coach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47069" y="953745"/>
            <a:ext cx="2106134" cy="550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Seminar</a:t>
            </a:r>
          </a:p>
          <a:p>
            <a:pPr algn="ctr"/>
            <a:r>
              <a:rPr lang="en-US" sz="1400" b="1" dirty="0" err="1" smtClean="0">
                <a:solidFill>
                  <a:srgbClr val="C00000"/>
                </a:solidFill>
              </a:rPr>
              <a:t>Laporan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</a:rPr>
              <a:t>Aktualisasi</a:t>
            </a:r>
            <a:endParaRPr lang="en-US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4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5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0955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PENGALAMAN </a:t>
            </a:r>
            <a:r>
              <a:rPr lang="en-US" sz="2400" b="1" dirty="0" smtClean="0">
                <a:solidFill>
                  <a:srgbClr val="FFFF00"/>
                </a:solidFill>
              </a:rPr>
              <a:t>BELAJAR AGENDA </a:t>
            </a:r>
            <a:r>
              <a:rPr lang="en-US" sz="2400" b="1" dirty="0">
                <a:solidFill>
                  <a:srgbClr val="FFFF00"/>
                </a:solidFill>
              </a:rPr>
              <a:t>HABITUASI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443841"/>
            <a:ext cx="7848600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solidFill>
                  <a:schemeClr val="tx1"/>
                </a:solidFill>
              </a:rPr>
              <a:t>Dirancang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agar </a:t>
            </a:r>
            <a:r>
              <a:rPr lang="en-US" sz="2400" b="1" dirty="0" err="1">
                <a:solidFill>
                  <a:schemeClr val="tx1"/>
                </a:solidFill>
              </a:rPr>
              <a:t>peserta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pelatihan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Mampu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mensintesakan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substansi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mata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</a:rPr>
              <a:t>Pelatihan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dalam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rancangan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aktualisasi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Mengikuti</a:t>
            </a:r>
            <a:r>
              <a:rPr lang="en-US" sz="2400" dirty="0" smtClean="0">
                <a:solidFill>
                  <a:schemeClr val="tx1"/>
                </a:solidFill>
              </a:rPr>
              <a:t> proses </a:t>
            </a:r>
            <a:r>
              <a:rPr lang="en-US" sz="2400" dirty="0" err="1" smtClean="0">
                <a:solidFill>
                  <a:schemeClr val="tx1"/>
                </a:solidFill>
              </a:rPr>
              <a:t>pembimbingan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aktualisasi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Melaksanakan</a:t>
            </a:r>
            <a:r>
              <a:rPr lang="en-US" sz="2400" dirty="0" smtClean="0">
                <a:solidFill>
                  <a:schemeClr val="tx1"/>
                </a:solidFill>
              </a:rPr>
              <a:t> seminar </a:t>
            </a:r>
            <a:r>
              <a:rPr lang="en-US" sz="2400" dirty="0" err="1" smtClean="0">
                <a:solidFill>
                  <a:schemeClr val="tx1"/>
                </a:solidFill>
              </a:rPr>
              <a:t>rancangan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aktualisasi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Melaksanakan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aktualisasi</a:t>
            </a:r>
            <a:r>
              <a:rPr lang="en-US" sz="2400" dirty="0" smtClean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tempat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kerja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Menyusun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laporan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aktualisasi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bagi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Kader PNS </a:t>
            </a:r>
            <a:r>
              <a:rPr lang="en-US" sz="2400" dirty="0" err="1">
                <a:solidFill>
                  <a:schemeClr val="tx1"/>
                </a:solidFill>
              </a:rPr>
              <a:t>Golongan</a:t>
            </a:r>
            <a:r>
              <a:rPr lang="en-US" sz="2400" dirty="0">
                <a:solidFill>
                  <a:schemeClr val="tx1"/>
                </a:solidFill>
              </a:rPr>
              <a:t> III </a:t>
            </a:r>
            <a:r>
              <a:rPr lang="en-US" sz="2400" dirty="0" err="1">
                <a:solidFill>
                  <a:schemeClr val="tx1"/>
                </a:solidFill>
              </a:rPr>
              <a:t>melakukan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analisis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dampak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apabila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nilai-nilai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dasar</a:t>
            </a:r>
            <a:r>
              <a:rPr lang="en-US" sz="2400" dirty="0">
                <a:solidFill>
                  <a:schemeClr val="tx1"/>
                </a:solidFill>
              </a:rPr>
              <a:t> PNS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sv-SE" sz="2400" dirty="0" smtClean="0">
                <a:solidFill>
                  <a:schemeClr val="tx1"/>
                </a:solidFill>
              </a:rPr>
              <a:t>diterapkan </a:t>
            </a:r>
            <a:r>
              <a:rPr lang="sv-SE" sz="2400" dirty="0">
                <a:solidFill>
                  <a:schemeClr val="tx1"/>
                </a:solidFill>
              </a:rPr>
              <a:t>dalam pelaksanaan tugas jabatan, </a:t>
            </a:r>
            <a:r>
              <a:rPr lang="sv-SE" sz="2400" dirty="0" smtClean="0">
                <a:solidFill>
                  <a:schemeClr val="tx1"/>
                </a:solidFill>
              </a:rPr>
              <a:t>dan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v-SE" sz="2400" dirty="0" smtClean="0">
                <a:solidFill>
                  <a:schemeClr val="tx1"/>
                </a:solidFill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</a:rPr>
              <a:t>elaksanakan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seminar </a:t>
            </a:r>
            <a:r>
              <a:rPr lang="en-US" sz="2400" dirty="0" err="1">
                <a:solidFill>
                  <a:schemeClr val="tx1"/>
                </a:solidFill>
              </a:rPr>
              <a:t>aktualisasi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6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152400"/>
            <a:ext cx="2726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HASIL BELAJAR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19200"/>
            <a:ext cx="8229600" cy="449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 smtClean="0"/>
              <a:t>Setelah</a:t>
            </a:r>
            <a:r>
              <a:rPr lang="en-GB" sz="2400" dirty="0" smtClean="0"/>
              <a:t> </a:t>
            </a:r>
            <a:r>
              <a:rPr lang="en-GB" sz="2400" dirty="0" err="1" smtClean="0"/>
              <a:t>mengikuti</a:t>
            </a:r>
            <a:r>
              <a:rPr lang="en-GB" sz="2400" dirty="0" smtClean="0"/>
              <a:t> </a:t>
            </a:r>
            <a:r>
              <a:rPr lang="en-GB" sz="2400" dirty="0" err="1" smtClean="0"/>
              <a:t>pembelajaran</a:t>
            </a:r>
            <a:r>
              <a:rPr lang="en-GB" sz="2400" dirty="0" smtClean="0"/>
              <a:t> </a:t>
            </a:r>
            <a:r>
              <a:rPr lang="en-GB" sz="2400" dirty="0" err="1" smtClean="0"/>
              <a:t>ini</a:t>
            </a:r>
            <a:r>
              <a:rPr lang="en-GB" sz="2400" dirty="0" smtClean="0"/>
              <a:t>, </a:t>
            </a:r>
            <a:r>
              <a:rPr lang="en-GB" sz="2400" dirty="0" err="1" smtClean="0"/>
              <a:t>Peserta</a:t>
            </a:r>
            <a:r>
              <a:rPr lang="en-GB" sz="2400" dirty="0" smtClean="0"/>
              <a:t> </a:t>
            </a:r>
            <a:r>
              <a:rPr lang="en-GB" sz="2400" dirty="0" err="1" smtClean="0"/>
              <a:t>Pelatihan</a:t>
            </a:r>
            <a:r>
              <a:rPr lang="en-GB" sz="2400" dirty="0" smtClean="0"/>
              <a:t> </a:t>
            </a:r>
            <a:r>
              <a:rPr lang="en-GB" sz="2400" dirty="0" err="1" smtClean="0"/>
              <a:t>Dasar</a:t>
            </a:r>
            <a:r>
              <a:rPr lang="en-GB" sz="2400" dirty="0" smtClean="0"/>
              <a:t> Kader PNS </a:t>
            </a:r>
            <a:r>
              <a:rPr lang="en-GB" sz="2400" dirty="0" err="1" smtClean="0"/>
              <a:t>Golongan</a:t>
            </a:r>
            <a:r>
              <a:rPr lang="en-GB" sz="2400" dirty="0" smtClean="0"/>
              <a:t> III </a:t>
            </a:r>
            <a:r>
              <a:rPr lang="en-GB" sz="2400" dirty="0" err="1" smtClean="0"/>
              <a:t>diharapkan</a:t>
            </a:r>
            <a:r>
              <a:rPr lang="en-GB" sz="2400" dirty="0" smtClean="0"/>
              <a:t> </a:t>
            </a:r>
            <a:r>
              <a:rPr lang="en-GB" sz="2400" dirty="0" err="1" smtClean="0"/>
              <a:t>mampu</a:t>
            </a:r>
            <a:r>
              <a:rPr lang="en-GB" sz="2400" dirty="0" smtClean="0"/>
              <a:t>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1. </a:t>
            </a:r>
            <a:r>
              <a:rPr lang="en-GB" sz="2400" dirty="0" err="1" smtClean="0"/>
              <a:t>Memahami</a:t>
            </a:r>
            <a:r>
              <a:rPr lang="en-GB" sz="2400" dirty="0" smtClean="0"/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konsepsi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pembelajaran</a:t>
            </a:r>
            <a:r>
              <a:rPr lang="en-GB" sz="2400" dirty="0" smtClean="0"/>
              <a:t> </a:t>
            </a:r>
            <a:r>
              <a:rPr lang="en-GB" sz="2400" dirty="0" err="1" smtClean="0"/>
              <a:t>habituasi</a:t>
            </a:r>
            <a:r>
              <a:rPr lang="en-GB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2. </a:t>
            </a:r>
            <a:r>
              <a:rPr lang="en-GB" sz="2400" dirty="0" err="1" smtClean="0"/>
              <a:t>Memahami</a:t>
            </a:r>
            <a:r>
              <a:rPr lang="en-GB" sz="2400" dirty="0" smtClean="0"/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tahapan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kegiatan</a:t>
            </a:r>
            <a:r>
              <a:rPr lang="en-GB" sz="2400" dirty="0" smtClean="0"/>
              <a:t> </a:t>
            </a:r>
            <a:r>
              <a:rPr lang="en-GB" sz="2400" dirty="0" err="1" smtClean="0"/>
              <a:t>pembelajaran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;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sz="2400" dirty="0" smtClean="0"/>
              <a:t>3. </a:t>
            </a:r>
            <a:r>
              <a:rPr lang="fi-FI" sz="2400" dirty="0" smtClean="0">
                <a:solidFill>
                  <a:srgbClr val="FF0000"/>
                </a:solidFill>
              </a:rPr>
              <a:t>Melaksanakan</a:t>
            </a:r>
            <a:r>
              <a:rPr lang="fi-FI" sz="2400" dirty="0" smtClean="0"/>
              <a:t> tahapan pembelajaran aktualisasi: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	a. </a:t>
            </a:r>
            <a:r>
              <a:rPr lang="en-GB" sz="2400" dirty="0" err="1" smtClean="0"/>
              <a:t>menyusun</a:t>
            </a:r>
            <a:r>
              <a:rPr lang="en-GB" sz="2400" dirty="0" smtClean="0"/>
              <a:t> </a:t>
            </a:r>
            <a:r>
              <a:rPr lang="en-GB" sz="2400" dirty="0" err="1" smtClean="0"/>
              <a:t>rancangan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	b. </a:t>
            </a:r>
            <a:r>
              <a:rPr lang="en-GB" sz="2400" dirty="0" err="1" smtClean="0"/>
              <a:t>mempresentasikan</a:t>
            </a:r>
            <a:r>
              <a:rPr lang="en-GB" sz="2400" dirty="0" smtClean="0"/>
              <a:t> </a:t>
            </a:r>
            <a:r>
              <a:rPr lang="en-GB" sz="2400" dirty="0" err="1" smtClean="0"/>
              <a:t>rancangan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	c. </a:t>
            </a:r>
            <a:r>
              <a:rPr lang="en-GB" sz="2400" dirty="0" err="1" smtClean="0"/>
              <a:t>melaksanakan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	d. </a:t>
            </a:r>
            <a:r>
              <a:rPr lang="en-GB" sz="2400" dirty="0" err="1" smtClean="0"/>
              <a:t>menyusun</a:t>
            </a:r>
            <a:r>
              <a:rPr lang="en-GB" sz="2400" dirty="0" smtClean="0"/>
              <a:t> </a:t>
            </a:r>
            <a:r>
              <a:rPr lang="en-GB" sz="2400" dirty="0" err="1" smtClean="0"/>
              <a:t>laporan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	e. </a:t>
            </a:r>
            <a:r>
              <a:rPr lang="en-GB" sz="2400" dirty="0" err="1" smtClean="0"/>
              <a:t>mempresentasikan</a:t>
            </a:r>
            <a:r>
              <a:rPr lang="en-GB" sz="2400" dirty="0" smtClean="0"/>
              <a:t> </a:t>
            </a:r>
            <a:r>
              <a:rPr lang="en-GB" sz="2400" dirty="0" err="1" smtClean="0"/>
              <a:t>laporan</a:t>
            </a:r>
            <a:r>
              <a:rPr lang="en-GB" sz="2400" dirty="0" smtClean="0"/>
              <a:t> </a:t>
            </a:r>
            <a:r>
              <a:rPr lang="en-GB" sz="2400" dirty="0" err="1" smtClean="0"/>
              <a:t>aktualisasi</a:t>
            </a:r>
            <a:r>
              <a:rPr lang="en-GB" sz="2400" dirty="0" smtClean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40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5536" y="393305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FFFFFF"/>
                </a:solidFill>
              </a:rPr>
              <a:t>1. KONSEPSI AKTUALISASI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C3BF0-90D4-4015-8DC2-261EDD5BC2F6}" type="slidenum">
              <a:rPr lang="es-E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19179" y="0"/>
            <a:ext cx="6372221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ILUSTRASI KONSNSEPSI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HABITUASI DAN AKTUALISASI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pic>
        <p:nvPicPr>
          <p:cNvPr id="7170" name="Picture 2" descr="Hasil gambar untuk gambar  tinggal dekat band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756"/>
            <a:ext cx="51054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1143000"/>
            <a:ext cx="3657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Tinggal</a:t>
            </a:r>
            <a:r>
              <a:rPr lang="en-US" sz="3200" dirty="0" smtClean="0"/>
              <a:t> di </a:t>
            </a:r>
            <a:r>
              <a:rPr lang="en-US" sz="3200" dirty="0" err="1" smtClean="0"/>
              <a:t>dekat</a:t>
            </a:r>
            <a:r>
              <a:rPr lang="en-US" sz="3200" dirty="0" smtClean="0"/>
              <a:t> </a:t>
            </a:r>
            <a:r>
              <a:rPr lang="en-US" sz="3200" dirty="0" err="1" smtClean="0"/>
              <a:t>Bandara</a:t>
            </a:r>
            <a:r>
              <a:rPr lang="en-US" sz="3200" dirty="0" smtClean="0"/>
              <a:t>:</a:t>
            </a:r>
          </a:p>
          <a:p>
            <a:r>
              <a:rPr lang="en-US" sz="3200" dirty="0" err="1" smtClean="0"/>
              <a:t>Awalnya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nyaman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suara</a:t>
            </a:r>
            <a:r>
              <a:rPr lang="en-US" sz="3200" dirty="0" smtClean="0"/>
              <a:t> </a:t>
            </a:r>
            <a:r>
              <a:rPr lang="en-US" sz="3200" dirty="0" err="1" smtClean="0"/>
              <a:t>pesawat</a:t>
            </a:r>
            <a:r>
              <a:rPr lang="en-US" sz="3200" dirty="0" smtClean="0"/>
              <a:t>. </a:t>
            </a:r>
            <a:r>
              <a:rPr lang="en-US" sz="3200" dirty="0" err="1" smtClean="0"/>
              <a:t>Namun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berjalannya</a:t>
            </a:r>
            <a:r>
              <a:rPr lang="en-US" sz="3200" dirty="0" smtClean="0"/>
              <a:t> </a:t>
            </a:r>
            <a:r>
              <a:rPr lang="en-US" sz="3200" dirty="0" err="1" smtClean="0"/>
              <a:t>waktu</a:t>
            </a:r>
            <a:r>
              <a:rPr lang="en-US" sz="3200" dirty="0" smtClean="0"/>
              <a:t>, </a:t>
            </a:r>
            <a:r>
              <a:rPr lang="en-US" sz="3200" dirty="0" err="1" smtClean="0"/>
              <a:t>terjadi</a:t>
            </a:r>
            <a:r>
              <a:rPr lang="en-US" sz="3200" dirty="0" smtClean="0"/>
              <a:t> proses PEMBIASAAN/HABITUASI </a:t>
            </a:r>
            <a:r>
              <a:rPr lang="en-US" sz="3200" dirty="0" err="1" smtClean="0"/>
              <a:t>menjadi</a:t>
            </a:r>
            <a:r>
              <a:rPr lang="en-US" sz="3200" dirty="0" smtClean="0"/>
              <a:t> </a:t>
            </a:r>
            <a:r>
              <a:rPr lang="en-US" sz="3200" dirty="0" err="1" smtClean="0"/>
              <a:t>nyaman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515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019179" y="0"/>
            <a:ext cx="6372221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KONSEPSI HABITUASI DAN AKTUALISASI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pic>
        <p:nvPicPr>
          <p:cNvPr id="46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914400"/>
            <a:ext cx="9144000" cy="66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695</Words>
  <Application>Microsoft Office PowerPoint</Application>
  <PresentationFormat>On-screen Show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Adobe Gothic Std B</vt:lpstr>
      <vt:lpstr>Arial</vt:lpstr>
      <vt:lpstr>Arial Rounded MT Bold</vt:lpstr>
      <vt:lpstr>Bernard MT Condensed</vt:lpstr>
      <vt:lpstr>Bradley Hand ITC</vt:lpstr>
      <vt:lpstr>Calibri</vt:lpstr>
      <vt:lpstr>Times New Roman</vt:lpstr>
      <vt:lpstr>Verdana</vt:lpstr>
      <vt:lpstr>Wingdings</vt:lpstr>
      <vt:lpstr>Office Theme</vt:lpstr>
      <vt:lpstr>Diseño predeterminado</vt:lpstr>
      <vt:lpstr>3_Office Theme</vt:lpstr>
      <vt:lpstr>1_Office Theme</vt:lpstr>
      <vt:lpstr>PowerPoint Presentation</vt:lpstr>
      <vt:lpstr>PowerPoint Presentation</vt:lpstr>
      <vt:lpstr>KURIKULUM DIKLAT</vt:lpstr>
      <vt:lpstr>PowerPoint Presentation</vt:lpstr>
      <vt:lpstr>PowerPoint Presentation</vt:lpstr>
      <vt:lpstr>PowerPoint Presentation</vt:lpstr>
      <vt:lpstr>PowerPoint Presentation</vt:lpstr>
      <vt:lpstr>ILUSTRASI KONSNSEPSI HABITUASI DAN AKTUALISASI</vt:lpstr>
      <vt:lpstr>KONSEPSI HABITUASI DAN AKTUALISASI</vt:lpstr>
      <vt:lpstr>KONSEPSI HABITUASI DAN AKTUALISASI</vt:lpstr>
      <vt:lpstr>PowerPoint Presentation</vt:lpstr>
      <vt:lpstr>KONSEPSI HABITUASI (1)</vt:lpstr>
      <vt:lpstr>KONSEPSI HABITUASI (2)</vt:lpstr>
      <vt:lpstr>KONSEPSI HABITUASI (3)</vt:lpstr>
      <vt:lpstr>ROLE MODEL SEBAGAI  PENDUKUNG HABITUASI</vt:lpstr>
      <vt:lpstr>Apa yang ditiru dari Role Model?</vt:lpstr>
      <vt:lpstr>Memperkenalkan Aktivitas BPS</vt:lpstr>
      <vt:lpstr>Memperkenalkan Aktivitas BPS</vt:lpstr>
      <vt:lpstr>Memperkenalkan Aktivitas BPS</vt:lpstr>
      <vt:lpstr>PowerPoint Presentation</vt:lpstr>
    </vt:vector>
  </TitlesOfParts>
  <Company>WI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BPS</dc:creator>
  <cp:lastModifiedBy>BPS</cp:lastModifiedBy>
  <cp:revision>144</cp:revision>
  <dcterms:created xsi:type="dcterms:W3CDTF">2016-06-22T07:34:22Z</dcterms:created>
  <dcterms:modified xsi:type="dcterms:W3CDTF">2020-01-05T21:03:49Z</dcterms:modified>
</cp:coreProperties>
</file>