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75"/>
  </p:notesMasterIdLst>
  <p:handoutMasterIdLst>
    <p:handoutMasterId r:id="rId76"/>
  </p:handoutMasterIdLst>
  <p:sldIdLst>
    <p:sldId id="256" r:id="rId2"/>
    <p:sldId id="265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11" r:id="rId11"/>
    <p:sldId id="394" r:id="rId12"/>
    <p:sldId id="395" r:id="rId13"/>
    <p:sldId id="396" r:id="rId14"/>
    <p:sldId id="271" r:id="rId15"/>
    <p:sldId id="399" r:id="rId16"/>
    <p:sldId id="400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420" r:id="rId32"/>
    <p:sldId id="423" r:id="rId33"/>
    <p:sldId id="424" r:id="rId34"/>
    <p:sldId id="425" r:id="rId35"/>
    <p:sldId id="428" r:id="rId36"/>
    <p:sldId id="429" r:id="rId37"/>
    <p:sldId id="433" r:id="rId38"/>
    <p:sldId id="431" r:id="rId39"/>
    <p:sldId id="435" r:id="rId40"/>
    <p:sldId id="436" r:id="rId41"/>
    <p:sldId id="437" r:id="rId42"/>
    <p:sldId id="439" r:id="rId43"/>
    <p:sldId id="440" r:id="rId44"/>
    <p:sldId id="441" r:id="rId45"/>
    <p:sldId id="442" r:id="rId46"/>
    <p:sldId id="443" r:id="rId47"/>
    <p:sldId id="444" r:id="rId48"/>
    <p:sldId id="445" r:id="rId49"/>
    <p:sldId id="446" r:id="rId50"/>
    <p:sldId id="447" r:id="rId51"/>
    <p:sldId id="448" r:id="rId52"/>
    <p:sldId id="449" r:id="rId53"/>
    <p:sldId id="451" r:id="rId54"/>
    <p:sldId id="454" r:id="rId55"/>
    <p:sldId id="455" r:id="rId56"/>
    <p:sldId id="456" r:id="rId57"/>
    <p:sldId id="457" r:id="rId58"/>
    <p:sldId id="464" r:id="rId59"/>
    <p:sldId id="465" r:id="rId60"/>
    <p:sldId id="466" r:id="rId61"/>
    <p:sldId id="467" r:id="rId62"/>
    <p:sldId id="470" r:id="rId63"/>
    <p:sldId id="471" r:id="rId64"/>
    <p:sldId id="472" r:id="rId65"/>
    <p:sldId id="473" r:id="rId66"/>
    <p:sldId id="474" r:id="rId67"/>
    <p:sldId id="475" r:id="rId68"/>
    <p:sldId id="478" r:id="rId69"/>
    <p:sldId id="479" r:id="rId70"/>
    <p:sldId id="480" r:id="rId71"/>
    <p:sldId id="481" r:id="rId72"/>
    <p:sldId id="489" r:id="rId73"/>
    <p:sldId id="383" r:id="rId74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749" autoAdjust="0"/>
  </p:normalViewPr>
  <p:slideViewPr>
    <p:cSldViewPr snapToGrid="0">
      <p:cViewPr>
        <p:scale>
          <a:sx n="60" d="100"/>
          <a:sy n="60" d="100"/>
        </p:scale>
        <p:origin x="1056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0B08C-C3D1-4771-9598-BAF011D10B9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5B78B-9051-4B6D-811B-CB2258EC2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41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8085D-22AA-4EA8-9095-A0DD3F784FE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6755D-2859-40D2-9A71-FE823A93C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67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AU" sz="1200" b="0" i="0" u="none" strike="noStrike" baseline="0">
                <a:latin typeface="ArialMT"/>
              </a:rPr>
              <a:t>Salah </a:t>
            </a:r>
            <a:r>
              <a:rPr lang="en-AU" sz="1200" b="0" i="0" u="none" strike="noStrike" baseline="0" err="1">
                <a:latin typeface="ArialMT"/>
              </a:rPr>
              <a:t>satu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tujuan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sistem</a:t>
            </a:r>
            <a:r>
              <a:rPr lang="en-AU" sz="1200" b="0" i="0" u="none" strike="noStrike" baseline="0">
                <a:latin typeface="ArialMT"/>
              </a:rPr>
              <a:t> database </a:t>
            </a:r>
            <a:r>
              <a:rPr lang="en-AU" sz="1200" b="0" i="0" u="none" strike="noStrike" baseline="0" err="1">
                <a:latin typeface="ArialMT"/>
              </a:rPr>
              <a:t>adalah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memberikan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pengguna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gambaran</a:t>
            </a:r>
            <a:r>
              <a:rPr lang="en-AU" sz="1200" b="0" i="0" u="none" strike="noStrike" baseline="0">
                <a:latin typeface="ArialMT"/>
              </a:rPr>
              <a:t>/</a:t>
            </a:r>
            <a:r>
              <a:rPr lang="en-AU" sz="1200" b="0" i="0" u="none" strike="noStrike" baseline="0" err="1">
                <a:latin typeface="ArialMT"/>
              </a:rPr>
              <a:t>abstraksi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tentang</a:t>
            </a:r>
            <a:r>
              <a:rPr lang="en-AU" sz="1200" b="0" i="0" u="none" strike="noStrike" baseline="0">
                <a:latin typeface="ArialMT"/>
              </a:rPr>
              <a:t> data, </a:t>
            </a:r>
            <a:r>
              <a:rPr lang="en-AU" sz="1200" b="0" i="0" u="none" strike="noStrike" baseline="0" err="1">
                <a:latin typeface="ArialMT"/>
              </a:rPr>
              <a:t>menyembunyikan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mekanisme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bagaimana</a:t>
            </a:r>
            <a:r>
              <a:rPr lang="en-AU" sz="1200" b="0" i="0" u="none" strike="noStrike" baseline="0">
                <a:latin typeface="ArialMT"/>
              </a:rPr>
              <a:t> data </a:t>
            </a:r>
            <a:r>
              <a:rPr lang="en-AU" sz="1200" b="0" i="0" u="none" strike="noStrike" baseline="0" err="1">
                <a:latin typeface="ArialMT"/>
              </a:rPr>
              <a:t>disimpan</a:t>
            </a:r>
            <a:r>
              <a:rPr lang="en-AU" sz="1200" b="0" i="0" u="none" strike="noStrike" baseline="0">
                <a:latin typeface="ArialMT"/>
              </a:rPr>
              <a:t> dan </a:t>
            </a:r>
            <a:r>
              <a:rPr lang="en-AU" sz="1200" b="0" i="0" u="none" strike="noStrike" baseline="0" err="1">
                <a:latin typeface="ArialMT"/>
              </a:rPr>
              <a:t>dimanipulasi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Disamping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itu</a:t>
            </a:r>
            <a:r>
              <a:rPr lang="en-AU" sz="1200" b="0" i="0" u="none" strike="noStrike" baseline="0">
                <a:latin typeface="ArialMT"/>
              </a:rPr>
              <a:t>, database </a:t>
            </a:r>
            <a:r>
              <a:rPr lang="en-AU" sz="1200" b="0" i="0" u="none" strike="noStrike" baseline="0" err="1">
                <a:latin typeface="ArialMT"/>
              </a:rPr>
              <a:t>merupakan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salah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satu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sumber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daya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diakses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oleh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pengguna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secara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bersama-sama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dimana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setiap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pengguna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memiliki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sudut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pandang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berbeda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terhadap</a:t>
            </a:r>
            <a:r>
              <a:rPr lang="en-AU" sz="1200" b="0" i="0" u="none" strike="noStrike" baseline="0">
                <a:latin typeface="ArialMT"/>
              </a:rPr>
              <a:t> database. </a:t>
            </a:r>
            <a:r>
              <a:rPr lang="en-AU" sz="1200" b="0" i="0" u="none" strike="noStrike" baseline="0" err="1">
                <a:latin typeface="ArialMT"/>
              </a:rPr>
              <a:t>Untuk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mengatasinya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diperlukan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arsitektur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sistem</a:t>
            </a:r>
            <a:r>
              <a:rPr lang="en-AU" sz="1200" b="0" i="0" u="none" strike="noStrike" baseline="0">
                <a:latin typeface="ArialMT"/>
              </a:rPr>
              <a:t> database yang </a:t>
            </a:r>
            <a:r>
              <a:rPr lang="en-AU" sz="1200" b="0" i="0" u="none" strike="noStrike" baseline="0" err="1">
                <a:latin typeface="ArialMT"/>
              </a:rPr>
              <a:t>mampu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menyediakan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kerangka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acuan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untuk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membangun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suatu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sistem</a:t>
            </a:r>
            <a:r>
              <a:rPr lang="en-AU" sz="1200" b="0" i="0" u="none" strike="noStrike" baseline="0">
                <a:latin typeface="ArialMT"/>
              </a:rPr>
              <a:t> database. </a:t>
            </a:r>
            <a:r>
              <a:rPr lang="en-AU" sz="1200" b="0" i="0" u="none" strike="noStrike" baseline="0" err="1">
                <a:latin typeface="ArialMT"/>
              </a:rPr>
              <a:t>Aristektur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terdiri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tiga</a:t>
            </a:r>
            <a:r>
              <a:rPr lang="en-AU" sz="1200" b="0" i="0" u="none" strike="noStrike" baseline="0">
                <a:latin typeface="ArialMT"/>
              </a:rPr>
              <a:t> level </a:t>
            </a:r>
            <a:r>
              <a:rPr lang="en-AU" sz="1200" b="0" i="0" u="none" strike="noStrike" baseline="0" err="1">
                <a:latin typeface="ArialMT"/>
              </a:rPr>
              <a:t>yaitu</a:t>
            </a:r>
            <a:r>
              <a:rPr lang="en-AU" sz="1200" b="0" i="0" u="none" strike="noStrike" baseline="0">
                <a:latin typeface="ArialMT"/>
              </a:rPr>
              <a:t> level </a:t>
            </a:r>
            <a:r>
              <a:rPr lang="en-AU" sz="1200" b="0" i="0" u="none" strike="noStrike" baseline="0" err="1">
                <a:latin typeface="ArialMT"/>
              </a:rPr>
              <a:t>eksternal</a:t>
            </a:r>
            <a:r>
              <a:rPr lang="en-AU" sz="1200" b="0" i="0" u="none" strike="noStrike" baseline="0">
                <a:latin typeface="ArialMT"/>
              </a:rPr>
              <a:t>, level </a:t>
            </a:r>
            <a:r>
              <a:rPr lang="en-AU" sz="1200" b="0" i="0" u="none" strike="noStrike" baseline="0" err="1">
                <a:latin typeface="ArialMT"/>
              </a:rPr>
              <a:t>konseptual</a:t>
            </a:r>
            <a:r>
              <a:rPr lang="en-AU" sz="1200" b="0" i="0" u="none" strike="noStrike" baseline="0">
                <a:latin typeface="ArialMT"/>
              </a:rPr>
              <a:t>, dan level internal.</a:t>
            </a:r>
            <a:r>
              <a:rPr lang="en-AU" sz="1200" b="1" i="0" u="none" strike="noStrike" baseline="0">
                <a:latin typeface="Arial"/>
              </a:rPr>
              <a:t> </a:t>
            </a:r>
          </a:p>
          <a:p>
            <a:pPr algn="l"/>
            <a:endParaRPr lang="en-AU" sz="1200" b="1" i="0" u="none" strike="noStrike" baseline="0">
              <a:latin typeface="Arial"/>
            </a:endParaRPr>
          </a:p>
          <a:p>
            <a:pPr algn="l"/>
            <a:r>
              <a:rPr lang="en-AU" sz="1200" b="1" i="0" u="none" strike="noStrike" baseline="0">
                <a:latin typeface="Arial"/>
              </a:rPr>
              <a:t>5.1. Level </a:t>
            </a:r>
            <a:r>
              <a:rPr lang="en-AU" sz="1200" b="1" i="0" u="none" strike="noStrike" baseline="0" err="1">
                <a:latin typeface="Arial"/>
              </a:rPr>
              <a:t>Eksternal</a:t>
            </a:r>
            <a:endParaRPr lang="en-AU" sz="1200" b="1" i="0" u="none" strike="noStrike" baseline="0">
              <a:latin typeface="Arial"/>
            </a:endParaRPr>
          </a:p>
          <a:p>
            <a:pPr algn="l"/>
            <a:r>
              <a:rPr lang="en-AU" sz="1200" b="0" i="0" u="none" strike="noStrike" baseline="0">
                <a:latin typeface="ArialMT"/>
              </a:rPr>
              <a:t>Level </a:t>
            </a:r>
            <a:r>
              <a:rPr lang="en-AU" sz="1200" b="0" i="0" u="none" strike="noStrike" baseline="0" err="1">
                <a:latin typeface="ArialMT"/>
              </a:rPr>
              <a:t>eksternal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mendefinisikan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sudut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pandang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pengguna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terhadap</a:t>
            </a:r>
            <a:r>
              <a:rPr lang="en-AU" sz="1200" b="0" i="0" u="none" strike="noStrike" baseline="0">
                <a:latin typeface="ArialMT"/>
              </a:rPr>
              <a:t> database. Level </a:t>
            </a:r>
            <a:r>
              <a:rPr lang="nn-NO" sz="1200" b="0" i="0" u="none" strike="noStrike" baseline="0">
                <a:latin typeface="ArialMT"/>
              </a:rPr>
              <a:t>eksternal berisi sejumlah sudut pandang terhadap database yang berbeda-beda </a:t>
            </a:r>
            <a:r>
              <a:rPr lang="en-AU" sz="1200" b="0" i="0" u="none" strike="noStrike" baseline="0" err="1">
                <a:latin typeface="ArialMT"/>
              </a:rPr>
              <a:t>antara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pengguna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satu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pengguna</a:t>
            </a:r>
            <a:r>
              <a:rPr lang="en-AU" sz="1200" b="0" i="0" u="none" strike="noStrike" baseline="0">
                <a:latin typeface="ArialMT"/>
              </a:rPr>
              <a:t> yang lain. </a:t>
            </a:r>
            <a:r>
              <a:rPr lang="en-AU" sz="1200" b="0" i="0" u="none" strike="noStrike" baseline="0" err="1">
                <a:latin typeface="ArialMT"/>
              </a:rPr>
              <a:t>Setiap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pengguna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mempunyai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deskripsi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tersendiri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tentang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atribut</a:t>
            </a:r>
            <a:r>
              <a:rPr lang="en-AU" sz="1200" b="0" i="0" u="none" strike="noStrike" baseline="0">
                <a:latin typeface="ArialMT"/>
              </a:rPr>
              <a:t>, dan </a:t>
            </a:r>
            <a:r>
              <a:rPr lang="en-AU" sz="1200" b="0" i="0" u="none" strike="noStrike" baseline="0" err="1">
                <a:latin typeface="ArialMT"/>
              </a:rPr>
              <a:t>relasi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antar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menurut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kepentingan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pengguna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atribut</a:t>
            </a:r>
            <a:r>
              <a:rPr lang="en-AU" sz="1200" b="0" i="0" u="none" strike="noStrike" baseline="0">
                <a:latin typeface="ArialMT"/>
              </a:rPr>
              <a:t> dan </a:t>
            </a:r>
            <a:r>
              <a:rPr lang="en-AU" sz="1200" b="0" i="0" u="none" strike="noStrike" baseline="0" err="1">
                <a:latin typeface="ArialMT"/>
              </a:rPr>
              <a:t>relasi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lainnya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juga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nn-NO" sz="1200" b="0" i="0" u="none" strike="noStrike" baseline="0">
                <a:latin typeface="ArialMT"/>
              </a:rPr>
              <a:t>di dalam database tidak dihiraukannya. Lebih jauh lagi, perbedaan sudut pandang </a:t>
            </a:r>
            <a:r>
              <a:rPr lang="en-AU" sz="1200" b="0" i="0" u="none" strike="noStrike" baseline="0" err="1">
                <a:latin typeface="ArialMT"/>
              </a:rPr>
              <a:t>juga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mengakibatkan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perbedaan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representasi</a:t>
            </a:r>
            <a:r>
              <a:rPr lang="en-AU" sz="1200" b="0" i="0" u="none" strike="noStrike" baseline="0">
                <a:latin typeface="ArialMT"/>
              </a:rPr>
              <a:t> data. </a:t>
            </a:r>
            <a:r>
              <a:rPr lang="en-AU" sz="1200" b="0" i="0" u="none" strike="noStrike" baseline="0" err="1">
                <a:latin typeface="ArialMT"/>
              </a:rPr>
              <a:t>Sebagai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contoh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seorang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pengguna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memandang</a:t>
            </a:r>
            <a:r>
              <a:rPr lang="en-AU" sz="1200" b="0" i="0" u="none" strike="noStrike" baseline="0">
                <a:latin typeface="ArialMT"/>
              </a:rPr>
              <a:t> format </a:t>
            </a:r>
            <a:r>
              <a:rPr lang="en-AU" sz="1200" b="0" i="0" u="none" strike="noStrike" baseline="0" err="1">
                <a:latin typeface="ArialMT"/>
              </a:rPr>
              <a:t>tanggal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sebagai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tanggal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bulan</a:t>
            </a:r>
            <a:r>
              <a:rPr lang="en-AU" sz="1200" b="0" i="0" u="none" strike="noStrike" baseline="0">
                <a:latin typeface="ArialMT"/>
              </a:rPr>
              <a:t>, dan </a:t>
            </a:r>
            <a:r>
              <a:rPr lang="en-AU" sz="1200" b="0" i="0" u="none" strike="noStrike" baseline="0" err="1">
                <a:latin typeface="ArialMT"/>
              </a:rPr>
              <a:t>tahun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sementara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pengguna</a:t>
            </a:r>
            <a:r>
              <a:rPr lang="en-AU" sz="1200" b="0" i="0" u="none" strike="noStrike" baseline="0">
                <a:latin typeface="ArialMT"/>
              </a:rPr>
              <a:t> lain </a:t>
            </a:r>
            <a:r>
              <a:rPr lang="en-AU" sz="1200" b="0" i="0" u="none" strike="noStrike" baseline="0" err="1">
                <a:latin typeface="ArialMT"/>
              </a:rPr>
              <a:t>memandangnya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sebagai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tahun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bulan</a:t>
            </a:r>
            <a:r>
              <a:rPr lang="en-AU" sz="1200" b="0" i="0" u="none" strike="noStrike" baseline="0">
                <a:latin typeface="ArialMT"/>
              </a:rPr>
              <a:t>, dan </a:t>
            </a:r>
            <a:r>
              <a:rPr lang="en-AU" sz="1200" b="0" i="0" u="none" strike="noStrike" baseline="0" err="1">
                <a:latin typeface="ArialMT"/>
              </a:rPr>
              <a:t>tanggal</a:t>
            </a:r>
            <a:r>
              <a:rPr lang="en-AU" sz="1200" b="0" i="0" u="none" strike="noStrike" baseline="0">
                <a:latin typeface="ArialMT"/>
              </a:rPr>
              <a:t>. </a:t>
            </a:r>
          </a:p>
          <a:p>
            <a:pPr algn="l"/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level </a:t>
            </a:r>
            <a:r>
              <a:rPr lang="en-AU" sz="1200" b="0" i="0" u="none" strike="noStrike" baseline="0" err="1">
                <a:latin typeface="ArialMT"/>
              </a:rPr>
              <a:t>ini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pengguna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berinteraksi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sistem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secara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langsung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melalui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antar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muka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grafis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biasanya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merupakan</a:t>
            </a:r>
            <a:r>
              <a:rPr lang="en-AU" sz="1200" b="0" i="0" u="none" strike="noStrike" baseline="0">
                <a:latin typeface="ArialMT"/>
              </a:rPr>
              <a:t> program </a:t>
            </a:r>
            <a:r>
              <a:rPr lang="en-AU" sz="1200" b="0" i="0" u="none" strike="noStrike" baseline="0" err="1">
                <a:latin typeface="ArialMT"/>
              </a:rPr>
              <a:t>aplikasi</a:t>
            </a:r>
            <a:r>
              <a:rPr lang="en-AU" sz="1200" b="0" i="0" u="none" strike="noStrike" baseline="0">
                <a:latin typeface="ArialMT"/>
              </a:rPr>
              <a:t> database. </a:t>
            </a:r>
            <a:r>
              <a:rPr lang="en-AU" sz="1200" b="0" i="0" u="none" strike="noStrike" baseline="0" err="1">
                <a:latin typeface="ArialMT"/>
              </a:rPr>
              <a:t>Pemilihan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bahasa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pemrograman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digunakan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untuk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menulis</a:t>
            </a:r>
            <a:r>
              <a:rPr lang="en-AU" sz="1200" b="0" i="0" u="none" strike="noStrike" baseline="0">
                <a:latin typeface="ArialMT"/>
              </a:rPr>
              <a:t> program </a:t>
            </a:r>
            <a:r>
              <a:rPr lang="en-AU" sz="1200" b="0" i="0" u="none" strike="noStrike" baseline="0" err="1">
                <a:latin typeface="ArialMT"/>
              </a:rPr>
              <a:t>tersebut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diserahkan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pengguna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sesuai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kemahirannya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sehingga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bahasa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permograman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level </a:t>
            </a:r>
            <a:r>
              <a:rPr lang="en-AU" sz="1200" b="0" i="0" u="none" strike="noStrike" baseline="0" err="1">
                <a:latin typeface="ArialMT"/>
              </a:rPr>
              <a:t>ini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menjadi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beragam</a:t>
            </a:r>
            <a:r>
              <a:rPr lang="en-AU" sz="1200" b="0" i="0" u="none" strike="noStrike" baseline="0">
                <a:latin typeface="ArialMT"/>
              </a:rPr>
              <a:t> pula. </a:t>
            </a:r>
            <a:r>
              <a:rPr lang="en-AU" sz="1200" b="0" i="0" u="none" strike="noStrike" baseline="0" err="1">
                <a:latin typeface="ArialMT"/>
              </a:rPr>
              <a:t>Tujuannya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adalah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memberikan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kemudahan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bagi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pengguna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dalam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mengakses</a:t>
            </a:r>
            <a:r>
              <a:rPr lang="en-AU" sz="1200" b="0" i="0" u="none" strike="noStrike" baseline="0">
                <a:latin typeface="ArialMT"/>
              </a:rPr>
              <a:t> database </a:t>
            </a:r>
            <a:r>
              <a:rPr lang="en-AU" sz="1200" b="0" i="0" u="none" strike="noStrike" baseline="0" err="1">
                <a:latin typeface="ArialMT"/>
              </a:rPr>
              <a:t>tanpa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harus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mengetahui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mekanisme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pengaksesan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secara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rinci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Namun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demikian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batasan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akses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harus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diterapkan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pengguna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Seorang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pengguna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hanya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dapat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mengakses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bagian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tertentu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database </a:t>
            </a:r>
            <a:r>
              <a:rPr lang="en-AU" sz="1200" b="0" i="0" u="none" strike="noStrike" baseline="0" err="1">
                <a:latin typeface="ArialMT"/>
              </a:rPr>
              <a:t>untuk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alasan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perlindungan</a:t>
            </a:r>
            <a:r>
              <a:rPr lang="en-AU" sz="1200" b="0" i="0" u="none" strike="noStrike" baseline="0">
                <a:latin typeface="ArialMT"/>
              </a:rPr>
              <a:t> dan </a:t>
            </a:r>
            <a:r>
              <a:rPr lang="en-AU" sz="1200" b="0" i="0" u="none" strike="noStrike" baseline="0" err="1">
                <a:latin typeface="ArialMT"/>
              </a:rPr>
              <a:t>keamanan</a:t>
            </a:r>
            <a:r>
              <a:rPr lang="en-AU" sz="1200" b="0" i="0" u="none" strike="noStrike" baseline="0">
                <a:latin typeface="ArialMT"/>
              </a:rPr>
              <a:t> data.</a:t>
            </a:r>
          </a:p>
          <a:p>
            <a:pPr algn="l"/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1" i="0" u="none" strike="noStrike" baseline="0">
                <a:latin typeface="Arial"/>
              </a:rPr>
              <a:t>5.2. Level </a:t>
            </a:r>
            <a:r>
              <a:rPr lang="en-AU" sz="1200" b="1" i="0" u="none" strike="noStrike" baseline="0" err="1">
                <a:latin typeface="Arial"/>
              </a:rPr>
              <a:t>Konseptual</a:t>
            </a:r>
            <a:endParaRPr lang="en-AU" sz="1200" b="1" i="0" u="none" strike="noStrike" baseline="0">
              <a:latin typeface="Arial"/>
            </a:endParaRPr>
          </a:p>
          <a:p>
            <a:pPr algn="l"/>
            <a:r>
              <a:rPr lang="en-AU" sz="1200" b="0" i="0" u="none" strike="noStrike" baseline="0">
                <a:latin typeface="ArialMT"/>
              </a:rPr>
              <a:t>Level </a:t>
            </a:r>
            <a:r>
              <a:rPr lang="en-AU" sz="1200" b="0" i="0" u="none" strike="noStrike" baseline="0" err="1">
                <a:latin typeface="ArialMT"/>
              </a:rPr>
              <a:t>konseptual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menggambarkan</a:t>
            </a:r>
            <a:r>
              <a:rPr lang="en-AU" sz="1200" b="0" i="0" u="none" strike="noStrike" baseline="0">
                <a:latin typeface="ArialMT"/>
              </a:rPr>
              <a:t> database </a:t>
            </a:r>
            <a:r>
              <a:rPr lang="en-AU" sz="1200" b="0" i="0" u="none" strike="noStrike" baseline="0" err="1">
                <a:latin typeface="ArialMT"/>
              </a:rPr>
              <a:t>secara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keseluruhan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merupakan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gabungan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informasi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berbagai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sudut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pandang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pengguna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terhadap</a:t>
            </a:r>
            <a:r>
              <a:rPr lang="en-AU" sz="1200" b="0" i="0" u="none" strike="noStrike" baseline="0">
                <a:latin typeface="ArialMT"/>
              </a:rPr>
              <a:t> database. Database </a:t>
            </a:r>
            <a:r>
              <a:rPr lang="en-AU" sz="1200" b="0" i="0" u="none" strike="noStrike" baseline="0" err="1">
                <a:latin typeface="ArialMT"/>
              </a:rPr>
              <a:t>direpresentasikan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dalam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bentuk</a:t>
            </a:r>
            <a:r>
              <a:rPr lang="en-AU" sz="1200" b="0" i="0" u="none" strike="noStrike" baseline="0">
                <a:latin typeface="ArialMT"/>
              </a:rPr>
              <a:t> Model </a:t>
            </a:r>
            <a:r>
              <a:rPr lang="en-AU" sz="1200" b="0" i="0" u="none" strike="noStrike" baseline="0" err="1">
                <a:latin typeface="ArialMT"/>
              </a:rPr>
              <a:t>Relasi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termasuk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struktur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lojik</a:t>
            </a:r>
            <a:r>
              <a:rPr lang="en-AU" sz="1200" b="0" i="0" u="none" strike="noStrike" baseline="0">
                <a:latin typeface="ArialMT"/>
              </a:rPr>
              <a:t> database yang </a:t>
            </a:r>
            <a:r>
              <a:rPr lang="en-AU" sz="1200" b="0" i="0" u="none" strike="noStrike" baseline="0" err="1">
                <a:latin typeface="ArialMT"/>
              </a:rPr>
              <a:t>meliputi</a:t>
            </a:r>
            <a:r>
              <a:rPr lang="en-AU" sz="1200" b="0" i="0" u="none" strike="noStrike" baseline="0">
                <a:latin typeface="ArialMT"/>
              </a:rPr>
              <a:t>:</a:t>
            </a:r>
          </a:p>
          <a:p>
            <a:pPr algn="l"/>
            <a:r>
              <a:rPr lang="es-ES" sz="1200" b="0" i="0" u="none" strike="noStrike" baseline="0">
                <a:latin typeface="Wingdings-Regular"/>
              </a:rPr>
              <a:t>􀂃 </a:t>
            </a:r>
            <a:r>
              <a:rPr lang="es-ES" sz="1200" b="0" i="0" u="none" strike="noStrike" baseline="0" err="1">
                <a:latin typeface="ArialMT"/>
              </a:rPr>
              <a:t>Semua</a:t>
            </a:r>
            <a:r>
              <a:rPr lang="es-ES" sz="1200" b="0" i="0" u="none" strike="noStrike" baseline="0">
                <a:latin typeface="ArialMT"/>
              </a:rPr>
              <a:t> </a:t>
            </a:r>
            <a:r>
              <a:rPr lang="es-ES" sz="1200" b="0" i="0" u="none" strike="noStrike" baseline="0" err="1">
                <a:latin typeface="ArialMT"/>
              </a:rPr>
              <a:t>entitas</a:t>
            </a:r>
            <a:r>
              <a:rPr lang="es-ES" sz="1200" b="0" i="0" u="none" strike="noStrike" baseline="0">
                <a:latin typeface="ArialMT"/>
              </a:rPr>
              <a:t>, </a:t>
            </a:r>
            <a:r>
              <a:rPr lang="es-ES" sz="1200" b="0" i="0" u="none" strike="noStrike" baseline="0" err="1">
                <a:latin typeface="ArialMT"/>
              </a:rPr>
              <a:t>atribut</a:t>
            </a:r>
            <a:r>
              <a:rPr lang="es-ES" sz="1200" b="0" i="0" u="none" strike="noStrike" baseline="0">
                <a:latin typeface="ArialMT"/>
              </a:rPr>
              <a:t>, dan </a:t>
            </a:r>
            <a:r>
              <a:rPr lang="es-ES" sz="1200" b="0" i="0" u="none" strike="noStrike" baseline="0" err="1">
                <a:latin typeface="ArialMT"/>
              </a:rPr>
              <a:t>relasi</a:t>
            </a:r>
            <a:endParaRPr lang="es-ES" sz="1200" b="0" i="0" u="none" strike="noStrike" baseline="0">
              <a:latin typeface="ArialMT"/>
            </a:endParaRPr>
          </a:p>
          <a:p>
            <a:pPr algn="l"/>
            <a:r>
              <a:rPr lang="en-AU" sz="1200" b="0" i="0" u="none" strike="noStrike" baseline="0">
                <a:latin typeface="Wingdings-Regular"/>
              </a:rPr>
              <a:t>􀂃 </a:t>
            </a:r>
            <a:r>
              <a:rPr lang="en-AU" sz="1200" b="0" i="0" u="none" strike="noStrike" baseline="0" err="1">
                <a:latin typeface="ArialMT"/>
              </a:rPr>
              <a:t>Batasan-batasan</a:t>
            </a:r>
            <a:r>
              <a:rPr lang="en-AU" sz="1200" b="0" i="0" u="none" strike="noStrike" baseline="0">
                <a:latin typeface="ArialMT"/>
              </a:rPr>
              <a:t> data</a:t>
            </a:r>
          </a:p>
          <a:p>
            <a:pPr algn="l"/>
            <a:r>
              <a:rPr lang="pt-BR" sz="1200" b="0" i="0" u="none" strike="noStrike" baseline="0">
                <a:latin typeface="Wingdings-Regular"/>
              </a:rPr>
              <a:t>􀂃 </a:t>
            </a:r>
            <a:r>
              <a:rPr lang="pt-BR" sz="1200" b="0" i="0" u="none" strike="noStrike" baseline="0">
                <a:latin typeface="ArialMT"/>
              </a:rPr>
              <a:t>Integritas dan keamanan data</a:t>
            </a:r>
          </a:p>
          <a:p>
            <a:pPr algn="l"/>
            <a:r>
              <a:rPr lang="en-AU" sz="1200" b="0" i="0" u="none" strike="noStrike" baseline="0">
                <a:latin typeface="Wingdings-Regular"/>
              </a:rPr>
              <a:t>􀂃 </a:t>
            </a:r>
            <a:r>
              <a:rPr lang="en-AU" sz="1200" b="0" i="0" u="none" strike="noStrike" baseline="0">
                <a:latin typeface="ArialMT"/>
              </a:rPr>
              <a:t>Informasi </a:t>
            </a:r>
            <a:r>
              <a:rPr lang="en-AU" sz="1200" b="0" i="0" u="none" strike="noStrike" baseline="0" err="1">
                <a:latin typeface="ArialMT"/>
              </a:rPr>
              <a:t>semantik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tentang</a:t>
            </a:r>
            <a:r>
              <a:rPr lang="en-AU" sz="1200" b="0" i="0" u="none" strike="noStrike" baseline="0">
                <a:latin typeface="ArialMT"/>
              </a:rPr>
              <a:t> data</a:t>
            </a:r>
          </a:p>
          <a:p>
            <a:pPr algn="l"/>
            <a:r>
              <a:rPr lang="sv-SE" sz="1200" b="0" i="0" u="none" strike="noStrike" baseline="0">
                <a:latin typeface="ArialMT"/>
              </a:rPr>
              <a:t>Setiap sudut pandang dari pengguna pada level eksternal harus dapat dipenuhi oleh </a:t>
            </a:r>
            <a:r>
              <a:rPr lang="en-AU" sz="1200" b="0" i="0" u="none" strike="noStrike" baseline="0">
                <a:latin typeface="ArialMT"/>
              </a:rPr>
              <a:t>level </a:t>
            </a:r>
            <a:r>
              <a:rPr lang="en-AU" sz="1200" b="0" i="0" u="none" strike="noStrike" baseline="0" err="1">
                <a:latin typeface="ArialMT"/>
              </a:rPr>
              <a:t>konseptual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Tetapi</a:t>
            </a:r>
            <a:r>
              <a:rPr lang="en-AU" sz="1200" b="0" i="0" u="none" strike="noStrike" baseline="0">
                <a:latin typeface="ArialMT"/>
              </a:rPr>
              <a:t>, level </a:t>
            </a:r>
            <a:r>
              <a:rPr lang="en-AU" sz="1200" b="0" i="0" u="none" strike="noStrike" baseline="0" err="1">
                <a:latin typeface="ArialMT"/>
              </a:rPr>
              <a:t>konseptual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tidak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memberikan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keterangan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rinci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bagaimana</a:t>
            </a:r>
            <a:r>
              <a:rPr lang="en-AU" sz="1200" b="0" i="0" u="none" strike="noStrike" baseline="0">
                <a:latin typeface="ArialMT"/>
              </a:rPr>
              <a:t> database </a:t>
            </a:r>
            <a:r>
              <a:rPr lang="en-AU" sz="1200" b="0" i="0" u="none" strike="noStrike" baseline="0" err="1">
                <a:latin typeface="ArialMT"/>
              </a:rPr>
              <a:t>disimpan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secara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fisik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media </a:t>
            </a:r>
            <a:r>
              <a:rPr lang="en-AU" sz="1200" b="0" i="0" u="none" strike="noStrike" baseline="0" err="1">
                <a:latin typeface="ArialMT"/>
              </a:rPr>
              <a:t>penyimpanan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komputer</a:t>
            </a:r>
            <a:r>
              <a:rPr lang="en-AU" sz="1200" b="0" i="0" u="none" strike="noStrike" baseline="0">
                <a:latin typeface="ArialMT"/>
              </a:rPr>
              <a:t>.</a:t>
            </a:r>
          </a:p>
          <a:p>
            <a:pPr algn="l"/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1" i="0" u="none" strike="noStrike" baseline="0">
                <a:latin typeface="Arial"/>
              </a:rPr>
              <a:t>5.3. Level Internal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Level internal </a:t>
            </a:r>
            <a:r>
              <a:rPr lang="en-AU" sz="1200" b="0" i="0" u="none" strike="noStrike" baseline="0" err="1">
                <a:latin typeface="ArialMT"/>
              </a:rPr>
              <a:t>mendeskripsikan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bagaimana</a:t>
            </a:r>
            <a:r>
              <a:rPr lang="en-AU" sz="1200" b="0" i="0" u="none" strike="noStrike" baseline="0">
                <a:latin typeface="ArialMT"/>
              </a:rPr>
              <a:t> data </a:t>
            </a:r>
            <a:r>
              <a:rPr lang="en-AU" sz="1200" b="0" i="0" u="none" strike="noStrike" baseline="0" err="1">
                <a:latin typeface="ArialMT"/>
              </a:rPr>
              <a:t>disimpan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dalam</a:t>
            </a:r>
            <a:r>
              <a:rPr lang="en-AU" sz="1200" b="0" i="0" u="none" strike="noStrike" baseline="0">
                <a:latin typeface="ArialMT"/>
              </a:rPr>
              <a:t> media </a:t>
            </a:r>
            <a:r>
              <a:rPr lang="en-AU" sz="1200" b="0" i="0" u="none" strike="noStrike" baseline="0" err="1">
                <a:latin typeface="ArialMT"/>
              </a:rPr>
              <a:t>penyimpanan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komputer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secara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fisik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yaitu</a:t>
            </a:r>
            <a:r>
              <a:rPr lang="en-AU" sz="1200" b="0" i="0" u="none" strike="noStrike" baseline="0">
                <a:latin typeface="ArialMT"/>
              </a:rPr>
              <a:t>:</a:t>
            </a:r>
          </a:p>
          <a:p>
            <a:pPr algn="l"/>
            <a:r>
              <a:rPr lang="en-AU" sz="1200" b="0" i="0" u="none" strike="noStrike" baseline="0">
                <a:latin typeface="Wingdings-Regular"/>
              </a:rPr>
              <a:t>􀂃 </a:t>
            </a:r>
            <a:r>
              <a:rPr lang="en-AU" sz="1200" b="0" i="0" u="none" strike="noStrike" baseline="0" err="1">
                <a:latin typeface="ArialMT"/>
              </a:rPr>
              <a:t>Alokasi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ruang</a:t>
            </a:r>
            <a:r>
              <a:rPr lang="en-AU" sz="1200" b="0" i="0" u="none" strike="noStrike" baseline="0">
                <a:latin typeface="ArialMT"/>
              </a:rPr>
              <a:t> media </a:t>
            </a:r>
            <a:r>
              <a:rPr lang="en-AU" sz="1200" b="0" i="0" u="none" strike="noStrike" baseline="0" err="1">
                <a:latin typeface="ArialMT"/>
              </a:rPr>
              <a:t>penyimpanan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untuk</a:t>
            </a:r>
            <a:r>
              <a:rPr lang="en-AU" sz="1200" b="0" i="0" u="none" strike="noStrike" baseline="0">
                <a:latin typeface="ArialMT"/>
              </a:rPr>
              <a:t> data dan </a:t>
            </a:r>
            <a:r>
              <a:rPr lang="en-AU" sz="1200" b="0" i="0" u="none" strike="noStrike" baseline="0" err="1">
                <a:latin typeface="ArialMT"/>
              </a:rPr>
              <a:t>indeks</a:t>
            </a:r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0" i="0" u="none" strike="noStrike" baseline="0">
                <a:latin typeface="Wingdings-Regular"/>
              </a:rPr>
              <a:t>􀂃 </a:t>
            </a:r>
            <a:r>
              <a:rPr lang="en-AU" sz="1200" b="0" i="0" u="none" strike="noStrike" baseline="0" err="1">
                <a:latin typeface="ArialMT"/>
              </a:rPr>
              <a:t>Deskripsi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ukuran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rekord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disimpan</a:t>
            </a:r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0" i="0" u="none" strike="noStrike" baseline="0">
                <a:latin typeface="Wingdings-Regular"/>
              </a:rPr>
              <a:t>􀂃 </a:t>
            </a:r>
            <a:r>
              <a:rPr lang="en-AU" sz="1200" b="0" i="0" u="none" strike="noStrike" baseline="0" err="1">
                <a:latin typeface="ArialMT"/>
              </a:rPr>
              <a:t>Penampatan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rekord</a:t>
            </a:r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it-IT" sz="1200" b="0" i="0" u="none" strike="noStrike" baseline="0">
                <a:latin typeface="Wingdings-Regular"/>
              </a:rPr>
              <a:t>􀂃 </a:t>
            </a:r>
            <a:r>
              <a:rPr lang="it-IT" sz="1200" b="0" i="0" u="none" strike="noStrike" baseline="0">
                <a:latin typeface="ArialMT"/>
              </a:rPr>
              <a:t>Kompresi dan enkripsi data</a:t>
            </a:r>
          </a:p>
          <a:p>
            <a:pPr algn="l"/>
            <a:r>
              <a:rPr lang="en-AU" sz="1200" b="0" i="0" u="none" strike="noStrike" baseline="0" err="1">
                <a:latin typeface="ArialMT"/>
              </a:rPr>
              <a:t>Biasanya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mekanisme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pengaksesan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level </a:t>
            </a:r>
            <a:r>
              <a:rPr lang="en-AU" sz="1200" b="0" i="0" u="none" strike="noStrike" baseline="0" err="1">
                <a:latin typeface="ArialMT"/>
              </a:rPr>
              <a:t>ini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diatur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oleh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sistem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operasi</a:t>
            </a:r>
            <a:r>
              <a:rPr lang="en-AU" sz="1200" b="0" i="0" u="none" strike="noStrike" baseline="0">
                <a:latin typeface="ArialMT"/>
              </a:rPr>
              <a:t>.</a:t>
            </a:r>
          </a:p>
          <a:p>
            <a:pPr algn="l"/>
            <a:endParaRPr lang="en-AU" sz="1200" b="0" i="0" u="none" strike="noStrike" baseline="0">
              <a:latin typeface="ArialMT"/>
            </a:endParaRPr>
          </a:p>
          <a:p>
            <a:pPr algn="l"/>
            <a:endParaRPr lang="en-AU" sz="1200" b="0" i="0" u="none" strike="noStrike" baseline="0">
              <a:latin typeface="ArialMT"/>
            </a:endParaRPr>
          </a:p>
          <a:p>
            <a:pPr algn="l"/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AA233-B754-4DD1-8CE2-8B9672E8D6E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36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sz="1200" b="1" i="0" u="none" strike="noStrike" baseline="0" err="1">
                <a:latin typeface="Arial"/>
              </a:rPr>
              <a:t>Tipe</a:t>
            </a:r>
            <a:r>
              <a:rPr lang="en-AU" sz="1200" b="1" i="0" u="none" strike="noStrike" baseline="0">
                <a:latin typeface="Arial"/>
              </a:rPr>
              <a:t> </a:t>
            </a:r>
            <a:r>
              <a:rPr lang="en-AU" sz="1200" b="1" i="0" u="none" strike="noStrike" baseline="0" err="1">
                <a:latin typeface="Arial"/>
              </a:rPr>
              <a:t>Entitas</a:t>
            </a:r>
            <a:r>
              <a:rPr lang="en-AU" sz="1200" b="1" i="0" u="none" strike="noStrike" baseline="0">
                <a:latin typeface="Arial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adalah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sekumpulan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entitas-entitas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atau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himpunan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memiliki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properti</a:t>
            </a:r>
            <a:r>
              <a:rPr lang="en-AU" sz="1200" b="0" i="0" u="none" strike="noStrike" baseline="0">
                <a:latin typeface="ArialMT"/>
              </a:rPr>
              <a:t>/</a:t>
            </a:r>
            <a:r>
              <a:rPr lang="en-AU" sz="1200" b="0" i="0" u="none" strike="noStrike" baseline="0" err="1">
                <a:latin typeface="ArialMT"/>
              </a:rPr>
              <a:t>karakteristik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sama</a:t>
            </a:r>
            <a:r>
              <a:rPr lang="en-AU" sz="1200" b="0" i="0" u="none" strike="noStrike" baseline="0">
                <a:latin typeface="ArialMT"/>
              </a:rPr>
              <a:t>.</a:t>
            </a:r>
          </a:p>
          <a:p>
            <a:pPr algn="l"/>
            <a:endParaRPr lang="en-AU" sz="1200" b="0" i="0" u="none" strike="noStrike" baseline="0">
              <a:latin typeface="ArialMT"/>
            </a:endParaRPr>
          </a:p>
          <a:p>
            <a:r>
              <a:rPr lang="en-AU" sz="1200" b="0" i="0" u="none" strike="noStrike" baseline="0" err="1">
                <a:latin typeface="ArialMT"/>
              </a:rPr>
              <a:t>Tipe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Evaluasi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digambarkan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jajaran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genjang</a:t>
            </a:r>
            <a:r>
              <a:rPr lang="en-AU" sz="1200" b="0" i="0" u="none" strike="noStrike" baseline="0">
                <a:latin typeface="ArialMT"/>
              </a:rPr>
              <a:t> dan </a:t>
            </a:r>
            <a:r>
              <a:rPr lang="en-AU" sz="1200" b="0" i="0" u="none" strike="noStrike" baseline="0" err="1">
                <a:latin typeface="ArialMT"/>
              </a:rPr>
              <a:t>kotak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merupakan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tipe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asosiatif</a:t>
            </a:r>
            <a:r>
              <a:rPr lang="en-AU" sz="1200" b="0" i="0" u="none" strike="noStrike" baseline="0">
                <a:latin typeface="ArialMT"/>
              </a:rPr>
              <a:t>. Dari </a:t>
            </a:r>
            <a:r>
              <a:rPr lang="en-AU" sz="1200" b="0" i="0" u="none" strike="noStrike" baseline="0" err="1">
                <a:latin typeface="ArialMT"/>
              </a:rPr>
              <a:t>notasi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tersebut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dapat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dijelaskan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bahwa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asosiatif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berawal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suatu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relasi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memiliki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atribut-atribut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sebagai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relasi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antara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Diklat dan </a:t>
            </a:r>
            <a:r>
              <a:rPr lang="en-AU" sz="1200" b="0" i="0" u="none" strike="noStrike" baseline="0" err="1">
                <a:latin typeface="ArialMT"/>
              </a:rPr>
              <a:t>Peserta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Setiap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instansiasi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Peserta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mengikuti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suatu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instansiasi</a:t>
            </a:r>
            <a:r>
              <a:rPr lang="en-AU" sz="1200" b="0" i="0" u="none" strike="noStrike" baseline="0">
                <a:latin typeface="ArialMT"/>
              </a:rPr>
              <a:t> Diklat </a:t>
            </a:r>
            <a:r>
              <a:rPr lang="en-AU" sz="1200" b="0" i="0" u="none" strike="noStrike" baseline="0" err="1">
                <a:latin typeface="ArialMT"/>
              </a:rPr>
              <a:t>akan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dievaluasi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berupa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nilai-nilai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hasil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ujian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dipergunakan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menentukan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kelulusan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peserta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demikian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entitas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Evaluasi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berisi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atribut-atribut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penentu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entitas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Diklat dan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Peserta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AU" sz="1200" b="0" i="0" u="none" strike="noStrike" baseline="0">
              <a:latin typeface="ArialMT"/>
            </a:endParaRPr>
          </a:p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AA233-B754-4DD1-8CE2-8B9672E8D6E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5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Atribut </a:t>
            </a:r>
            <a:r>
              <a:rPr lang="sv-SE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adalah properti atau karakteristik dari suatu tipe entitas yang bermakna bagi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organisasi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(Hoffer, Prescott, dan McFadden, Modern Database Management)</a:t>
            </a:r>
          </a:p>
          <a:p>
            <a:endParaRPr lang="en-US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AA233-B754-4DD1-8CE2-8B9672E8D6E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58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Atribut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Komposit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adalah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atribut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dapat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didekomposisi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menjadi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beberapa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komponen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atribut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Misalnya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atribut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Alamat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terdiri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komponen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Jalan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Kota,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Propinsi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dan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Kode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Pos.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Sedangkan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atribut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tidak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bisa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didekomposisi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disebut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Atribut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Sederhana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atomik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r>
              <a:rPr lang="en-AU" sz="1200" b="0" i="0" u="none" strike="noStrike" baseline="0">
                <a:latin typeface="ArialMT"/>
              </a:rPr>
              <a:t> </a:t>
            </a:r>
          </a:p>
          <a:p>
            <a:pPr algn="l"/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0" i="0" u="none" strike="noStrike" baseline="0" err="1">
                <a:latin typeface="ArialMT"/>
              </a:rPr>
              <a:t>Berdasarkan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nilai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atributnya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sebuah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atribut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biasanya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memiliki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nilai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tunggal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Atribut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memiliki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nilainya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banyak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disebut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Atribut</a:t>
            </a:r>
            <a:r>
              <a:rPr lang="en-AU" sz="1200" b="0" i="0" u="none" strike="noStrike" baseline="0">
                <a:latin typeface="ArialMT"/>
              </a:rPr>
              <a:t> Multi-</a:t>
            </a:r>
            <a:r>
              <a:rPr lang="en-AU" sz="1200" b="0" i="0" u="none" strike="noStrike" baseline="0" err="1">
                <a:latin typeface="ArialMT"/>
              </a:rPr>
              <a:t>Nilai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Misalnya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tipe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Pegawai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salah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satu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atributnya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adalah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Keterampilan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Seorang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pegawai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mungkin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memiliki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beberapa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keterampilan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misalnya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menguasai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beberapa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bahasa</a:t>
            </a:r>
            <a:r>
              <a:rPr lang="en-AU" sz="1200" b="0" i="0" u="none" strike="noStrike" baseline="0">
                <a:latin typeface="ArialMT"/>
              </a:rPr>
              <a:t> program </a:t>
            </a:r>
            <a:r>
              <a:rPr lang="en-AU" sz="1200" b="0" i="0" u="none" strike="noStrike" baseline="0" err="1">
                <a:latin typeface="ArialMT"/>
              </a:rPr>
              <a:t>MSVisual</a:t>
            </a:r>
            <a:r>
              <a:rPr lang="en-AU" sz="1200" b="0" i="0" u="none" strike="noStrike" baseline="0">
                <a:latin typeface="ArialMT"/>
              </a:rPr>
              <a:t> Basic, C/C++, dan Borland </a:t>
            </a:r>
            <a:r>
              <a:rPr lang="en-AU" sz="1200" b="0" i="0" u="none" strike="noStrike" baseline="0" err="1">
                <a:latin typeface="ArialMT"/>
              </a:rPr>
              <a:t>Deplhi</a:t>
            </a:r>
            <a:r>
              <a:rPr lang="en-AU" sz="1200" b="0" i="0" u="none" strike="noStrike" baseline="0">
                <a:latin typeface="ArialMT"/>
              </a:rPr>
              <a:t>. </a:t>
            </a:r>
          </a:p>
          <a:p>
            <a:pPr algn="l"/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0" i="0" u="none" strike="noStrike" baseline="0" err="1">
                <a:latin typeface="ArialMT"/>
              </a:rPr>
              <a:t>Berikut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adalah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pedoman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untuk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mendefinisikan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atribut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suatu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tipe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:</a:t>
            </a:r>
          </a:p>
          <a:p>
            <a:pPr algn="l"/>
            <a:r>
              <a:rPr lang="en-AU" sz="1200" b="0" i="0" u="none" strike="noStrike" baseline="0">
                <a:latin typeface="Wingdings-Regular"/>
              </a:rPr>
              <a:t>􀂃 </a:t>
            </a:r>
            <a:r>
              <a:rPr lang="en-AU" sz="1200" b="0" i="0" u="none" strike="noStrike" baseline="0" err="1">
                <a:latin typeface="ArialMT"/>
              </a:rPr>
              <a:t>Atribut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memiliki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nama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kata </a:t>
            </a:r>
            <a:r>
              <a:rPr lang="en-AU" sz="1200" b="0" i="0" u="none" strike="noStrike" baseline="0" err="1">
                <a:latin typeface="ArialMT"/>
              </a:rPr>
              <a:t>benda</a:t>
            </a:r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0" i="0" u="none" strike="noStrike" baseline="0">
                <a:latin typeface="Wingdings-Regular"/>
              </a:rPr>
              <a:t>􀂃 </a:t>
            </a:r>
            <a:r>
              <a:rPr lang="en-AU" sz="1200" b="0" i="0" u="none" strike="noStrike" baseline="0" err="1">
                <a:latin typeface="ArialMT"/>
              </a:rPr>
              <a:t>Nama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atribut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berbeda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nama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atribut</a:t>
            </a:r>
            <a:r>
              <a:rPr lang="en-AU" sz="1200" b="0" i="0" u="none" strike="noStrike" baseline="0">
                <a:latin typeface="ArialMT"/>
              </a:rPr>
              <a:t> lain di </a:t>
            </a:r>
            <a:r>
              <a:rPr lang="en-AU" sz="1200" b="0" i="0" u="none" strike="noStrike" baseline="0" err="1">
                <a:latin typeface="ArialMT"/>
              </a:rPr>
              <a:t>dalam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satu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tipe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0" i="0" u="none" strike="noStrike" baseline="0">
                <a:latin typeface="Wingdings-Regular"/>
              </a:rPr>
              <a:t>􀂃 </a:t>
            </a:r>
            <a:r>
              <a:rPr lang="en-AU" sz="1200" b="0" i="0" u="none" strike="noStrike" baseline="0" err="1">
                <a:latin typeface="ArialMT"/>
              </a:rPr>
              <a:t>Urutan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atribut</a:t>
            </a:r>
            <a:r>
              <a:rPr lang="en-AU" sz="1200" b="0" i="0" u="none" strike="noStrike" baseline="0">
                <a:latin typeface="ArialMT"/>
              </a:rPr>
              <a:t> di </a:t>
            </a:r>
            <a:r>
              <a:rPr lang="en-AU" sz="1200" b="0" i="0" u="none" strike="noStrike" baseline="0" err="1">
                <a:latin typeface="ArialMT"/>
              </a:rPr>
              <a:t>dalam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sebuah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tipe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bisa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diabaikan</a:t>
            </a:r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0" i="0" u="none" strike="noStrike" baseline="0" err="1">
                <a:latin typeface="ArialMT"/>
              </a:rPr>
              <a:t>Atribut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pengidentifikasi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dipilih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atribut-atribut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tersedia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selama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memberikan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nilai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unik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memiliki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nilai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tidak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berubah</a:t>
            </a:r>
            <a:r>
              <a:rPr lang="en-AU" sz="1200" b="0" i="0" u="none" strike="noStrike" baseline="0">
                <a:latin typeface="ArialMT"/>
              </a:rPr>
              <a:t>, dan </a:t>
            </a:r>
            <a:r>
              <a:rPr lang="en-AU" sz="1200" b="0" i="0" u="none" strike="noStrike" baseline="0" err="1">
                <a:latin typeface="ArialMT"/>
              </a:rPr>
              <a:t>tidak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memiliki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nilai</a:t>
            </a:r>
            <a:r>
              <a:rPr lang="en-AU" sz="1200" b="0" i="0" u="none" strike="noStrike" baseline="0">
                <a:latin typeface="ArialMT"/>
              </a:rPr>
              <a:t> null.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AA233-B754-4DD1-8CE2-8B9672E8D6E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46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Tipe</a:t>
            </a:r>
            <a:r>
              <a:rPr lang="en-US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Relasi</a:t>
            </a:r>
            <a:r>
              <a:rPr lang="en-US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adalah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asosiasi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antar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tipe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entitas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menjadi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kepentingan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organisasi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Instansiasi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Relasi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adalah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asosiasi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antara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satu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atau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lebih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instansiasi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entitas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menjadi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kepentingan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organisasi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(Hoffer, Prescott, dan McFadden, Modern Database Management) Hal 19 – 20</a:t>
            </a:r>
          </a:p>
          <a:p>
            <a:endParaRPr lang="en-US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Tipe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Relasi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terbentuk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menghubungkan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antara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entitas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Instruktur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dan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adalah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mengajar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Instansiasi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Relasi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‘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mengajar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dapat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digambarkan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seperti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Gambar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3.8 yang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menunjukkan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hubungan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antar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instansiasi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entitas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Instruktur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dan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AA233-B754-4DD1-8CE2-8B9672E8D6E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45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sz="1200" b="0" i="0" u="none" strike="noStrike" baseline="0" err="1">
                <a:latin typeface="ArialMT"/>
              </a:rPr>
              <a:t>Kardinaliti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relasi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menentukan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jumlah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instansiasi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berasosiasi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setiap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instansiasi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lain. </a:t>
            </a:r>
            <a:r>
              <a:rPr lang="en-AU" sz="1200" b="0" i="0" u="none" strike="noStrike" baseline="0" err="1">
                <a:latin typeface="ArialMT"/>
              </a:rPr>
              <a:t>Nilai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kardinaliti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relasi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terdiri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dua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nilai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yaitu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kardinaliti</a:t>
            </a:r>
            <a:r>
              <a:rPr lang="en-AU" sz="1200" b="0" i="0" u="none" strike="noStrike" baseline="0">
                <a:latin typeface="ArialMT"/>
              </a:rPr>
              <a:t> minimum (</a:t>
            </a:r>
            <a:r>
              <a:rPr lang="en-AU" sz="1200" b="0" i="0" u="none" strike="noStrike" baseline="0" err="1">
                <a:latin typeface="ArialMT"/>
              </a:rPr>
              <a:t>jumlah</a:t>
            </a:r>
            <a:r>
              <a:rPr lang="en-AU" sz="1200" b="0" i="0" u="none" strike="noStrike" baseline="0">
                <a:latin typeface="ArialMT"/>
              </a:rPr>
              <a:t> minimum </a:t>
            </a:r>
            <a:r>
              <a:rPr lang="en-AU" sz="1200" b="0" i="0" u="none" strike="noStrike" baseline="0" err="1">
                <a:latin typeface="ArialMT"/>
              </a:rPr>
              <a:t>instansiasi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), dan </a:t>
            </a:r>
            <a:r>
              <a:rPr lang="en-AU" sz="1200" b="0" i="0" u="none" strike="noStrike" baseline="0" err="1">
                <a:latin typeface="ArialMT"/>
              </a:rPr>
              <a:t>kardinaliti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maksimum</a:t>
            </a:r>
            <a:r>
              <a:rPr lang="en-AU" sz="1200" b="0" i="0" u="none" strike="noStrike" baseline="0">
                <a:latin typeface="ArialMT"/>
              </a:rPr>
              <a:t> (</a:t>
            </a:r>
            <a:r>
              <a:rPr lang="en-AU" sz="1200" b="0" i="0" u="none" strike="noStrike" baseline="0" err="1">
                <a:latin typeface="ArialMT"/>
              </a:rPr>
              <a:t>jumlah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maksimum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instansiasi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). </a:t>
            </a:r>
            <a:r>
              <a:rPr lang="en-AU" sz="1200" b="0" i="0" u="none" strike="noStrike" baseline="0" err="1">
                <a:latin typeface="ArialMT"/>
              </a:rPr>
              <a:t>Notasi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kardinaliti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telah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ditunjukkan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it-IT" sz="1200" b="0" i="0" u="none" strike="noStrike" baseline="0">
                <a:latin typeface="ArialMT"/>
              </a:rPr>
              <a:t>Gambar 3.3. Kardinaliti relasi terdiri dari tiga jenis, yaitu:</a:t>
            </a:r>
          </a:p>
          <a:p>
            <a:pPr algn="l"/>
            <a:r>
              <a:rPr lang="en-AU" sz="1200" b="0" i="0" u="none" strike="noStrike" baseline="0">
                <a:latin typeface="Wingdings-Regular"/>
              </a:rPr>
              <a:t>􀂃 </a:t>
            </a:r>
            <a:r>
              <a:rPr lang="en-AU" sz="1200" b="0" i="0" u="none" strike="noStrike" baseline="0" err="1">
                <a:latin typeface="ArialMT"/>
              </a:rPr>
              <a:t>Satu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lawan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Satu</a:t>
            </a:r>
            <a:r>
              <a:rPr lang="en-AU" sz="1200" b="0" i="0" u="none" strike="noStrike" baseline="0">
                <a:latin typeface="ArialMT"/>
              </a:rPr>
              <a:t> (</a:t>
            </a:r>
            <a:r>
              <a:rPr lang="en-AU" sz="1200" b="0" i="1" u="none" strike="noStrike" baseline="0">
                <a:latin typeface="Arial"/>
              </a:rPr>
              <a:t>one-to-one</a:t>
            </a:r>
            <a:r>
              <a:rPr lang="en-AU" sz="1200" b="0" i="0" u="none" strike="noStrike" baseline="0">
                <a:latin typeface="ArialMT"/>
              </a:rPr>
              <a:t>)</a:t>
            </a:r>
          </a:p>
          <a:p>
            <a:pPr algn="l"/>
            <a:r>
              <a:rPr lang="en-AU" sz="1200" b="0" i="0" u="none" strike="noStrike" baseline="0">
                <a:latin typeface="Wingdings-Regular"/>
              </a:rPr>
              <a:t>􀂃 </a:t>
            </a:r>
            <a:r>
              <a:rPr lang="en-AU" sz="1200" b="0" i="0" u="none" strike="noStrike" baseline="0" err="1">
                <a:latin typeface="ArialMT"/>
              </a:rPr>
              <a:t>Satu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lawan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Banyak</a:t>
            </a:r>
            <a:r>
              <a:rPr lang="en-AU" sz="1200" b="0" i="0" u="none" strike="noStrike" baseline="0">
                <a:latin typeface="ArialMT"/>
              </a:rPr>
              <a:t> (</a:t>
            </a:r>
            <a:r>
              <a:rPr lang="en-AU" sz="1200" b="0" i="1" u="none" strike="noStrike" baseline="0">
                <a:latin typeface="Arial"/>
              </a:rPr>
              <a:t>one-to-many</a:t>
            </a:r>
            <a:r>
              <a:rPr lang="en-AU" sz="1200" b="0" i="0" u="none" strike="noStrike" baseline="0">
                <a:latin typeface="ArialMT"/>
              </a:rPr>
              <a:t>)</a:t>
            </a:r>
          </a:p>
          <a:p>
            <a:pPr algn="l"/>
            <a:r>
              <a:rPr lang="en-AU" sz="1200" b="0" i="0" u="none" strike="noStrike" baseline="0">
                <a:latin typeface="Wingdings-Regular"/>
              </a:rPr>
              <a:t>􀂃 </a:t>
            </a:r>
            <a:r>
              <a:rPr lang="en-AU" sz="1200" b="0" i="0" u="none" strike="noStrike" baseline="0" err="1">
                <a:latin typeface="ArialMT"/>
              </a:rPr>
              <a:t>Banyak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lawan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Banyak</a:t>
            </a:r>
            <a:r>
              <a:rPr lang="en-AU" sz="1200" b="0" i="0" u="none" strike="noStrike" baseline="0">
                <a:latin typeface="ArialMT"/>
              </a:rPr>
              <a:t> (</a:t>
            </a:r>
            <a:r>
              <a:rPr lang="en-AU" sz="1200" b="0" i="1" u="none" strike="noStrike" baseline="0">
                <a:latin typeface="Arial"/>
              </a:rPr>
              <a:t>many-to-many</a:t>
            </a:r>
            <a:r>
              <a:rPr lang="en-AU" sz="1200" b="0" i="0" u="none" strike="noStrike" baseline="0">
                <a:latin typeface="ArialMT"/>
              </a:rPr>
              <a:t>) </a:t>
            </a:r>
          </a:p>
          <a:p>
            <a:pPr algn="l"/>
            <a:endParaRPr lang="en-AU" sz="1200" b="0" i="0" u="none" strike="noStrike" baseline="0">
              <a:latin typeface="Arial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AA233-B754-4DD1-8CE2-8B9672E8D6E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02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Notasi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kardinaliti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relasi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terdiri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atas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empat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jenis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yaitu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fi-FI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􀂃 Keharusan Satu, minimal satu dan maksimum satu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􀂃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Keharusan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Banyak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minimal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satu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maksimum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banyak</a:t>
            </a:r>
            <a:endParaRPr lang="en-US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􀂃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Opsional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Satu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minimal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tidak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maksimum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satu</a:t>
            </a:r>
            <a:endParaRPr lang="en-US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􀂃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Opsional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Banyak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minimal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tidak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dan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maksimum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banyak</a:t>
            </a:r>
            <a:endParaRPr lang="en-US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Hal 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AA233-B754-4DD1-8CE2-8B9672E8D6E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6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u="none" strike="noStrike" baseline="0" err="1">
                <a:latin typeface="ArialMT"/>
              </a:rPr>
              <a:t>Atribut-atribut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berasosiasi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relasi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kardinaliti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banyak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lawan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banyak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disebut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atribut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relasi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yaitu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atribut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dimiliki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oleh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relasi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Karena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atribut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dasarnya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meenggambarkan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karakteristik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suatu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tipe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atribut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relasi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sv-SE" sz="1200" b="0" i="0" u="none" strike="noStrike" baseline="0">
                <a:latin typeface="ArialMT"/>
              </a:rPr>
              <a:t>menggambarkan karakteristik dari entitas asosiatif, yaitu tipe relasi yang diubah </a:t>
            </a:r>
            <a:r>
              <a:rPr lang="en-AU" sz="1200" b="0" i="0" u="none" strike="noStrike" baseline="0" err="1">
                <a:latin typeface="ArialMT"/>
              </a:rPr>
              <a:t>menjadi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tipe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contoh</a:t>
            </a:r>
            <a:r>
              <a:rPr lang="en-AU" sz="1200" b="0" i="0" u="none" strike="noStrike" baseline="0">
                <a:latin typeface="ArialMT"/>
              </a:rPr>
              <a:t> di </a:t>
            </a:r>
            <a:r>
              <a:rPr lang="en-AU" sz="1200" b="0" i="0" u="none" strike="noStrike" baseline="0" err="1">
                <a:latin typeface="ArialMT"/>
              </a:rPr>
              <a:t>atas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tipe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relasi</a:t>
            </a:r>
            <a:r>
              <a:rPr lang="en-AU" sz="1200" b="0" i="0" u="none" strike="noStrike" baseline="0">
                <a:latin typeface="ArialMT"/>
              </a:rPr>
              <a:t> ‘</a:t>
            </a:r>
            <a:r>
              <a:rPr lang="en-AU" sz="1200" b="0" i="0" u="none" strike="noStrike" baseline="0" err="1">
                <a:latin typeface="ArialMT"/>
              </a:rPr>
              <a:t>mengajar</a:t>
            </a:r>
            <a:r>
              <a:rPr lang="en-AU" sz="1200" b="0" i="0" u="none" strike="noStrike" baseline="0">
                <a:latin typeface="ArialMT"/>
              </a:rPr>
              <a:t>’ </a:t>
            </a:r>
            <a:r>
              <a:rPr lang="en-AU" sz="1200" b="0" i="0" u="none" strike="noStrike" baseline="0" err="1">
                <a:latin typeface="ArialMT"/>
              </a:rPr>
              <a:t>akan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diubah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menjadi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tipe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asosiatif</a:t>
            </a:r>
            <a:r>
              <a:rPr lang="en-AU" sz="1200" b="0" i="0" u="none" strike="noStrike" baseline="0">
                <a:latin typeface="ArialMT"/>
              </a:rPr>
              <a:t> ‘</a:t>
            </a:r>
            <a:r>
              <a:rPr lang="en-AU" sz="1200" b="0" i="0" u="none" strike="noStrike" baseline="0" err="1">
                <a:latin typeface="ArialMT"/>
              </a:rPr>
              <a:t>Jadwal</a:t>
            </a:r>
            <a:r>
              <a:rPr lang="en-AU" sz="1200" b="0" i="0" u="none" strike="noStrike" baseline="0">
                <a:latin typeface="ArialMT"/>
              </a:rPr>
              <a:t>’.</a:t>
            </a:r>
            <a:endParaRPr lang="en-AU"/>
          </a:p>
          <a:p>
            <a:endParaRPr lang="en-AU"/>
          </a:p>
          <a:p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Entitas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Instruktur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memiliki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atribut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Kode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Instruktur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Alamat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No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Telp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Entitas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memiliki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atribut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Kode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Deskripsi</a:t>
            </a:r>
            <a:endParaRPr lang="en-AU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Entitas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Jadwal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memiliki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atribut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Kode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Instruktur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Kode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Tanggal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Mengajar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AA233-B754-4DD1-8CE2-8B9672E8D6E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7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Derajat</a:t>
            </a:r>
            <a:r>
              <a:rPr lang="en-US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Relasi</a:t>
            </a:r>
            <a:r>
              <a:rPr lang="en-US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adalah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tipe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entitas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berpartisipasi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sebuah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relasi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/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Derajat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relasi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terdiri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relasi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unary,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relasi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binary,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relasi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ternary. (Hoffer, Prescott, dan McFadden, Modern Database Management)</a:t>
            </a:r>
            <a:r>
              <a:rPr lang="sv-SE" sz="1200" b="0" i="0" u="none" strike="noStrike" baseline="0">
                <a:latin typeface="ArialMT"/>
              </a:rPr>
              <a:t> </a:t>
            </a:r>
          </a:p>
          <a:p>
            <a:pPr algn="l"/>
            <a:endParaRPr lang="sv-SE" sz="1200" b="0" i="0" u="none" strike="noStrike" baseline="0">
              <a:latin typeface="ArialMT"/>
            </a:endParaRPr>
          </a:p>
          <a:p>
            <a:pPr algn="l"/>
            <a:r>
              <a:rPr lang="sv-SE" sz="1200" b="0" i="0" u="none" strike="noStrike" baseline="0">
                <a:latin typeface="ArialMT"/>
              </a:rPr>
              <a:t>Sedangkan notasi derajat relasi terdiri atas tiga jenis yaitu</a:t>
            </a:r>
          </a:p>
          <a:p>
            <a:pPr algn="l"/>
            <a:r>
              <a:rPr lang="en-AU" sz="1200" b="0" i="0" u="none" strike="noStrike" baseline="0">
                <a:latin typeface="Wingdings-Regular"/>
              </a:rPr>
              <a:t>􀂃 </a:t>
            </a:r>
            <a:r>
              <a:rPr lang="en-AU" sz="1200" b="0" i="0" u="none" strike="noStrike" baseline="0" err="1">
                <a:latin typeface="ArialMT"/>
              </a:rPr>
              <a:t>relasi</a:t>
            </a:r>
            <a:r>
              <a:rPr lang="en-AU" sz="1200" b="0" i="0" u="none" strike="noStrike" baseline="0">
                <a:latin typeface="ArialMT"/>
              </a:rPr>
              <a:t> unary, </a:t>
            </a:r>
            <a:r>
              <a:rPr lang="en-AU" sz="1200" b="0" i="0" u="none" strike="noStrike" baseline="0" err="1">
                <a:latin typeface="ArialMT"/>
              </a:rPr>
              <a:t>menghubungkan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satu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,</a:t>
            </a:r>
          </a:p>
          <a:p>
            <a:pPr algn="l"/>
            <a:r>
              <a:rPr lang="en-AU" sz="1200" b="0" i="0" u="none" strike="noStrike" baseline="0">
                <a:latin typeface="Wingdings-Regular"/>
              </a:rPr>
              <a:t>􀂃 </a:t>
            </a:r>
            <a:r>
              <a:rPr lang="en-AU" sz="1200" b="0" i="0" u="none" strike="noStrike" baseline="0" err="1">
                <a:latin typeface="ArialMT"/>
              </a:rPr>
              <a:t>relasi</a:t>
            </a:r>
            <a:r>
              <a:rPr lang="en-AU" sz="1200" b="0" i="0" u="none" strike="noStrike" baseline="0">
                <a:latin typeface="ArialMT"/>
              </a:rPr>
              <a:t> binary, </a:t>
            </a:r>
            <a:r>
              <a:rPr lang="en-AU" sz="1200" b="0" i="0" u="none" strike="noStrike" baseline="0" err="1">
                <a:latin typeface="ArialMT"/>
              </a:rPr>
              <a:t>menghubungkan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dua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,</a:t>
            </a:r>
          </a:p>
          <a:p>
            <a:pPr algn="l"/>
            <a:r>
              <a:rPr lang="en-AU" sz="1200" b="0" i="0" u="none" strike="noStrike" baseline="0">
                <a:latin typeface="Wingdings-Regular"/>
              </a:rPr>
              <a:t>􀂃 </a:t>
            </a:r>
            <a:r>
              <a:rPr lang="en-AU" sz="1200" b="0" i="0" u="none" strike="noStrike" baseline="0" err="1">
                <a:latin typeface="ArialMT"/>
              </a:rPr>
              <a:t>relasi</a:t>
            </a:r>
            <a:r>
              <a:rPr lang="en-AU" sz="1200" b="0" i="0" u="none" strike="noStrike" baseline="0">
                <a:latin typeface="ArialMT"/>
              </a:rPr>
              <a:t> ternary, </a:t>
            </a:r>
            <a:r>
              <a:rPr lang="en-AU" sz="1200" b="0" i="0" u="none" strike="noStrike" baseline="0" err="1">
                <a:latin typeface="ArialMT"/>
              </a:rPr>
              <a:t>menghubungkan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tiga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AA233-B754-4DD1-8CE2-8B9672E8D6E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08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AU" sz="1200" b="0" i="0" u="none" strike="noStrike" baseline="0">
                <a:latin typeface="ArialMT"/>
              </a:rPr>
              <a:t>Di </a:t>
            </a:r>
            <a:r>
              <a:rPr lang="en-AU" sz="1200" b="0" i="0" u="none" strike="noStrike" baseline="0" err="1">
                <a:latin typeface="ArialMT"/>
              </a:rPr>
              <a:t>dalam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membuat</a:t>
            </a:r>
            <a:r>
              <a:rPr lang="en-AU" sz="1200" b="0" i="0" u="none" strike="noStrike" baseline="0">
                <a:latin typeface="ArialMT"/>
              </a:rPr>
              <a:t> Model </a:t>
            </a:r>
            <a:r>
              <a:rPr lang="en-AU" sz="1200" b="0" i="0" u="none" strike="noStrike" baseline="0" err="1">
                <a:latin typeface="ArialMT"/>
              </a:rPr>
              <a:t>Relasi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beberapa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langkah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harus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ditempuh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adalah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sebagai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berikut</a:t>
            </a:r>
            <a:r>
              <a:rPr lang="en-AU" sz="1200" b="0" i="0" u="none" strike="noStrike" baseline="0">
                <a:latin typeface="ArialMT"/>
              </a:rPr>
              <a:t>: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1. </a:t>
            </a:r>
            <a:r>
              <a:rPr lang="en-AU" sz="1200" b="0" i="0" u="none" strike="noStrike" baseline="0" err="1">
                <a:latin typeface="ArialMT"/>
              </a:rPr>
              <a:t>Mengidentifikasi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entitas-entitas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menjadi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kepentingan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bagi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organisasi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memperhatikan</a:t>
            </a:r>
            <a:endParaRPr lang="en-AU" sz="1200" b="0" i="0" u="none" strike="noStrike" baseline="0">
              <a:latin typeface="ArialMT"/>
            </a:endParaRPr>
          </a:p>
          <a:p>
            <a:pPr marL="628650" lvl="1" indent="-171450" algn="l">
              <a:buFont typeface="Arial" pitchFamily="34" charset="0"/>
              <a:buChar char="•"/>
            </a:pPr>
            <a:r>
              <a:rPr lang="fi-FI" sz="1200" b="0" i="0" u="none" strike="noStrike" baseline="0">
                <a:latin typeface="ArialMT"/>
              </a:rPr>
              <a:t>Entitas kuat dan entitas lemah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2. </a:t>
            </a:r>
            <a:r>
              <a:rPr lang="en-AU" sz="1200" b="0" i="0" u="none" strike="noStrike" baseline="0" err="1">
                <a:latin typeface="ArialMT"/>
              </a:rPr>
              <a:t>Mengidentifikasi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relasi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antar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memperhatikan</a:t>
            </a:r>
            <a:endParaRPr lang="en-AU" sz="1200" b="0" i="0" u="none" strike="noStrike" baseline="0">
              <a:latin typeface="ArialMT"/>
            </a:endParaRP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AU" sz="1200" b="0" i="0" u="none" strike="noStrike" baseline="0" err="1">
                <a:latin typeface="ArialMT"/>
              </a:rPr>
              <a:t>Nama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relasi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adalah</a:t>
            </a:r>
            <a:r>
              <a:rPr lang="en-AU" sz="1200" b="0" i="0" u="none" strike="noStrike" baseline="0">
                <a:latin typeface="ArialMT"/>
              </a:rPr>
              <a:t> kata </a:t>
            </a:r>
            <a:r>
              <a:rPr lang="en-AU" sz="1200" b="0" i="0" u="none" strike="noStrike" baseline="0" err="1">
                <a:latin typeface="ArialMT"/>
              </a:rPr>
              <a:t>kerja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mengandung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arti</a:t>
            </a:r>
            <a:endParaRPr lang="en-AU" sz="1200" b="0" i="0" u="none" strike="noStrike" baseline="0">
              <a:latin typeface="ArialMT"/>
            </a:endParaRP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AU" sz="1200" b="0" i="0" u="none" strike="noStrike" baseline="0" err="1">
                <a:latin typeface="ArialMT"/>
              </a:rPr>
              <a:t>Nilai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kardinaliti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relasi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antar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yaitu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satu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lawan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satu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satu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lawan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banyak</a:t>
            </a:r>
            <a:r>
              <a:rPr lang="en-AU" sz="1200" b="0" i="0" u="none" strike="noStrike" baseline="0">
                <a:latin typeface="ArialMT"/>
              </a:rPr>
              <a:t>, dan </a:t>
            </a:r>
            <a:r>
              <a:rPr lang="en-AU" sz="1200" b="0" i="0" u="none" strike="noStrike" baseline="0" err="1">
                <a:latin typeface="ArialMT"/>
              </a:rPr>
              <a:t>banyak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lawan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banyak</a:t>
            </a:r>
            <a:r>
              <a:rPr lang="en-AU" sz="1200" b="0" i="0" u="none" strike="noStrike" baseline="0">
                <a:latin typeface="ArialMT"/>
              </a:rPr>
              <a:t>.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asosiatif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sebagai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akibat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kardinaliti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relasi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banyak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lawan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banyak</a:t>
            </a:r>
            <a:endParaRPr lang="en-AU" sz="1200" b="0" i="0" u="none" strike="noStrike" baseline="0">
              <a:latin typeface="ArialMT"/>
            </a:endParaRPr>
          </a:p>
          <a:p>
            <a:pPr marL="628650" lvl="1" indent="-171450" algn="l">
              <a:buFont typeface="Arial" pitchFamily="34" charset="0"/>
              <a:buChar char="•"/>
            </a:pPr>
            <a:r>
              <a:rPr lang="fi-FI" sz="1200" b="0" i="0" u="none" strike="noStrike" baseline="0">
                <a:latin typeface="ArialMT"/>
              </a:rPr>
              <a:t>Derajat relasi antar entitas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AU" sz="1200" b="0" i="0" u="none" strike="noStrike" baseline="0" err="1">
                <a:latin typeface="ArialMT"/>
              </a:rPr>
              <a:t>Perangkap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kipas</a:t>
            </a:r>
            <a:r>
              <a:rPr lang="en-AU" sz="1200" b="0" i="0" u="none" strike="noStrike" baseline="0">
                <a:latin typeface="ArialMT"/>
              </a:rPr>
              <a:t> dan </a:t>
            </a:r>
            <a:r>
              <a:rPr lang="en-AU" sz="1200" b="0" i="0" u="none" strike="noStrike" baseline="0" err="1">
                <a:latin typeface="ArialMT"/>
              </a:rPr>
              <a:t>perangkap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celah</a:t>
            </a:r>
            <a:endParaRPr lang="en-AU" sz="1200" b="0" i="0" u="none" strike="noStrike" baseline="0">
              <a:latin typeface="ArialMT"/>
            </a:endParaRP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AU" sz="1200" b="0" i="0" u="none" strike="noStrike" baseline="0" err="1">
                <a:latin typeface="ArialMT"/>
              </a:rPr>
              <a:t>Representasi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Diagram </a:t>
            </a:r>
            <a:r>
              <a:rPr lang="en-AU" sz="1200" b="0" i="0" u="none" strike="noStrike" baseline="0" err="1">
                <a:latin typeface="ArialMT"/>
              </a:rPr>
              <a:t>Relasi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0" i="0" u="none" strike="noStrike" baseline="0">
                <a:latin typeface="ArialMT"/>
              </a:rPr>
              <a:t>3. </a:t>
            </a:r>
            <a:r>
              <a:rPr lang="en-AU" sz="1200" b="0" i="0" u="none" strike="noStrike" baseline="0" err="1">
                <a:latin typeface="ArialMT"/>
              </a:rPr>
              <a:t>Mengidentifikasi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atribut-atribut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mendeskripsikan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properti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atau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karakteristik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suatu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memperhatikan</a:t>
            </a:r>
            <a:endParaRPr lang="en-AU" sz="1200" b="0" i="0" u="none" strike="noStrike" baseline="0">
              <a:latin typeface="ArialMT"/>
            </a:endParaRP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AU" sz="1200" b="0" i="0" u="none" strike="noStrike" baseline="0" err="1">
                <a:latin typeface="ArialMT"/>
              </a:rPr>
              <a:t>Nama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atribut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adalah</a:t>
            </a:r>
            <a:r>
              <a:rPr lang="en-AU" sz="1200" b="0" i="0" u="none" strike="noStrike" baseline="0">
                <a:latin typeface="ArialMT"/>
              </a:rPr>
              <a:t> kata </a:t>
            </a:r>
            <a:r>
              <a:rPr lang="en-AU" sz="1200" b="0" i="0" u="none" strike="noStrike" baseline="0" err="1">
                <a:latin typeface="ArialMT"/>
              </a:rPr>
              <a:t>benda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mengandung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arti</a:t>
            </a:r>
            <a:r>
              <a:rPr lang="en-AU" sz="1200" b="0" i="0" u="none" strike="noStrike" baseline="0">
                <a:latin typeface="ArialMT"/>
              </a:rPr>
              <a:t> dan </a:t>
            </a:r>
            <a:r>
              <a:rPr lang="en-AU" sz="1200" b="0" i="0" u="none" strike="noStrike" baseline="0" err="1">
                <a:latin typeface="ArialMT"/>
              </a:rPr>
              <a:t>berbeda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nama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atribut</a:t>
            </a:r>
            <a:r>
              <a:rPr lang="en-AU" sz="1200" b="0" i="0" u="none" strike="noStrike" baseline="0">
                <a:latin typeface="ArialMT"/>
              </a:rPr>
              <a:t> lain di </a:t>
            </a:r>
            <a:r>
              <a:rPr lang="en-AU" sz="1200" b="0" i="0" u="none" strike="noStrike" baseline="0" err="1">
                <a:latin typeface="ArialMT"/>
              </a:rPr>
              <a:t>dalam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satu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tipe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endParaRPr lang="en-AU" sz="1200" b="0" i="0" u="none" strike="noStrike" baseline="0">
              <a:latin typeface="ArialMT"/>
            </a:endParaRPr>
          </a:p>
          <a:p>
            <a:pPr marL="628650" lvl="1" indent="-171450" algn="l">
              <a:buFont typeface="Arial" pitchFamily="34" charset="0"/>
              <a:buChar char="•"/>
            </a:pPr>
            <a:r>
              <a:rPr lang="pt-BR" sz="1200" b="0" i="0" u="none" strike="noStrike" baseline="0">
                <a:latin typeface="ArialMT"/>
              </a:rPr>
              <a:t>Atribut sederhana atau atribut komposit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AU" sz="1200" b="0" i="0" u="none" strike="noStrike" baseline="0" err="1">
                <a:latin typeface="ArialMT"/>
              </a:rPr>
              <a:t>Nilai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atribut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tunggal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atau</a:t>
            </a:r>
            <a:r>
              <a:rPr lang="en-AU" sz="1200" b="0" i="0" u="none" strike="noStrike" baseline="0">
                <a:latin typeface="ArialMT"/>
              </a:rPr>
              <a:t> multi-</a:t>
            </a:r>
            <a:r>
              <a:rPr lang="en-AU" sz="1200" b="0" i="0" u="none" strike="noStrike" baseline="0" err="1">
                <a:latin typeface="ArialMT"/>
              </a:rPr>
              <a:t>nilai</a:t>
            </a:r>
            <a:endParaRPr lang="en-AU" sz="1200" b="0" i="0" u="none" strike="noStrike" baseline="0">
              <a:latin typeface="ArialMT"/>
            </a:endParaRP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AU" sz="1200" b="0" i="0" u="none" strike="noStrike" baseline="0" err="1">
                <a:latin typeface="ArialMT"/>
              </a:rPr>
              <a:t>Menentukan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atribut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pengidentifikasi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dapat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menunjukkan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instansiasi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secara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unik</a:t>
            </a:r>
            <a:endParaRPr lang="en-AU" sz="1200" b="0" i="0" u="none" strike="noStrike" baseline="0">
              <a:latin typeface="ArialMT"/>
            </a:endParaRP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AU" sz="1200" b="0" i="0" u="none" strike="noStrike" baseline="0" err="1">
                <a:latin typeface="ArialMT"/>
              </a:rPr>
              <a:t>Atribut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pengidentifikasi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terdiri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sejumlah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atribut</a:t>
            </a:r>
            <a:r>
              <a:rPr lang="en-AU" sz="1200" b="0" i="0" u="none" strike="noStrike" baseline="0">
                <a:latin typeface="ArialMT"/>
              </a:rPr>
              <a:t> yang minimal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AU" sz="1200" b="0" i="0" u="none" strike="noStrike" baseline="0" err="1">
                <a:latin typeface="ArialMT"/>
              </a:rPr>
              <a:t>Atribut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relasi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sebagai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bagian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asosiatif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AA233-B754-4DD1-8CE2-8B9672E8D6E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5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42900" y="885825"/>
            <a:ext cx="6264275" cy="35242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278" y="4785365"/>
            <a:ext cx="5041050" cy="4252566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3727" tIns="46041" rIns="93727" bIns="4604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04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713" y="758825"/>
            <a:ext cx="6723062" cy="37830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95209" y="4795322"/>
            <a:ext cx="5558320" cy="45421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14173531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42900" y="885825"/>
            <a:ext cx="6264275" cy="35242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278" y="4785365"/>
            <a:ext cx="5041050" cy="4252566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3727" tIns="46041" rIns="93727" bIns="4604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72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AU" sz="1200" b="0" i="0" u="none" strike="noStrike" baseline="0" err="1">
                <a:latin typeface="ArialMT"/>
              </a:rPr>
              <a:t>Struktur</a:t>
            </a:r>
            <a:r>
              <a:rPr lang="en-AU" sz="1200" b="0" i="0" u="none" strike="noStrike" baseline="0">
                <a:latin typeface="ArialMT"/>
              </a:rPr>
              <a:t> data </a:t>
            </a:r>
            <a:r>
              <a:rPr lang="en-AU" sz="1200" b="0" i="0" u="none" strike="noStrike" baseline="0" err="1">
                <a:latin typeface="ArialMT"/>
              </a:rPr>
              <a:t>relasional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berbentuk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terdiri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himpunan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 dan </a:t>
            </a:r>
            <a:r>
              <a:rPr lang="en-AU" sz="1200" b="0" i="0" u="none" strike="noStrike" baseline="0" err="1">
                <a:latin typeface="ArialMT"/>
              </a:rPr>
              <a:t>himpunan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baris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Sebuah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baris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disebut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satu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rekord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Apabila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dikaitkan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tahap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perancangan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konseptual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setiap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rekord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merupakan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instansiasi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Properti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adalah</a:t>
            </a:r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0" i="0" u="none" strike="noStrike" baseline="0">
                <a:latin typeface="ArialMT"/>
              </a:rPr>
              <a:t>a) </a:t>
            </a:r>
            <a:r>
              <a:rPr lang="en-AU" sz="1200" b="0" i="0" u="none" strike="noStrike" baseline="0" err="1">
                <a:latin typeface="ArialMT"/>
              </a:rPr>
              <a:t>Setiap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di </a:t>
            </a:r>
            <a:r>
              <a:rPr lang="en-AU" sz="1200" b="0" i="0" u="none" strike="noStrike" baseline="0" err="1">
                <a:latin typeface="ArialMT"/>
              </a:rPr>
              <a:t>dalam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suatu</a:t>
            </a:r>
            <a:r>
              <a:rPr lang="en-AU" sz="1200" b="0" i="0" u="none" strike="noStrike" baseline="0">
                <a:latin typeface="ArialMT"/>
              </a:rPr>
              <a:t> database </a:t>
            </a:r>
            <a:r>
              <a:rPr lang="en-AU" sz="1200" b="0" i="0" u="none" strike="noStrike" baseline="0" err="1">
                <a:latin typeface="ArialMT"/>
              </a:rPr>
              <a:t>memiliki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nama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unik</a:t>
            </a:r>
            <a:r>
              <a:rPr lang="en-AU" sz="1200" b="0" i="0" u="none" strike="noStrike" baseline="0">
                <a:latin typeface="ArialMT"/>
              </a:rPr>
              <a:t>.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b) </a:t>
            </a:r>
            <a:r>
              <a:rPr lang="en-AU" sz="1200" b="0" i="0" u="none" strike="noStrike" baseline="0" err="1">
                <a:latin typeface="ArialMT"/>
              </a:rPr>
              <a:t>Setiap</a:t>
            </a:r>
            <a:r>
              <a:rPr lang="en-AU" sz="1200" b="0" i="0" u="none" strike="noStrike" baseline="0">
                <a:latin typeface="ArialMT"/>
              </a:rPr>
              <a:t> data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perpotongan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baris</a:t>
            </a:r>
            <a:r>
              <a:rPr lang="en-AU" sz="1200" b="0" i="0" u="none" strike="noStrike" baseline="0">
                <a:latin typeface="ArialMT"/>
              </a:rPr>
              <a:t> dan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bersifat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atomik</a:t>
            </a:r>
            <a:r>
              <a:rPr lang="en-AU" sz="1200" b="0" i="0" u="none" strike="noStrike" baseline="0">
                <a:latin typeface="ArialMT"/>
              </a:rPr>
              <a:t> (</a:t>
            </a:r>
            <a:r>
              <a:rPr lang="en-AU" sz="1200" b="0" i="0" u="none" strike="noStrike" baseline="0" err="1">
                <a:latin typeface="ArialMT"/>
              </a:rPr>
              <a:t>satu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kesatuan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nn-NO" sz="1200" b="0" i="0" u="none" strike="noStrike" baseline="0">
                <a:latin typeface="ArialMT"/>
              </a:rPr>
              <a:t>unit data), tidak diperkenankan multi-nilai.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c) </a:t>
            </a:r>
            <a:r>
              <a:rPr lang="en-AU" sz="1200" b="0" i="0" u="none" strike="noStrike" baseline="0" err="1">
                <a:latin typeface="ArialMT"/>
              </a:rPr>
              <a:t>Setiap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baris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bersifat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unik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tidak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dua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baris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memiliki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nilai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sama</a:t>
            </a:r>
            <a:r>
              <a:rPr lang="en-AU" sz="1200" b="0" i="0" u="none" strike="noStrike" baseline="0">
                <a:latin typeface="ArialMT"/>
              </a:rPr>
              <a:t> di </a:t>
            </a:r>
            <a:r>
              <a:rPr lang="en-AU" sz="1200" b="0" i="0" u="none" strike="noStrike" baseline="0" err="1">
                <a:latin typeface="ArialMT"/>
              </a:rPr>
              <a:t>dalam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satu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.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d) </a:t>
            </a:r>
            <a:r>
              <a:rPr lang="en-AU" sz="1200" b="0" i="0" u="none" strike="noStrike" baseline="0" err="1">
                <a:latin typeface="ArialMT"/>
              </a:rPr>
              <a:t>Setiap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suatu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memiliki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nama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unik</a:t>
            </a:r>
            <a:r>
              <a:rPr lang="en-AU" sz="1200" b="0" i="0" u="none" strike="noStrike" baseline="0">
                <a:latin typeface="ArialMT"/>
              </a:rPr>
              <a:t>.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e) </a:t>
            </a:r>
            <a:r>
              <a:rPr lang="en-AU" sz="1200" b="0" i="0" u="none" strike="noStrike" baseline="0" err="1">
                <a:latin typeface="ArialMT"/>
              </a:rPr>
              <a:t>Urutan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kiri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kanan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tidak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berpengaruh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Posisi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satu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 lain </a:t>
            </a:r>
            <a:r>
              <a:rPr lang="en-AU" sz="1200" b="0" i="0" u="none" strike="noStrike" baseline="0" err="1">
                <a:latin typeface="ArialMT"/>
              </a:rPr>
              <a:t>dapat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dipertukarkan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tanpa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mengubah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makna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.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f) </a:t>
            </a:r>
            <a:r>
              <a:rPr lang="en-AU" sz="1200" b="0" i="0" u="none" strike="noStrike" baseline="0" err="1">
                <a:latin typeface="ArialMT"/>
              </a:rPr>
              <a:t>Urutan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baris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bawah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tidak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berpengaruh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Seperti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urutan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baris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satu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yang lain </a:t>
            </a:r>
            <a:r>
              <a:rPr lang="en-AU" sz="1200" b="0" i="0" u="none" strike="noStrike" baseline="0" err="1">
                <a:latin typeface="ArialMT"/>
              </a:rPr>
              <a:t>dapat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dipertukarkan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Times New Roman"/>
              </a:rPr>
              <a:t>tanpa</a:t>
            </a:r>
            <a:r>
              <a:rPr lang="en-AU" sz="1200" b="0" i="0" u="none" strike="noStrike" baseline="0">
                <a:latin typeface="Times New Roman"/>
              </a:rPr>
              <a:t> </a:t>
            </a:r>
            <a:r>
              <a:rPr lang="en-AU" sz="1200" b="0" i="0" u="none" strike="noStrike" baseline="0" err="1">
                <a:latin typeface="Times New Roman"/>
              </a:rPr>
              <a:t>mengubah</a:t>
            </a:r>
            <a:r>
              <a:rPr lang="en-AU" sz="1200" b="0" i="0" u="none" strike="noStrike" baseline="0">
                <a:latin typeface="Times New Roman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makna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. </a:t>
            </a:r>
          </a:p>
          <a:p>
            <a:pPr algn="l"/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super </a:t>
            </a:r>
            <a:r>
              <a:rPr lang="en-AU" sz="1200" b="0" i="0" u="none" strike="noStrike" baseline="0" err="1">
                <a:latin typeface="ArialMT"/>
              </a:rPr>
              <a:t>adalah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segala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kombinasi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atribut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dapat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menentukan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setiap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rekord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sv-SE" sz="1200" b="0" i="0" u="none" strike="noStrike" baseline="0">
                <a:latin typeface="ArialMT"/>
              </a:rPr>
              <a:t>secara unik. Dari sekumpulan kunci super yang tersedia, dapat ditentukan satu atau </a:t>
            </a:r>
            <a:r>
              <a:rPr lang="en-AU" sz="1200" b="0" i="0" u="none" strike="noStrike" baseline="0" err="1">
                <a:latin typeface="ArialMT"/>
              </a:rPr>
              <a:t>beberapa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calon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yaitu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super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jumlah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atribut</a:t>
            </a:r>
            <a:r>
              <a:rPr lang="en-AU" sz="1200" b="0" i="0" u="none" strike="noStrike" baseline="0">
                <a:latin typeface="ArialMT"/>
              </a:rPr>
              <a:t> minimal. </a:t>
            </a:r>
            <a:r>
              <a:rPr lang="en-AU" sz="1200" b="0" i="0" u="none" strike="noStrike" baseline="0" err="1">
                <a:latin typeface="ArialMT"/>
              </a:rPr>
              <a:t>Selanjutnya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calon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tersedia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dapat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ditentukan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primer.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primer </a:t>
            </a:r>
            <a:r>
              <a:rPr lang="en-AU" sz="1200" b="0" i="0" u="none" strike="noStrike" baseline="0" err="1">
                <a:latin typeface="ArialMT"/>
              </a:rPr>
              <a:t>dipilih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sv-SE" sz="1200" b="0" i="0" u="none" strike="noStrike" baseline="0">
                <a:latin typeface="ArialMT"/>
              </a:rPr>
              <a:t>dengan berdasarkan pada kelanggengan nilai kunci yang unik dan atau kemudahan </a:t>
            </a:r>
            <a:r>
              <a:rPr lang="en-AU" sz="1200" b="0" i="0" u="none" strike="noStrike" baseline="0" err="1">
                <a:latin typeface="ArialMT"/>
              </a:rPr>
              <a:t>makna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.</a:t>
            </a:r>
          </a:p>
          <a:p>
            <a:pPr algn="l"/>
            <a:endParaRPr lang="en-AU" sz="1200" b="0" i="0" u="none" strike="noStrike" baseline="0">
              <a:latin typeface="ArialMT"/>
            </a:endParaRPr>
          </a:p>
          <a:p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Setiap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tabel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harus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mempunyai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kunci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primer.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Kunci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primer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dapat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terdiri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satu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atau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beberapa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kolom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atribut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Kunci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primer yang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terdiri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beberapa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atribut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disebut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kunci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komposit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it-IT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 dalam model data relasional, antara tabel satu dengan tabel lain dapat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dihubungkan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melalui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kunci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tamu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yaitu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satu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atau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lebih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kolom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merujuk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kunci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primer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tabel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lain.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Sebagai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contoh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kolom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NIP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tabel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Komputer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adalah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kunci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tamu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merujuk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kolom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NIP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tabel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Pegawai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AU" sz="1200" b="0" i="0" u="none" strike="noStrike" baseline="0">
              <a:latin typeface="ArialMT"/>
            </a:endParaRPr>
          </a:p>
          <a:p>
            <a:pPr algn="l"/>
            <a:endParaRPr lang="en-AU" sz="1200" b="0" i="0" u="none" strike="noStrike" baseline="0">
              <a:latin typeface="ArialMT"/>
            </a:endParaRPr>
          </a:p>
          <a:p>
            <a:pPr algn="l"/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AA233-B754-4DD1-8CE2-8B9672E8D6E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765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sz="1200" b="0" i="0" u="none" strike="noStrike" baseline="0" err="1">
                <a:latin typeface="ArialMT"/>
              </a:rPr>
              <a:t>Setiap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tipe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dikonversi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bentuk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Nama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biasanya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sama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nama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tipe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Setiap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atribut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tipe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menjadi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nama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tersebut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Atribut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pengidentifikasi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tipe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menjadi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primer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. </a:t>
            </a:r>
          </a:p>
          <a:p>
            <a:pPr algn="l"/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0" i="0" u="none" strike="noStrike" baseline="0" err="1">
                <a:latin typeface="ArialMT"/>
              </a:rPr>
              <a:t>Komposit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atribut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seperti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atribut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Alamat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terdiri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atribut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Jalan</a:t>
            </a:r>
            <a:r>
              <a:rPr lang="en-AU" sz="1200" b="0" i="0" u="none" strike="noStrike" baseline="0">
                <a:latin typeface="ArialMT"/>
              </a:rPr>
              <a:t>, Kota, dan </a:t>
            </a:r>
            <a:r>
              <a:rPr lang="en-AU" sz="1200" b="0" i="0" u="none" strike="noStrike" baseline="0" err="1">
                <a:latin typeface="ArialMT"/>
              </a:rPr>
              <a:t>Kode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Pos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diperlakukan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sebagai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atribut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biasa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Ketika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sebuah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tipe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memiliki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atribut</a:t>
            </a:r>
            <a:r>
              <a:rPr lang="en-AU" sz="1200" b="0" i="0" u="none" strike="noStrike" baseline="0">
                <a:latin typeface="ArialMT"/>
              </a:rPr>
              <a:t> multi-</a:t>
            </a:r>
            <a:r>
              <a:rPr lang="en-AU" sz="1200" b="0" i="0" u="none" strike="noStrike" baseline="0" err="1">
                <a:latin typeface="ArialMT"/>
              </a:rPr>
              <a:t>nilai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dua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buah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dibuat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sebagai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konversinya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pertama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merupakan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konversi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tipe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segala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atributnya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kecuali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atribut</a:t>
            </a:r>
            <a:r>
              <a:rPr lang="en-AU" sz="1200" b="0" i="0" u="none" strike="noStrike" baseline="0">
                <a:latin typeface="ArialMT"/>
              </a:rPr>
              <a:t> multi-</a:t>
            </a:r>
            <a:r>
              <a:rPr lang="en-AU" sz="1200" b="0" i="0" u="none" strike="noStrike" baseline="0" err="1">
                <a:latin typeface="ArialMT"/>
              </a:rPr>
              <a:t>nilai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kedua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terdiri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dua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sebagai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primer </a:t>
            </a:r>
            <a:r>
              <a:rPr lang="en-AU" sz="1200" b="0" i="0" u="none" strike="noStrike" baseline="0" err="1">
                <a:latin typeface="ArialMT"/>
              </a:rPr>
              <a:t>dimana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pertama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merujuk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primer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pertama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sedangkan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dua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it-IT" sz="1200" b="0" i="0" u="none" strike="noStrike" baseline="0">
                <a:latin typeface="ArialMT"/>
              </a:rPr>
              <a:t>merepresentasikan atribut multi-nilai. Sebagai contoh pada Gambar 3.16 di atas,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Keterampilan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Pegawai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dibuat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berisikan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 NIP dan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Keterampilan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dimana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 NIP </a:t>
            </a:r>
            <a:r>
              <a:rPr lang="en-AU" sz="1200" b="0" i="0" u="none" strike="noStrike" baseline="0" err="1">
                <a:latin typeface="ArialMT"/>
              </a:rPr>
              <a:t>merujuk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 NIP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Pegawai</a:t>
            </a:r>
            <a:r>
              <a:rPr lang="en-AU" sz="1200" b="0" i="0" u="none" strike="noStrike" baseline="0">
                <a:latin typeface="ArialMT"/>
              </a:rPr>
              <a:t>.</a:t>
            </a:r>
            <a:endParaRPr lang="en-AU"/>
          </a:p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AA233-B754-4DD1-8CE2-8B9672E8D6E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69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lemah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keberadaannya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tergantung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keberadaan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lain dan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tersebut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tidak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memiliki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atribut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pengidentifikasi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lengkap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sehingga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atribut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pengidentifikasinya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diperoleh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lain. </a:t>
            </a:r>
          </a:p>
          <a:p>
            <a:pPr algn="l"/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lemah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seperti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Anggota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Keluarga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dibuatkan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tersendiri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menggunakan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nama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lemah</a:t>
            </a:r>
            <a:r>
              <a:rPr lang="en-AU" sz="1200" b="0" i="0" u="none" strike="noStrike" baseline="0">
                <a:latin typeface="ArialMT"/>
              </a:rPr>
              <a:t> dan </a:t>
            </a:r>
            <a:r>
              <a:rPr lang="en-AU" sz="1200" b="0" i="0" u="none" strike="noStrike" baseline="0" err="1">
                <a:latin typeface="ArialMT"/>
              </a:rPr>
              <a:t>semua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atributnya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dicantumkan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tersebut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primer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Anggota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Keluarga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merupakan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kombinasi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primer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Pegawai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yaitu</a:t>
            </a:r>
            <a:r>
              <a:rPr lang="en-AU" sz="1200" b="0" i="0" u="none" strike="noStrike" baseline="0">
                <a:latin typeface="ArialMT"/>
              </a:rPr>
              <a:t> NIP dan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 (</a:t>
            </a:r>
            <a:r>
              <a:rPr lang="en-AU" sz="1200" b="0" i="0" u="none" strike="noStrike" baseline="0" err="1">
                <a:latin typeface="ArialMT"/>
              </a:rPr>
              <a:t>atribut</a:t>
            </a:r>
            <a:r>
              <a:rPr lang="en-AU" sz="1200" b="0" i="0" u="none" strike="noStrike" baseline="0">
                <a:latin typeface="ArialMT"/>
              </a:rPr>
              <a:t>)</a:t>
            </a:r>
          </a:p>
          <a:p>
            <a:pPr algn="l"/>
            <a:r>
              <a:rPr lang="en-AU" sz="1200" b="0" i="0" u="none" strike="noStrike" baseline="0" err="1">
                <a:latin typeface="ArialMT"/>
              </a:rPr>
              <a:t>pengidentifikasi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lemah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yaitu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Nama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sehingga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 NIP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it-IT" sz="1200" b="0" i="0" u="none" strike="noStrike" baseline="0">
                <a:latin typeface="ArialMT"/>
              </a:rPr>
              <a:t>Anggota Keluarga merujuk pada kolom NIP dari tabel Pegawai.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AA233-B754-4DD1-8CE2-8B9672E8D6E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206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sz="1200" b="0" i="0" u="none" strike="noStrike" baseline="0" err="1">
                <a:latin typeface="ArialMT"/>
              </a:rPr>
              <a:t>Ke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dua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tipe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berpartisipasi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kardinaliti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relasi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satu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lawan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satu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sv-SE" sz="1200" b="0" i="0" u="none" strike="noStrike" baseline="0">
                <a:latin typeface="ArialMT"/>
              </a:rPr>
              <a:t>dibuatkan dua buah tabel, dan semua atributnya dituangkan ke dalam bentuk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tersebut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Untuk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membuat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relasi</a:t>
            </a:r>
            <a:r>
              <a:rPr lang="en-AU" sz="1200" b="0" i="0" u="none" strike="noStrike" baseline="0">
                <a:latin typeface="ArialMT"/>
              </a:rPr>
              <a:t> data </a:t>
            </a:r>
            <a:r>
              <a:rPr lang="en-AU" sz="1200" b="0" i="0" u="none" strike="noStrike" baseline="0" err="1">
                <a:latin typeface="ArialMT"/>
              </a:rPr>
              <a:t>antar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primer </a:t>
            </a:r>
            <a:r>
              <a:rPr lang="en-AU" sz="1200" b="0" i="0" u="none" strike="noStrike" baseline="0" err="1">
                <a:latin typeface="ArialMT"/>
              </a:rPr>
              <a:t>salah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satu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ditambahkan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sebagai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tamu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yang lain. </a:t>
            </a:r>
            <a:r>
              <a:rPr lang="en-AU" sz="1200" b="0" i="0" u="none" strike="noStrike" baseline="0" err="1">
                <a:latin typeface="ArialMT"/>
              </a:rPr>
              <a:t>Sebagai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contoh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relasi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antara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Pegawai</a:t>
            </a:r>
            <a:r>
              <a:rPr lang="en-AU" sz="1200" b="0" i="0" u="none" strike="noStrike" baseline="0">
                <a:latin typeface="ArialMT"/>
              </a:rPr>
              <a:t> dan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Komputer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kardinaliti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satu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lawan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satu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solusi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pertama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 NIP yang </a:t>
            </a:r>
            <a:r>
              <a:rPr lang="en-AU" sz="1200" b="0" i="0" u="none" strike="noStrike" baseline="0" err="1">
                <a:latin typeface="ArialMT"/>
              </a:rPr>
              <a:t>ditambahkan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Komputer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berperan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sebagai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tamu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merujuk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 NIP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Pegawai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Alternatif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solusi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adalah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 IP yang </a:t>
            </a:r>
            <a:r>
              <a:rPr lang="en-AU" sz="1200" b="0" i="0" u="none" strike="noStrike" baseline="0" err="1">
                <a:latin typeface="ArialMT"/>
              </a:rPr>
              <a:t>ditambahkan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Pegawai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berperan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sebagai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tamu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merujuk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 IP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Komputer</a:t>
            </a:r>
            <a:r>
              <a:rPr lang="en-AU" sz="1200" b="0" i="0" u="none" strike="noStrike" baseline="0">
                <a:latin typeface="ArialMT"/>
              </a:rPr>
              <a:t>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AA233-B754-4DD1-8CE2-8B9672E8D6E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17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sz="1200" b="0" i="0" u="none" strike="noStrike" baseline="0">
                <a:latin typeface="ArialMT"/>
              </a:rPr>
              <a:t>Proses </a:t>
            </a:r>
            <a:r>
              <a:rPr lang="en-AU" sz="1200" b="0" i="0" u="none" strike="noStrike" baseline="0" err="1">
                <a:latin typeface="ArialMT"/>
              </a:rPr>
              <a:t>transformasi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relasi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melakukan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konversi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dua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tipe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dalam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bentuk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termasuk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atribut-atributnya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menjadi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kolom-kolom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Atribut-atribut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nn-NO" sz="1200" b="0" i="0" u="none" strike="noStrike" baseline="0">
                <a:latin typeface="ArialMT"/>
              </a:rPr>
              <a:t>pengidentifikasi untuk masing-masing tipe entitas dijadikan kunci utama </a:t>
            </a:r>
            <a:r>
              <a:rPr lang="en-AU" sz="1200" b="0" i="0" u="none" strike="noStrike" baseline="0" err="1">
                <a:latin typeface="ArialMT"/>
              </a:rPr>
              <a:t>untuk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masing-masing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Selanjutnya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primer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sisi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berkardinaliti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satu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menjadi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tamu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sisi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berkardinaliti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banyak</a:t>
            </a:r>
            <a:r>
              <a:rPr lang="en-AU" sz="1200" b="0" i="0" u="none" strike="noStrike" baseline="0">
                <a:latin typeface="ArialMT"/>
              </a:rPr>
              <a:t>.</a:t>
            </a:r>
          </a:p>
          <a:p>
            <a:pPr algn="l"/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0" i="0" u="none" strike="noStrike" baseline="0" err="1">
                <a:latin typeface="ArialMT"/>
              </a:rPr>
              <a:t>Perhatikan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gambar</a:t>
            </a:r>
            <a:r>
              <a:rPr lang="en-AU" sz="1200" b="0" i="0" u="none" strike="noStrike" baseline="0">
                <a:latin typeface="ArialMT"/>
              </a:rPr>
              <a:t> 3.19,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Diklat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sisi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satu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berelasi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Materi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sisi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banyak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Transformasi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dilakukan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adalah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membuat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dua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buah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untuk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masing-masing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tipe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termasuk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atribut-atributnya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primer </a:t>
            </a:r>
            <a:r>
              <a:rPr lang="en-AU" sz="1200" b="0" i="0" u="none" strike="noStrike" baseline="0" err="1">
                <a:latin typeface="ArialMT"/>
              </a:rPr>
              <a:t>Kode</a:t>
            </a:r>
            <a:r>
              <a:rPr lang="en-AU" sz="1200" b="0" i="0" u="none" strike="noStrike" baseline="0">
                <a:latin typeface="ArialMT"/>
              </a:rPr>
              <a:t> Diklat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Diklat </a:t>
            </a:r>
            <a:r>
              <a:rPr lang="en-AU" sz="1200" b="0" i="0" u="none" strike="noStrike" baseline="0" err="1">
                <a:latin typeface="ArialMT"/>
              </a:rPr>
              <a:t>bermigrasi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Materi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sebagai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tamu</a:t>
            </a:r>
            <a:r>
              <a:rPr lang="en-AU" sz="1200" b="0" i="0" u="none" strike="noStrike" baseline="0">
                <a:latin typeface="ArialMT"/>
              </a:rPr>
              <a:t>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AA233-B754-4DD1-8CE2-8B9672E8D6E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193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sz="1200" b="0" i="0" u="none" strike="noStrike" baseline="0" err="1">
                <a:latin typeface="ArialMT"/>
              </a:rPr>
              <a:t>Apabila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dua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buah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tipe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berelasi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nilai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kardinaliti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banyak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lawan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banyak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maka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perlu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diciptakan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sebuah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tipe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baru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menjembatani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dua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tipe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tersebut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baru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disebut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sebagai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Asosiatif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Transformasi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dilakukan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adalah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membuat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tabel-tabel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untuk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dua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tipe</a:t>
            </a:r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fr-FR" sz="1200" b="0" i="0" u="none" strike="noStrike" baseline="0" err="1">
                <a:latin typeface="ArialMT"/>
              </a:rPr>
              <a:t>entitas</a:t>
            </a:r>
            <a:r>
              <a:rPr lang="fr-FR" sz="1200" b="0" i="0" u="none" strike="noStrike" baseline="0">
                <a:latin typeface="ArialMT"/>
              </a:rPr>
              <a:t> dan </a:t>
            </a:r>
            <a:r>
              <a:rPr lang="fr-FR" sz="1200" b="0" i="0" u="none" strike="noStrike" baseline="0" err="1">
                <a:latin typeface="ArialMT"/>
              </a:rPr>
              <a:t>satu</a:t>
            </a:r>
            <a:r>
              <a:rPr lang="fr-FR" sz="1200" b="0" i="0" u="none" strike="noStrike" baseline="0">
                <a:latin typeface="ArialMT"/>
              </a:rPr>
              <a:t> </a:t>
            </a:r>
            <a:r>
              <a:rPr lang="fr-FR" sz="1200" b="0" i="0" u="none" strike="noStrike" baseline="0" err="1">
                <a:latin typeface="ArialMT"/>
              </a:rPr>
              <a:t>entitas</a:t>
            </a:r>
            <a:r>
              <a:rPr lang="fr-FR" sz="1200" b="0" i="0" u="none" strike="noStrike" baseline="0">
                <a:latin typeface="ArialMT"/>
              </a:rPr>
              <a:t> </a:t>
            </a:r>
            <a:r>
              <a:rPr lang="fr-FR" sz="1200" b="0" i="0" u="none" strike="noStrike" baseline="0" err="1">
                <a:latin typeface="ArialMT"/>
              </a:rPr>
              <a:t>asosiatif</a:t>
            </a:r>
            <a:r>
              <a:rPr lang="fr-FR" sz="1200" b="0" i="0" u="none" strike="noStrike" baseline="0">
                <a:latin typeface="ArialMT"/>
              </a:rPr>
              <a:t>, </a:t>
            </a:r>
            <a:r>
              <a:rPr lang="fr-FR" sz="1200" b="0" i="0" u="none" strike="noStrike" baseline="0" err="1">
                <a:latin typeface="ArialMT"/>
              </a:rPr>
              <a:t>termasuk</a:t>
            </a:r>
            <a:r>
              <a:rPr lang="fr-FR" sz="1200" b="0" i="0" u="none" strike="noStrike" baseline="0">
                <a:latin typeface="ArialMT"/>
              </a:rPr>
              <a:t> </a:t>
            </a:r>
            <a:r>
              <a:rPr lang="fr-FR" sz="1200" b="0" i="0" u="none" strike="noStrike" baseline="0" err="1">
                <a:latin typeface="ArialMT"/>
              </a:rPr>
              <a:t>atribut-atribut</a:t>
            </a:r>
            <a:r>
              <a:rPr lang="fr-FR" sz="1200" b="0" i="0" u="none" strike="noStrike" baseline="0">
                <a:latin typeface="ArialMT"/>
              </a:rPr>
              <a:t> yang </a:t>
            </a:r>
            <a:r>
              <a:rPr lang="fr-FR" sz="1200" b="0" i="0" u="none" strike="noStrike" baseline="0" err="1">
                <a:latin typeface="ArialMT"/>
              </a:rPr>
              <a:t>dimiliki</a:t>
            </a:r>
            <a:r>
              <a:rPr lang="fr-FR" sz="1200" b="0" i="0" u="none" strike="noStrike" baseline="0">
                <a:latin typeface="ArialMT"/>
              </a:rPr>
              <a:t> </a:t>
            </a:r>
            <a:r>
              <a:rPr lang="fr-FR" sz="1200" b="0" i="0" u="none" strike="noStrike" baseline="0" err="1">
                <a:latin typeface="ArialMT"/>
              </a:rPr>
              <a:t>oleh</a:t>
            </a:r>
            <a:r>
              <a:rPr lang="fr-FR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masing-masing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.</a:t>
            </a:r>
          </a:p>
          <a:p>
            <a:pPr algn="l"/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Jadwal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merupakan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transformasi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relasi</a:t>
            </a:r>
            <a:r>
              <a:rPr lang="en-AU" sz="1200" b="0" i="0" u="none" strike="noStrike" baseline="0">
                <a:latin typeface="ArialMT"/>
              </a:rPr>
              <a:t> ‘</a:t>
            </a:r>
            <a:r>
              <a:rPr lang="en-AU" sz="1200" b="0" i="0" u="none" strike="noStrike" baseline="0" err="1">
                <a:latin typeface="ArialMT"/>
              </a:rPr>
              <a:t>mengajar</a:t>
            </a:r>
            <a:r>
              <a:rPr lang="en-AU" sz="1200" b="0" i="0" u="none" strike="noStrike" baseline="0">
                <a:latin typeface="ArialMT"/>
              </a:rPr>
              <a:t>’ yang </a:t>
            </a:r>
            <a:r>
              <a:rPr lang="en-AU" sz="1200" b="0" i="0" u="none" strike="noStrike" baseline="0" err="1">
                <a:latin typeface="ArialMT"/>
              </a:rPr>
              <a:t>menjadi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asosiatif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karena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kardinaliti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relasi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antara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tipe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Instruktur</a:t>
            </a:r>
            <a:r>
              <a:rPr lang="en-AU" sz="1200" b="0" i="0" u="none" strike="noStrike" baseline="0">
                <a:latin typeface="ArialMT"/>
              </a:rPr>
              <a:t> dan </a:t>
            </a:r>
            <a:r>
              <a:rPr lang="en-AU" sz="1200" b="0" i="0" u="none" strike="noStrike" baseline="0" err="1">
                <a:latin typeface="ArialMT"/>
              </a:rPr>
              <a:t>Materi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adalah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banyak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lawan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banyak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Kolom-kolom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Jadwal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terdiri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NIP yang </a:t>
            </a:r>
            <a:r>
              <a:rPr lang="en-AU" sz="1200" b="0" i="0" u="none" strike="noStrike" baseline="0" err="1">
                <a:latin typeface="ArialMT"/>
              </a:rPr>
              <a:t>merujuk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 NIP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Instruktur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Kode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Materi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merujuk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Kode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Materi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Materi</a:t>
            </a:r>
            <a:r>
              <a:rPr lang="en-AU" sz="1200" b="0" i="0" u="none" strike="noStrike" baseline="0">
                <a:latin typeface="ArialMT"/>
              </a:rPr>
              <a:t>, dan </a:t>
            </a:r>
            <a:r>
              <a:rPr lang="en-AU" sz="1200" b="0" i="0" u="none" strike="noStrike" baseline="0" err="1">
                <a:latin typeface="ArialMT"/>
              </a:rPr>
              <a:t>Tanggal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Ke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tiga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tersebut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menjadi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primer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Jadwal</a:t>
            </a:r>
            <a:r>
              <a:rPr lang="en-AU" sz="1200" b="0" i="0" u="none" strike="noStrike" baseline="0">
                <a:latin typeface="ArialMT"/>
              </a:rPr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AA233-B754-4DD1-8CE2-8B9672E8D6E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609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sz="1200" b="0" i="0" u="none" strike="noStrike" baseline="0" err="1">
                <a:latin typeface="ArialMT"/>
              </a:rPr>
              <a:t>Tipe</a:t>
            </a:r>
            <a:r>
              <a:rPr lang="es-ES" sz="1200" b="0" i="0" u="none" strike="noStrike" baseline="0">
                <a:latin typeface="ArialMT"/>
              </a:rPr>
              <a:t> </a:t>
            </a:r>
            <a:r>
              <a:rPr lang="es-ES" sz="1200" b="0" i="0" u="none" strike="noStrike" baseline="0" err="1">
                <a:latin typeface="ArialMT"/>
              </a:rPr>
              <a:t>entitas</a:t>
            </a:r>
            <a:r>
              <a:rPr lang="es-ES" sz="1200" b="0" i="0" u="none" strike="noStrike" baseline="0">
                <a:latin typeface="ArialMT"/>
              </a:rPr>
              <a:t> pada </a:t>
            </a:r>
            <a:r>
              <a:rPr lang="es-ES" sz="1200" b="0" i="0" u="none" strike="noStrike" baseline="0" err="1">
                <a:latin typeface="ArialMT"/>
              </a:rPr>
              <a:t>relasi</a:t>
            </a:r>
            <a:r>
              <a:rPr lang="es-ES" sz="1200" b="0" i="0" u="none" strike="noStrike" baseline="0">
                <a:latin typeface="ArialMT"/>
              </a:rPr>
              <a:t> </a:t>
            </a:r>
            <a:r>
              <a:rPr lang="es-ES" sz="1200" b="0" i="0" u="none" strike="noStrike" baseline="0" err="1">
                <a:latin typeface="ArialMT"/>
              </a:rPr>
              <a:t>unary</a:t>
            </a:r>
            <a:r>
              <a:rPr lang="es-ES" sz="1200" b="0" i="0" u="none" strike="noStrike" baseline="0">
                <a:latin typeface="ArialMT"/>
              </a:rPr>
              <a:t> </a:t>
            </a:r>
            <a:r>
              <a:rPr lang="es-ES" sz="1200" b="0" i="0" u="none" strike="noStrike" baseline="0" err="1">
                <a:latin typeface="ArialMT"/>
              </a:rPr>
              <a:t>dengan</a:t>
            </a:r>
            <a:r>
              <a:rPr lang="es-ES" sz="1200" b="0" i="0" u="none" strike="noStrike" baseline="0">
                <a:latin typeface="ArialMT"/>
              </a:rPr>
              <a:t> </a:t>
            </a:r>
            <a:r>
              <a:rPr lang="es-ES" sz="1200" b="0" i="0" u="none" strike="noStrike" baseline="0" err="1">
                <a:latin typeface="ArialMT"/>
              </a:rPr>
              <a:t>kardinilati</a:t>
            </a:r>
            <a:r>
              <a:rPr lang="es-ES" sz="1200" b="0" i="0" u="none" strike="noStrike" baseline="0">
                <a:latin typeface="ArialMT"/>
              </a:rPr>
              <a:t> </a:t>
            </a:r>
            <a:r>
              <a:rPr lang="es-ES" sz="1200" b="0" i="0" u="none" strike="noStrike" baseline="0" err="1">
                <a:latin typeface="ArialMT"/>
              </a:rPr>
              <a:t>satu</a:t>
            </a:r>
            <a:r>
              <a:rPr lang="es-ES" sz="1200" b="0" i="0" u="none" strike="noStrike" baseline="0">
                <a:latin typeface="ArialMT"/>
              </a:rPr>
              <a:t> </a:t>
            </a:r>
            <a:r>
              <a:rPr lang="es-ES" sz="1200" b="0" i="0" u="none" strike="noStrike" baseline="0" err="1">
                <a:latin typeface="ArialMT"/>
              </a:rPr>
              <a:t>lawan</a:t>
            </a:r>
            <a:r>
              <a:rPr lang="es-ES" sz="1200" b="0" i="0" u="none" strike="noStrike" baseline="0">
                <a:latin typeface="ArialMT"/>
              </a:rPr>
              <a:t> </a:t>
            </a:r>
            <a:r>
              <a:rPr lang="es-ES" sz="1200" b="0" i="0" u="none" strike="noStrike" baseline="0" err="1">
                <a:latin typeface="ArialMT"/>
              </a:rPr>
              <a:t>satu</a:t>
            </a:r>
            <a:r>
              <a:rPr lang="es-ES" sz="1200" b="0" i="0" u="none" strike="noStrike" baseline="0">
                <a:latin typeface="ArialMT"/>
              </a:rPr>
              <a:t> </a:t>
            </a:r>
            <a:r>
              <a:rPr lang="es-ES" sz="1200" b="0" i="0" u="none" strike="noStrike" baseline="0" err="1">
                <a:latin typeface="ArialMT"/>
              </a:rPr>
              <a:t>ditransformasi</a:t>
            </a:r>
            <a:r>
              <a:rPr lang="es-ES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dalam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bentuk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sebuah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termasuk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sejumlah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berasosiasi</a:t>
            </a:r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pt-BR" sz="1200" b="0" i="0" u="none" strike="noStrike" baseline="0">
                <a:latin typeface="ArialMT"/>
              </a:rPr>
              <a:t>dengan atribut tipe entitas tersebut. Selain itu, sejumlah kolom ditambahkan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sebagai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tamu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merujuk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primer. </a:t>
            </a:r>
            <a:r>
              <a:rPr lang="en-AU" sz="1200" b="0" i="0" u="none" strike="noStrike" baseline="0" err="1">
                <a:latin typeface="ArialMT"/>
              </a:rPr>
              <a:t>Contoh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relasi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sv-SE" sz="1200" b="0" i="0" u="none" strike="noStrike" baseline="0">
                <a:latin typeface="ArialMT"/>
              </a:rPr>
              <a:t>dapat dilihat pada Gambar 3.21.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AA233-B754-4DD1-8CE2-8B9672E8D6E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777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Tipe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entitas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relasi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unary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dikonversi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bentuk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tabel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termasuk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atribut-atributnya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Kemudian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atribut-atribut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sebagai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kunci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tamu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ditambahkan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tabel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tersebut yang merujuk pada kunci primer.</a:t>
            </a:r>
            <a:br>
              <a:rPr lang="sv-SE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sv-SE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Sebagai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contoh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Gambar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3.22,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seorang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pegawai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memimpin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beberapa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pegawai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lain dan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seorang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pegawai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hanya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dipimpin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oleh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seorang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pegawai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sebagai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atasannya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transformasi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tipe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entitas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Pegawai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bentuk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tabel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Pegawai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perlu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ditambahkan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kolom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NIP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Atasan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sebagai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kunci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tamu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merujuk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kunci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utama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NIP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dimana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NIP dan NIP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Atasan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memiliki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definisi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sama (berasal dari domain yang sama).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AA233-B754-4DD1-8CE2-8B9672E8D6E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189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relasi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transformasi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dilakukan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adalah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menciptakan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buah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tabel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yaitu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satu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tabel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berasosiasi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tipe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entitas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dan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satu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tabel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asosiatif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berasosiasi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entitas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asosiatif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Kunci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primer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entitas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asosiatif</a:t>
            </a:r>
            <a:r>
              <a:rPr lang="fr-F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adalah</a:t>
            </a:r>
            <a:r>
              <a:rPr lang="fr-F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kombinasi</a:t>
            </a:r>
            <a:r>
              <a:rPr lang="fr-F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dari </a:t>
            </a:r>
            <a:r>
              <a:rPr lang="fr-FR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kunci</a:t>
            </a:r>
            <a:r>
              <a:rPr lang="fr-F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primer tipe </a:t>
            </a:r>
            <a:r>
              <a:rPr lang="fr-FR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entitas</a:t>
            </a:r>
            <a:r>
              <a:rPr lang="fr-F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fr-FR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lain</a:t>
            </a:r>
            <a:r>
              <a:rPr lang="fr-F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fr-FR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Atribut-atribut</a:t>
            </a:r>
            <a:r>
              <a:rPr lang="fr-F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lain yang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mendukung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keberadaan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entitas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asosiatif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dapat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ditambahkan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AU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AU" sz="1200" b="0" i="0" u="none" strike="noStrike" baseline="0" err="1">
                <a:latin typeface="ArialMT"/>
              </a:rPr>
              <a:t>Setiap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komponen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komputer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bisa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terdiri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beberapa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komponen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komputer</a:t>
            </a:r>
            <a:r>
              <a:rPr lang="en-AU" sz="1200" b="0" i="0" u="none" strike="noStrike" baseline="0">
                <a:latin typeface="ArialMT"/>
              </a:rPr>
              <a:t> yang lain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nilai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kardinaliti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relasi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adalah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banyak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lawan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banyak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Untuk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perlu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diciptakan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sebuah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asosiatif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primer </a:t>
            </a:r>
            <a:r>
              <a:rPr lang="en-AU" sz="1200" b="0" i="0" u="none" strike="noStrike" baseline="0" err="1">
                <a:latin typeface="ArialMT"/>
              </a:rPr>
              <a:t>diperoleh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tipe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Komponen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Komputer</a:t>
            </a:r>
            <a:r>
              <a:rPr lang="en-AU" sz="1200" b="0" i="0" u="none" strike="noStrike" baseline="0">
                <a:latin typeface="ArialMT"/>
              </a:rPr>
              <a:t>. Dari </a:t>
            </a:r>
            <a:r>
              <a:rPr lang="en-AU" sz="1200" b="0" i="0" u="none" strike="noStrike" baseline="0" err="1">
                <a:latin typeface="ArialMT"/>
              </a:rPr>
              <a:t>Gambar</a:t>
            </a:r>
            <a:r>
              <a:rPr lang="en-AU" sz="1200" b="0" i="0" u="none" strike="noStrike" baseline="0">
                <a:latin typeface="ArialMT"/>
              </a:rPr>
              <a:t> 3.23, model </a:t>
            </a:r>
            <a:r>
              <a:rPr lang="en-AU" sz="1200" b="0" i="0" u="none" strike="noStrike" baseline="0" err="1">
                <a:latin typeface="ArialMT"/>
              </a:rPr>
              <a:t>relasi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ditransformasi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dalam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bentuk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dua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yaitu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Komponen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Komputer</a:t>
            </a:r>
            <a:r>
              <a:rPr lang="en-AU" sz="1200" b="0" i="0" u="none" strike="noStrike" baseline="0">
                <a:latin typeface="ArialMT"/>
              </a:rPr>
              <a:t> dan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Item </a:t>
            </a:r>
            <a:r>
              <a:rPr lang="en-AU" sz="1200" b="0" i="0" u="none" strike="noStrike" baseline="0" err="1">
                <a:latin typeface="ArialMT"/>
              </a:rPr>
              <a:t>Komponen</a:t>
            </a:r>
            <a:r>
              <a:rPr lang="en-AU" sz="1200" b="0" i="0" u="none" strike="noStrike" baseline="0">
                <a:latin typeface="ArialMT"/>
              </a:rPr>
              <a:t> (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asosiatif</a:t>
            </a:r>
            <a:r>
              <a:rPr lang="en-AU" sz="1200" b="0" i="0" u="none" strike="noStrike" baseline="0">
                <a:latin typeface="ArialMT"/>
              </a:rPr>
              <a:t>).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primer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Item </a:t>
            </a:r>
            <a:r>
              <a:rPr lang="en-AU" sz="1200" b="0" i="0" u="none" strike="noStrike" baseline="0" err="1">
                <a:latin typeface="ArialMT"/>
              </a:rPr>
              <a:t>Komponen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terdiri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 No </a:t>
            </a:r>
            <a:r>
              <a:rPr lang="en-AU" sz="1200" b="0" i="0" u="none" strike="noStrike" baseline="0" err="1">
                <a:latin typeface="ArialMT"/>
              </a:rPr>
              <a:t>Komp</a:t>
            </a:r>
            <a:r>
              <a:rPr lang="en-AU" sz="1200" b="0" i="0" u="none" strike="noStrike" baseline="0">
                <a:latin typeface="ArialMT"/>
              </a:rPr>
              <a:t> dan No Item yang </a:t>
            </a:r>
            <a:r>
              <a:rPr lang="en-AU" sz="1200" b="0" i="0" u="none" strike="noStrike" baseline="0" err="1">
                <a:latin typeface="ArialMT"/>
              </a:rPr>
              <a:t>keduanya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merujuk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primer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Komponen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Komputer</a:t>
            </a:r>
            <a:r>
              <a:rPr lang="en-AU" sz="1200" b="0" i="0" u="none" strike="noStrike" baseline="0">
                <a:latin typeface="ArialMT"/>
              </a:rPr>
              <a:t>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AA233-B754-4DD1-8CE2-8B9672E8D6E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52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713" y="758825"/>
            <a:ext cx="6723062" cy="37830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95209" y="4795322"/>
            <a:ext cx="5558320" cy="45421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38870066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sz="1200" b="0" i="0" u="none" strike="noStrike" baseline="0">
                <a:latin typeface="ArialMT"/>
              </a:rPr>
              <a:t>Model </a:t>
            </a:r>
            <a:r>
              <a:rPr lang="en-AU" sz="1200" b="0" i="0" u="none" strike="noStrike" baseline="0" err="1">
                <a:latin typeface="ArialMT"/>
              </a:rPr>
              <a:t>relasi</a:t>
            </a:r>
            <a:r>
              <a:rPr lang="en-AU" sz="1200" b="0" i="0" u="none" strike="noStrike" baseline="0">
                <a:latin typeface="ArialMT"/>
              </a:rPr>
              <a:t> ternary </a:t>
            </a:r>
            <a:r>
              <a:rPr lang="en-AU" sz="1200" b="0" i="0" u="none" strike="noStrike" baseline="0" err="1">
                <a:latin typeface="ArialMT"/>
              </a:rPr>
              <a:t>terdiri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tiga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tipe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saling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berhubungan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melalui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sebuah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asosiatif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primer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asosiatif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merupakan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kombinasi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primer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tiga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tipe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terlibat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beberapa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kasus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s-ES" sz="1200" b="0" i="0" u="none" strike="noStrike" baseline="0" err="1">
                <a:latin typeface="ArialMT"/>
              </a:rPr>
              <a:t>atribut</a:t>
            </a:r>
            <a:r>
              <a:rPr lang="es-ES" sz="1200" b="0" i="0" u="none" strike="noStrike" baseline="0">
                <a:latin typeface="ArialMT"/>
              </a:rPr>
              <a:t> </a:t>
            </a:r>
            <a:r>
              <a:rPr lang="es-ES" sz="1200" b="0" i="0" u="none" strike="noStrike" baseline="0" err="1">
                <a:latin typeface="ArialMT"/>
              </a:rPr>
              <a:t>tambahan</a:t>
            </a:r>
            <a:r>
              <a:rPr lang="es-ES" sz="1200" b="0" i="0" u="none" strike="noStrike" baseline="0">
                <a:latin typeface="ArialMT"/>
              </a:rPr>
              <a:t> </a:t>
            </a:r>
            <a:r>
              <a:rPr lang="es-ES" sz="1200" b="0" i="0" u="none" strike="noStrike" baseline="0" err="1">
                <a:latin typeface="ArialMT"/>
              </a:rPr>
              <a:t>perlu</a:t>
            </a:r>
            <a:r>
              <a:rPr lang="es-ES" sz="1200" b="0" i="0" u="none" strike="noStrike" baseline="0">
                <a:latin typeface="ArialMT"/>
              </a:rPr>
              <a:t> </a:t>
            </a:r>
            <a:r>
              <a:rPr lang="es-ES" sz="1200" b="0" i="0" u="none" strike="noStrike" baseline="0" err="1">
                <a:latin typeface="ArialMT"/>
              </a:rPr>
              <a:t>ditambahkan</a:t>
            </a:r>
            <a:r>
              <a:rPr lang="es-ES" sz="1200" b="0" i="0" u="none" strike="noStrike" baseline="0">
                <a:latin typeface="ArialMT"/>
              </a:rPr>
              <a:t> </a:t>
            </a:r>
            <a:r>
              <a:rPr lang="es-ES" sz="1200" b="0" i="0" u="none" strike="noStrike" baseline="0" err="1">
                <a:latin typeface="ArialMT"/>
              </a:rPr>
              <a:t>untuk</a:t>
            </a:r>
            <a:r>
              <a:rPr lang="es-ES" sz="1200" b="0" i="0" u="none" strike="noStrike" baseline="0">
                <a:latin typeface="ArialMT"/>
              </a:rPr>
              <a:t> </a:t>
            </a:r>
            <a:r>
              <a:rPr lang="es-ES" sz="1200" b="0" i="0" u="none" strike="noStrike" baseline="0" err="1">
                <a:latin typeface="ArialMT"/>
              </a:rPr>
              <a:t>menciptakan</a:t>
            </a:r>
            <a:r>
              <a:rPr lang="es-ES" sz="1200" b="0" i="0" u="none" strike="noStrike" baseline="0">
                <a:latin typeface="ArialMT"/>
              </a:rPr>
              <a:t> </a:t>
            </a:r>
            <a:r>
              <a:rPr lang="es-ES" sz="1200" b="0" i="0" u="none" strike="noStrike" baseline="0" err="1">
                <a:latin typeface="ArialMT"/>
              </a:rPr>
              <a:t>kunci</a:t>
            </a:r>
            <a:r>
              <a:rPr lang="es-ES" sz="1200" b="0" i="0" u="none" strike="noStrike" baseline="0">
                <a:latin typeface="ArialMT"/>
              </a:rPr>
              <a:t> primer yang </a:t>
            </a:r>
            <a:r>
              <a:rPr lang="es-ES" sz="1200" b="0" i="0" u="none" strike="noStrike" baseline="0" err="1">
                <a:latin typeface="ArialMT"/>
              </a:rPr>
              <a:t>unik</a:t>
            </a:r>
            <a:r>
              <a:rPr lang="es-ES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asosiatif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Untuk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melakukan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pemetaan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tiga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tipe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dan </a:t>
            </a:r>
            <a:r>
              <a:rPr lang="en-AU" sz="1200" b="0" i="0" u="none" strike="noStrike" baseline="0" err="1">
                <a:latin typeface="ArialMT"/>
              </a:rPr>
              <a:t>sebuah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asosiatif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dikonversikan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dalam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bentuk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Sedangkan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atribut-atribut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dimiliki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oleh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setiap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dikonversikan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dalam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bentuk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. </a:t>
            </a:r>
          </a:p>
          <a:p>
            <a:pPr algn="l"/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gambar</a:t>
            </a:r>
            <a:r>
              <a:rPr lang="en-AU" sz="1200" b="0" i="0" u="none" strike="noStrike" baseline="0">
                <a:latin typeface="ArialMT"/>
              </a:rPr>
              <a:t> 3.24 di </a:t>
            </a:r>
            <a:r>
              <a:rPr lang="en-AU" sz="1200" b="0" i="0" u="none" strike="noStrike" baseline="0" err="1">
                <a:latin typeface="ArialMT"/>
              </a:rPr>
              <a:t>atas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tipe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Diklat, </a:t>
            </a:r>
            <a:r>
              <a:rPr lang="en-AU" sz="1200" b="0" i="0" u="none" strike="noStrike" baseline="0" err="1">
                <a:latin typeface="ArialMT"/>
              </a:rPr>
              <a:t>Instruktur</a:t>
            </a:r>
            <a:r>
              <a:rPr lang="en-AU" sz="1200" b="0" i="0" u="none" strike="noStrike" baseline="0">
                <a:latin typeface="ArialMT"/>
              </a:rPr>
              <a:t> dan </a:t>
            </a:r>
            <a:r>
              <a:rPr lang="en-AU" sz="1200" b="0" i="0" u="none" strike="noStrike" baseline="0" err="1">
                <a:latin typeface="ArialMT"/>
              </a:rPr>
              <a:t>Peserta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berpartisipasi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relasi</a:t>
            </a:r>
            <a:r>
              <a:rPr lang="en-AU" sz="1200" b="0" i="0" u="none" strike="noStrike" baseline="0">
                <a:latin typeface="ArialMT"/>
              </a:rPr>
              <a:t> ternary.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asosiatif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terbentuk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adalah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Evaluasi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atribut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Kode</a:t>
            </a:r>
            <a:r>
              <a:rPr lang="en-AU" sz="1200" b="0" i="0" u="none" strike="noStrike" baseline="0">
                <a:latin typeface="ArialMT"/>
              </a:rPr>
              <a:t> Diklat, NIP </a:t>
            </a:r>
            <a:r>
              <a:rPr lang="en-AU" sz="1200" b="0" i="0" u="none" strike="noStrike" baseline="0" err="1">
                <a:latin typeface="ArialMT"/>
              </a:rPr>
              <a:t>Instruktur</a:t>
            </a:r>
            <a:r>
              <a:rPr lang="en-AU" sz="1200" b="0" i="0" u="none" strike="noStrike" baseline="0">
                <a:latin typeface="ArialMT"/>
              </a:rPr>
              <a:t>, NIP </a:t>
            </a:r>
            <a:r>
              <a:rPr lang="en-AU" sz="1200" b="0" i="0" u="none" strike="noStrike" baseline="0" err="1">
                <a:latin typeface="ArialMT"/>
              </a:rPr>
              <a:t>Peserta</a:t>
            </a:r>
            <a:r>
              <a:rPr lang="en-AU" sz="1200" b="0" i="0" u="none" strike="noStrike" baseline="0">
                <a:latin typeface="ArialMT"/>
              </a:rPr>
              <a:t>, dan </a:t>
            </a:r>
            <a:r>
              <a:rPr lang="en-AU" sz="1200" b="0" i="0" u="none" strike="noStrike" baseline="0" err="1">
                <a:latin typeface="ArialMT"/>
              </a:rPr>
              <a:t>Nilai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Atribut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Kode</a:t>
            </a:r>
            <a:r>
              <a:rPr lang="en-AU" sz="1200" b="0" i="0" u="none" strike="noStrike" baseline="0">
                <a:latin typeface="ArialMT"/>
              </a:rPr>
              <a:t> Diklat, NIP </a:t>
            </a:r>
            <a:r>
              <a:rPr lang="en-AU" sz="1200" b="0" i="0" u="none" strike="noStrike" baseline="0" err="1">
                <a:latin typeface="ArialMT"/>
              </a:rPr>
              <a:t>Instruktur</a:t>
            </a:r>
            <a:r>
              <a:rPr lang="en-AU" sz="1200" b="0" i="0" u="none" strike="noStrike" baseline="0">
                <a:latin typeface="ArialMT"/>
              </a:rPr>
              <a:t>, NIP </a:t>
            </a:r>
            <a:r>
              <a:rPr lang="en-AU" sz="1200" b="0" i="0" u="none" strike="noStrike" baseline="0" err="1">
                <a:latin typeface="ArialMT"/>
              </a:rPr>
              <a:t>Peserta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adalah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primer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Evaluasi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dimana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Kode</a:t>
            </a:r>
            <a:r>
              <a:rPr lang="en-AU" sz="1200" b="0" i="0" u="none" strike="noStrike" baseline="0">
                <a:latin typeface="ArialMT"/>
              </a:rPr>
              <a:t> Diklat </a:t>
            </a:r>
            <a:r>
              <a:rPr lang="en-AU" sz="1200" b="0" i="0" u="none" strike="noStrike" baseline="0" err="1">
                <a:latin typeface="ArialMT"/>
              </a:rPr>
              <a:t>merujuk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Kode</a:t>
            </a:r>
            <a:r>
              <a:rPr lang="en-AU" sz="1200" b="0" i="0" u="none" strike="noStrike" baseline="0">
                <a:latin typeface="ArialMT"/>
              </a:rPr>
              <a:t> Diklat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Diklat, NIP </a:t>
            </a:r>
            <a:r>
              <a:rPr lang="en-AU" sz="1200" b="0" i="0" u="none" strike="noStrike" baseline="0" err="1">
                <a:latin typeface="ArialMT"/>
              </a:rPr>
              <a:t>Instruktur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merujuk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NIP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Instruktur</a:t>
            </a:r>
            <a:r>
              <a:rPr lang="en-AU" sz="1200" b="0" i="0" u="none" strike="noStrike" baseline="0">
                <a:latin typeface="ArialMT"/>
              </a:rPr>
              <a:t> dan NIP </a:t>
            </a:r>
            <a:r>
              <a:rPr lang="en-AU" sz="1200" b="0" i="0" u="none" strike="noStrike" baseline="0" err="1">
                <a:latin typeface="ArialMT"/>
              </a:rPr>
              <a:t>Peserta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merujuk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NIP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Peserta</a:t>
            </a:r>
            <a:r>
              <a:rPr lang="en-AU" sz="1200" b="0" i="0" u="none" strike="noStrike" baseline="0">
                <a:latin typeface="ArialMT"/>
              </a:rPr>
              <a:t>. Model </a:t>
            </a:r>
            <a:r>
              <a:rPr lang="en-AU" sz="1200" b="0" i="0" u="none" strike="noStrike" baseline="0" err="1">
                <a:latin typeface="ArialMT"/>
              </a:rPr>
              <a:t>relasi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kemudian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dikonversikan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dalam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bentuk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berikut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kolom-kolomnya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sehingga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tercipta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empat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yaitu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Diklat, </a:t>
            </a:r>
            <a:r>
              <a:rPr lang="en-AU" sz="1200" b="0" i="0" u="none" strike="noStrike" baseline="0" err="1">
                <a:latin typeface="ArialMT"/>
              </a:rPr>
              <a:t>Instruktur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Peserta</a:t>
            </a:r>
            <a:r>
              <a:rPr lang="en-AU" sz="1200" b="0" i="0" u="none" strike="noStrike" baseline="0">
                <a:latin typeface="ArialMT"/>
              </a:rPr>
              <a:t>, dan </a:t>
            </a:r>
            <a:r>
              <a:rPr lang="en-AU" sz="1200" b="0" i="0" u="none" strike="noStrike" baseline="0" err="1">
                <a:latin typeface="ArialMT"/>
              </a:rPr>
              <a:t>Evaluasi</a:t>
            </a:r>
            <a:r>
              <a:rPr lang="en-AU" sz="1200" b="0" i="0" u="none" strike="noStrike" baseline="0">
                <a:latin typeface="ArialMT"/>
              </a:rPr>
              <a:t>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AA233-B754-4DD1-8CE2-8B9672E8D6E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901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sz="1200" b="0" i="0" u="none" strike="noStrike" baseline="0" err="1">
                <a:latin typeface="ArialMT"/>
              </a:rPr>
              <a:t>Normalisasi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adalah</a:t>
            </a:r>
            <a:r>
              <a:rPr lang="en-AU" sz="1200" b="0" i="0" u="none" strike="noStrike" baseline="0">
                <a:latin typeface="ArialMT"/>
              </a:rPr>
              <a:t> proses </a:t>
            </a:r>
            <a:r>
              <a:rPr lang="en-AU" sz="1200" b="0" i="0" u="none" strike="noStrike" baseline="0" err="1">
                <a:latin typeface="ArialMT"/>
              </a:rPr>
              <a:t>membuat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tabel-tabel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dalam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bentuk</a:t>
            </a:r>
            <a:r>
              <a:rPr lang="en-AU" sz="1200" b="0" i="0" u="none" strike="noStrike" baseline="0">
                <a:latin typeface="ArialMT"/>
              </a:rPr>
              <a:t> normal </a:t>
            </a:r>
            <a:r>
              <a:rPr lang="en-AU" sz="1200" b="0" i="0" u="none" strike="noStrike" baseline="0" err="1">
                <a:latin typeface="ArialMT"/>
              </a:rPr>
              <a:t>tanpa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adanya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anomali</a:t>
            </a:r>
            <a:r>
              <a:rPr lang="en-AU" sz="1200" b="0" i="0" u="none" strike="noStrike" baseline="0">
                <a:latin typeface="ArialMT"/>
              </a:rPr>
              <a:t> database. </a:t>
            </a:r>
            <a:r>
              <a:rPr lang="en-AU" sz="1200" b="0" i="0" u="none" strike="noStrike" baseline="0" err="1">
                <a:latin typeface="ArialMT"/>
              </a:rPr>
              <a:t>Normalisasi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bertujuan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untuk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meminimalkan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terjadinya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sv-SE" sz="1200" b="0" i="0" u="none" strike="noStrike" baseline="0">
                <a:latin typeface="ArialMT"/>
              </a:rPr>
              <a:t>redundansi dan meningkatkan derajat konsistensi. Sebelum membahas normalisasi, </a:t>
            </a:r>
            <a:r>
              <a:rPr lang="en-AU" sz="1200" b="0" i="0" u="none" strike="noStrike" baseline="0" err="1">
                <a:latin typeface="ArialMT"/>
              </a:rPr>
              <a:t>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baiknya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mengetahui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konsep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ketergantungan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fungsional</a:t>
            </a:r>
            <a:r>
              <a:rPr lang="en-AU" sz="1200" b="0" i="0" u="none" strike="noStrike" baseline="0">
                <a:latin typeface="ArialMT"/>
              </a:rPr>
              <a:t> (</a:t>
            </a:r>
            <a:r>
              <a:rPr lang="en-AU" sz="1200" b="0" i="1" u="none" strike="noStrike" baseline="0">
                <a:latin typeface="Arial"/>
              </a:rPr>
              <a:t>functional dependency</a:t>
            </a:r>
            <a:r>
              <a:rPr lang="en-AU" sz="1200" b="0" i="0" u="none" strike="noStrike" baseline="0">
                <a:latin typeface="ArialMT"/>
              </a:rPr>
              <a:t>).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AA233-B754-4DD1-8CE2-8B9672E8D6E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312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Sebagai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contoh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tabel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Pegawai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atribut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NIP,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Nama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Jalan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Kota,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Kode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dapat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dituliskan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ketergantungan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fungsionalnya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sebagai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berikut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NIP →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Nama</a:t>
            </a:r>
            <a:endParaRPr lang="en-US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i-FI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NIP → Jalan, Kota, Kode Pos</a:t>
            </a:r>
          </a:p>
          <a:p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Keberadaan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atribut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Nama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Jalan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Kota, dan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Kode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bergantung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secara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fungsi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atribut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NIP.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kata lain,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atribut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NIP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adalah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penentu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atribut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Nama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Jalan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Kota, dan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Kode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AA233-B754-4DD1-8CE2-8B9672E8D6E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433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sz="1200" b="1" i="0" u="none" strike="noStrike" baseline="0">
                <a:latin typeface="Arial"/>
              </a:rPr>
              <a:t>2.3.1. </a:t>
            </a:r>
            <a:r>
              <a:rPr lang="en-AU" sz="1200" b="1" i="0" u="none" strike="noStrike" baseline="0" err="1">
                <a:latin typeface="Arial"/>
              </a:rPr>
              <a:t>Bentuk</a:t>
            </a:r>
            <a:r>
              <a:rPr lang="en-AU" sz="1200" b="1" i="0" u="none" strike="noStrike" baseline="0">
                <a:latin typeface="Arial"/>
              </a:rPr>
              <a:t> Normal </a:t>
            </a:r>
            <a:r>
              <a:rPr lang="en-AU" sz="1200" b="1" i="0" u="none" strike="noStrike" baseline="0" err="1">
                <a:latin typeface="Arial"/>
              </a:rPr>
              <a:t>Pertama</a:t>
            </a:r>
            <a:r>
              <a:rPr lang="en-AU" sz="1200" b="1" i="0" u="none" strike="noStrike" baseline="0">
                <a:latin typeface="Arial"/>
              </a:rPr>
              <a:t> (</a:t>
            </a:r>
            <a:r>
              <a:rPr lang="en-AU" sz="1200" b="1" i="1" u="none" strike="noStrike" baseline="0">
                <a:latin typeface="Arial"/>
              </a:rPr>
              <a:t>First Normal Form </a:t>
            </a:r>
            <a:r>
              <a:rPr lang="en-AU" sz="1200" b="1" i="0" u="none" strike="noStrike" baseline="0">
                <a:latin typeface="Arial"/>
              </a:rPr>
              <a:t>– 1NF)</a:t>
            </a:r>
          </a:p>
          <a:p>
            <a:pPr algn="l"/>
            <a:r>
              <a:rPr lang="en-AU" sz="1200" b="0" i="0" u="none" strike="noStrike" baseline="0" err="1">
                <a:latin typeface="ArialMT"/>
              </a:rPr>
              <a:t>Syarat</a:t>
            </a:r>
            <a:r>
              <a:rPr lang="en-AU" sz="1200" b="0" i="0" u="none" strike="noStrike" baseline="0">
                <a:latin typeface="ArialMT"/>
              </a:rPr>
              <a:t> 1NF </a:t>
            </a:r>
            <a:r>
              <a:rPr lang="en-AU" sz="1200" b="0" i="0" u="none" strike="noStrike" baseline="0" err="1">
                <a:latin typeface="ArialMT"/>
              </a:rPr>
              <a:t>adalah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semua</a:t>
            </a:r>
            <a:r>
              <a:rPr lang="en-AU" sz="1200" b="0" i="0" u="none" strike="noStrike" baseline="0">
                <a:latin typeface="ArialMT"/>
              </a:rPr>
              <a:t> data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di </a:t>
            </a:r>
            <a:r>
              <a:rPr lang="en-AU" sz="1200" b="0" i="0" u="none" strike="noStrike" baseline="0" err="1">
                <a:latin typeface="ArialMT"/>
              </a:rPr>
              <a:t>posisi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perpotongan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baris</a:t>
            </a:r>
            <a:r>
              <a:rPr lang="en-AU" sz="1200" b="0" i="0" u="none" strike="noStrike" baseline="0">
                <a:latin typeface="ArialMT"/>
              </a:rPr>
              <a:t> dan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harus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bersifat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atomik</a:t>
            </a:r>
            <a:r>
              <a:rPr lang="en-AU" sz="1200" b="0" i="0" u="none" strike="noStrike" baseline="0">
                <a:latin typeface="ArialMT"/>
              </a:rPr>
              <a:t> (</a:t>
            </a:r>
            <a:r>
              <a:rPr lang="en-AU" sz="1200" b="0" i="0" u="none" strike="noStrike" baseline="0" err="1">
                <a:latin typeface="ArialMT"/>
              </a:rPr>
              <a:t>satu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kesatuan</a:t>
            </a:r>
            <a:r>
              <a:rPr lang="en-AU" sz="1200" b="0" i="0" u="none" strike="noStrike" baseline="0">
                <a:latin typeface="ArialMT"/>
              </a:rPr>
              <a:t> unit data).</a:t>
            </a:r>
          </a:p>
          <a:p>
            <a:pPr algn="l"/>
            <a:r>
              <a:rPr lang="it-IT" sz="1200" b="0" i="0" u="none" strike="noStrike" baseline="0">
                <a:latin typeface="ArialMT"/>
              </a:rPr>
              <a:t>Setelah memenuhi 1NF, semua multi-nilai telah dihilangkan sehingga tabel berisi nilai </a:t>
            </a:r>
            <a:r>
              <a:rPr lang="en-AU" sz="1200" b="0" i="0" u="none" strike="noStrike" baseline="0" err="1">
                <a:latin typeface="ArialMT"/>
              </a:rPr>
              <a:t>tunggal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setiap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perpotongan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baris</a:t>
            </a:r>
            <a:r>
              <a:rPr lang="en-AU" sz="1200" b="0" i="0" u="none" strike="noStrike" baseline="0">
                <a:latin typeface="ArialMT"/>
              </a:rPr>
              <a:t> dan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.</a:t>
            </a:r>
          </a:p>
          <a:p>
            <a:pPr algn="l"/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Pegawai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belum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memenuhi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kondisi</a:t>
            </a:r>
            <a:r>
              <a:rPr lang="en-AU" sz="1200" b="0" i="0" u="none" strike="noStrike" baseline="0">
                <a:latin typeface="ArialMT"/>
              </a:rPr>
              <a:t> 1NF </a:t>
            </a:r>
            <a:r>
              <a:rPr lang="en-AU" sz="1200" b="0" i="0" u="none" strike="noStrike" baseline="0" err="1">
                <a:latin typeface="ArialMT"/>
              </a:rPr>
              <a:t>harus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dikonversi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bentuk</a:t>
            </a:r>
            <a:r>
              <a:rPr lang="en-AU" sz="1200" b="0" i="0" u="none" strike="noStrike" baseline="0">
                <a:latin typeface="ArialMT"/>
              </a:rPr>
              <a:t> 1NF.</a:t>
            </a:r>
            <a:r>
              <a:rPr lang="en-US"/>
              <a:t>Hal 37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AA233-B754-4DD1-8CE2-8B9672E8D6E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122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sz="1200" b="0" i="0" u="none" strike="noStrike" baseline="0" err="1">
                <a:latin typeface="ArialMT"/>
              </a:rPr>
              <a:t>Syarat</a:t>
            </a:r>
            <a:r>
              <a:rPr lang="en-AU" sz="1200" b="0" i="0" u="none" strike="noStrike" baseline="0">
                <a:latin typeface="ArialMT"/>
              </a:rPr>
              <a:t> 2NF </a:t>
            </a:r>
            <a:r>
              <a:rPr lang="en-AU" sz="1200" b="0" i="0" u="none" strike="noStrike" baseline="0" err="1">
                <a:latin typeface="ArialMT"/>
              </a:rPr>
              <a:t>adalah</a:t>
            </a:r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0" i="0" u="none" strike="noStrike" baseline="0">
                <a:latin typeface="Wingdings-Regular"/>
              </a:rPr>
              <a:t>􀂃 </a:t>
            </a:r>
            <a:r>
              <a:rPr lang="en-AU" sz="1200" b="0" i="0" u="none" strike="noStrike" baseline="0" err="1">
                <a:latin typeface="ArialMT"/>
              </a:rPr>
              <a:t>Memenuhi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kondisi</a:t>
            </a:r>
            <a:r>
              <a:rPr lang="en-AU" sz="1200" b="0" i="0" u="none" strike="noStrike" baseline="0">
                <a:latin typeface="ArialMT"/>
              </a:rPr>
              <a:t> 1NF</a:t>
            </a:r>
          </a:p>
          <a:p>
            <a:pPr algn="l"/>
            <a:r>
              <a:rPr lang="en-AU" sz="1200" b="0" i="0" u="none" strike="noStrike" baseline="0">
                <a:latin typeface="Wingdings-Regular"/>
              </a:rPr>
              <a:t>􀂃 </a:t>
            </a:r>
            <a:r>
              <a:rPr lang="en-AU" sz="1200" b="0" i="0" u="none" strike="noStrike" baseline="0" err="1">
                <a:latin typeface="ArialMT"/>
              </a:rPr>
              <a:t>Setiap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atribut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bukan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bergantung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penuh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primer</a:t>
            </a:r>
          </a:p>
          <a:p>
            <a:pPr algn="l"/>
            <a:r>
              <a:rPr lang="en-AU" sz="1200" b="0" i="0" u="none" strike="noStrike" baseline="0" err="1">
                <a:latin typeface="ArialMT"/>
              </a:rPr>
              <a:t>Setelah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memenuhi</a:t>
            </a:r>
            <a:r>
              <a:rPr lang="en-AU" sz="1200" b="0" i="0" u="none" strike="noStrike" baseline="0">
                <a:latin typeface="ArialMT"/>
              </a:rPr>
              <a:t> 2NF, </a:t>
            </a:r>
            <a:r>
              <a:rPr lang="en-AU" sz="1200" b="0" i="0" u="none" strike="noStrike" baseline="0" err="1">
                <a:latin typeface="ArialMT"/>
              </a:rPr>
              <a:t>semua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ketergantungan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bersifat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parsial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telah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dihilangkan</a:t>
            </a:r>
            <a:r>
              <a:rPr lang="en-AU" sz="1200" b="0" i="0" u="none" strike="noStrike" baseline="0">
                <a:latin typeface="ArialMT"/>
              </a:rPr>
              <a:t>. </a:t>
            </a:r>
          </a:p>
          <a:p>
            <a:pPr algn="l"/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gambar</a:t>
            </a:r>
            <a:r>
              <a:rPr lang="en-AU" sz="1200" b="0" i="0" u="none" strike="noStrike" baseline="0">
                <a:latin typeface="ArialMT"/>
              </a:rPr>
              <a:t> 3.28,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Evaluasi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terdiri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 NIP, </a:t>
            </a:r>
            <a:r>
              <a:rPr lang="en-AU" sz="1200" b="0" i="0" u="none" strike="noStrike" baseline="0" err="1">
                <a:latin typeface="ArialMT"/>
              </a:rPr>
              <a:t>Nama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Kode</a:t>
            </a:r>
            <a:r>
              <a:rPr lang="en-AU" sz="1200" b="0" i="0" u="none" strike="noStrike" baseline="0">
                <a:latin typeface="ArialMT"/>
              </a:rPr>
              <a:t> Diklat, </a:t>
            </a:r>
            <a:r>
              <a:rPr lang="en-AU" sz="1200" b="0" i="0" u="none" strike="noStrike" baseline="0" err="1">
                <a:latin typeface="ArialMT"/>
              </a:rPr>
              <a:t>Nilai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dapat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dijabarkan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ketergantungan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fungsionalnya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yaitu</a:t>
            </a:r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pl-PL" sz="1200" b="0" i="0" u="none" strike="noStrike" baseline="0">
                <a:latin typeface="Wingdings-Regular"/>
              </a:rPr>
              <a:t>􀂃 </a:t>
            </a:r>
            <a:r>
              <a:rPr lang="pl-PL" sz="1200" b="0" i="0" u="none" strike="noStrike" baseline="0">
                <a:latin typeface="ArialMT"/>
              </a:rPr>
              <a:t>NIP, Kode Diklat → Nilai, Nama</a:t>
            </a:r>
          </a:p>
          <a:p>
            <a:pPr algn="l"/>
            <a:r>
              <a:rPr lang="en-AU" sz="1200" b="0" i="0" u="none" strike="noStrike" baseline="0">
                <a:latin typeface="Wingdings-Regular"/>
              </a:rPr>
              <a:t>􀂃 </a:t>
            </a:r>
            <a:r>
              <a:rPr lang="en-AU" sz="1200" b="0" i="0" u="none" strike="noStrike" baseline="0">
                <a:latin typeface="ArialMT"/>
              </a:rPr>
              <a:t>NIP → </a:t>
            </a:r>
            <a:r>
              <a:rPr lang="en-AU" sz="1200" b="0" i="0" u="none" strike="noStrike" baseline="0" err="1">
                <a:latin typeface="ArialMT"/>
              </a:rPr>
              <a:t>Nama</a:t>
            </a:r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0" i="0" u="none" strike="noStrike" baseline="0">
                <a:latin typeface="ArialMT"/>
              </a:rPr>
              <a:t>Dari </a:t>
            </a:r>
            <a:r>
              <a:rPr lang="en-AU" sz="1200" b="0" i="0" u="none" strike="noStrike" baseline="0" err="1">
                <a:latin typeface="ArialMT"/>
              </a:rPr>
              <a:t>penjabaran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ketergantungan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fungsional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terlihat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bahwa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Nama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bergantung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penuh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sv-SE" sz="1200" b="0" i="0" u="none" strike="noStrike" baseline="0">
                <a:latin typeface="ArialMT"/>
              </a:rPr>
              <a:t>pada kunci primer NIP dan Kode Diklat, tetapi Nama juga bergantung secara parsial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NIP.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demikian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Evaluasi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tidak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memenuhi</a:t>
            </a:r>
            <a:r>
              <a:rPr lang="en-AU" sz="1200" b="0" i="0" u="none" strike="noStrike" baseline="0">
                <a:latin typeface="ArialMT"/>
              </a:rPr>
              <a:t> 2NF dan </a:t>
            </a:r>
            <a:r>
              <a:rPr lang="en-AU" sz="1200" b="0" i="0" u="none" strike="noStrike" baseline="0" err="1">
                <a:latin typeface="ArialMT"/>
              </a:rPr>
              <a:t>perlu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didekomposisi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berdasarkan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ketergantungan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fungsionalnya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menjadi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dua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yaitu</a:t>
            </a:r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0" i="0" u="none" strike="noStrike" baseline="0">
                <a:latin typeface="Wingdings-Regular"/>
              </a:rPr>
              <a:t>􀂃 </a:t>
            </a:r>
            <a:r>
              <a:rPr lang="en-AU" sz="1200" b="0" i="0" u="none" strike="noStrike" baseline="0" err="1">
                <a:latin typeface="ArialMT"/>
              </a:rPr>
              <a:t>Evaluasi</a:t>
            </a:r>
            <a:r>
              <a:rPr lang="en-AU" sz="1200" b="0" i="0" u="none" strike="noStrike" baseline="0">
                <a:latin typeface="ArialMT"/>
              </a:rPr>
              <a:t> (NIP, </a:t>
            </a:r>
            <a:r>
              <a:rPr lang="en-AU" sz="1200" b="0" i="0" u="none" strike="noStrike" baseline="0" err="1">
                <a:latin typeface="ArialMT"/>
              </a:rPr>
              <a:t>Kode</a:t>
            </a:r>
            <a:r>
              <a:rPr lang="en-AU" sz="1200" b="0" i="0" u="none" strike="noStrike" baseline="0">
                <a:latin typeface="ArialMT"/>
              </a:rPr>
              <a:t> Diklat, </a:t>
            </a:r>
            <a:r>
              <a:rPr lang="en-AU" sz="1200" b="0" i="0" u="none" strike="noStrike" baseline="0" err="1">
                <a:latin typeface="ArialMT"/>
              </a:rPr>
              <a:t>Nilai</a:t>
            </a:r>
            <a:r>
              <a:rPr lang="en-AU" sz="1200" b="0" i="0" u="none" strike="noStrike" baseline="0">
                <a:latin typeface="ArialMT"/>
              </a:rPr>
              <a:t>)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primer NIP dan </a:t>
            </a:r>
            <a:r>
              <a:rPr lang="en-AU" sz="1200" b="0" i="0" u="none" strike="noStrike" baseline="0" err="1">
                <a:latin typeface="ArialMT"/>
              </a:rPr>
              <a:t>Kode</a:t>
            </a:r>
            <a:r>
              <a:rPr lang="en-AU" sz="1200" b="0" i="0" u="none" strike="noStrike" baseline="0">
                <a:latin typeface="ArialMT"/>
              </a:rPr>
              <a:t> Diklat, dan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tamu</a:t>
            </a:r>
            <a:r>
              <a:rPr lang="en-AU" sz="1200" b="0" i="0" u="none" strike="noStrike" baseline="0">
                <a:latin typeface="ArialMT"/>
              </a:rPr>
              <a:t> NIP</a:t>
            </a:r>
          </a:p>
          <a:p>
            <a:pPr algn="l"/>
            <a:r>
              <a:rPr lang="en-AU" sz="1200" b="0" i="0" u="none" strike="noStrike" baseline="0">
                <a:latin typeface="Wingdings-Regular"/>
              </a:rPr>
              <a:t>􀂃 </a:t>
            </a:r>
            <a:r>
              <a:rPr lang="en-AU" sz="1200" b="0" i="0" u="none" strike="noStrike" baseline="0" err="1">
                <a:latin typeface="ArialMT"/>
              </a:rPr>
              <a:t>Pegawai</a:t>
            </a:r>
            <a:r>
              <a:rPr lang="en-AU" sz="1200" b="0" i="0" u="none" strike="noStrike" baseline="0">
                <a:latin typeface="ArialMT"/>
              </a:rPr>
              <a:t> (NIP, </a:t>
            </a:r>
            <a:r>
              <a:rPr lang="en-AU" sz="1200" b="0" i="0" u="none" strike="noStrike" baseline="0" err="1">
                <a:latin typeface="ArialMT"/>
              </a:rPr>
              <a:t>Nama</a:t>
            </a:r>
            <a:r>
              <a:rPr lang="en-AU" sz="1200" b="0" i="0" u="none" strike="noStrike" baseline="0">
                <a:latin typeface="ArialMT"/>
              </a:rPr>
              <a:t>)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primer NIP.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AA233-B754-4DD1-8CE2-8B9672E8D6E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085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sz="1200" b="0" i="0" u="none" strike="noStrike" baseline="0" err="1">
                <a:latin typeface="ArialMT"/>
              </a:rPr>
              <a:t>Syarat</a:t>
            </a:r>
            <a:r>
              <a:rPr lang="en-AU" sz="1200" b="0" i="0" u="none" strike="noStrike" baseline="0">
                <a:latin typeface="ArialMT"/>
              </a:rPr>
              <a:t> 3NF </a:t>
            </a:r>
            <a:r>
              <a:rPr lang="en-AU" sz="1200" b="0" i="0" u="none" strike="noStrike" baseline="0" err="1">
                <a:latin typeface="ArialMT"/>
              </a:rPr>
              <a:t>adalah</a:t>
            </a:r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0" i="0" u="none" strike="noStrike" baseline="0">
                <a:latin typeface="Wingdings-Regular"/>
              </a:rPr>
              <a:t>􀂃 </a:t>
            </a:r>
            <a:r>
              <a:rPr lang="en-AU" sz="1200" b="0" i="0" u="none" strike="noStrike" baseline="0" err="1">
                <a:latin typeface="ArialMT"/>
              </a:rPr>
              <a:t>Memenuhi</a:t>
            </a:r>
            <a:r>
              <a:rPr lang="en-AU" sz="1200" b="0" i="0" u="none" strike="noStrike" baseline="0">
                <a:latin typeface="ArialMT"/>
              </a:rPr>
              <a:t> 2NF</a:t>
            </a:r>
          </a:p>
          <a:p>
            <a:pPr algn="l"/>
            <a:r>
              <a:rPr lang="en-AU" sz="1200" b="0" i="0" u="none" strike="noStrike" baseline="0">
                <a:latin typeface="Wingdings-Regular"/>
              </a:rPr>
              <a:t>􀂃 </a:t>
            </a:r>
            <a:r>
              <a:rPr lang="en-AU" sz="1200" b="0" i="0" u="none" strike="noStrike" baseline="0" err="1">
                <a:latin typeface="ArialMT"/>
              </a:rPr>
              <a:t>Tidak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atribut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bukan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bergantung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atribut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bukan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lain</a:t>
            </a:r>
          </a:p>
          <a:p>
            <a:pPr algn="l"/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0" i="0" u="none" strike="noStrike" baseline="0" err="1">
                <a:latin typeface="ArialMT"/>
              </a:rPr>
              <a:t>Setelah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memenuhi</a:t>
            </a:r>
            <a:r>
              <a:rPr lang="en-AU" sz="1200" b="0" i="0" u="none" strike="noStrike" baseline="0">
                <a:latin typeface="ArialMT"/>
              </a:rPr>
              <a:t> 3NF, </a:t>
            </a:r>
            <a:r>
              <a:rPr lang="en-AU" sz="1200" b="0" i="0" u="none" strike="noStrike" baseline="0" err="1">
                <a:latin typeface="ArialMT"/>
              </a:rPr>
              <a:t>semua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ketergantungan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transitif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telah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dihilangkan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gambar</a:t>
            </a:r>
            <a:r>
              <a:rPr lang="en-AU" sz="1200" b="0" i="0" u="none" strike="noStrike" baseline="0">
                <a:latin typeface="ArialMT"/>
              </a:rPr>
              <a:t> 3.29,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Materi</a:t>
            </a:r>
            <a:r>
              <a:rPr lang="en-AU" sz="1200" b="0" i="0" u="none" strike="noStrike" baseline="0">
                <a:latin typeface="ArialMT"/>
              </a:rPr>
              <a:t> (</a:t>
            </a:r>
            <a:r>
              <a:rPr lang="en-AU" sz="1200" b="0" i="0" u="none" strike="noStrike" baseline="0" err="1">
                <a:latin typeface="ArialMT"/>
              </a:rPr>
              <a:t>Kode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Materi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Nama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Materi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Kode</a:t>
            </a:r>
            <a:r>
              <a:rPr lang="en-AU" sz="1200" b="0" i="0" u="none" strike="noStrike" baseline="0">
                <a:latin typeface="ArialMT"/>
              </a:rPr>
              <a:t> Diklat, </a:t>
            </a:r>
            <a:r>
              <a:rPr lang="en-AU" sz="1200" b="0" i="0" u="none" strike="noStrike" baseline="0" err="1">
                <a:latin typeface="ArialMT"/>
              </a:rPr>
              <a:t>Nama</a:t>
            </a:r>
            <a:r>
              <a:rPr lang="en-AU" sz="1200" b="0" i="0" u="none" strike="noStrike" baseline="0">
                <a:latin typeface="ArialMT"/>
              </a:rPr>
              <a:t> Diklat, </a:t>
            </a:r>
            <a:r>
              <a:rPr lang="en-AU" sz="1200" b="0" i="0" u="none" strike="noStrike" baseline="0" err="1">
                <a:latin typeface="ArialMT"/>
              </a:rPr>
              <a:t>Klasifikasi</a:t>
            </a:r>
            <a:r>
              <a:rPr lang="en-AU" sz="1200" b="0" i="0" u="none" strike="noStrike" baseline="0">
                <a:latin typeface="ArialMT"/>
              </a:rPr>
              <a:t>)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primer </a:t>
            </a:r>
            <a:r>
              <a:rPr lang="en-AU" sz="1200" b="0" i="0" u="none" strike="noStrike" baseline="0" err="1">
                <a:latin typeface="ArialMT"/>
              </a:rPr>
              <a:t>Kode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Materi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telah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memenuhi</a:t>
            </a:r>
            <a:r>
              <a:rPr lang="en-AU" sz="1200" b="0" i="0" u="none" strike="noStrike" baseline="0">
                <a:latin typeface="ArialMT"/>
              </a:rPr>
              <a:t> 2NF </a:t>
            </a:r>
            <a:r>
              <a:rPr lang="en-AU" sz="1200" b="0" i="0" u="none" strike="noStrike" baseline="0" err="1">
                <a:latin typeface="ArialMT"/>
              </a:rPr>
              <a:t>dimana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semua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atribut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bukan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bergantung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penuh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primer. </a:t>
            </a:r>
            <a:r>
              <a:rPr lang="en-AU" sz="1200" b="0" i="0" u="none" strike="noStrike" baseline="0" err="1">
                <a:latin typeface="ArialMT"/>
              </a:rPr>
              <a:t>Namun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masih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dijumpai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atribut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bukan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bergantung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atribut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bukan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lain, </a:t>
            </a:r>
            <a:r>
              <a:rPr lang="en-AU" sz="1200" b="0" i="0" u="none" strike="noStrike" baseline="0" err="1">
                <a:latin typeface="ArialMT"/>
              </a:rPr>
              <a:t>seperti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terlihat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ketergantungan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fungsional</a:t>
            </a:r>
            <a:r>
              <a:rPr lang="en-AU" sz="1200" b="0" i="0" u="none" strike="noStrike" baseline="0">
                <a:latin typeface="ArialMT"/>
              </a:rPr>
              <a:t> di </a:t>
            </a:r>
            <a:r>
              <a:rPr lang="en-AU" sz="1200" b="0" i="0" u="none" strike="noStrike" baseline="0" err="1">
                <a:latin typeface="ArialMT"/>
              </a:rPr>
              <a:t>bawah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ini</a:t>
            </a:r>
            <a:r>
              <a:rPr lang="en-AU" sz="1200" b="0" i="0" u="none" strike="noStrike" baseline="0">
                <a:latin typeface="ArialMT"/>
              </a:rPr>
              <a:t>:</a:t>
            </a:r>
          </a:p>
          <a:p>
            <a:pPr algn="l"/>
            <a:r>
              <a:rPr lang="en-AU" sz="1200" b="0" i="0" u="none" strike="noStrike" baseline="0">
                <a:latin typeface="Wingdings-Regular"/>
              </a:rPr>
              <a:t>􀂃 </a:t>
            </a:r>
            <a:r>
              <a:rPr lang="en-AU" sz="1200" b="0" i="0" u="none" strike="noStrike" baseline="0" err="1">
                <a:latin typeface="ArialMT"/>
              </a:rPr>
              <a:t>Kode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Materi</a:t>
            </a:r>
            <a:r>
              <a:rPr lang="en-AU" sz="1200" b="0" i="0" u="none" strike="noStrike" baseline="0">
                <a:latin typeface="ArialMT"/>
              </a:rPr>
              <a:t> → </a:t>
            </a:r>
            <a:r>
              <a:rPr lang="en-AU" sz="1200" b="0" i="0" u="none" strike="noStrike" baseline="0" err="1">
                <a:latin typeface="ArialMT"/>
              </a:rPr>
              <a:t>Nama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Materi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Kode</a:t>
            </a:r>
            <a:r>
              <a:rPr lang="en-AU" sz="1200" b="0" i="0" u="none" strike="noStrike" baseline="0">
                <a:latin typeface="ArialMT"/>
              </a:rPr>
              <a:t> Diklat, </a:t>
            </a:r>
            <a:r>
              <a:rPr lang="en-AU" sz="1200" b="0" i="0" u="none" strike="noStrike" baseline="0" err="1">
                <a:latin typeface="ArialMT"/>
              </a:rPr>
              <a:t>Nama</a:t>
            </a:r>
            <a:r>
              <a:rPr lang="en-AU" sz="1200" b="0" i="0" u="none" strike="noStrike" baseline="0">
                <a:latin typeface="ArialMT"/>
              </a:rPr>
              <a:t> Diklat, </a:t>
            </a:r>
            <a:r>
              <a:rPr lang="en-AU" sz="1200" b="0" i="0" u="none" strike="noStrike" baseline="0" err="1">
                <a:latin typeface="ArialMT"/>
              </a:rPr>
              <a:t>Klasifikasi</a:t>
            </a:r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0" i="0" u="none" strike="noStrike" baseline="0">
                <a:latin typeface="Wingdings-Regular"/>
              </a:rPr>
              <a:t>􀂃 </a:t>
            </a:r>
            <a:r>
              <a:rPr lang="en-AU" sz="1200" b="0" i="0" u="none" strike="noStrike" baseline="0" err="1">
                <a:latin typeface="ArialMT"/>
              </a:rPr>
              <a:t>Kode</a:t>
            </a:r>
            <a:r>
              <a:rPr lang="en-AU" sz="1200" b="0" i="0" u="none" strike="noStrike" baseline="0">
                <a:latin typeface="ArialMT"/>
              </a:rPr>
              <a:t> Diklat → </a:t>
            </a:r>
            <a:r>
              <a:rPr lang="en-AU" sz="1200" b="0" i="0" u="none" strike="noStrike" baseline="0" err="1">
                <a:latin typeface="ArialMT"/>
              </a:rPr>
              <a:t>Nama</a:t>
            </a:r>
            <a:r>
              <a:rPr lang="en-AU" sz="1200" b="0" i="0" u="none" strike="noStrike" baseline="0">
                <a:latin typeface="ArialMT"/>
              </a:rPr>
              <a:t> Diklat, </a:t>
            </a:r>
            <a:r>
              <a:rPr lang="en-AU" sz="1200" b="0" i="0" u="none" strike="noStrike" baseline="0" err="1">
                <a:latin typeface="ArialMT"/>
              </a:rPr>
              <a:t>Klasifikasi</a:t>
            </a:r>
            <a:endParaRPr lang="en-AU" sz="1200" b="0" i="0" u="none" strike="noStrike" baseline="0">
              <a:latin typeface="ArialMT"/>
            </a:endParaRPr>
          </a:p>
          <a:p>
            <a:pPr algn="l"/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demikian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Materi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tidak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memenuhi</a:t>
            </a:r>
            <a:r>
              <a:rPr lang="en-AU" sz="1200" b="0" i="0" u="none" strike="noStrike" baseline="0">
                <a:latin typeface="ArialMT"/>
              </a:rPr>
              <a:t> 3NF </a:t>
            </a:r>
            <a:r>
              <a:rPr lang="en-AU" sz="1200" b="0" i="0" u="none" strike="noStrike" baseline="0" err="1">
                <a:latin typeface="ArialMT"/>
              </a:rPr>
              <a:t>sehingga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perlu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didekomposisi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it-IT" sz="1200" b="0" i="0" u="none" strike="noStrike" baseline="0">
                <a:latin typeface="ArialMT"/>
              </a:rPr>
              <a:t>menjadi dua tabel sebagai berikut:</a:t>
            </a:r>
          </a:p>
          <a:p>
            <a:pPr algn="l"/>
            <a:r>
              <a:rPr lang="en-AU" sz="1200" b="0" i="0" u="none" strike="noStrike" baseline="0">
                <a:latin typeface="Wingdings-Regular"/>
              </a:rPr>
              <a:t>􀂃 </a:t>
            </a:r>
            <a:r>
              <a:rPr lang="en-AU" sz="1200" b="0" i="0" u="none" strike="noStrike" baseline="0" err="1">
                <a:latin typeface="ArialMT"/>
              </a:rPr>
              <a:t>Materi</a:t>
            </a:r>
            <a:r>
              <a:rPr lang="en-AU" sz="1200" b="0" i="0" u="none" strike="noStrike" baseline="0">
                <a:latin typeface="ArialMT"/>
              </a:rPr>
              <a:t> (</a:t>
            </a:r>
            <a:r>
              <a:rPr lang="en-AU" sz="1200" b="0" i="0" u="none" strike="noStrike" baseline="0" err="1">
                <a:latin typeface="ArialMT"/>
              </a:rPr>
              <a:t>Kode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Materi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Nama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Materi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Kode</a:t>
            </a:r>
            <a:r>
              <a:rPr lang="en-AU" sz="1200" b="0" i="0" u="none" strike="noStrike" baseline="0">
                <a:latin typeface="ArialMT"/>
              </a:rPr>
              <a:t> Diklat)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primer </a:t>
            </a:r>
            <a:r>
              <a:rPr lang="en-AU" sz="1200" b="0" i="0" u="none" strike="noStrike" baseline="0" err="1">
                <a:latin typeface="ArialMT"/>
              </a:rPr>
              <a:t>Kode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fi-FI" sz="1200" b="0" i="0" u="none" strike="noStrike" baseline="0">
                <a:latin typeface="ArialMT"/>
              </a:rPr>
              <a:t>Materi dan kunci tamu Kode Diklat.</a:t>
            </a:r>
          </a:p>
          <a:p>
            <a:pPr algn="l"/>
            <a:r>
              <a:rPr lang="en-AU" sz="1200" b="0" i="0" u="none" strike="noStrike" baseline="0">
                <a:latin typeface="Wingdings-Regular"/>
              </a:rPr>
              <a:t>􀂃 </a:t>
            </a:r>
            <a:r>
              <a:rPr lang="en-AU" sz="1200" b="0" i="0" u="none" strike="noStrike" baseline="0">
                <a:latin typeface="ArialMT"/>
              </a:rPr>
              <a:t>Diklat (</a:t>
            </a:r>
            <a:r>
              <a:rPr lang="en-AU" sz="1200" b="0" i="0" u="none" strike="noStrike" baseline="0" err="1">
                <a:latin typeface="ArialMT"/>
              </a:rPr>
              <a:t>Kode</a:t>
            </a:r>
            <a:r>
              <a:rPr lang="en-AU" sz="1200" b="0" i="0" u="none" strike="noStrike" baseline="0">
                <a:latin typeface="ArialMT"/>
              </a:rPr>
              <a:t> Diklat, </a:t>
            </a:r>
            <a:r>
              <a:rPr lang="en-AU" sz="1200" b="0" i="0" u="none" strike="noStrike" baseline="0" err="1">
                <a:latin typeface="ArialMT"/>
              </a:rPr>
              <a:t>Nama</a:t>
            </a:r>
            <a:r>
              <a:rPr lang="en-AU" sz="1200" b="0" i="0" u="none" strike="noStrike" baseline="0">
                <a:latin typeface="ArialMT"/>
              </a:rPr>
              <a:t> Diklat, </a:t>
            </a:r>
            <a:r>
              <a:rPr lang="en-AU" sz="1200" b="0" i="0" u="none" strike="noStrike" baseline="0" err="1">
                <a:latin typeface="ArialMT"/>
              </a:rPr>
              <a:t>Klasifikasi</a:t>
            </a:r>
            <a:r>
              <a:rPr lang="en-AU" sz="1200" b="0" i="0" u="none" strike="noStrike" baseline="0">
                <a:latin typeface="ArialMT"/>
              </a:rPr>
              <a:t>)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primer </a:t>
            </a:r>
            <a:r>
              <a:rPr lang="en-AU" sz="1200" b="0" i="0" u="none" strike="noStrike" baseline="0" err="1">
                <a:latin typeface="ArialMT"/>
              </a:rPr>
              <a:t>Kode</a:t>
            </a:r>
            <a:r>
              <a:rPr lang="en-AU" sz="1200" b="0" i="0" u="none" strike="noStrike" baseline="0">
                <a:latin typeface="ArialMT"/>
              </a:rPr>
              <a:t> Diklat.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AA233-B754-4DD1-8CE2-8B9672E8D6E3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101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Perkiraan volume data dan frekuensi akses dipergunakan untuk mengukur tingkat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kebutuhan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dan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besarnya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suatu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organisasi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Volume data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diukur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memprediksi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besarnya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kegiatan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suatu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organisasi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beberapa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tahun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Frekuensi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akses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dihitung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memperhatikan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waktu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akses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volume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transaksi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serta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kuantitas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aktivitas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kueri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dan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pelaporan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Selanjutnya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hasil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analisis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volume data </a:t>
            </a:r>
            <a:r>
              <a:rPr lang="nb-NO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 frekuensi akses dipergunakan untuk menentukan spesifikasi perangkat lunak 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perangkat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keras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sebagai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pendukung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utama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database,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antara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lain:</a:t>
            </a:r>
          </a:p>
          <a:p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􀂃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Jenis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produk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paket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program DBMS</a:t>
            </a:r>
          </a:p>
          <a:p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􀂃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Jenis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Operasi</a:t>
            </a:r>
            <a:endParaRPr lang="en-AU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􀂃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Kecepatan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prosesor</a:t>
            </a:r>
            <a:endParaRPr lang="en-AU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i-FI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􀂃 Ukuran dan kecepatan akses memori</a:t>
            </a:r>
          </a:p>
          <a:p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􀂃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Ukuran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dan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kecepatan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media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penyimpanan</a:t>
            </a:r>
            <a:endParaRPr lang="en-AU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􀂃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Topologi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dan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teknologi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jaringan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AA233-B754-4DD1-8CE2-8B9672E8D6E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766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dipergunakan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meningkatkan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efisiensi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waktu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pengaksesan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database.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umumnya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dibuat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kunci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primer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suatu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tabel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tetapi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juga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bisa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dibuat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kunci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sekunder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Secara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fisik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biasanya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dibuat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struktur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B+ tree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dimana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disusun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secara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hirarki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sekumpulan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page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seperti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pohon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AU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adalah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sebuah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unit I/O di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media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penyimpanan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database.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Semua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suatu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database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disimpan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bentuk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serangkaian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page.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level paling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bawah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serangkaian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daun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page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berisi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nilai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kunci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setiap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baris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tabel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dan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setiap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memiliki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pointer yang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menunjuk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alamat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fisik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media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penyimpanan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level-level yang di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atasnya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sebuah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page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berisi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nilai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tertinggi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dan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terendah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dimiliki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page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level di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bawahnya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Sedangkan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level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teratas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disebut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akar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page.</a:t>
            </a:r>
          </a:p>
          <a:p>
            <a:pPr algn="l"/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struktur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B+ tree di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kelebihan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dan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kelemahannya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Kelebihannya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adalah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kecepatan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akses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melalui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Namun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kelemahannya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adalah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penurunan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ketika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melakukan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penambahan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penghapusan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dan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pengubahan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rekord-rekord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suatu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tabel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karena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harus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mengubah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susunan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B+ tree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berkaitan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perubahan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Disamping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itu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sejumlah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ruang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disk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diperlukan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menyimpan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dan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aktivitas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I/O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menjadi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meningkat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AU" sz="1200" b="0" i="0" u="none" strike="noStrike" baseline="0">
                <a:latin typeface="ArialMT"/>
              </a:rPr>
              <a:t> </a:t>
            </a:r>
          </a:p>
          <a:p>
            <a:pPr algn="l"/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0" i="0" u="none" strike="noStrike" baseline="0" err="1">
                <a:latin typeface="ArialMT"/>
              </a:rPr>
              <a:t>Oleh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karena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itu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beberapa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petunjuk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harus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diperhatikan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ketika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memutuskan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penggunaan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indeks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adalah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sebagai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berikut</a:t>
            </a:r>
            <a:r>
              <a:rPr lang="en-AU" sz="1200" b="0" i="0" u="none" strike="noStrike" baseline="0">
                <a:latin typeface="ArialMT"/>
              </a:rPr>
              <a:t>: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1. </a:t>
            </a:r>
            <a:r>
              <a:rPr lang="en-AU" sz="1200" b="0" i="0" u="none" strike="noStrike" baseline="0" err="1">
                <a:latin typeface="ArialMT"/>
              </a:rPr>
              <a:t>Indeks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sangat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bermanfaat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untuk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ukuran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besar</a:t>
            </a:r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0" i="0" u="none" strike="noStrike" baseline="0">
                <a:latin typeface="ArialMT"/>
              </a:rPr>
              <a:t>2. </a:t>
            </a:r>
            <a:r>
              <a:rPr lang="en-AU" sz="1200" b="0" i="0" u="none" strike="noStrike" baseline="0" err="1">
                <a:latin typeface="ArialMT"/>
              </a:rPr>
              <a:t>Menentukan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indeks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unik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untuk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primer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suatu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0" i="0" u="none" strike="noStrike" baseline="0">
                <a:latin typeface="ArialMT"/>
              </a:rPr>
              <a:t>3. </a:t>
            </a:r>
            <a:r>
              <a:rPr lang="en-AU" sz="1200" b="0" i="0" u="none" strike="noStrike" baseline="0" err="1">
                <a:latin typeface="ArialMT"/>
              </a:rPr>
              <a:t>Indeks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sangat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bermanfaat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untuk</a:t>
            </a:r>
            <a:r>
              <a:rPr lang="en-AU" sz="1200" b="0" i="0" u="none" strike="noStrike" baseline="0">
                <a:latin typeface="ArialMT"/>
              </a:rPr>
              <a:t> field-field yang paling </a:t>
            </a:r>
            <a:r>
              <a:rPr lang="en-AU" sz="1200" b="0" i="0" u="none" strike="noStrike" baseline="0" err="1">
                <a:latin typeface="ArialMT"/>
              </a:rPr>
              <a:t>sering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dipergunakan</a:t>
            </a:r>
            <a:r>
              <a:rPr lang="en-AU" sz="1200" b="0" i="0" u="none" strike="noStrike" baseline="0">
                <a:latin typeface="ArialMT"/>
              </a:rPr>
              <a:t> di </a:t>
            </a:r>
            <a:r>
              <a:rPr lang="en-AU" sz="1200" b="0" i="0" u="none" strike="noStrike" baseline="0" err="1">
                <a:latin typeface="ArialMT"/>
              </a:rPr>
              <a:t>dalam</a:t>
            </a:r>
            <a:r>
              <a:rPr lang="en-AU" sz="1200" b="0" i="0" u="none" strike="noStrike" baseline="0">
                <a:latin typeface="ArialMT"/>
              </a:rPr>
              <a:t> SQL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4. </a:t>
            </a:r>
            <a:r>
              <a:rPr lang="en-AU" sz="1200" b="0" i="0" u="none" strike="noStrike" baseline="0" err="1">
                <a:latin typeface="ArialMT"/>
              </a:rPr>
              <a:t>Indeks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dipergunakan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untuk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pengurutan</a:t>
            </a:r>
            <a:r>
              <a:rPr lang="en-AU" sz="1200" b="0" i="0" u="none" strike="noStrike" baseline="0">
                <a:latin typeface="ArialMT"/>
              </a:rPr>
              <a:t> (</a:t>
            </a:r>
            <a:r>
              <a:rPr lang="en-AU" sz="1200" b="0" i="1" u="none" strike="noStrike" baseline="0">
                <a:latin typeface="Arial"/>
              </a:rPr>
              <a:t>order by</a:t>
            </a:r>
            <a:r>
              <a:rPr lang="en-AU" sz="1200" b="0" i="0" u="none" strike="noStrike" baseline="0">
                <a:latin typeface="ArialMT"/>
              </a:rPr>
              <a:t>) dan </a:t>
            </a:r>
            <a:r>
              <a:rPr lang="en-AU" sz="1200" b="0" i="0" u="none" strike="noStrike" baseline="0" err="1">
                <a:latin typeface="ArialMT"/>
              </a:rPr>
              <a:t>pengelompokkan</a:t>
            </a:r>
            <a:r>
              <a:rPr lang="en-AU" sz="1200" b="0" i="0" u="none" strike="noStrike" baseline="0">
                <a:latin typeface="ArialMT"/>
              </a:rPr>
              <a:t> (</a:t>
            </a:r>
            <a:r>
              <a:rPr lang="en-AU" sz="1200" b="0" i="1" u="none" strike="noStrike" baseline="0">
                <a:latin typeface="Arial"/>
              </a:rPr>
              <a:t>group by</a:t>
            </a:r>
            <a:r>
              <a:rPr lang="en-AU" sz="1200" b="0" i="0" u="none" strike="noStrike" baseline="0">
                <a:latin typeface="ArialMT"/>
              </a:rPr>
              <a:t>)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5. </a:t>
            </a:r>
            <a:r>
              <a:rPr lang="en-AU" sz="1200" b="0" i="0" u="none" strike="noStrike" baseline="0" err="1">
                <a:latin typeface="ArialMT"/>
              </a:rPr>
              <a:t>Indeks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dipergunakan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untuk</a:t>
            </a:r>
            <a:r>
              <a:rPr lang="en-AU" sz="1200" b="0" i="0" u="none" strike="noStrike" baseline="0">
                <a:latin typeface="ArialMT"/>
              </a:rPr>
              <a:t> field-field yang </a:t>
            </a:r>
            <a:r>
              <a:rPr lang="en-AU" sz="1200" b="0" i="0" u="none" strike="noStrike" baseline="0" err="1">
                <a:latin typeface="ArialMT"/>
              </a:rPr>
              <a:t>memiliki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nilai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sangat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bervariasi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Jika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variasi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nilai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indeks</a:t>
            </a:r>
            <a:r>
              <a:rPr lang="en-AU" sz="1200" b="0" i="0" u="none" strike="noStrike" baseline="0">
                <a:latin typeface="ArialMT"/>
              </a:rPr>
              <a:t> di </a:t>
            </a:r>
            <a:r>
              <a:rPr lang="en-AU" sz="1200" b="0" i="0" u="none" strike="noStrike" baseline="0" err="1">
                <a:latin typeface="ArialMT"/>
              </a:rPr>
              <a:t>bawah</a:t>
            </a:r>
            <a:r>
              <a:rPr lang="en-AU" sz="1200" b="0" i="0" u="none" strike="noStrike" baseline="0">
                <a:latin typeface="ArialMT"/>
              </a:rPr>
              <a:t> 30, </a:t>
            </a:r>
            <a:r>
              <a:rPr lang="en-AU" sz="1200" b="0" i="0" u="none" strike="noStrike" baseline="0" err="1">
                <a:latin typeface="ArialMT"/>
              </a:rPr>
              <a:t>tidak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perlu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menggunakan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indeks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Tetapi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jika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variasi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nilai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indeks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adalah</a:t>
            </a:r>
            <a:r>
              <a:rPr lang="en-AU" sz="1200" b="0" i="0" u="none" strike="noStrike" baseline="0">
                <a:latin typeface="ArialMT"/>
              </a:rPr>
              <a:t> 100 </a:t>
            </a:r>
            <a:r>
              <a:rPr lang="en-AU" sz="1200" b="0" i="0" u="none" strike="noStrike" baseline="0" err="1">
                <a:latin typeface="ArialMT"/>
              </a:rPr>
              <a:t>atau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lebih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penggunaan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indeks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sangat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bermanfaat</a:t>
            </a:r>
            <a:r>
              <a:rPr lang="en-AU" sz="1200" b="0" i="0" u="none" strike="noStrike" baseline="0">
                <a:latin typeface="ArialMT"/>
              </a:rPr>
              <a:t>.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6. </a:t>
            </a:r>
            <a:r>
              <a:rPr lang="en-AU" sz="1200" b="0" i="0" u="none" strike="noStrike" baseline="0" err="1">
                <a:latin typeface="ArialMT"/>
              </a:rPr>
              <a:t>Nilai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indeks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tidak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boleh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berisi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nilai</a:t>
            </a:r>
            <a:r>
              <a:rPr lang="en-AU" sz="1200" b="0" i="0" u="none" strike="noStrike" baseline="0">
                <a:latin typeface="ArialMT"/>
              </a:rPr>
              <a:t> null </a:t>
            </a:r>
            <a:r>
              <a:rPr lang="en-AU" sz="1200" b="0" i="0" u="none" strike="noStrike" baseline="0" err="1">
                <a:latin typeface="ArialMT"/>
              </a:rPr>
              <a:t>karena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beberapa</a:t>
            </a:r>
            <a:r>
              <a:rPr lang="en-AU" sz="1200" b="0" i="0" u="none" strike="noStrike" baseline="0">
                <a:latin typeface="ArialMT"/>
              </a:rPr>
              <a:t> DBMS </a:t>
            </a:r>
            <a:r>
              <a:rPr lang="en-AU" sz="1200" b="0" i="0" u="none" strike="noStrike" baseline="0" err="1">
                <a:latin typeface="ArialMT"/>
              </a:rPr>
              <a:t>tidak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dapat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merujuk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nilai</a:t>
            </a:r>
            <a:r>
              <a:rPr lang="en-AU" sz="1200" b="0" i="0" u="none" strike="noStrike" baseline="0">
                <a:latin typeface="ArialMT"/>
              </a:rPr>
              <a:t> null.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AA233-B754-4DD1-8CE2-8B9672E8D6E3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047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dipergunakan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meningkatkan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efisiensi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waktu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pengaksesan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database.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umumnya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dibuat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kunci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primer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suatu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tabel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tetapi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juga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bisa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dibuat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kunci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sekunder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Secara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fisik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biasanya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dibuat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struktur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B+ tree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dimana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disusun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secara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hirarki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sekumpulan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page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seperti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pohon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AU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adalah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sebuah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unit I/O di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media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penyimpanan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database.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Semua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suatu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database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disimpan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bentuk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serangkaian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page.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level paling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bawah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serangkaian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daun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page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berisi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nilai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kunci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setiap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baris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tabel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dan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setiap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memiliki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pointer yang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menunjuk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alamat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fisik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media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penyimpanan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level-level yang di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atasnya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sebuah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page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berisi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nilai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tertinggi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dan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terendah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dimiliki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page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level di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bawahnya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Sedangkan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level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teratas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disebut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akar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page.</a:t>
            </a:r>
          </a:p>
          <a:p>
            <a:pPr algn="l"/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struktur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B+ tree di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kelebihan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dan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kelemahannya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Kelebihannya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adalah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kecepatan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akses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melalui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Namun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kelemahannya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adalah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penurunan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ketika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melakukan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penambahan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penghapusan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dan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pengubahan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rekord-rekord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suatu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tabel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karena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harus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mengubah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susunan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B+ tree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berkaitan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perubahan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Disamping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itu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sejumlah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ruang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disk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diperlukan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menyimpan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dan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aktivitas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I/O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menjadi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meningkat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AU" sz="1200" b="0" i="0" u="none" strike="noStrike" baseline="0">
                <a:latin typeface="ArialMT"/>
              </a:rPr>
              <a:t> </a:t>
            </a:r>
          </a:p>
          <a:p>
            <a:pPr algn="l"/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0" i="0" u="none" strike="noStrike" baseline="0" err="1">
                <a:latin typeface="ArialMT"/>
              </a:rPr>
              <a:t>Oleh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karena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itu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beberapa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petunjuk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harus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diperhatikan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ketika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memutuskan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penggunaan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indeks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adalah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sebagai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berikut</a:t>
            </a:r>
            <a:r>
              <a:rPr lang="en-AU" sz="1200" b="0" i="0" u="none" strike="noStrike" baseline="0">
                <a:latin typeface="ArialMT"/>
              </a:rPr>
              <a:t>: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1. </a:t>
            </a:r>
            <a:r>
              <a:rPr lang="en-AU" sz="1200" b="0" i="0" u="none" strike="noStrike" baseline="0" err="1">
                <a:latin typeface="ArialMT"/>
              </a:rPr>
              <a:t>Indeks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sangat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bermanfaat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untuk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ukuran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besar</a:t>
            </a:r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0" i="0" u="none" strike="noStrike" baseline="0">
                <a:latin typeface="ArialMT"/>
              </a:rPr>
              <a:t>2. </a:t>
            </a:r>
            <a:r>
              <a:rPr lang="en-AU" sz="1200" b="0" i="0" u="none" strike="noStrike" baseline="0" err="1">
                <a:latin typeface="ArialMT"/>
              </a:rPr>
              <a:t>Menentukan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indeks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unik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untuk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primer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suatu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0" i="0" u="none" strike="noStrike" baseline="0">
                <a:latin typeface="ArialMT"/>
              </a:rPr>
              <a:t>3. </a:t>
            </a:r>
            <a:r>
              <a:rPr lang="en-AU" sz="1200" b="0" i="0" u="none" strike="noStrike" baseline="0" err="1">
                <a:latin typeface="ArialMT"/>
              </a:rPr>
              <a:t>Indeks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sangat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bermanfaat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untuk</a:t>
            </a:r>
            <a:r>
              <a:rPr lang="en-AU" sz="1200" b="0" i="0" u="none" strike="noStrike" baseline="0">
                <a:latin typeface="ArialMT"/>
              </a:rPr>
              <a:t> field-field yang paling </a:t>
            </a:r>
            <a:r>
              <a:rPr lang="en-AU" sz="1200" b="0" i="0" u="none" strike="noStrike" baseline="0" err="1">
                <a:latin typeface="ArialMT"/>
              </a:rPr>
              <a:t>sering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dipergunakan</a:t>
            </a:r>
            <a:r>
              <a:rPr lang="en-AU" sz="1200" b="0" i="0" u="none" strike="noStrike" baseline="0">
                <a:latin typeface="ArialMT"/>
              </a:rPr>
              <a:t> di </a:t>
            </a:r>
            <a:r>
              <a:rPr lang="en-AU" sz="1200" b="0" i="0" u="none" strike="noStrike" baseline="0" err="1">
                <a:latin typeface="ArialMT"/>
              </a:rPr>
              <a:t>dalam</a:t>
            </a:r>
            <a:r>
              <a:rPr lang="en-AU" sz="1200" b="0" i="0" u="none" strike="noStrike" baseline="0">
                <a:latin typeface="ArialMT"/>
              </a:rPr>
              <a:t> SQL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4. </a:t>
            </a:r>
            <a:r>
              <a:rPr lang="en-AU" sz="1200" b="0" i="0" u="none" strike="noStrike" baseline="0" err="1">
                <a:latin typeface="ArialMT"/>
              </a:rPr>
              <a:t>Indeks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dipergunakan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untuk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pengurutan</a:t>
            </a:r>
            <a:r>
              <a:rPr lang="en-AU" sz="1200" b="0" i="0" u="none" strike="noStrike" baseline="0">
                <a:latin typeface="ArialMT"/>
              </a:rPr>
              <a:t> (</a:t>
            </a:r>
            <a:r>
              <a:rPr lang="en-AU" sz="1200" b="0" i="1" u="none" strike="noStrike" baseline="0">
                <a:latin typeface="Arial"/>
              </a:rPr>
              <a:t>order by</a:t>
            </a:r>
            <a:r>
              <a:rPr lang="en-AU" sz="1200" b="0" i="0" u="none" strike="noStrike" baseline="0">
                <a:latin typeface="ArialMT"/>
              </a:rPr>
              <a:t>) dan </a:t>
            </a:r>
            <a:r>
              <a:rPr lang="en-AU" sz="1200" b="0" i="0" u="none" strike="noStrike" baseline="0" err="1">
                <a:latin typeface="ArialMT"/>
              </a:rPr>
              <a:t>pengelompokkan</a:t>
            </a:r>
            <a:r>
              <a:rPr lang="en-AU" sz="1200" b="0" i="0" u="none" strike="noStrike" baseline="0">
                <a:latin typeface="ArialMT"/>
              </a:rPr>
              <a:t> (</a:t>
            </a:r>
            <a:r>
              <a:rPr lang="en-AU" sz="1200" b="0" i="1" u="none" strike="noStrike" baseline="0">
                <a:latin typeface="Arial"/>
              </a:rPr>
              <a:t>group by</a:t>
            </a:r>
            <a:r>
              <a:rPr lang="en-AU" sz="1200" b="0" i="0" u="none" strike="noStrike" baseline="0">
                <a:latin typeface="ArialMT"/>
              </a:rPr>
              <a:t>)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5. </a:t>
            </a:r>
            <a:r>
              <a:rPr lang="en-AU" sz="1200" b="0" i="0" u="none" strike="noStrike" baseline="0" err="1">
                <a:latin typeface="ArialMT"/>
              </a:rPr>
              <a:t>Indeks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dipergunakan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untuk</a:t>
            </a:r>
            <a:r>
              <a:rPr lang="en-AU" sz="1200" b="0" i="0" u="none" strike="noStrike" baseline="0">
                <a:latin typeface="ArialMT"/>
              </a:rPr>
              <a:t> field-field yang </a:t>
            </a:r>
            <a:r>
              <a:rPr lang="en-AU" sz="1200" b="0" i="0" u="none" strike="noStrike" baseline="0" err="1">
                <a:latin typeface="ArialMT"/>
              </a:rPr>
              <a:t>memiliki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nilai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sangat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bervariasi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Jika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variasi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nilai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indeks</a:t>
            </a:r>
            <a:r>
              <a:rPr lang="en-AU" sz="1200" b="0" i="0" u="none" strike="noStrike" baseline="0">
                <a:latin typeface="ArialMT"/>
              </a:rPr>
              <a:t> di </a:t>
            </a:r>
            <a:r>
              <a:rPr lang="en-AU" sz="1200" b="0" i="0" u="none" strike="noStrike" baseline="0" err="1">
                <a:latin typeface="ArialMT"/>
              </a:rPr>
              <a:t>bawah</a:t>
            </a:r>
            <a:r>
              <a:rPr lang="en-AU" sz="1200" b="0" i="0" u="none" strike="noStrike" baseline="0">
                <a:latin typeface="ArialMT"/>
              </a:rPr>
              <a:t> 30, </a:t>
            </a:r>
            <a:r>
              <a:rPr lang="en-AU" sz="1200" b="0" i="0" u="none" strike="noStrike" baseline="0" err="1">
                <a:latin typeface="ArialMT"/>
              </a:rPr>
              <a:t>tidak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perlu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menggunakan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indeks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Tetapi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jika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variasi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nilai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indeks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adalah</a:t>
            </a:r>
            <a:r>
              <a:rPr lang="en-AU" sz="1200" b="0" i="0" u="none" strike="noStrike" baseline="0">
                <a:latin typeface="ArialMT"/>
              </a:rPr>
              <a:t> 100 </a:t>
            </a:r>
            <a:r>
              <a:rPr lang="en-AU" sz="1200" b="0" i="0" u="none" strike="noStrike" baseline="0" err="1">
                <a:latin typeface="ArialMT"/>
              </a:rPr>
              <a:t>atau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lebih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penggunaan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indeks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sangat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bermanfaat</a:t>
            </a:r>
            <a:r>
              <a:rPr lang="en-AU" sz="1200" b="0" i="0" u="none" strike="noStrike" baseline="0">
                <a:latin typeface="ArialMT"/>
              </a:rPr>
              <a:t>.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6. </a:t>
            </a:r>
            <a:r>
              <a:rPr lang="en-AU" sz="1200" b="0" i="0" u="none" strike="noStrike" baseline="0" err="1">
                <a:latin typeface="ArialMT"/>
              </a:rPr>
              <a:t>Nilai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indeks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tidak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boleh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berisi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nilai</a:t>
            </a:r>
            <a:r>
              <a:rPr lang="en-AU" sz="1200" b="0" i="0" u="none" strike="noStrike" baseline="0">
                <a:latin typeface="ArialMT"/>
              </a:rPr>
              <a:t> null </a:t>
            </a:r>
            <a:r>
              <a:rPr lang="en-AU" sz="1200" b="0" i="0" u="none" strike="noStrike" baseline="0" err="1">
                <a:latin typeface="ArialMT"/>
              </a:rPr>
              <a:t>karena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beberapa</a:t>
            </a:r>
            <a:r>
              <a:rPr lang="en-AU" sz="1200" b="0" i="0" u="none" strike="noStrike" baseline="0">
                <a:latin typeface="ArialMT"/>
              </a:rPr>
              <a:t> DBMS </a:t>
            </a:r>
            <a:r>
              <a:rPr lang="en-AU" sz="1200" b="0" i="0" u="none" strike="noStrike" baseline="0" err="1">
                <a:latin typeface="ArialMT"/>
              </a:rPr>
              <a:t>tidak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dapat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merujuk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nilai</a:t>
            </a:r>
            <a:r>
              <a:rPr lang="en-AU" sz="1200" b="0" i="0" u="none" strike="noStrike" baseline="0">
                <a:latin typeface="ArialMT"/>
              </a:rPr>
              <a:t> null.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AA233-B754-4DD1-8CE2-8B9672E8D6E3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087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Salah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satu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tujuan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utama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perancangan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fisik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database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adalah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mengoptimalkan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pengolahan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database yang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salah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satu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cakupannya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adalah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pengolahan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kueri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Perancangan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kueri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tepat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mengurangi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kompleksitas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kueri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menyusun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pernyataan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kueri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dan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menggunakan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prosesor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kueri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secara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paralel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Beberapa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petunjuk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pengolahan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kueri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adalah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sebagai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berikut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Memahami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penggunaan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kueri</a:t>
            </a:r>
            <a:endParaRPr lang="en-AU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Menggunakan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tipe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yang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cocok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literal di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kueri</a:t>
            </a:r>
            <a:endParaRPr lang="en-AU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Menyusun kueri dengan sederhana</a:t>
            </a:r>
          </a:p>
          <a:p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Memecah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kueri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kompleks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bentuk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beberapa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kueri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sederhana</a:t>
            </a:r>
            <a:endParaRPr lang="en-AU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Menghindari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penggunaan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kueri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bersarang</a:t>
            </a:r>
            <a:endParaRPr lang="en-AU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Menghindari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penggabungan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tabel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tabel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itu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sendiri</a:t>
            </a:r>
            <a:endParaRPr lang="en-AU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Membuat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tabel-tabel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sementara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serangkaian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kueri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kompleks</a:t>
            </a:r>
            <a:endParaRPr lang="en-AU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Jika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memungkinkan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kombinasikan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beberapa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perintah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update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satu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pernyataan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update</a:t>
            </a:r>
          </a:p>
          <a:p>
            <a:r>
              <a:rPr lang="nn-NO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 Memanggil data yang hanya diperlukan</a:t>
            </a:r>
          </a:p>
          <a:p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Menghindari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pengurutan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tanpa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menggunakan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AA233-B754-4DD1-8CE2-8B9672E8D6E3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17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sz="1200" b="0" i="0" u="none" strike="noStrike" baseline="0">
                <a:latin typeface="ArialMT"/>
              </a:rPr>
              <a:t>Proses </a:t>
            </a:r>
            <a:r>
              <a:rPr lang="en-AU" sz="1200" b="0" i="0" u="none" strike="noStrike" baseline="0" err="1">
                <a:latin typeface="ArialMT"/>
              </a:rPr>
              <a:t>pengembangan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sistem</a:t>
            </a:r>
            <a:r>
              <a:rPr lang="en-AU" sz="1200" b="0" i="0" u="none" strike="noStrike" baseline="0">
                <a:latin typeface="ArialMT"/>
              </a:rPr>
              <a:t> database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dasarnya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melibatkan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tiga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tugas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utama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yaitu</a:t>
            </a:r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0" i="0" u="none" strike="noStrike" baseline="0">
                <a:latin typeface="ArialMT"/>
              </a:rPr>
              <a:t>1. </a:t>
            </a:r>
            <a:r>
              <a:rPr lang="en-AU" sz="1200" b="0" i="0" u="none" strike="noStrike" baseline="0" err="1">
                <a:latin typeface="ArialMT"/>
              </a:rPr>
              <a:t>Analisis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Fungsi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Tugas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memodelkan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fakta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obyek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atau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konsep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menurut</a:t>
            </a:r>
            <a:r>
              <a:rPr lang="en-AU" sz="1200" b="0" i="0" u="none" strike="noStrike" baseline="0">
                <a:latin typeface="ArialMT"/>
              </a:rPr>
              <a:t> proses </a:t>
            </a:r>
            <a:r>
              <a:rPr lang="en-AU" sz="1200" b="0" i="0" u="none" strike="noStrike" baseline="0" err="1">
                <a:latin typeface="ArialMT"/>
              </a:rPr>
              <a:t>atau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fungsi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dilakukannya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serta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aliran</a:t>
            </a:r>
            <a:r>
              <a:rPr lang="en-AU" sz="1200" b="0" i="0" u="none" strike="noStrike" baseline="0">
                <a:latin typeface="ArialMT"/>
              </a:rPr>
              <a:t> data yang </a:t>
            </a:r>
            <a:r>
              <a:rPr lang="en-AU" sz="1200" b="0" i="0" u="none" strike="noStrike" baseline="0" err="1">
                <a:latin typeface="ArialMT"/>
              </a:rPr>
              <a:t>mendukung</a:t>
            </a:r>
            <a:r>
              <a:rPr lang="en-AU" sz="1200" b="0" i="0" u="none" strike="noStrike" baseline="0">
                <a:latin typeface="ArialMT"/>
              </a:rPr>
              <a:t> proses </a:t>
            </a:r>
            <a:r>
              <a:rPr lang="en-AU" sz="1200" b="0" i="0" u="none" strike="noStrike" baseline="0" err="1">
                <a:latin typeface="ArialMT"/>
              </a:rPr>
              <a:t>atau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fungsi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tersebut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Analisis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fungsi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umumnya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dijabarkan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dalam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bentuk</a:t>
            </a:r>
            <a:r>
              <a:rPr lang="en-AU" sz="1200" b="0" i="0" u="none" strike="noStrike" baseline="0">
                <a:latin typeface="ArialMT"/>
              </a:rPr>
              <a:t> Diagram </a:t>
            </a:r>
            <a:r>
              <a:rPr lang="en-AU" sz="1200" b="0" i="0" u="none" strike="noStrike" baseline="0" err="1">
                <a:latin typeface="ArialMT"/>
              </a:rPr>
              <a:t>Alir</a:t>
            </a:r>
            <a:r>
              <a:rPr lang="en-AU" sz="1200" b="0" i="0" u="none" strike="noStrike" baseline="0">
                <a:latin typeface="ArialMT"/>
              </a:rPr>
              <a:t> Data yang </a:t>
            </a:r>
            <a:r>
              <a:rPr lang="en-AU" sz="1200" b="0" i="0" u="none" strike="noStrike" baseline="0" err="1">
                <a:latin typeface="ArialMT"/>
              </a:rPr>
              <a:t>menggambarkan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berbagai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aliran</a:t>
            </a:r>
            <a:r>
              <a:rPr lang="en-AU" sz="1200" b="0" i="0" u="none" strike="noStrike" baseline="0">
                <a:latin typeface="ArialMT"/>
              </a:rPr>
              <a:t> data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satu</a:t>
            </a:r>
            <a:r>
              <a:rPr lang="en-AU" sz="1200" b="0" i="0" u="none" strike="noStrike" baseline="0">
                <a:latin typeface="ArialMT"/>
              </a:rPr>
              <a:t> proses </a:t>
            </a:r>
            <a:r>
              <a:rPr lang="en-AU" sz="1200" b="0" i="0" u="none" strike="noStrike" baseline="0" err="1">
                <a:latin typeface="ArialMT"/>
              </a:rPr>
              <a:t>ke</a:t>
            </a:r>
            <a:r>
              <a:rPr lang="en-AU" sz="1200" b="0" i="0" u="none" strike="noStrike" baseline="0">
                <a:latin typeface="ArialMT"/>
              </a:rPr>
              <a:t> proses lain.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2. </a:t>
            </a:r>
            <a:r>
              <a:rPr lang="en-AU" sz="1200" b="0" i="0" u="none" strike="noStrike" baseline="0" err="1">
                <a:latin typeface="ArialMT"/>
              </a:rPr>
              <a:t>Analisis</a:t>
            </a:r>
            <a:r>
              <a:rPr lang="en-AU" sz="1200" b="0" i="0" u="none" strike="noStrike" baseline="0">
                <a:latin typeface="ArialMT"/>
              </a:rPr>
              <a:t> data. </a:t>
            </a:r>
            <a:r>
              <a:rPr lang="en-AU" sz="1200" b="0" i="0" u="none" strike="noStrike" baseline="0" err="1">
                <a:latin typeface="ArialMT"/>
              </a:rPr>
              <a:t>Tugas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merupakan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kegiatan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mempelajari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berbagai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obyek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fakta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ataupun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konsep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suatu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pemodelan</a:t>
            </a:r>
            <a:r>
              <a:rPr lang="en-AU" sz="1200" b="0" i="0" u="none" strike="noStrike" baseline="0">
                <a:latin typeface="ArialMT"/>
              </a:rPr>
              <a:t> data </a:t>
            </a:r>
            <a:r>
              <a:rPr lang="en-AU" sz="1200" b="0" i="0" u="none" strike="noStrike" baseline="0" err="1">
                <a:latin typeface="ArialMT"/>
              </a:rPr>
              <a:t>sehingga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suatu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organisasi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mampu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menyajikan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informasi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seperti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diharapkan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Tugas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analisis</a:t>
            </a:r>
            <a:r>
              <a:rPr lang="en-AU" sz="1200" b="0" i="0" u="none" strike="noStrike" baseline="0">
                <a:latin typeface="ArialMT"/>
              </a:rPr>
              <a:t> data </a:t>
            </a:r>
            <a:r>
              <a:rPr lang="en-AU" sz="1200" b="0" i="0" u="none" strike="noStrike" baseline="0" err="1">
                <a:latin typeface="ArialMT"/>
              </a:rPr>
              <a:t>terbagi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tiga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fase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yaitu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fase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perancangan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konseptual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fase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perancangan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lojik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sv-SE" sz="1200" b="0" i="0" u="none" strike="noStrike" baseline="0">
                <a:latin typeface="ArialMT"/>
              </a:rPr>
              <a:t>dan fase perancangan fisik. Ketiga fase tersebut merupakan fokus utama dari </a:t>
            </a:r>
            <a:r>
              <a:rPr lang="en-AU" sz="1200" b="0" i="0" u="none" strike="noStrike" baseline="0" err="1">
                <a:latin typeface="ArialMT"/>
              </a:rPr>
              <a:t>mata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diklat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ini</a:t>
            </a:r>
            <a:r>
              <a:rPr lang="en-AU" sz="1200" b="0" i="0" u="none" strike="noStrike" baseline="0">
                <a:latin typeface="ArialMT"/>
              </a:rPr>
              <a:t>.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3. </a:t>
            </a:r>
            <a:r>
              <a:rPr lang="en-AU" sz="1200" b="0" i="0" u="none" strike="noStrike" baseline="0" err="1">
                <a:latin typeface="ArialMT"/>
              </a:rPr>
              <a:t>Implementasi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fisik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Tugas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menerapkan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hasil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pemodelan</a:t>
            </a:r>
            <a:r>
              <a:rPr lang="en-AU" sz="1200" b="0" i="0" u="none" strike="noStrike" baseline="0">
                <a:latin typeface="ArialMT"/>
              </a:rPr>
              <a:t> data </a:t>
            </a:r>
            <a:r>
              <a:rPr lang="en-AU" sz="1200" b="0" i="0" u="none" strike="noStrike" baseline="0" err="1">
                <a:latin typeface="ArialMT"/>
              </a:rPr>
              <a:t>ke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dalam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bentuk</a:t>
            </a:r>
            <a:r>
              <a:rPr lang="en-AU" sz="1200" b="0" i="0" u="none" strike="noStrike" baseline="0">
                <a:latin typeface="ArialMT"/>
              </a:rPr>
              <a:t> database </a:t>
            </a:r>
            <a:r>
              <a:rPr lang="en-AU" sz="1200" b="0" i="0" u="none" strike="noStrike" baseline="0" err="1">
                <a:latin typeface="ArialMT"/>
              </a:rPr>
              <a:t>secara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fisik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menggunakan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paket</a:t>
            </a:r>
            <a:r>
              <a:rPr lang="en-AU" sz="1200" b="0" i="0" u="none" strike="noStrike" baseline="0">
                <a:latin typeface="ArialMT"/>
              </a:rPr>
              <a:t> program </a:t>
            </a:r>
            <a:r>
              <a:rPr lang="en-AU" sz="1200" b="0" i="0" u="none" strike="noStrike" baseline="0" err="1">
                <a:latin typeface="ArialMT"/>
              </a:rPr>
              <a:t>sistem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manajemen</a:t>
            </a:r>
            <a:r>
              <a:rPr lang="en-AU" sz="1200" b="0" i="0" u="none" strike="noStrike" baseline="0">
                <a:latin typeface="ArialMT"/>
              </a:rPr>
              <a:t> database (DBMS).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AA233-B754-4DD1-8CE2-8B9672E8D6E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346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sz="1200" b="0" i="0" u="none" strike="noStrike" baseline="0">
                <a:latin typeface="ArialMT"/>
              </a:rPr>
              <a:t>Tipe data yang didukung oleh standar SQL adalah sebagai berikut: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AA233-B754-4DD1-8CE2-8B9672E8D6E3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066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AU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1.2. </a:t>
            </a:r>
            <a:r>
              <a:rPr lang="en-AU" sz="1200" b="1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Membuat</a:t>
            </a:r>
            <a:r>
              <a:rPr lang="en-AU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1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Definisi</a:t>
            </a:r>
            <a:r>
              <a:rPr lang="en-AU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Domain</a:t>
            </a:r>
          </a:p>
          <a:p>
            <a:pPr algn="l"/>
            <a:r>
              <a:rPr lang="en-AU" sz="1200" b="0" i="0" u="none" strike="noStrike" baseline="0" err="1">
                <a:latin typeface="ArialMT"/>
              </a:rPr>
              <a:t>Sintaks</a:t>
            </a:r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0" i="0" u="none" strike="noStrike" baseline="0">
                <a:latin typeface="ArialMT"/>
              </a:rPr>
              <a:t>CREATE { DOMAIN | DATATYPE } [ AS ] domain-name data-type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... [ [ NOT ] NULL ]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... [ DEFAULT default-value ]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... [ CHECK ( condition ) ]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Parameter</a:t>
            </a:r>
          </a:p>
          <a:p>
            <a:pPr algn="l"/>
            <a:r>
              <a:rPr lang="en-AU" sz="1200" b="0" i="1" u="none" strike="noStrike" baseline="0">
                <a:latin typeface="Arial"/>
              </a:rPr>
              <a:t>domain-name</a:t>
            </a:r>
            <a:r>
              <a:rPr lang="en-AU" sz="1200" b="0" i="0" u="none" strike="noStrike" baseline="0">
                <a:latin typeface="ArialMT"/>
              </a:rPr>
              <a:t>: identifier</a:t>
            </a:r>
          </a:p>
          <a:p>
            <a:pPr algn="l"/>
            <a:r>
              <a:rPr lang="en-AU" sz="1200" b="0" i="1" u="none" strike="noStrike" baseline="0">
                <a:latin typeface="Arial"/>
              </a:rPr>
              <a:t>data-type</a:t>
            </a:r>
            <a:r>
              <a:rPr lang="en-AU" sz="1200" b="0" i="0" u="none" strike="noStrike" baseline="0">
                <a:latin typeface="ArialMT"/>
              </a:rPr>
              <a:t>: built-in data type, with precision and scale</a:t>
            </a:r>
          </a:p>
          <a:p>
            <a:pPr algn="l"/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0" i="0" u="none" strike="noStrike" baseline="0" err="1">
                <a:latin typeface="ArialMT"/>
              </a:rPr>
              <a:t>Pernyataan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membuat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tipe</a:t>
            </a:r>
            <a:r>
              <a:rPr lang="en-AU" sz="1200" b="0" i="0" u="none" strike="noStrike" baseline="0">
                <a:latin typeface="ArialMT"/>
              </a:rPr>
              <a:t> data yang </a:t>
            </a:r>
            <a:r>
              <a:rPr lang="en-AU" sz="1200" b="0" i="0" u="none" strike="noStrike" baseline="0" err="1">
                <a:latin typeface="ArialMT"/>
              </a:rPr>
              <a:t>didefinisikan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oleh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pengguna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sehingga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memudahkan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penggunaan</a:t>
            </a:r>
            <a:r>
              <a:rPr lang="en-AU" sz="1200" b="0" i="0" u="none" strike="noStrike" baseline="0">
                <a:latin typeface="ArialMT"/>
              </a:rPr>
              <a:t> dan </a:t>
            </a:r>
            <a:r>
              <a:rPr lang="en-AU" sz="1200" b="0" i="0" u="none" strike="noStrike" baseline="0" err="1">
                <a:latin typeface="ArialMT"/>
              </a:rPr>
              <a:t>meningkatkan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konsistensi</a:t>
            </a:r>
            <a:r>
              <a:rPr lang="en-AU" sz="1200" b="0" i="0" u="none" strike="noStrike" baseline="0">
                <a:latin typeface="ArialMT"/>
              </a:rPr>
              <a:t> data di </a:t>
            </a:r>
            <a:r>
              <a:rPr lang="en-AU" sz="1200" b="0" i="0" u="none" strike="noStrike" baseline="0" err="1">
                <a:latin typeface="ArialMT"/>
              </a:rPr>
              <a:t>dalam</a:t>
            </a:r>
            <a:r>
              <a:rPr lang="en-AU" sz="1200" b="0" i="0" u="none" strike="noStrike" baseline="0">
                <a:latin typeface="ArialMT"/>
              </a:rPr>
              <a:t> database. </a:t>
            </a:r>
          </a:p>
          <a:p>
            <a:pPr algn="l"/>
            <a:r>
              <a:rPr lang="en-AU" sz="1200" b="0" i="0" u="none" strike="noStrike" baseline="0" err="1">
                <a:latin typeface="ArialMT"/>
              </a:rPr>
              <a:t>Kondisi</a:t>
            </a:r>
            <a:r>
              <a:rPr lang="en-AU" sz="1200" b="0" i="0" u="none" strike="noStrike" baseline="0">
                <a:latin typeface="ArialMT"/>
              </a:rPr>
              <a:t> CHECK </a:t>
            </a:r>
            <a:r>
              <a:rPr lang="en-AU" sz="1200" b="0" i="0" u="none" strike="noStrike" baseline="0" err="1">
                <a:latin typeface="ArialMT"/>
              </a:rPr>
              <a:t>dapat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dimasukkan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untuk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memeriksa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nilai</a:t>
            </a:r>
            <a:r>
              <a:rPr lang="en-AU" sz="1200" b="0" i="0" u="none" strike="noStrike" baseline="0">
                <a:latin typeface="ArialMT"/>
              </a:rPr>
              <a:t> data yang </a:t>
            </a:r>
            <a:r>
              <a:rPr lang="en-AU" sz="1200" b="0" i="0" u="none" strike="noStrike" baseline="0" err="1">
                <a:latin typeface="ArialMT"/>
              </a:rPr>
              <a:t>berasosiasi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domain </a:t>
            </a:r>
            <a:r>
              <a:rPr lang="en-AU" sz="1200" b="0" i="0" u="none" strike="noStrike" baseline="0" err="1">
                <a:latin typeface="ArialMT"/>
              </a:rPr>
              <a:t>tertentu</a:t>
            </a:r>
            <a:r>
              <a:rPr lang="en-AU" sz="1200" b="0" i="0" u="none" strike="noStrike" baseline="0">
                <a:latin typeface="ArialMT"/>
              </a:rPr>
              <a:t>.</a:t>
            </a:r>
          </a:p>
          <a:p>
            <a:pPr algn="l"/>
            <a:r>
              <a:rPr lang="en-AU" sz="1200" b="0" i="0" u="none" strike="noStrike" baseline="0" err="1">
                <a:latin typeface="ArialMT"/>
              </a:rPr>
              <a:t>Kondisi</a:t>
            </a:r>
            <a:r>
              <a:rPr lang="en-AU" sz="1200" b="0" i="0" u="none" strike="noStrike" baseline="0">
                <a:latin typeface="ArialMT"/>
              </a:rPr>
              <a:t> DEFAULT </a:t>
            </a:r>
            <a:r>
              <a:rPr lang="en-AU" sz="1200" b="0" i="0" u="none" strike="noStrike" baseline="0" err="1">
                <a:latin typeface="ArialMT"/>
              </a:rPr>
              <a:t>dapat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dipergunakan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untuk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menginisialisasi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nilai</a:t>
            </a:r>
            <a:r>
              <a:rPr lang="en-AU" sz="1200" b="0" i="0" u="none" strike="noStrike" baseline="0">
                <a:latin typeface="ArialMT"/>
              </a:rPr>
              <a:t> data yang </a:t>
            </a:r>
            <a:r>
              <a:rPr lang="en-AU" sz="1200" b="0" i="0" u="none" strike="noStrike" baseline="0" err="1">
                <a:latin typeface="ArialMT"/>
              </a:rPr>
              <a:t>berasosiasi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domain </a:t>
            </a:r>
            <a:r>
              <a:rPr lang="en-AU" sz="1200" b="0" i="0" u="none" strike="noStrike" baseline="0" err="1">
                <a:latin typeface="ArialMT"/>
              </a:rPr>
              <a:t>tertentu</a:t>
            </a:r>
            <a:r>
              <a:rPr lang="en-AU" sz="1200" b="0" i="0" u="none" strike="noStrike" baseline="0">
                <a:latin typeface="ArialMT"/>
              </a:rPr>
              <a:t>.</a:t>
            </a:r>
          </a:p>
          <a:p>
            <a:pPr algn="l"/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0" i="0" u="none" strike="noStrike" baseline="0" err="1">
                <a:latin typeface="ArialMT"/>
              </a:rPr>
              <a:t>Contoh</a:t>
            </a:r>
            <a:r>
              <a:rPr lang="en-AU" sz="1200" b="0" i="0" u="none" strike="noStrike" baseline="0">
                <a:latin typeface="ArialMT"/>
              </a:rPr>
              <a:t>: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CREATE DOMAIN </a:t>
            </a:r>
            <a:r>
              <a:rPr lang="en-AU" sz="1200" b="0" i="0" u="none" strike="noStrike" baseline="0" err="1">
                <a:latin typeface="ArialMT"/>
              </a:rPr>
              <a:t>dom_nama</a:t>
            </a:r>
            <a:r>
              <a:rPr lang="en-AU" sz="1200" b="0" i="0" u="none" strike="noStrike" baseline="0">
                <a:latin typeface="ArialMT"/>
              </a:rPr>
              <a:t> VARCHAR(40) not null DEFAULT ‘anonymous’;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CREATE DOMAIN </a:t>
            </a:r>
            <a:r>
              <a:rPr lang="en-AU" sz="1200" b="0" i="0" u="none" strike="noStrike" baseline="0" err="1">
                <a:latin typeface="ArialMT"/>
              </a:rPr>
              <a:t>dom_nip</a:t>
            </a:r>
            <a:r>
              <a:rPr lang="en-AU" sz="1200" b="0" i="0" u="none" strike="noStrike" baseline="0">
                <a:latin typeface="ArialMT"/>
              </a:rPr>
              <a:t> CHAR(9) not null DEFAULT ‘340000000’;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CREATE DOMAIN </a:t>
            </a:r>
            <a:r>
              <a:rPr lang="en-AU" sz="1200" b="0" i="0" u="none" strike="noStrike" baseline="0" err="1">
                <a:latin typeface="ArialMT"/>
              </a:rPr>
              <a:t>dom_gaji</a:t>
            </a:r>
            <a:r>
              <a:rPr lang="en-AU" sz="1200" b="0" i="0" u="none" strike="noStrike" baseline="0">
                <a:latin typeface="ArialMT"/>
              </a:rPr>
              <a:t> DECIMAL(10, 2);</a:t>
            </a:r>
          </a:p>
          <a:p>
            <a:pPr algn="l"/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contoh</a:t>
            </a:r>
            <a:r>
              <a:rPr lang="en-AU" sz="1200" b="0" i="0" u="none" strike="noStrike" baseline="0">
                <a:latin typeface="ArialMT"/>
              </a:rPr>
              <a:t> di </a:t>
            </a:r>
            <a:r>
              <a:rPr lang="en-AU" sz="1200" b="0" i="0" u="none" strike="noStrike" baseline="0" err="1">
                <a:latin typeface="ArialMT"/>
              </a:rPr>
              <a:t>atas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dom_nama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dibuat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definisi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tipe</a:t>
            </a:r>
            <a:r>
              <a:rPr lang="en-AU" sz="1200" b="0" i="0" u="none" strike="noStrike" baseline="0">
                <a:latin typeface="ArialMT"/>
              </a:rPr>
              <a:t> data VARCHAR(40) </a:t>
            </a:r>
            <a:r>
              <a:rPr lang="en-AU" sz="1200" b="0" i="0" u="none" strike="noStrike" baseline="0" err="1">
                <a:latin typeface="ArialMT"/>
              </a:rPr>
              <a:t>yaitu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sv-SE" sz="1200" b="0" i="0" u="none" strike="noStrike" baseline="0">
                <a:latin typeface="ArialMT"/>
              </a:rPr>
              <a:t>maksimum jumlah karakter adalah 40, nilainya harus terisi, dan nilai defaultnya </a:t>
            </a:r>
            <a:r>
              <a:rPr lang="en-AU" sz="1200" b="0" i="0" u="none" strike="noStrike" baseline="0" err="1">
                <a:latin typeface="ArialMT"/>
              </a:rPr>
              <a:t>adalah</a:t>
            </a:r>
            <a:r>
              <a:rPr lang="en-AU" sz="1200" b="0" i="0" u="none" strike="noStrike" baseline="0">
                <a:latin typeface="ArialMT"/>
              </a:rPr>
              <a:t> anonymous. Domain </a:t>
            </a:r>
            <a:r>
              <a:rPr lang="en-AU" sz="1200" b="0" i="0" u="none" strike="noStrike" baseline="0" err="1">
                <a:latin typeface="ArialMT"/>
              </a:rPr>
              <a:t>dom_nip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dipergunakan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untuk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mendefinisikan</a:t>
            </a:r>
            <a:r>
              <a:rPr lang="en-AU" sz="1200" b="0" i="0" u="none" strike="noStrike" baseline="0">
                <a:latin typeface="ArialMT"/>
              </a:rPr>
              <a:t> NIP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tipe</a:t>
            </a:r>
            <a:r>
              <a:rPr lang="en-AU" sz="1200" b="0" i="0" u="none" strike="noStrike" baseline="0">
                <a:latin typeface="ArialMT"/>
              </a:rPr>
              <a:t> data CHAR(9), </a:t>
            </a:r>
            <a:r>
              <a:rPr lang="en-AU" sz="1200" b="0" i="0" u="none" strike="noStrike" baseline="0" err="1">
                <a:latin typeface="ArialMT"/>
              </a:rPr>
              <a:t>nilainya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harus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terisi</a:t>
            </a:r>
            <a:r>
              <a:rPr lang="en-AU" sz="1200" b="0" i="0" u="none" strike="noStrike" baseline="0">
                <a:latin typeface="ArialMT"/>
              </a:rPr>
              <a:t>, dan </a:t>
            </a:r>
            <a:r>
              <a:rPr lang="en-AU" sz="1200" b="0" i="0" u="none" strike="noStrike" baseline="0" err="1">
                <a:latin typeface="ArialMT"/>
              </a:rPr>
              <a:t>nilai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defaultnya</a:t>
            </a:r>
            <a:r>
              <a:rPr lang="en-AU" sz="1200" b="0" i="0" u="none" strike="noStrike" baseline="0">
                <a:latin typeface="ArialMT"/>
              </a:rPr>
              <a:t> 34000000. </a:t>
            </a:r>
            <a:r>
              <a:rPr lang="en-AU" sz="1200" b="0" i="0" u="none" strike="noStrike" baseline="0" err="1">
                <a:latin typeface="ArialMT"/>
              </a:rPr>
              <a:t>Sedangkan</a:t>
            </a:r>
            <a:r>
              <a:rPr lang="en-AU" sz="1200" b="0" i="0" u="none" strike="noStrike" baseline="0">
                <a:latin typeface="ArialMT"/>
              </a:rPr>
              <a:t> domain </a:t>
            </a:r>
            <a:r>
              <a:rPr lang="en-AU" sz="1200" b="0" i="0" u="none" strike="noStrike" baseline="0" err="1">
                <a:latin typeface="ArialMT"/>
              </a:rPr>
              <a:t>dom_gaji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untuk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mendefinisikan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gaji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tipe</a:t>
            </a:r>
            <a:r>
              <a:rPr lang="en-AU" sz="1200" b="0" i="0" u="none" strike="noStrike" baseline="0">
                <a:latin typeface="ArialMT"/>
              </a:rPr>
              <a:t> data DECIMAL(10, 2) </a:t>
            </a:r>
            <a:r>
              <a:rPr lang="en-AU" sz="1200" b="0" i="0" u="none" strike="noStrike" baseline="0" err="1">
                <a:latin typeface="ArialMT"/>
              </a:rPr>
              <a:t>yaitu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nilainya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terdiri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10 </a:t>
            </a:r>
            <a:r>
              <a:rPr lang="en-AU" sz="1200" b="0" i="0" u="none" strike="noStrike" baseline="0" err="1">
                <a:latin typeface="ArialMT"/>
              </a:rPr>
              <a:t>angka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penting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dua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bilangan</a:t>
            </a:r>
            <a:r>
              <a:rPr lang="en-AU" sz="1200" b="0" i="0" u="none" strike="noStrike" baseline="0">
                <a:latin typeface="ArialMT"/>
              </a:rPr>
              <a:t> di </a:t>
            </a:r>
            <a:r>
              <a:rPr lang="en-AU" sz="1200" b="0" i="0" u="none" strike="noStrike" baseline="0" err="1">
                <a:latin typeface="ArialMT"/>
              </a:rPr>
              <a:t>belakang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tanda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desimal</a:t>
            </a:r>
            <a:r>
              <a:rPr lang="en-AU" sz="1200" b="0" i="0" u="none" strike="noStrike" baseline="0">
                <a:latin typeface="ArialMT"/>
              </a:rPr>
              <a:t>.</a:t>
            </a:r>
          </a:p>
          <a:p>
            <a:pPr algn="l"/>
            <a:endParaRPr lang="en-AU" sz="1200" b="0" i="0" u="none" strike="noStrike" baseline="0">
              <a:latin typeface="ArialMT"/>
            </a:endParaRPr>
          </a:p>
          <a:p>
            <a:r>
              <a:rPr lang="en-AU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1.3. </a:t>
            </a:r>
            <a:r>
              <a:rPr lang="en-AU" sz="1200" b="1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Menghapus</a:t>
            </a:r>
            <a:r>
              <a:rPr lang="en-AU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1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Definisi</a:t>
            </a:r>
            <a:r>
              <a:rPr lang="en-AU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Domain</a:t>
            </a:r>
          </a:p>
          <a:p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Sintaks</a:t>
            </a:r>
            <a:endParaRPr lang="en-AU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DROP DOMAIN domain-name [ CASCADE | RESTRICT ]</a:t>
            </a:r>
          </a:p>
          <a:p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Pernyataan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DROP DOMAIN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digunakan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menghapus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sebuah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domain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struktur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database,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selama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domain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tersebut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tidak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dipergunakan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oleh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suatu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tabel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AU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Contoh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DROP DOMAIN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dom_nama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CASCADE;</a:t>
            </a:r>
          </a:p>
          <a:p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DROP DOMAIN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dom_nip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RESTRICT;</a:t>
            </a:r>
          </a:p>
          <a:p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DROP DOMAIN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dom_gaji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contoh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domain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dom_nama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dihapus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database,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meskipun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domain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tersebut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sedang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dipergunakan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oleh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kolom-kolom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satu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atau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beberapa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tabel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Sedangkan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domain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dom_nip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dihapus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apabila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domain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tersebut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tidak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sedang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dipergunakan oleh kolom-kolom dari satu atau beberapa tabel. Domain dom_gaji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dihapus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instruksi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default </a:t>
            </a:r>
            <a:r>
              <a:rPr lang="en-A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yaitu</a:t>
            </a:r>
            <a:r>
              <a:rPr lang="en-A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RESTRICT.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AA233-B754-4DD1-8CE2-8B9672E8D6E3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178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pPr algn="l"/>
            <a:r>
              <a:rPr lang="en-AU" sz="1200" b="1" i="0" u="none" strike="noStrike" baseline="0">
                <a:latin typeface="Arial"/>
              </a:rPr>
              <a:t>1.4. </a:t>
            </a:r>
            <a:r>
              <a:rPr lang="en-AU" sz="1200" b="1" i="0" u="none" strike="noStrike" baseline="0" err="1">
                <a:latin typeface="Arial"/>
              </a:rPr>
              <a:t>Membuat</a:t>
            </a:r>
            <a:r>
              <a:rPr lang="en-AU" sz="1200" b="1" i="0" u="none" strike="noStrike" baseline="0">
                <a:latin typeface="Arial"/>
              </a:rPr>
              <a:t> </a:t>
            </a:r>
            <a:r>
              <a:rPr lang="en-AU" sz="1200" b="1" i="0" u="none" strike="noStrike" baseline="0" err="1">
                <a:latin typeface="Arial"/>
              </a:rPr>
              <a:t>Definisi</a:t>
            </a:r>
            <a:r>
              <a:rPr lang="en-AU" sz="1200" b="1" i="0" u="none" strike="noStrike" baseline="0">
                <a:latin typeface="Arial"/>
              </a:rPr>
              <a:t> </a:t>
            </a:r>
            <a:r>
              <a:rPr lang="en-AU" sz="1200" b="1" i="0" u="none" strike="noStrike" baseline="0" err="1">
                <a:latin typeface="Arial"/>
              </a:rPr>
              <a:t>Tabel</a:t>
            </a:r>
            <a:endParaRPr lang="en-AU" sz="1200" b="1" i="0" u="none" strike="noStrike" baseline="0">
              <a:latin typeface="Arial"/>
            </a:endParaRPr>
          </a:p>
          <a:p>
            <a:pPr algn="l"/>
            <a:r>
              <a:rPr lang="en-AU" sz="1200" b="0" i="0" u="none" strike="noStrike" baseline="0" err="1">
                <a:latin typeface="ArialMT"/>
              </a:rPr>
              <a:t>Sintaks</a:t>
            </a:r>
            <a:r>
              <a:rPr lang="en-AU" sz="1200" b="0" i="0" u="none" strike="noStrike" baseline="0">
                <a:latin typeface="ArialMT"/>
              </a:rPr>
              <a:t>: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CREATE [ GLOBAL TEMPORARY ] TABLE table-name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... ( { column-definition [ column-constraint ... ] | table-constraint }, ... )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... [ ON COMMIT { DELETE | PRESERVE } ROWS ]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Parameter</a:t>
            </a:r>
            <a:r>
              <a:rPr lang="en-AU" sz="1200" b="0" i="0" u="none" strike="noStrike" baseline="0">
                <a:latin typeface="Times New Roman"/>
              </a:rPr>
              <a:t>:</a:t>
            </a:r>
          </a:p>
          <a:p>
            <a:pPr algn="l"/>
            <a:r>
              <a:rPr lang="en-AU" sz="1200" b="0" i="1" u="none" strike="noStrike" baseline="0">
                <a:latin typeface="Arial"/>
              </a:rPr>
              <a:t>column-definition </a:t>
            </a:r>
            <a:r>
              <a:rPr lang="en-AU" sz="1200" b="0" i="0" u="none" strike="noStrike" baseline="0">
                <a:latin typeface="ArialMT"/>
              </a:rPr>
              <a:t>: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column-name data-type [ NOT NULL ] [ DEFAULT default-value ]</a:t>
            </a:r>
          </a:p>
          <a:p>
            <a:pPr algn="l"/>
            <a:r>
              <a:rPr lang="en-AU" sz="1200" b="0" i="1" u="none" strike="noStrike" baseline="0">
                <a:latin typeface="Arial"/>
              </a:rPr>
              <a:t>column-constraint </a:t>
            </a:r>
            <a:r>
              <a:rPr lang="en-AU" sz="1200" b="0" i="0" u="none" strike="noStrike" baseline="0">
                <a:latin typeface="ArialMT"/>
              </a:rPr>
              <a:t>: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UNIQUE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| PRIMARY KEY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| REFERENCES table-name [( column-name )] [ actions ]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| CHECK ( condition )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| COMPUTE ( expression )</a:t>
            </a:r>
          </a:p>
          <a:p>
            <a:pPr algn="l"/>
            <a:r>
              <a:rPr lang="en-AU" sz="1200" b="0" i="1" u="none" strike="noStrike" baseline="0">
                <a:latin typeface="Arial"/>
              </a:rPr>
              <a:t>default-value </a:t>
            </a:r>
            <a:r>
              <a:rPr lang="en-AU" sz="1200" b="0" i="0" u="none" strike="noStrike" baseline="0">
                <a:latin typeface="ArialMT"/>
              </a:rPr>
              <a:t>: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string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| number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| CURRENT DATE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| CURRENT TIME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| CURRENT TIMESTAMP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| NULL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| ( constant-expression )</a:t>
            </a:r>
          </a:p>
          <a:p>
            <a:pPr algn="l"/>
            <a:r>
              <a:rPr lang="en-AU" sz="1200" b="0" i="1" u="none" strike="noStrike" baseline="0">
                <a:latin typeface="Arial"/>
              </a:rPr>
              <a:t>table-constraint </a:t>
            </a:r>
            <a:r>
              <a:rPr lang="en-AU" sz="1200" b="0" i="0" u="none" strike="noStrike" baseline="0">
                <a:latin typeface="ArialMT"/>
              </a:rPr>
              <a:t>: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UNIQUE ( column-name , ... )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| PRIMARY KEY ( column-name , ... )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| CHECK ( condition )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| foreign-key-constraint</a:t>
            </a:r>
          </a:p>
          <a:p>
            <a:pPr algn="l"/>
            <a:r>
              <a:rPr lang="en-AU" sz="1200" b="0" i="1" u="none" strike="noStrike" baseline="0">
                <a:latin typeface="Arial"/>
              </a:rPr>
              <a:t>foreign-key-constraint </a:t>
            </a:r>
            <a:r>
              <a:rPr lang="en-AU" sz="1200" b="0" i="0" u="none" strike="noStrike" baseline="0">
                <a:latin typeface="ArialMT"/>
              </a:rPr>
              <a:t>: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[ NOT NULL ] FOREIGN KEY [ role-name ] [(column-name , ... )]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... REFERENCES table-name [(column-name , ... )]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... [ actions ] [ CHECK ON COMMIT ]</a:t>
            </a:r>
          </a:p>
          <a:p>
            <a:pPr algn="l"/>
            <a:r>
              <a:rPr lang="en-AU" sz="1200" b="0" i="1" u="none" strike="noStrike" baseline="0">
                <a:latin typeface="Arial"/>
              </a:rPr>
              <a:t>action </a:t>
            </a:r>
            <a:r>
              <a:rPr lang="en-AU" sz="1200" b="0" i="0" u="none" strike="noStrike" baseline="0">
                <a:latin typeface="ArialMT"/>
              </a:rPr>
              <a:t>: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ON { UPDATE | DELETE }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...{ CASCADE | SET NULL | SET DEFAULT | RESTRICT }</a:t>
            </a:r>
          </a:p>
          <a:p>
            <a:pPr algn="l"/>
            <a:r>
              <a:rPr lang="en-AU" sz="1200" b="0" i="0" u="none" strike="noStrike" baseline="0" err="1">
                <a:latin typeface="ArialMT"/>
              </a:rPr>
              <a:t>Pernyataan</a:t>
            </a:r>
            <a:r>
              <a:rPr lang="en-AU" sz="1200" b="0" i="0" u="none" strike="noStrike" baseline="0">
                <a:latin typeface="ArialMT"/>
              </a:rPr>
              <a:t> CREATE TABLE </a:t>
            </a:r>
            <a:r>
              <a:rPr lang="en-AU" sz="1200" b="0" i="0" u="none" strike="noStrike" baseline="0" err="1">
                <a:latin typeface="ArialMT"/>
              </a:rPr>
              <a:t>membuat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baru</a:t>
            </a:r>
            <a:r>
              <a:rPr lang="en-AU" sz="1200" b="0" i="0" u="none" strike="noStrike" baseline="0">
                <a:latin typeface="ArialMT"/>
              </a:rPr>
              <a:t> di database. </a:t>
            </a:r>
            <a:r>
              <a:rPr lang="en-AU" sz="1200" b="0" i="0" u="none" strike="noStrike" baseline="0" err="1">
                <a:latin typeface="ArialMT"/>
              </a:rPr>
              <a:t>Jika</a:t>
            </a:r>
            <a:r>
              <a:rPr lang="en-AU" sz="1200" b="0" i="0" u="none" strike="noStrike" baseline="0">
                <a:latin typeface="ArialMT"/>
              </a:rPr>
              <a:t> GLOBAL TEMPORARY </a:t>
            </a:r>
            <a:r>
              <a:rPr lang="en-AU" sz="1200" b="0" i="0" u="none" strike="noStrike" baseline="0" err="1">
                <a:latin typeface="ArialMT"/>
              </a:rPr>
              <a:t>dituliskan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berarti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tersebut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bersifat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sementara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Selain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itu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bersifat</a:t>
            </a:r>
            <a:r>
              <a:rPr lang="en-AU" sz="1200" b="0" i="0" u="none" strike="noStrike" baseline="0">
                <a:latin typeface="ArialMT"/>
              </a:rPr>
              <a:t> permanent. </a:t>
            </a:r>
            <a:r>
              <a:rPr lang="en-AU" sz="1200" b="0" i="0" u="none" strike="noStrike" baseline="0" err="1">
                <a:latin typeface="ArialMT"/>
              </a:rPr>
              <a:t>Klausa</a:t>
            </a:r>
            <a:r>
              <a:rPr lang="en-AU" sz="1200" b="0" i="0" u="none" strike="noStrike" baseline="0">
                <a:latin typeface="ArialMT"/>
              </a:rPr>
              <a:t> ON COMMIT </a:t>
            </a:r>
            <a:r>
              <a:rPr lang="en-AU" sz="1200" b="0" i="0" u="none" strike="noStrike" baseline="0" err="1">
                <a:latin typeface="ArialMT"/>
              </a:rPr>
              <a:t>hanya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dapat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dipergunakan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bersama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TEMPORARY TABLE. </a:t>
            </a:r>
            <a:r>
              <a:rPr lang="en-AU" sz="1200" b="0" i="0" u="none" strike="noStrike" baseline="0" err="1">
                <a:latin typeface="ArialMT"/>
              </a:rPr>
              <a:t>Apabila</a:t>
            </a:r>
            <a:r>
              <a:rPr lang="en-AU" sz="1200" b="0" i="0" u="none" strike="noStrike" baseline="0">
                <a:latin typeface="ArialMT"/>
              </a:rPr>
              <a:t> ON COMMIT </a:t>
            </a:r>
            <a:r>
              <a:rPr lang="en-AU" sz="1200" b="0" i="0" u="none" strike="noStrike" baseline="0" err="1">
                <a:latin typeface="ArialMT"/>
              </a:rPr>
              <a:t>tidak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disebutkan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secara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eksplisit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TEMPORRARY TABLE, </a:t>
            </a:r>
            <a:r>
              <a:rPr lang="en-AU" sz="1200" b="0" i="0" u="none" strike="noStrike" baseline="0" err="1">
                <a:latin typeface="ArialMT"/>
              </a:rPr>
              <a:t>maka</a:t>
            </a:r>
            <a:r>
              <a:rPr lang="en-AU" sz="1200" b="0" i="0" u="none" strike="noStrike" baseline="0">
                <a:latin typeface="ArialMT"/>
              </a:rPr>
              <a:t> ON COMMIT DELETE ROWS </a:t>
            </a:r>
            <a:r>
              <a:rPr lang="en-AU" sz="1200" b="0" i="0" u="none" strike="noStrike" baseline="0" err="1">
                <a:latin typeface="ArialMT"/>
              </a:rPr>
              <a:t>dipergunakan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secara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implisit</a:t>
            </a:r>
            <a:r>
              <a:rPr lang="en-AU" sz="1200" b="0" i="0" u="none" strike="noStrike" baseline="0">
                <a:latin typeface="ArialMT"/>
              </a:rPr>
              <a:t>.</a:t>
            </a:r>
          </a:p>
          <a:p>
            <a:pPr algn="l"/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0" i="1" u="none" strike="noStrike" baseline="0">
                <a:latin typeface="Arial"/>
              </a:rPr>
              <a:t>column-name data-type [ NOT NULL ] [ DEFAULT default-value ] </a:t>
            </a:r>
            <a:r>
              <a:rPr lang="en-AU" sz="1200" b="0" i="0" u="none" strike="noStrike" baseline="0" err="1">
                <a:latin typeface="ArialMT"/>
              </a:rPr>
              <a:t>mendefinisikan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kolom-kolom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suatu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Tipe</a:t>
            </a:r>
            <a:r>
              <a:rPr lang="en-AU" sz="1200" b="0" i="0" u="none" strike="noStrike" baseline="0">
                <a:latin typeface="ArialMT"/>
              </a:rPr>
              <a:t> data yang </a:t>
            </a:r>
            <a:r>
              <a:rPr lang="en-AU" sz="1200" b="0" i="0" u="none" strike="noStrike" baseline="0" err="1">
                <a:latin typeface="ArialMT"/>
              </a:rPr>
              <a:t>dipergunakan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seperti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tertera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4.1. </a:t>
            </a:r>
            <a:r>
              <a:rPr lang="en-AU" sz="1200" b="0" i="0" u="none" strike="noStrike" baseline="0" err="1">
                <a:latin typeface="ArialMT"/>
              </a:rPr>
              <a:t>Dua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nama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sama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satu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tidak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diperkenankan</a:t>
            </a:r>
            <a:r>
              <a:rPr lang="en-AU" sz="1200" b="0" i="0" u="none" strike="noStrike" baseline="0">
                <a:latin typeface="ArialMT"/>
              </a:rPr>
              <a:t>.</a:t>
            </a:r>
          </a:p>
          <a:p>
            <a:pPr algn="l"/>
            <a:r>
              <a:rPr lang="en-AU" sz="1200" b="0" i="0" u="none" strike="noStrike" baseline="0" err="1">
                <a:latin typeface="ArialMT"/>
              </a:rPr>
              <a:t>Jika</a:t>
            </a:r>
            <a:r>
              <a:rPr lang="en-AU" sz="1200" b="0" i="0" u="none" strike="noStrike" baseline="0">
                <a:latin typeface="ArialMT"/>
              </a:rPr>
              <a:t> NOT NULL </a:t>
            </a:r>
            <a:r>
              <a:rPr lang="en-AU" sz="1200" b="0" i="0" u="none" strike="noStrike" baseline="0" err="1">
                <a:latin typeface="ArialMT"/>
              </a:rPr>
              <a:t>disebutkan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atau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jika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adalah</a:t>
            </a:r>
            <a:r>
              <a:rPr lang="en-AU" sz="1200" b="0" i="0" u="none" strike="noStrike" baseline="0">
                <a:latin typeface="ArialMT"/>
              </a:rPr>
              <a:t> UNIQUE </a:t>
            </a:r>
            <a:r>
              <a:rPr lang="en-AU" sz="1200" b="0" i="0" u="none" strike="noStrike" baseline="0" err="1">
                <a:latin typeface="ArialMT"/>
              </a:rPr>
              <a:t>atau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memiliki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batasan</a:t>
            </a:r>
            <a:r>
              <a:rPr lang="en-AU" sz="1200" b="0" i="0" u="none" strike="noStrike" baseline="0">
                <a:latin typeface="ArialMT"/>
              </a:rPr>
              <a:t> PRIMARY KEY,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tersebut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tidak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diperkenankan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bernilai</a:t>
            </a:r>
            <a:r>
              <a:rPr lang="en-AU" sz="1200" b="0" i="0" u="none" strike="noStrike" baseline="0">
                <a:latin typeface="ArialMT"/>
              </a:rPr>
              <a:t> NULL.</a:t>
            </a:r>
          </a:p>
          <a:p>
            <a:pPr algn="l"/>
            <a:r>
              <a:rPr lang="en-AU" sz="1200" b="0" i="0" u="none" strike="noStrike" baseline="0" err="1">
                <a:latin typeface="ArialMT"/>
              </a:rPr>
              <a:t>Jika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nilai</a:t>
            </a:r>
            <a:r>
              <a:rPr lang="en-AU" sz="1200" b="0" i="0" u="none" strike="noStrike" baseline="0">
                <a:latin typeface="ArialMT"/>
              </a:rPr>
              <a:t> DEFAULT </a:t>
            </a:r>
            <a:r>
              <a:rPr lang="en-AU" sz="1200" b="0" i="0" u="none" strike="noStrike" baseline="0" err="1">
                <a:latin typeface="ArialMT"/>
              </a:rPr>
              <a:t>dituliskan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maka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nilai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tersebut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dipergunakan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saat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pernyataan</a:t>
            </a:r>
            <a:r>
              <a:rPr lang="en-AU" sz="1200" b="0" i="0" u="none" strike="noStrike" baseline="0">
                <a:latin typeface="ArialMT"/>
              </a:rPr>
              <a:t> INSERT </a:t>
            </a:r>
            <a:r>
              <a:rPr lang="en-AU" sz="1200" b="0" i="0" u="none" strike="noStrike" baseline="0" err="1">
                <a:latin typeface="ArialMT"/>
              </a:rPr>
              <a:t>dieksekusi</a:t>
            </a:r>
            <a:r>
              <a:rPr lang="en-AU" sz="1200" b="0" i="0" u="none" strike="noStrike" baseline="0">
                <a:latin typeface="ArialMT"/>
              </a:rPr>
              <a:t>.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Table-constraint </a:t>
            </a:r>
            <a:r>
              <a:rPr lang="en-AU" sz="1200" b="0" i="0" u="none" strike="noStrike" baseline="0" err="1">
                <a:latin typeface="ArialMT"/>
              </a:rPr>
              <a:t>dipergunakan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untuk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menjamin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integritas</a:t>
            </a:r>
            <a:r>
              <a:rPr lang="en-AU" sz="1200" b="0" i="0" u="none" strike="noStrike" baseline="0">
                <a:latin typeface="ArialMT"/>
              </a:rPr>
              <a:t> data di database, </a:t>
            </a:r>
            <a:r>
              <a:rPr lang="en-AU" sz="1200" b="0" i="0" u="none" strike="noStrike" baseline="0" err="1">
                <a:latin typeface="ArialMT"/>
              </a:rPr>
              <a:t>yaitu</a:t>
            </a:r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0" i="0" u="none" strike="noStrike" baseline="0">
                <a:latin typeface="Wingdings-Regular"/>
              </a:rPr>
              <a:t>􀂃 </a:t>
            </a:r>
            <a:r>
              <a:rPr lang="en-AU" sz="1200" b="0" i="0" u="none" strike="noStrike" baseline="0">
                <a:latin typeface="ArialMT"/>
              </a:rPr>
              <a:t>UNIQUE, </a:t>
            </a:r>
            <a:r>
              <a:rPr lang="en-AU" sz="1200" b="0" i="0" u="none" strike="noStrike" baseline="0" err="1">
                <a:latin typeface="ArialMT"/>
              </a:rPr>
              <a:t>mengidentifikasi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satu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atau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lebih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bernilai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unik</a:t>
            </a:r>
            <a:r>
              <a:rPr lang="en-AU" sz="1200" b="0" i="0" u="none" strike="noStrike" baseline="0">
                <a:latin typeface="ArialMT"/>
              </a:rPr>
              <a:t> di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</a:p>
          <a:p>
            <a:pPr algn="l"/>
            <a:r>
              <a:rPr lang="en-AU" sz="1200" b="0" i="0" u="none" strike="noStrike" baseline="0">
                <a:latin typeface="Wingdings-Regular"/>
              </a:rPr>
              <a:t>􀂃 </a:t>
            </a:r>
            <a:r>
              <a:rPr lang="en-AU" sz="1200" b="0" i="0" u="none" strike="noStrike" baseline="0">
                <a:latin typeface="ArialMT"/>
              </a:rPr>
              <a:t>PRIMARY KEY, </a:t>
            </a:r>
            <a:r>
              <a:rPr lang="en-AU" sz="1200" b="0" i="0" u="none" strike="noStrike" baseline="0" err="1">
                <a:latin typeface="ArialMT"/>
              </a:rPr>
              <a:t>kolom-kolom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dipergunakan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sebagai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primer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nilai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unik</a:t>
            </a:r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0" i="0" u="none" strike="noStrike" baseline="0">
                <a:latin typeface="Wingdings-Regular"/>
              </a:rPr>
              <a:t>􀂃 </a:t>
            </a:r>
            <a:r>
              <a:rPr lang="en-AU" sz="1200" b="0" i="0" u="none" strike="noStrike" baseline="0">
                <a:latin typeface="ArialMT"/>
              </a:rPr>
              <a:t>FOREIGN KEY, </a:t>
            </a:r>
            <a:r>
              <a:rPr lang="en-AU" sz="1200" b="0" i="0" u="none" strike="noStrike" baseline="0" err="1">
                <a:latin typeface="ArialMT"/>
              </a:rPr>
              <a:t>membatasi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nilai-nilai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satu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atau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lebih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mengacu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nilai-nilai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primer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acuan</a:t>
            </a:r>
            <a:r>
              <a:rPr lang="en-AU" sz="1200" b="0" i="0" u="none" strike="noStrike" baseline="0">
                <a:latin typeface="ArialMT"/>
              </a:rPr>
              <a:t>.</a:t>
            </a:r>
          </a:p>
          <a:p>
            <a:pPr algn="l"/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0" i="0" u="none" strike="noStrike" baseline="0">
                <a:latin typeface="ArialMT"/>
              </a:rPr>
              <a:t>CHECK, </a:t>
            </a:r>
            <a:r>
              <a:rPr lang="en-AU" sz="1200" b="0" i="0" u="none" strike="noStrike" baseline="0" err="1">
                <a:latin typeface="ArialMT"/>
              </a:rPr>
              <a:t>memperkenankan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suatu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kondisi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untuk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diverifikasi</a:t>
            </a:r>
            <a:r>
              <a:rPr lang="en-AU" sz="1200" b="0" i="0" u="none" strike="noStrike" baseline="0">
                <a:latin typeface="ArialMT"/>
              </a:rPr>
              <a:t> 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[ NOT NULL ] FOREIGN KEY [role-name] [(column-name , ...)] REFERENCES </a:t>
            </a:r>
            <a:r>
              <a:rPr lang="en-AU" sz="1200" b="0" i="0" u="none" strike="noStrike" baseline="0" err="1">
                <a:latin typeface="ArialMT"/>
              </a:rPr>
              <a:t>tablename</a:t>
            </a:r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0" i="0" u="none" strike="noStrike" baseline="0">
                <a:latin typeface="ArialMT"/>
              </a:rPr>
              <a:t>[(...)] </a:t>
            </a:r>
            <a:r>
              <a:rPr lang="en-AU" sz="1200" b="0" i="0" u="none" strike="noStrike" baseline="0" err="1">
                <a:latin typeface="ArialMT"/>
              </a:rPr>
              <a:t>dipergunakan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untuk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mendefinisikan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tamu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mengacu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suatu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agar </a:t>
            </a:r>
            <a:r>
              <a:rPr lang="en-AU" sz="1200" b="0" i="0" u="none" strike="noStrike" baseline="0" err="1">
                <a:latin typeface="ArialMT"/>
              </a:rPr>
              <a:t>integritas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referensial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terjamin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Selanjutnya</a:t>
            </a:r>
            <a:r>
              <a:rPr lang="en-AU" sz="1200" b="0" i="0" u="none" strike="noStrike" baseline="0">
                <a:latin typeface="ArialMT"/>
              </a:rPr>
              <a:t>, ON UPDATE </a:t>
            </a:r>
            <a:r>
              <a:rPr lang="en-AU" sz="1200" b="0" i="0" u="none" strike="noStrike" baseline="0" err="1">
                <a:latin typeface="ArialMT"/>
              </a:rPr>
              <a:t>atau</a:t>
            </a:r>
            <a:r>
              <a:rPr lang="en-AU" sz="1200" b="0" i="0" u="none" strike="noStrike" baseline="0">
                <a:latin typeface="ArialMT"/>
              </a:rPr>
              <a:t> ON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DELETE </a:t>
            </a:r>
            <a:r>
              <a:rPr lang="en-AU" sz="1200" b="0" i="0" u="none" strike="noStrike" baseline="0" err="1">
                <a:latin typeface="ArialMT"/>
              </a:rPr>
              <a:t>dituliskan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diikuti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oleh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beberapa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aksi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yaitu</a:t>
            </a:r>
            <a:r>
              <a:rPr lang="en-AU" sz="1200" b="0" i="0" u="none" strike="noStrike" baseline="0">
                <a:latin typeface="ArialMT"/>
              </a:rPr>
              <a:t> CASCADE, SET NULL, SET DEFAULT, </a:t>
            </a:r>
            <a:r>
              <a:rPr lang="en-AU" sz="1200" b="0" i="0" u="none" strike="noStrike" baseline="0" err="1">
                <a:latin typeface="ArialMT"/>
              </a:rPr>
              <a:t>atau</a:t>
            </a:r>
            <a:r>
              <a:rPr lang="en-AU" sz="1200" b="0" i="0" u="none" strike="noStrike" baseline="0">
                <a:latin typeface="ArialMT"/>
              </a:rPr>
              <a:t> RESTRICT.</a:t>
            </a:r>
          </a:p>
          <a:p>
            <a:pPr algn="l"/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0" i="0" u="none" strike="noStrike" baseline="0" err="1">
                <a:latin typeface="ArialMT"/>
              </a:rPr>
              <a:t>Contoh</a:t>
            </a:r>
            <a:r>
              <a:rPr lang="en-AU" sz="1200" b="0" i="0" u="none" strike="noStrike" baseline="0">
                <a:latin typeface="ArialMT"/>
              </a:rPr>
              <a:t>: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CREATE TABLE Diklat</a:t>
            </a:r>
          </a:p>
          <a:p>
            <a:pPr algn="l"/>
            <a:r>
              <a:rPr lang="sv-SE" sz="1200" b="0" i="0" u="none" strike="noStrike" baseline="0">
                <a:latin typeface="ArialMT"/>
              </a:rPr>
              <a:t>(Kode_Diklat CHAR(5) not null, Nama_Diklat dom_nama,</a:t>
            </a:r>
          </a:p>
          <a:p>
            <a:pPr algn="l"/>
            <a:r>
              <a:rPr lang="en-AU" sz="1200" b="0" i="0" u="none" strike="noStrike" baseline="0" err="1">
                <a:latin typeface="ArialMT"/>
              </a:rPr>
              <a:t>Klasifikasi</a:t>
            </a:r>
            <a:r>
              <a:rPr lang="en-AU" sz="1200" b="0" i="0" u="none" strike="noStrike" baseline="0">
                <a:latin typeface="ArialMT"/>
              </a:rPr>
              <a:t> VARCHAR(20), PRIMARY KEY (</a:t>
            </a:r>
            <a:r>
              <a:rPr lang="en-AU" sz="1200" b="0" i="0" u="none" strike="noStrike" baseline="0" err="1">
                <a:latin typeface="ArialMT"/>
              </a:rPr>
              <a:t>Kode_Diklat</a:t>
            </a:r>
            <a:r>
              <a:rPr lang="en-AU" sz="1200" b="0" i="0" u="none" strike="noStrike" baseline="0">
                <a:latin typeface="ArialMT"/>
              </a:rPr>
              <a:t>));</a:t>
            </a:r>
          </a:p>
          <a:p>
            <a:pPr algn="l"/>
            <a:endParaRPr lang="sv-SE" sz="1200" b="0" i="0" u="none" strike="noStrike" baseline="0">
              <a:latin typeface="ArialMT"/>
            </a:endParaRPr>
          </a:p>
          <a:p>
            <a:pPr algn="l"/>
            <a:r>
              <a:rPr lang="sv-SE" sz="1200" b="0" i="0" u="none" strike="noStrike" baseline="0">
                <a:latin typeface="ArialMT"/>
              </a:rPr>
              <a:t>Pada contoh di atas, tabel Diklat dibuat dengan definisi kolom-kolomnya yaitu </a:t>
            </a:r>
            <a:r>
              <a:rPr lang="en-AU" sz="1200" b="0" i="0" u="none" strike="noStrike" baseline="0" err="1">
                <a:latin typeface="ArialMT"/>
              </a:rPr>
              <a:t>Kode_Diklat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Nama_Diklat</a:t>
            </a:r>
            <a:r>
              <a:rPr lang="en-AU" sz="1200" b="0" i="0" u="none" strike="noStrike" baseline="0">
                <a:latin typeface="ArialMT"/>
              </a:rPr>
              <a:t> dan </a:t>
            </a:r>
            <a:r>
              <a:rPr lang="en-AU" sz="1200" b="0" i="0" u="none" strike="noStrike" baseline="0" err="1">
                <a:latin typeface="ArialMT"/>
              </a:rPr>
              <a:t>Klasifikasi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Dalam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hal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ini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Kode_Diklat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didefinisikan</a:t>
            </a:r>
            <a:r>
              <a:rPr lang="en-AU" sz="1200" b="0" i="0" u="none" strike="noStrike" baseline="0">
                <a:latin typeface="ArialMT"/>
              </a:rPr>
              <a:t> not null, </a:t>
            </a:r>
            <a:r>
              <a:rPr lang="en-AU" sz="1200" b="0" i="0" u="none" strike="noStrike" baseline="0" err="1">
                <a:latin typeface="ArialMT"/>
              </a:rPr>
              <a:t>yaitu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harus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berisi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nilai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tidak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boleh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kosong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Nama_Diklat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menggunakan</a:t>
            </a:r>
            <a:r>
              <a:rPr lang="en-AU" sz="1200" b="0" i="0" u="none" strike="noStrike" baseline="0">
                <a:latin typeface="ArialMT"/>
              </a:rPr>
              <a:t> domain </a:t>
            </a:r>
            <a:r>
              <a:rPr lang="en-AU" sz="1200" b="0" i="0" u="none" strike="noStrike" baseline="0" err="1">
                <a:latin typeface="ArialMT"/>
              </a:rPr>
              <a:t>dom_nama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sebagai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tipe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datanya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sehingga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definisi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tersebut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disesuaikan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definisi</a:t>
            </a:r>
            <a:r>
              <a:rPr lang="en-AU" sz="1200" b="0" i="0" u="none" strike="noStrike" baseline="0">
                <a:latin typeface="ArialMT"/>
              </a:rPr>
              <a:t> domain </a:t>
            </a:r>
            <a:r>
              <a:rPr lang="en-AU" sz="1200" b="0" i="0" u="none" strike="noStrike" baseline="0" err="1">
                <a:latin typeface="ArialMT"/>
              </a:rPr>
              <a:t>ketika</a:t>
            </a:r>
            <a:r>
              <a:rPr lang="en-AU" sz="1200" b="0" i="0" u="none" strike="noStrike" baseline="0">
                <a:latin typeface="ArialMT"/>
              </a:rPr>
              <a:t> domain </a:t>
            </a:r>
            <a:r>
              <a:rPr lang="en-AU" sz="1200" b="0" i="0" u="none" strike="noStrike" baseline="0" err="1">
                <a:latin typeface="ArialMT"/>
              </a:rPr>
              <a:t>itu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dibuat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Primer yang </a:t>
            </a:r>
            <a:r>
              <a:rPr lang="en-AU" sz="1200" b="0" i="0" u="none" strike="noStrike" baseline="0" err="1">
                <a:latin typeface="ArialMT"/>
              </a:rPr>
              <a:t>digunakan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Diklat </a:t>
            </a:r>
            <a:r>
              <a:rPr lang="en-AU" sz="1200" b="0" i="0" u="none" strike="noStrike" baseline="0" err="1">
                <a:latin typeface="ArialMT"/>
              </a:rPr>
              <a:t>adalah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Kode_Diklat</a:t>
            </a:r>
            <a:r>
              <a:rPr lang="en-AU" sz="1200" b="0" i="0" u="none" strike="noStrike" baseline="0">
                <a:latin typeface="ArialMT"/>
              </a:rPr>
              <a:t>. </a:t>
            </a:r>
            <a:br>
              <a:rPr lang="en-AU" sz="1200" b="0" i="0" u="none" strike="noStrike" baseline="0">
                <a:latin typeface="ArialMT"/>
              </a:rPr>
            </a:br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0" i="0" u="none" strike="noStrike" baseline="0">
                <a:latin typeface="ArialMT"/>
              </a:rPr>
              <a:t>CREATE TABLE </a:t>
            </a:r>
            <a:r>
              <a:rPr lang="en-AU" sz="1200" b="0" i="0" u="none" strike="noStrike" baseline="0" err="1">
                <a:latin typeface="ArialMT"/>
              </a:rPr>
              <a:t>Materi</a:t>
            </a:r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sv-SE" sz="1200" b="0" i="0" u="none" strike="noStrike" baseline="0">
                <a:latin typeface="ArialMT"/>
              </a:rPr>
              <a:t>(Kode_Materi CHAR(5) not null, Nama_Materi dom_nama,</a:t>
            </a:r>
          </a:p>
          <a:p>
            <a:pPr algn="l"/>
            <a:r>
              <a:rPr lang="en-AU" sz="1200" b="0" i="0" u="none" strike="noStrike" baseline="0" err="1">
                <a:latin typeface="ArialMT"/>
              </a:rPr>
              <a:t>Deskripsi</a:t>
            </a:r>
            <a:r>
              <a:rPr lang="en-AU" sz="1200" b="0" i="0" u="none" strike="noStrike" baseline="0">
                <a:latin typeface="ArialMT"/>
              </a:rPr>
              <a:t> VARCHAR(50), </a:t>
            </a:r>
            <a:r>
              <a:rPr lang="en-AU" sz="1200" b="0" i="0" u="none" strike="noStrike" baseline="0" err="1">
                <a:latin typeface="ArialMT"/>
              </a:rPr>
              <a:t>Kode_Diklat</a:t>
            </a:r>
            <a:r>
              <a:rPr lang="en-AU" sz="1200" b="0" i="0" u="none" strike="noStrike" baseline="0">
                <a:latin typeface="ArialMT"/>
              </a:rPr>
              <a:t> CHAR(5),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PRIMARY KEY (</a:t>
            </a:r>
            <a:r>
              <a:rPr lang="en-AU" sz="1200" b="0" i="0" u="none" strike="noStrike" baseline="0" err="1">
                <a:latin typeface="ArialMT"/>
              </a:rPr>
              <a:t>Kode_Materi</a:t>
            </a:r>
            <a:r>
              <a:rPr lang="en-AU" sz="1200" b="0" i="0" u="none" strike="noStrike" baseline="0">
                <a:latin typeface="ArialMT"/>
              </a:rPr>
              <a:t>),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FOREIGN KEY (</a:t>
            </a:r>
            <a:r>
              <a:rPr lang="en-AU" sz="1200" b="0" i="0" u="none" strike="noStrike" baseline="0" err="1">
                <a:latin typeface="ArialMT"/>
              </a:rPr>
              <a:t>Kode_Diklat</a:t>
            </a:r>
            <a:r>
              <a:rPr lang="en-AU" sz="1200" b="0" i="0" u="none" strike="noStrike" baseline="0">
                <a:latin typeface="ArialMT"/>
              </a:rPr>
              <a:t>) REFERENCES Diklat(</a:t>
            </a:r>
            <a:r>
              <a:rPr lang="en-AU" sz="1200" b="0" i="0" u="none" strike="noStrike" baseline="0" err="1">
                <a:latin typeface="ArialMT"/>
              </a:rPr>
              <a:t>Kode_Diklat</a:t>
            </a:r>
            <a:r>
              <a:rPr lang="en-AU" sz="1200" b="0" i="0" u="none" strike="noStrike" baseline="0">
                <a:latin typeface="ArialMT"/>
              </a:rPr>
              <a:t>)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ON UPDATE CASCADE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ON DELETE CASCADE);</a:t>
            </a:r>
          </a:p>
          <a:p>
            <a:pPr algn="l"/>
            <a:endParaRPr lang="it-IT" sz="1200" b="0" i="0" u="none" strike="noStrike" baseline="0">
              <a:latin typeface="ArialMT"/>
            </a:endParaRPr>
          </a:p>
          <a:p>
            <a:pPr algn="l"/>
            <a:r>
              <a:rPr lang="it-IT" sz="1200" b="0" i="0" u="none" strike="noStrike" baseline="0">
                <a:latin typeface="ArialMT"/>
              </a:rPr>
              <a:t>Pada contoh di atas, tabel Materi dibuat dengan kolom Kode_Materi bertipe data 5 </a:t>
            </a:r>
            <a:r>
              <a:rPr lang="en-AU" sz="1200" b="0" i="0" u="none" strike="noStrike" baseline="0" err="1">
                <a:latin typeface="ArialMT"/>
              </a:rPr>
              <a:t>karakter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Nama_Materi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menggunakan</a:t>
            </a:r>
            <a:r>
              <a:rPr lang="en-AU" sz="1200" b="0" i="0" u="none" strike="noStrike" baseline="0">
                <a:latin typeface="ArialMT"/>
              </a:rPr>
              <a:t> domain </a:t>
            </a:r>
            <a:r>
              <a:rPr lang="en-AU" sz="1200" b="0" i="0" u="none" strike="noStrike" baseline="0" err="1">
                <a:latin typeface="ArialMT"/>
              </a:rPr>
              <a:t>dom_nama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Deskripsi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bertipe</a:t>
            </a:r>
            <a:r>
              <a:rPr lang="en-AU" sz="1200" b="0" i="0" u="none" strike="noStrike" baseline="0">
                <a:latin typeface="ArialMT"/>
              </a:rPr>
              <a:t> data </a:t>
            </a:r>
            <a:r>
              <a:rPr lang="nn-NO" sz="1200" b="0" i="0" u="none" strike="noStrike" baseline="0">
                <a:latin typeface="ArialMT"/>
              </a:rPr>
              <a:t>karakter dengan jumlah maksimum 50, dan Kode_Diklat bertipe data 5 karakter.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Primer </a:t>
            </a:r>
            <a:r>
              <a:rPr lang="en-AU" sz="1200" b="0" i="0" u="none" strike="noStrike" baseline="0" err="1">
                <a:latin typeface="ArialMT"/>
              </a:rPr>
              <a:t>adalah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Kode_Materi</a:t>
            </a:r>
            <a:r>
              <a:rPr lang="en-AU" sz="1200" b="0" i="0" u="none" strike="noStrike" baseline="0">
                <a:latin typeface="ArialMT"/>
              </a:rPr>
              <a:t>. Dan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Tamu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adalah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Kode_Diklat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mengacu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Diklat. </a:t>
            </a:r>
            <a:r>
              <a:rPr lang="en-AU" sz="1200" b="0" i="0" u="none" strike="noStrike" baseline="0" err="1">
                <a:latin typeface="ArialMT"/>
              </a:rPr>
              <a:t>Untuk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menjaga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integritas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referensi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ketika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tersebut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diterapkan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operasi</a:t>
            </a:r>
            <a:r>
              <a:rPr lang="en-AU" sz="1200" b="0" i="0" u="none" strike="noStrike" baseline="0">
                <a:latin typeface="ArialMT"/>
              </a:rPr>
              <a:t> update dan delete, </a:t>
            </a:r>
            <a:r>
              <a:rPr lang="en-AU" sz="1200" b="0" i="0" u="none" strike="noStrike" baseline="0" err="1">
                <a:latin typeface="ArialMT"/>
              </a:rPr>
              <a:t>tipe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integritas</a:t>
            </a:r>
            <a:r>
              <a:rPr lang="en-AU" sz="1200" b="0" i="0" u="none" strike="noStrike" baseline="0">
                <a:latin typeface="ArialMT"/>
              </a:rPr>
              <a:t> CASCADE </a:t>
            </a:r>
            <a:r>
              <a:rPr lang="en-AU" sz="1200" b="0" i="0" u="none" strike="noStrike" baseline="0" err="1">
                <a:latin typeface="ArialMT"/>
              </a:rPr>
              <a:t>dipergunakan</a:t>
            </a:r>
            <a:r>
              <a:rPr lang="en-AU" sz="1200" b="0" i="0" u="none" strike="noStrike" baseline="0">
                <a:latin typeface="ArialMT"/>
              </a:rPr>
              <a:t>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AA233-B754-4DD1-8CE2-8B9672E8D6E3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059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algn="l"/>
            <a:r>
              <a:rPr lang="en-AU" sz="1200" b="0" i="0" u="none" strike="noStrike" baseline="0" err="1">
                <a:latin typeface="ArialMT"/>
              </a:rPr>
              <a:t>Sintaks</a:t>
            </a:r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0" i="0" u="none" strike="noStrike" baseline="0">
                <a:latin typeface="ArialMT"/>
              </a:rPr>
              <a:t>ALTER TABLE table-name ...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ADD column-definition [column-constraint ...]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| ADD table-constraint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| MODIFY column-definition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| MODIFY column-name DEFAULT default-value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| MODIFY column-name [ NOT ] NULL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| MODIFY column-name CHECK NULL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| MODIFY column-name CHECK ( condition )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| DROP column-name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| DROP CHECK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| DROP UNIQUE ( column-name , ... )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| DROP PRIMARY KEY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| DROP FOREIGN KEY role-name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| RENAME new-table-name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| RENAME column-name TO new-column-name</a:t>
            </a:r>
          </a:p>
          <a:p>
            <a:pPr algn="l"/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0" i="0" u="none" strike="noStrike" baseline="0">
                <a:latin typeface="ArialMT"/>
              </a:rPr>
              <a:t>Parameter</a:t>
            </a:r>
          </a:p>
          <a:p>
            <a:pPr algn="l"/>
            <a:r>
              <a:rPr lang="en-AU" sz="1200" b="0" i="1" u="none" strike="noStrike" baseline="0">
                <a:latin typeface="Arial"/>
              </a:rPr>
              <a:t>column-definition </a:t>
            </a:r>
            <a:r>
              <a:rPr lang="en-AU" sz="1200" b="0" i="0" u="none" strike="noStrike" baseline="0">
                <a:latin typeface="ArialMT"/>
              </a:rPr>
              <a:t>: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column-name data-type [ NOT NULL ] [ DEFAULT default-value ]</a:t>
            </a:r>
          </a:p>
          <a:p>
            <a:pPr algn="l"/>
            <a:r>
              <a:rPr lang="en-AU" sz="1200" b="0" i="1" u="none" strike="noStrike" baseline="0">
                <a:latin typeface="Arial"/>
              </a:rPr>
              <a:t>column-constraint </a:t>
            </a:r>
            <a:r>
              <a:rPr lang="en-AU" sz="1200" b="0" i="0" u="none" strike="noStrike" baseline="0">
                <a:latin typeface="ArialMT"/>
              </a:rPr>
              <a:t>: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UNIQUE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| PRIMARY KEY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| REFERENCES table-name [ ( column-name ) ] [ action s ]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| CHECK ( condition )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| COMPUTE ( expression )</a:t>
            </a:r>
          </a:p>
          <a:p>
            <a:pPr algn="l"/>
            <a:r>
              <a:rPr lang="en-AU" sz="1200" b="0" i="1" u="none" strike="noStrike" baseline="0">
                <a:latin typeface="Arial"/>
              </a:rPr>
              <a:t>default-value </a:t>
            </a:r>
            <a:r>
              <a:rPr lang="en-AU" sz="1200" b="0" i="0" u="none" strike="noStrike" baseline="0">
                <a:latin typeface="ArialMT"/>
              </a:rPr>
              <a:t>: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string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| number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| CURRENT DATE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| CURRENT TIME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| CURRENT TIMESTAMP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| NULL</a:t>
            </a:r>
          </a:p>
          <a:p>
            <a:pPr algn="l"/>
            <a:r>
              <a:rPr lang="en-AU" sz="1200" b="0" i="1" u="none" strike="noStrike" baseline="0">
                <a:latin typeface="Arial"/>
              </a:rPr>
              <a:t>table-constraint </a:t>
            </a:r>
            <a:r>
              <a:rPr lang="en-AU" sz="1200" b="0" i="0" u="none" strike="noStrike" baseline="0">
                <a:latin typeface="ArialMT"/>
              </a:rPr>
              <a:t>: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UNIQUE ( column-name , ... )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| PRIMARY KEY ( column-name , ... )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| CHECK ( condition )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| foreign-key-constraint</a:t>
            </a:r>
          </a:p>
          <a:p>
            <a:pPr algn="l"/>
            <a:r>
              <a:rPr lang="en-AU" sz="1200" b="0" i="1" u="none" strike="noStrike" baseline="0">
                <a:latin typeface="Arial"/>
              </a:rPr>
              <a:t>foreign-key-constraint </a:t>
            </a:r>
            <a:r>
              <a:rPr lang="en-AU" sz="1200" b="0" i="0" u="none" strike="noStrike" baseline="0">
                <a:latin typeface="ArialMT"/>
              </a:rPr>
              <a:t>: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[ NOT NULL ] FOREIGN KEY [ role-name ] [ (column-name , ... ) ]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... REFERENCES table-name [ (column-name , ... ) ]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... [ actions ] [ CHECK ON COMMIT ]</a:t>
            </a:r>
          </a:p>
          <a:p>
            <a:pPr algn="l"/>
            <a:r>
              <a:rPr lang="en-AU" sz="1200" b="0" i="1" u="none" strike="noStrike" baseline="0">
                <a:latin typeface="Arial"/>
              </a:rPr>
              <a:t>actions </a:t>
            </a:r>
            <a:r>
              <a:rPr lang="en-AU" sz="1200" b="0" i="0" u="none" strike="noStrike" baseline="0">
                <a:latin typeface="ArialMT"/>
              </a:rPr>
              <a:t>: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[ ON UPDATE action ] [ ON DELETE action ]</a:t>
            </a:r>
          </a:p>
          <a:p>
            <a:pPr algn="l"/>
            <a:r>
              <a:rPr lang="en-AU" sz="1200" b="0" i="1" u="none" strike="noStrike" baseline="0">
                <a:latin typeface="Arial"/>
              </a:rPr>
              <a:t>actions </a:t>
            </a:r>
            <a:r>
              <a:rPr lang="en-AU" sz="1200" b="0" i="0" u="none" strike="noStrike" baseline="0">
                <a:latin typeface="ArialMT"/>
              </a:rPr>
              <a:t>: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CASCADE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| SET NULL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| SET DEFAULT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| RESTRICT</a:t>
            </a:r>
          </a:p>
          <a:p>
            <a:pPr algn="l"/>
            <a:r>
              <a:rPr lang="en-AU" sz="1200" b="0" i="0" u="none" strike="noStrike" baseline="0" err="1">
                <a:latin typeface="ArialMT"/>
              </a:rPr>
              <a:t>Pernyataan</a:t>
            </a:r>
            <a:r>
              <a:rPr lang="en-AU" sz="1200" b="0" i="0" u="none" strike="noStrike" baseline="0">
                <a:latin typeface="ArialMT"/>
              </a:rPr>
              <a:t> ALTER TABLE </a:t>
            </a:r>
            <a:r>
              <a:rPr lang="en-AU" sz="1200" b="0" i="0" u="none" strike="noStrike" baseline="0" err="1">
                <a:latin typeface="ArialMT"/>
              </a:rPr>
              <a:t>mengubah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struktur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telah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didefinisikan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sebelumnya</a:t>
            </a:r>
            <a:r>
              <a:rPr lang="en-AU" sz="1200" b="0" i="0" u="none" strike="noStrike" baseline="0">
                <a:latin typeface="ArialMT"/>
              </a:rPr>
              <a:t>. ALTER TABLE </a:t>
            </a:r>
            <a:r>
              <a:rPr lang="en-AU" sz="1200" b="0" i="0" u="none" strike="noStrike" baseline="0" err="1">
                <a:latin typeface="ArialMT"/>
              </a:rPr>
              <a:t>tidak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dapat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diterapkan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dibuat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TEMPORARY TABLE dan </a:t>
            </a:r>
            <a:r>
              <a:rPr lang="en-AU" sz="1200" b="0" i="0" u="none" strike="noStrike" baseline="0" err="1">
                <a:latin typeface="ArialMT"/>
              </a:rPr>
              <a:t>tidak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dapat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dieksekusi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apabila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pengguna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mengakses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tersebut</a:t>
            </a:r>
            <a:r>
              <a:rPr lang="en-AU" sz="1200" b="0" i="0" u="none" strike="noStrike" baseline="0">
                <a:latin typeface="ArialMT"/>
              </a:rPr>
              <a:t>.</a:t>
            </a:r>
          </a:p>
          <a:p>
            <a:pPr algn="l"/>
            <a:r>
              <a:rPr lang="en-AU" sz="1200" b="0" i="0" u="none" strike="noStrike" baseline="0" err="1">
                <a:latin typeface="ArialMT"/>
              </a:rPr>
              <a:t>Struktur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dapat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diubah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adalah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penambahan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mengubah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definisi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mengubah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kondisi</a:t>
            </a:r>
            <a:r>
              <a:rPr lang="en-AU" sz="1200" b="0" i="0" u="none" strike="noStrike" baseline="0">
                <a:latin typeface="ArialMT"/>
              </a:rPr>
              <a:t> CHECK, </a:t>
            </a:r>
            <a:r>
              <a:rPr lang="en-AU" sz="1200" b="0" i="0" u="none" strike="noStrike" baseline="0" err="1">
                <a:latin typeface="ArialMT"/>
              </a:rPr>
              <a:t>mengubah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nama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mengubah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nama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menghapus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menghapus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kondisi</a:t>
            </a:r>
            <a:r>
              <a:rPr lang="en-AU" sz="1200" b="0" i="0" u="none" strike="noStrike" baseline="0">
                <a:latin typeface="ArialMT"/>
              </a:rPr>
              <a:t> CHECK, </a:t>
            </a:r>
            <a:r>
              <a:rPr lang="en-AU" sz="1200" b="0" i="0" u="none" strike="noStrike" baseline="0" err="1">
                <a:latin typeface="ArialMT"/>
              </a:rPr>
              <a:t>menghapus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 UNIQUE, </a:t>
            </a:r>
            <a:r>
              <a:rPr lang="nl-NL" sz="1200" b="0" i="0" u="none" strike="noStrike" baseline="0">
                <a:latin typeface="ArialMT"/>
              </a:rPr>
              <a:t>menghapus kunci primer, dan menghapus kunci tamu.</a:t>
            </a:r>
          </a:p>
          <a:p>
            <a:pPr algn="l"/>
            <a:r>
              <a:rPr lang="en-AU" sz="1200" b="0" i="0" u="none" strike="noStrike" baseline="0" err="1">
                <a:latin typeface="ArialMT"/>
              </a:rPr>
              <a:t>Contoh</a:t>
            </a:r>
            <a:r>
              <a:rPr lang="en-AU" sz="1200" b="0" i="0" u="none" strike="noStrike" baseline="0">
                <a:latin typeface="ArialMT"/>
              </a:rPr>
              <a:t>: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ALTER TABLE Diklat DROP </a:t>
            </a:r>
            <a:r>
              <a:rPr lang="en-AU" sz="1200" b="0" i="0" u="none" strike="noStrike" baseline="0" err="1">
                <a:latin typeface="ArialMT"/>
              </a:rPr>
              <a:t>Klasifikasi</a:t>
            </a:r>
            <a:r>
              <a:rPr lang="en-AU" sz="1200" b="0" i="0" u="none" strike="noStrike" baseline="0">
                <a:latin typeface="ArialMT"/>
              </a:rPr>
              <a:t>;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ALTER TABLE </a:t>
            </a:r>
            <a:r>
              <a:rPr lang="en-AU" sz="1200" b="0" i="0" u="none" strike="noStrike" baseline="0" err="1">
                <a:latin typeface="ArialMT"/>
              </a:rPr>
              <a:t>Materi</a:t>
            </a:r>
            <a:r>
              <a:rPr lang="en-AU" sz="1200" b="0" i="0" u="none" strike="noStrike" baseline="0">
                <a:latin typeface="ArialMT"/>
              </a:rPr>
              <a:t> MODIFY </a:t>
            </a:r>
            <a:r>
              <a:rPr lang="en-AU" sz="1200" b="0" i="0" u="none" strike="noStrike" baseline="0" err="1">
                <a:latin typeface="ArialMT"/>
              </a:rPr>
              <a:t>Deskripsi</a:t>
            </a:r>
            <a:r>
              <a:rPr lang="en-AU" sz="1200" b="0" i="0" u="none" strike="noStrike" baseline="0">
                <a:latin typeface="ArialMT"/>
              </a:rPr>
              <a:t> VARCHAR(100);</a:t>
            </a:r>
          </a:p>
          <a:p>
            <a:pPr algn="l"/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contoh</a:t>
            </a:r>
            <a:r>
              <a:rPr lang="en-AU" sz="1200" b="0" i="0" u="none" strike="noStrike" baseline="0">
                <a:latin typeface="ArialMT"/>
              </a:rPr>
              <a:t> di </a:t>
            </a:r>
            <a:r>
              <a:rPr lang="en-AU" sz="1200" b="0" i="0" u="none" strike="noStrike" baseline="0" err="1">
                <a:latin typeface="ArialMT"/>
              </a:rPr>
              <a:t>atas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Klasifikasi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Diklat </a:t>
            </a:r>
            <a:r>
              <a:rPr lang="en-AU" sz="1200" b="0" i="0" u="none" strike="noStrike" baseline="0" err="1">
                <a:latin typeface="ArialMT"/>
              </a:rPr>
              <a:t>dihapus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definisi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Diklat. </a:t>
            </a:r>
            <a:r>
              <a:rPr lang="en-AU" sz="1200" b="0" i="0" u="none" strike="noStrike" baseline="0" err="1">
                <a:latin typeface="ArialMT"/>
              </a:rPr>
              <a:t>Sedangkan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Materi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kolom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Deskripsi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diubah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definisi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tipe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datanya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menjadi</a:t>
            </a:r>
            <a:r>
              <a:rPr lang="en-AU" sz="1200" b="0" i="0" u="none" strike="noStrike" baseline="0">
                <a:latin typeface="ArialMT"/>
              </a:rPr>
              <a:t> VARCHAR(100).</a:t>
            </a:r>
          </a:p>
          <a:p>
            <a:pPr algn="l"/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AA233-B754-4DD1-8CE2-8B9672E8D6E3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716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sz="1200" b="1" i="0" u="none" strike="noStrike" baseline="0">
                <a:latin typeface="Arial"/>
              </a:rPr>
              <a:t>1.6. </a:t>
            </a:r>
            <a:r>
              <a:rPr lang="en-AU" sz="1200" b="1" i="0" u="none" strike="noStrike" baseline="0" err="1">
                <a:latin typeface="Arial"/>
              </a:rPr>
              <a:t>Menghapus</a:t>
            </a:r>
            <a:r>
              <a:rPr lang="en-AU" sz="1200" b="1" i="0" u="none" strike="noStrike" baseline="0">
                <a:latin typeface="Arial"/>
              </a:rPr>
              <a:t> </a:t>
            </a:r>
            <a:r>
              <a:rPr lang="en-AU" sz="1200" b="1" i="0" u="none" strike="noStrike" baseline="0" err="1">
                <a:latin typeface="Arial"/>
              </a:rPr>
              <a:t>Definisi</a:t>
            </a:r>
            <a:r>
              <a:rPr lang="en-AU" sz="1200" b="1" i="0" u="none" strike="noStrike" baseline="0">
                <a:latin typeface="Arial"/>
              </a:rPr>
              <a:t> </a:t>
            </a:r>
            <a:r>
              <a:rPr lang="en-AU" sz="1200" b="1" i="0" u="none" strike="noStrike" baseline="0" err="1">
                <a:latin typeface="Arial"/>
              </a:rPr>
              <a:t>Tabel</a:t>
            </a:r>
            <a:endParaRPr lang="en-AU" sz="1200" b="1" i="0" u="none" strike="noStrike" baseline="0">
              <a:latin typeface="Arial"/>
            </a:endParaRPr>
          </a:p>
          <a:p>
            <a:pPr algn="l"/>
            <a:r>
              <a:rPr lang="en-AU" sz="1200" b="0" i="0" u="none" strike="noStrike" baseline="0" err="1">
                <a:latin typeface="ArialMT"/>
              </a:rPr>
              <a:t>Sintaks</a:t>
            </a:r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0" i="0" u="none" strike="noStrike" baseline="0">
                <a:latin typeface="ArialMT"/>
              </a:rPr>
              <a:t>DROP TABLE table-name [ CASCADE | RESTRICT ]</a:t>
            </a:r>
          </a:p>
          <a:p>
            <a:pPr algn="l"/>
            <a:r>
              <a:rPr lang="en-AU" sz="1200" b="0" i="0" u="none" strike="noStrike" baseline="0" err="1">
                <a:latin typeface="ArialMT"/>
              </a:rPr>
              <a:t>Pernyataan</a:t>
            </a:r>
            <a:r>
              <a:rPr lang="en-AU" sz="1200" b="0" i="0" u="none" strike="noStrike" baseline="0">
                <a:latin typeface="ArialMT"/>
              </a:rPr>
              <a:t> DROP TABLE </a:t>
            </a:r>
            <a:r>
              <a:rPr lang="en-AU" sz="1200" b="0" i="0" u="none" strike="noStrike" baseline="0" err="1">
                <a:latin typeface="ArialMT"/>
              </a:rPr>
              <a:t>menghapus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struktur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secara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fisik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database </a:t>
            </a:r>
            <a:r>
              <a:rPr lang="en-AU" sz="1200" b="0" i="0" u="none" strike="noStrike" baseline="0" err="1">
                <a:latin typeface="ArialMT"/>
              </a:rPr>
              <a:t>termasuk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kunci</a:t>
            </a:r>
            <a:r>
              <a:rPr lang="en-AU" sz="1200" b="0" i="0" u="none" strike="noStrike" baseline="0">
                <a:latin typeface="ArialMT"/>
              </a:rPr>
              <a:t> dan </a:t>
            </a:r>
            <a:r>
              <a:rPr lang="en-AU" sz="1200" b="0" i="0" u="none" strike="noStrike" baseline="0" err="1">
                <a:latin typeface="ArialMT"/>
              </a:rPr>
              <a:t>indeks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Pernyataan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tidak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dapat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dieksekusi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apabila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pengguna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sedang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mengakses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akan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dihapus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atau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tersebut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dirujuk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oleh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lain. </a:t>
            </a:r>
          </a:p>
          <a:p>
            <a:pPr algn="l"/>
            <a:r>
              <a:rPr lang="en-AU" sz="1200" b="0" i="0" u="none" strike="noStrike" baseline="0" err="1">
                <a:latin typeface="ArialMT"/>
              </a:rPr>
              <a:t>Contoh</a:t>
            </a:r>
            <a:r>
              <a:rPr lang="en-AU" sz="1200" b="0" i="0" u="none" strike="noStrike" baseline="0">
                <a:latin typeface="ArialMT"/>
              </a:rPr>
              <a:t>: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DROP TABLE Diklat CASCADE;</a:t>
            </a:r>
          </a:p>
          <a:p>
            <a:pPr algn="l"/>
            <a:r>
              <a:rPr lang="en-AU" sz="1200" b="0" i="0" u="none" strike="noStrike" baseline="0">
                <a:latin typeface="ArialMT"/>
              </a:rPr>
              <a:t>DROP TABLE </a:t>
            </a:r>
            <a:r>
              <a:rPr lang="en-AU" sz="1200" b="0" i="0" u="none" strike="noStrike" baseline="0" err="1">
                <a:latin typeface="ArialMT"/>
              </a:rPr>
              <a:t>Materi</a:t>
            </a:r>
            <a:r>
              <a:rPr lang="en-AU" sz="1200" b="0" i="0" u="none" strike="noStrike" baseline="0">
                <a:latin typeface="ArialMT"/>
              </a:rPr>
              <a:t>;</a:t>
            </a:r>
          </a:p>
          <a:p>
            <a:pPr algn="l"/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contoh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di </a:t>
            </a:r>
            <a:r>
              <a:rPr lang="en-AU" sz="1200" b="0" i="0" u="none" strike="noStrike" baseline="0" err="1">
                <a:latin typeface="ArialMT"/>
              </a:rPr>
              <a:t>atas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diklat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dihapus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database, </a:t>
            </a:r>
            <a:r>
              <a:rPr lang="en-AU" sz="1200" b="0" i="0" u="none" strike="noStrike" baseline="0" err="1">
                <a:latin typeface="ArialMT"/>
              </a:rPr>
              <a:t>meskipun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pengguna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sedang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mengakses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tersebut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Materi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juga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dihapus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database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default RESTRICT, </a:t>
            </a:r>
            <a:r>
              <a:rPr lang="en-AU" sz="1200" b="0" i="0" u="none" strike="noStrike" baseline="0" err="1">
                <a:latin typeface="ArialMT"/>
              </a:rPr>
              <a:t>yaitu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apabila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tidak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pengguna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sedang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mengakses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tersebut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maka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tabel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dapat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dihapus</a:t>
            </a:r>
            <a:r>
              <a:rPr lang="en-AU" sz="1200" b="0" i="0" u="none" strike="noStrike" baseline="0">
                <a:latin typeface="ArialMT"/>
              </a:rPr>
              <a:t>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AA233-B754-4DD1-8CE2-8B9672E8D6E3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1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DRE di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atas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mendeskripisikan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tentang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lojik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kegiatan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suatu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institusi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diklat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notasi entitas (bentuk kotak), relasi (bentuk jajaran genjang), dan nilai kardinaliti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lingkaran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garis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mata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garpu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Sebagai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contoh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entitas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Diklat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memiliki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suatu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hubungan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lojik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bahwa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sebuah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Diklat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memiliki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satu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atau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beberapa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 atau sebaliknya sebuah Materi dimiliki oleh hanya satu Diklat. Sedangkan nilai </a:t>
            </a:r>
            <a:r>
              <a:rPr lang="it-IT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kardinaliti dari relasi tersebut adalah satu lawan banyak (1 : M) dimana sisi satu </a:t>
            </a:r>
            <a:r>
              <a:rPr lang="sv-SE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adalah entitas Diklat, sedangkan sisi banyak adalah entitas Materi.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AA233-B754-4DD1-8CE2-8B9672E8D6E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21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err="1"/>
              <a:t>Perancangan</a:t>
            </a:r>
            <a:r>
              <a:rPr lang="en-AU"/>
              <a:t> </a:t>
            </a:r>
            <a:r>
              <a:rPr lang="en-AU" err="1"/>
              <a:t>Lojik</a:t>
            </a:r>
            <a:r>
              <a:rPr lang="en-AU"/>
              <a:t> </a:t>
            </a:r>
            <a:r>
              <a:rPr lang="en-AU" err="1"/>
              <a:t>adalah</a:t>
            </a:r>
            <a:r>
              <a:rPr lang="en-AU"/>
              <a:t> proses </a:t>
            </a:r>
            <a:r>
              <a:rPr lang="en-AU" err="1"/>
              <a:t>mentransformasi</a:t>
            </a:r>
            <a:r>
              <a:rPr lang="en-AU"/>
              <a:t> </a:t>
            </a:r>
            <a:r>
              <a:rPr lang="en-AU" err="1"/>
              <a:t>perancangan</a:t>
            </a:r>
            <a:r>
              <a:rPr lang="en-AU"/>
              <a:t> </a:t>
            </a:r>
            <a:r>
              <a:rPr lang="en-AU" err="1"/>
              <a:t>konseptual</a:t>
            </a:r>
            <a:r>
              <a:rPr lang="en-AU"/>
              <a:t> </a:t>
            </a:r>
            <a:r>
              <a:rPr lang="en-AU" err="1"/>
              <a:t>ke</a:t>
            </a:r>
            <a:r>
              <a:rPr lang="en-AU"/>
              <a:t> </a:t>
            </a:r>
            <a:r>
              <a:rPr lang="en-AU" err="1"/>
              <a:t>dalam</a:t>
            </a:r>
            <a:r>
              <a:rPr lang="en-AU"/>
              <a:t> </a:t>
            </a:r>
            <a:r>
              <a:rPr lang="en-AU" err="1"/>
              <a:t>bentuk</a:t>
            </a:r>
            <a:r>
              <a:rPr lang="en-AU"/>
              <a:t> model data </a:t>
            </a:r>
            <a:r>
              <a:rPr lang="en-AU" err="1"/>
              <a:t>lojik</a:t>
            </a:r>
            <a:r>
              <a:rPr lang="en-AU"/>
              <a:t> </a:t>
            </a:r>
            <a:r>
              <a:rPr lang="en-AU" err="1"/>
              <a:t>dengan</a:t>
            </a:r>
            <a:r>
              <a:rPr lang="en-AU"/>
              <a:t> </a:t>
            </a:r>
            <a:r>
              <a:rPr lang="en-AU" err="1"/>
              <a:t>menekankan</a:t>
            </a:r>
            <a:r>
              <a:rPr lang="en-AU"/>
              <a:t> </a:t>
            </a:r>
            <a:r>
              <a:rPr lang="en-AU" err="1"/>
              <a:t>pada</a:t>
            </a:r>
            <a:r>
              <a:rPr lang="en-AU"/>
              <a:t> </a:t>
            </a:r>
            <a:r>
              <a:rPr lang="en-AU" err="1"/>
              <a:t>aspek</a:t>
            </a:r>
            <a:r>
              <a:rPr lang="en-AU"/>
              <a:t> </a:t>
            </a:r>
            <a:r>
              <a:rPr lang="en-AU" err="1"/>
              <a:t>efisiensi</a:t>
            </a:r>
            <a:r>
              <a:rPr lang="en-AU"/>
              <a:t> dan </a:t>
            </a:r>
            <a:r>
              <a:rPr lang="en-AU" err="1"/>
              <a:t>integritas</a:t>
            </a:r>
            <a:r>
              <a:rPr lang="en-AU"/>
              <a:t> data yang </a:t>
            </a:r>
            <a:r>
              <a:rPr lang="en-AU" err="1"/>
              <a:t>pada</a:t>
            </a:r>
            <a:r>
              <a:rPr lang="en-AU"/>
              <a:t> </a:t>
            </a:r>
            <a:r>
              <a:rPr lang="en-AU" err="1"/>
              <a:t>akhirnya</a:t>
            </a:r>
            <a:r>
              <a:rPr lang="en-AU"/>
              <a:t> </a:t>
            </a:r>
            <a:r>
              <a:rPr lang="en-AU" err="1"/>
              <a:t>dapat</a:t>
            </a:r>
            <a:r>
              <a:rPr lang="en-AU"/>
              <a:t> </a:t>
            </a:r>
            <a:r>
              <a:rPr lang="en-AU" err="1"/>
              <a:t>diimplementasikan</a:t>
            </a:r>
            <a:r>
              <a:rPr lang="en-AU"/>
              <a:t> </a:t>
            </a:r>
            <a:r>
              <a:rPr lang="en-AU" err="1"/>
              <a:t>dengan</a:t>
            </a:r>
            <a:r>
              <a:rPr lang="en-AU"/>
              <a:t> </a:t>
            </a:r>
            <a:r>
              <a:rPr lang="en-AU" err="1"/>
              <a:t>perangkat</a:t>
            </a:r>
            <a:r>
              <a:rPr lang="en-AU"/>
              <a:t> </a:t>
            </a:r>
            <a:r>
              <a:rPr lang="en-AU" err="1"/>
              <a:t>lunak</a:t>
            </a:r>
            <a:r>
              <a:rPr lang="en-AU"/>
              <a:t> </a:t>
            </a:r>
            <a:r>
              <a:rPr lang="en-AU" err="1"/>
              <a:t>sistem</a:t>
            </a:r>
            <a:r>
              <a:rPr lang="en-AU"/>
              <a:t> </a:t>
            </a:r>
            <a:r>
              <a:rPr lang="en-AU" err="1"/>
              <a:t>manajemen</a:t>
            </a:r>
            <a:r>
              <a:rPr lang="en-AU"/>
              <a:t> database. DRE yang </a:t>
            </a:r>
            <a:r>
              <a:rPr lang="en-AU" err="1"/>
              <a:t>telah</a:t>
            </a:r>
            <a:r>
              <a:rPr lang="en-AU"/>
              <a:t> </a:t>
            </a:r>
            <a:r>
              <a:rPr lang="en-AU" err="1"/>
              <a:t>dibuat</a:t>
            </a:r>
            <a:r>
              <a:rPr lang="en-AU"/>
              <a:t> </a:t>
            </a:r>
            <a:r>
              <a:rPr lang="en-AU" err="1"/>
              <a:t>disempurnakan</a:t>
            </a:r>
            <a:r>
              <a:rPr lang="en-AU"/>
              <a:t> </a:t>
            </a:r>
            <a:r>
              <a:rPr lang="en-AU" err="1"/>
              <a:t>terlebih</a:t>
            </a:r>
            <a:r>
              <a:rPr lang="en-AU"/>
              <a:t> </a:t>
            </a:r>
            <a:r>
              <a:rPr lang="en-AU" err="1"/>
              <a:t>dahulu</a:t>
            </a:r>
            <a:r>
              <a:rPr lang="en-AU"/>
              <a:t> </a:t>
            </a:r>
            <a:r>
              <a:rPr lang="en-AU" err="1"/>
              <a:t>dengan</a:t>
            </a:r>
            <a:r>
              <a:rPr lang="en-AU"/>
              <a:t> </a:t>
            </a:r>
            <a:r>
              <a:rPr lang="en-AU" err="1"/>
              <a:t>menghilangkan</a:t>
            </a:r>
            <a:r>
              <a:rPr lang="en-AU"/>
              <a:t> </a:t>
            </a:r>
            <a:r>
              <a:rPr lang="en-AU" err="1"/>
              <a:t>berbagai</a:t>
            </a:r>
            <a:r>
              <a:rPr lang="en-AU"/>
              <a:t> </a:t>
            </a:r>
            <a:r>
              <a:rPr lang="en-AU" err="1"/>
              <a:t>kejanggalan</a:t>
            </a:r>
            <a:r>
              <a:rPr lang="en-AU"/>
              <a:t> (</a:t>
            </a:r>
            <a:r>
              <a:rPr lang="en-AU" err="1"/>
              <a:t>anomali</a:t>
            </a:r>
            <a:r>
              <a:rPr lang="en-AU"/>
              <a:t>) </a:t>
            </a:r>
            <a:r>
              <a:rPr lang="en-AU" err="1"/>
              <a:t>termasuk</a:t>
            </a:r>
            <a:r>
              <a:rPr lang="en-AU"/>
              <a:t> </a:t>
            </a:r>
            <a:r>
              <a:rPr lang="en-AU" err="1"/>
              <a:t>pengulangan</a:t>
            </a:r>
            <a:r>
              <a:rPr lang="en-AU"/>
              <a:t> data, </a:t>
            </a:r>
            <a:r>
              <a:rPr lang="en-AU" err="1"/>
              <a:t>serta</a:t>
            </a:r>
            <a:r>
              <a:rPr lang="en-AU"/>
              <a:t> </a:t>
            </a:r>
            <a:r>
              <a:rPr lang="en-AU" err="1"/>
              <a:t>melakukan</a:t>
            </a:r>
            <a:r>
              <a:rPr lang="en-AU"/>
              <a:t> </a:t>
            </a:r>
            <a:r>
              <a:rPr lang="en-AU" err="1"/>
              <a:t>rekonstruksi</a:t>
            </a:r>
            <a:r>
              <a:rPr lang="en-AU"/>
              <a:t> </a:t>
            </a:r>
            <a:r>
              <a:rPr lang="en-AU" err="1"/>
              <a:t>relasi</a:t>
            </a:r>
            <a:r>
              <a:rPr lang="en-AU"/>
              <a:t> </a:t>
            </a:r>
            <a:r>
              <a:rPr lang="en-AU" err="1"/>
              <a:t>antar</a:t>
            </a:r>
            <a:r>
              <a:rPr lang="en-AU"/>
              <a:t> </a:t>
            </a:r>
            <a:r>
              <a:rPr lang="en-AU" err="1"/>
              <a:t>entitas</a:t>
            </a:r>
            <a:r>
              <a:rPr lang="en-AU"/>
              <a:t> </a:t>
            </a:r>
            <a:r>
              <a:rPr lang="en-AU" err="1"/>
              <a:t>menurut</a:t>
            </a:r>
            <a:r>
              <a:rPr lang="en-AU"/>
              <a:t> </a:t>
            </a:r>
            <a:r>
              <a:rPr lang="en-AU" err="1"/>
              <a:t>nilai</a:t>
            </a:r>
            <a:r>
              <a:rPr lang="en-AU"/>
              <a:t> </a:t>
            </a:r>
            <a:r>
              <a:rPr lang="en-AU" err="1"/>
              <a:t>kardinalitinya</a:t>
            </a:r>
            <a:r>
              <a:rPr lang="en-AU"/>
              <a:t>.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Selanjutnya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aturan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normalisasi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diterapkan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DRE yang </a:t>
            </a:r>
            <a:r>
              <a:rPr lang="en-AU" sz="1200" b="0" i="0" u="none" strike="noStrike" baseline="0" err="1">
                <a:latin typeface="ArialMT"/>
              </a:rPr>
              <a:t>telah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disempurnakan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tersebut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Hasil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akhir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proses </a:t>
            </a:r>
            <a:r>
              <a:rPr lang="en-AU" sz="1200" b="0" i="0" u="none" strike="noStrike" baseline="0" err="1">
                <a:latin typeface="ArialMT"/>
              </a:rPr>
              <a:t>ini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berupa</a:t>
            </a:r>
            <a:r>
              <a:rPr lang="en-AU" sz="1200" b="0" i="0" u="none" strike="noStrike" baseline="0">
                <a:latin typeface="ArialMT"/>
              </a:rPr>
              <a:t> model data </a:t>
            </a:r>
            <a:r>
              <a:rPr lang="en-AU" sz="1200" b="0" i="0" u="none" strike="noStrike" baseline="0" err="1">
                <a:latin typeface="ArialMT"/>
              </a:rPr>
              <a:t>lojik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atau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sering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disebut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sebagai</a:t>
            </a:r>
            <a:r>
              <a:rPr lang="en-AU" sz="1200" b="0" i="0" u="none" strike="noStrike" baseline="0">
                <a:latin typeface="ArialMT"/>
              </a:rPr>
              <a:t> model </a:t>
            </a:r>
            <a:r>
              <a:rPr lang="en-AU" sz="1200" b="0" i="0" u="none" strike="noStrike" baseline="0" err="1">
                <a:latin typeface="ArialMT"/>
              </a:rPr>
              <a:t>relasional</a:t>
            </a:r>
            <a:r>
              <a:rPr lang="en-AU" sz="1200" b="0" i="0" u="none" strike="noStrike" baseline="0">
                <a:latin typeface="ArialMT"/>
              </a:rPr>
              <a:t>.</a:t>
            </a:r>
            <a:endParaRPr lang="en-AU"/>
          </a:p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AA233-B754-4DD1-8CE2-8B9672E8D6E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47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Perancangan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Fisik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adalah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proses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menghasilkan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spesifikasi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implementasi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database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media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penyimpanan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komputer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Perancangan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menggambarkan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tabel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dasar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organisasi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file,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penataan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index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tujuan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mencapai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efisiensi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pengaksesan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keamanan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yang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akan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diimplementasikan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paket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program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manajemen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database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tertentu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Spesifikasi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diperlukan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merancang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database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secara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fisik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meliputi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Relasi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sudah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dinormalisasi</a:t>
            </a:r>
            <a:endParaRPr lang="en-US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t-IT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Estimasi volume data yang akan disimpan</a:t>
            </a:r>
          </a:p>
          <a:p>
            <a:r>
              <a:rPr lang="it-IT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Definisi setiap atribut dari entitas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Waktu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tanggapan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(response time),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keamanan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data,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penyalinan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(backup),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pemulihan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data,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integritas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yang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diharapkan</a:t>
            </a:r>
            <a:endParaRPr lang="en-US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Teknologi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paket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program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manajemen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database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AA233-B754-4DD1-8CE2-8B9672E8D6E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94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AU" sz="1200" b="1" i="0" u="none" strike="noStrike" baseline="0">
              <a:latin typeface="Arial"/>
            </a:endParaRPr>
          </a:p>
          <a:p>
            <a:pPr algn="l"/>
            <a:r>
              <a:rPr lang="en-AU" sz="1200" b="1" i="0" u="none" strike="noStrike" baseline="0" err="1">
                <a:latin typeface="Arial"/>
              </a:rPr>
              <a:t>Instansiasi</a:t>
            </a:r>
            <a:r>
              <a:rPr lang="en-AU" sz="1200" b="1" i="0" u="none" strike="noStrike" baseline="0">
                <a:latin typeface="Arial"/>
              </a:rPr>
              <a:t> </a:t>
            </a:r>
            <a:r>
              <a:rPr lang="en-AU" sz="1200" b="1" i="0" u="none" strike="noStrike" baseline="0" err="1">
                <a:latin typeface="Arial"/>
              </a:rPr>
              <a:t>Entitas</a:t>
            </a:r>
            <a:r>
              <a:rPr lang="en-AU" sz="1200" b="1" i="0" u="none" strike="noStrike" baseline="0">
                <a:latin typeface="Arial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adalah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sebuah</a:t>
            </a:r>
            <a:r>
              <a:rPr lang="en-AU" sz="1200" b="0" i="0" u="none" strike="noStrike" baseline="0">
                <a:latin typeface="ArialMT"/>
              </a:rPr>
              <a:t> item </a:t>
            </a:r>
            <a:r>
              <a:rPr lang="en-AU" sz="1200" b="0" i="0" u="none" strike="noStrike" baseline="0" err="1">
                <a:latin typeface="ArialMT"/>
              </a:rPr>
              <a:t>nyata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tipe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.(Hoffer, Prescott, dan McFadden, Modern Database Management)</a:t>
            </a:r>
            <a:br>
              <a:rPr lang="en-AU" sz="1200" b="0" i="0" u="none" strike="noStrike" baseline="0">
                <a:latin typeface="ArialMT"/>
              </a:rPr>
            </a:br>
            <a:endParaRPr lang="en-AU" sz="1200" b="0" i="0" u="none" strike="noStrike" baseline="0">
              <a:latin typeface="ArialMT"/>
            </a:endParaRPr>
          </a:p>
          <a:p>
            <a:pPr algn="l"/>
            <a:r>
              <a:rPr lang="en-AU" sz="1200" b="0" i="0" u="none" strike="noStrike" baseline="0" err="1">
                <a:latin typeface="ArialMT"/>
              </a:rPr>
              <a:t>Setiap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tipe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di Model </a:t>
            </a:r>
            <a:r>
              <a:rPr lang="en-AU" sz="1200" b="0" i="0" u="none" strike="noStrike" baseline="0" err="1">
                <a:latin typeface="ArialMT"/>
              </a:rPr>
              <a:t>Relasi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didefinisikan</a:t>
            </a:r>
            <a:r>
              <a:rPr lang="en-AU" sz="1200" b="0" i="0" u="none" strike="noStrike" baseline="0">
                <a:latin typeface="ArialMT"/>
              </a:rPr>
              <a:t> dan </a:t>
            </a:r>
            <a:r>
              <a:rPr lang="en-AU" sz="1200" b="0" i="0" u="none" strike="noStrike" baseline="0" err="1">
                <a:latin typeface="ArialMT"/>
              </a:rPr>
              <a:t>diberikan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nama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mencerminkan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himpunan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dari</a:t>
            </a:r>
            <a:r>
              <a:rPr lang="en-AU" sz="1200" b="0" i="0" u="none" strike="noStrike" baseline="0">
                <a:latin typeface="ArialMT"/>
              </a:rPr>
              <a:t> item-item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Sedangkan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setiap</a:t>
            </a:r>
            <a:r>
              <a:rPr lang="en-AU" sz="1200" b="0" i="0" u="none" strike="noStrike" baseline="0">
                <a:latin typeface="ArialMT"/>
              </a:rPr>
              <a:t> item </a:t>
            </a:r>
            <a:r>
              <a:rPr lang="en-AU" sz="1200" b="0" i="0" u="none" strike="noStrike" baseline="0" err="1">
                <a:latin typeface="ArialMT"/>
              </a:rPr>
              <a:t>merupakan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instansiasi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dimana</a:t>
            </a:r>
            <a:r>
              <a:rPr lang="en-AU" sz="1200" b="0" i="0" u="none" strike="noStrike" baseline="0">
                <a:latin typeface="ArialMT"/>
              </a:rPr>
              <a:t> item </a:t>
            </a:r>
            <a:r>
              <a:rPr lang="en-AU" sz="1200" b="0" i="0" u="none" strike="noStrike" baseline="0" err="1">
                <a:latin typeface="ArialMT"/>
              </a:rPr>
              <a:t>tersebut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merujuk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definisi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tipe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Sebagai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contoh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Pegawai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merupakan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tipe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memiliki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definisi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tertentu</a:t>
            </a:r>
            <a:r>
              <a:rPr lang="en-AU" sz="1200" b="0" i="0" u="none" strike="noStrike" baseline="0">
                <a:latin typeface="ArialMT"/>
              </a:rPr>
              <a:t>. Di </a:t>
            </a:r>
            <a:r>
              <a:rPr lang="en-AU" sz="1200" b="0" i="0" u="none" strike="noStrike" baseline="0" err="1">
                <a:latin typeface="ArialMT"/>
              </a:rPr>
              <a:t>dalam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Pegawai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tersimpan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ribuan</a:t>
            </a:r>
            <a:r>
              <a:rPr lang="en-AU" sz="1200" b="0" i="0" u="none" strike="noStrike" baseline="0">
                <a:latin typeface="ArialMT"/>
              </a:rPr>
              <a:t> data </a:t>
            </a:r>
            <a:r>
              <a:rPr lang="en-AU" sz="1200" b="0" i="0" u="none" strike="noStrike" baseline="0" err="1">
                <a:latin typeface="ArialMT"/>
              </a:rPr>
              <a:t>pegawai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dimana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setiap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individu</a:t>
            </a:r>
            <a:r>
              <a:rPr lang="en-AU" sz="1200" b="0" i="0" u="none" strike="noStrike" baseline="0">
                <a:latin typeface="ArialMT"/>
              </a:rPr>
              <a:t> data </a:t>
            </a:r>
            <a:r>
              <a:rPr lang="en-AU" sz="1200" b="0" i="0" u="none" strike="noStrike" baseline="0" err="1">
                <a:latin typeface="ArialMT"/>
              </a:rPr>
              <a:t>pegawai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adalah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instansiasi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. Kata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adalah</a:t>
            </a:r>
            <a:r>
              <a:rPr lang="en-AU" sz="1200" b="0" i="0" u="none" strike="noStrike" baseline="0">
                <a:latin typeface="ArialMT"/>
              </a:rPr>
              <a:t> kata yang paling </a:t>
            </a:r>
            <a:r>
              <a:rPr lang="en-AU" sz="1200" b="0" i="0" u="none" strike="noStrike" baseline="0" err="1">
                <a:latin typeface="ArialMT"/>
              </a:rPr>
              <a:t>sering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dipakai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ketika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fi-FI" sz="1200" b="0" i="0" u="none" strike="noStrike" baseline="0">
                <a:latin typeface="ArialMT"/>
              </a:rPr>
              <a:t>dipergunakan untuk menjelaskan instansiasi entitas dengan maksud </a:t>
            </a:r>
            <a:r>
              <a:rPr lang="en-AU" sz="1200" b="0" i="0" u="none" strike="noStrike" baseline="0" err="1">
                <a:latin typeface="ArialMT"/>
              </a:rPr>
              <a:t>penyederhanaan</a:t>
            </a:r>
            <a:r>
              <a:rPr lang="en-AU" sz="1200" b="0" i="0" u="none" strike="noStrike" baseline="0">
                <a:latin typeface="ArialMT"/>
              </a:rPr>
              <a:t>.</a:t>
            </a:r>
            <a:endParaRPr lang="en-US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/>
          </a:p>
          <a:p>
            <a:pPr algn="l"/>
            <a:endParaRPr lang="en-AU" sz="1200" b="0" i="0" u="none" strike="noStrike" baseline="0">
              <a:latin typeface="Arial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AA233-B754-4DD1-8CE2-8B9672E8D6E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92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sz="1200" b="0" i="0" u="none" strike="noStrike" baseline="0" err="1">
                <a:latin typeface="ArialMT"/>
              </a:rPr>
              <a:t>Pada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Gambar</a:t>
            </a:r>
            <a:r>
              <a:rPr lang="en-AU" sz="1200" b="0" i="0" u="none" strike="noStrike" baseline="0">
                <a:latin typeface="ArialMT"/>
              </a:rPr>
              <a:t> 3.4 di </a:t>
            </a:r>
            <a:r>
              <a:rPr lang="en-AU" sz="1200" b="0" i="0" u="none" strike="noStrike" baseline="0" err="1">
                <a:latin typeface="ArialMT"/>
              </a:rPr>
              <a:t>atas</a:t>
            </a:r>
            <a:r>
              <a:rPr lang="en-AU" sz="1200" b="0" i="0" u="none" strike="noStrike" baseline="0">
                <a:latin typeface="ArialMT"/>
              </a:rPr>
              <a:t>, </a:t>
            </a:r>
            <a:r>
              <a:rPr lang="en-AU" sz="1200" b="0" i="0" u="none" strike="noStrike" baseline="0" err="1">
                <a:latin typeface="ArialMT"/>
              </a:rPr>
              <a:t>Pegawai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adalah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tipe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kuat</a:t>
            </a:r>
            <a:r>
              <a:rPr lang="en-AU" sz="1200" b="0" i="0" u="none" strike="noStrike" baseline="0">
                <a:latin typeface="ArialMT"/>
              </a:rPr>
              <a:t>, dan </a:t>
            </a:r>
            <a:r>
              <a:rPr lang="en-AU" sz="1200" b="0" i="0" u="none" strike="noStrike" baseline="0" err="1">
                <a:latin typeface="ArialMT"/>
              </a:rPr>
              <a:t>Anggota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Keluarga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adalah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tipe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entitas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lemah</a:t>
            </a:r>
            <a:r>
              <a:rPr lang="en-AU" sz="1200" b="0" i="0" u="none" strike="noStrike" baseline="0">
                <a:latin typeface="ArialMT"/>
              </a:rPr>
              <a:t> yang </a:t>
            </a:r>
            <a:r>
              <a:rPr lang="en-AU" sz="1200" b="0" i="0" u="none" strike="noStrike" baseline="0" err="1">
                <a:latin typeface="ArialMT"/>
              </a:rPr>
              <a:t>ditunjukkan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kotak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dengan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garis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berganda</a:t>
            </a:r>
            <a:r>
              <a:rPr lang="en-AU" sz="1200" b="0" i="0" u="none" strike="noStrike" baseline="0">
                <a:latin typeface="ArialMT"/>
              </a:rPr>
              <a:t>. </a:t>
            </a:r>
            <a:r>
              <a:rPr lang="en-AU" sz="1200" b="0" i="0" u="none" strike="noStrike" baseline="0" err="1">
                <a:latin typeface="ArialMT"/>
              </a:rPr>
              <a:t>Keberadaan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Anggota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Keluarga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ditentukan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oleh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keberadaan</a:t>
            </a:r>
            <a:r>
              <a:rPr lang="en-AU" sz="1200" b="0" i="0" u="none" strike="noStrike" baseline="0">
                <a:latin typeface="ArialMT"/>
              </a:rPr>
              <a:t> </a:t>
            </a:r>
            <a:r>
              <a:rPr lang="en-AU" sz="1200" b="0" i="0" u="none" strike="noStrike" baseline="0" err="1">
                <a:latin typeface="ArialMT"/>
              </a:rPr>
              <a:t>Pegawai</a:t>
            </a:r>
            <a:r>
              <a:rPr lang="en-AU" sz="1200" b="0" i="0" u="none" strike="noStrike" baseline="0">
                <a:latin typeface="ArialMT"/>
              </a:rPr>
              <a:t>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AA233-B754-4DD1-8CE2-8B9672E8D6E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90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0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8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7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2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0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4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1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7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7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7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7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37.e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-1"/>
            <a:ext cx="12191999" cy="685800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solidFill>
                  <a:schemeClr val="accent2">
                    <a:lumMod val="75000"/>
                  </a:schemeClr>
                </a:solidFill>
              </a:rPr>
              <a:t>Administrasi</a:t>
            </a:r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accent2">
                    <a:lumMod val="75000"/>
                  </a:schemeClr>
                </a:solidFill>
              </a:rPr>
              <a:t>dan</a:t>
            </a:r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accent2">
                    <a:lumMod val="75000"/>
                  </a:schemeClr>
                </a:solidFill>
              </a:rPr>
              <a:t>Pengelolaan</a:t>
            </a:r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 Database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236399" y="934087"/>
            <a:ext cx="1955600" cy="3277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solidFill>
                  <a:schemeClr val="bg1">
                    <a:lumMod val="50000"/>
                  </a:schemeClr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700">
              <a:solidFill>
                <a:schemeClr val="bg1">
                  <a:lumMod val="50000"/>
                </a:schemeClr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6124" y="180325"/>
            <a:ext cx="1008555" cy="7537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0201" y="5775396"/>
            <a:ext cx="11951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dirty="0" smtClean="0"/>
              <a:t>Diklat Fungsional Pranata Komputer Tingkat Ahli </a:t>
            </a:r>
          </a:p>
          <a:p>
            <a:pPr algn="ctr"/>
            <a:r>
              <a:rPr lang="id-ID" sz="1600" dirty="0" smtClean="0"/>
              <a:t>Angkatan 2 tahun 2019</a:t>
            </a:r>
          </a:p>
          <a:p>
            <a:pPr algn="ctr"/>
            <a:r>
              <a:rPr lang="id-ID" sz="1600" dirty="0" smtClean="0"/>
              <a:t>Badan Pusat Statistik</a:t>
            </a:r>
            <a:endParaRPr lang="id-ID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5421519" y="4672012"/>
            <a:ext cx="1348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 smtClean="0"/>
              <a:t>Oleh:</a:t>
            </a:r>
          </a:p>
          <a:p>
            <a:pPr algn="ctr"/>
            <a:r>
              <a:rPr lang="id-ID" dirty="0" smtClean="0"/>
              <a:t>Jimmy </a:t>
            </a:r>
            <a:r>
              <a:rPr lang="id-ID" dirty="0" err="1" smtClean="0"/>
              <a:t>Ludin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1009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5" name="Group 14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2" name="Flowchart: Stored Data 1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0" y="1800670"/>
            <a:ext cx="6077244" cy="32918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14756" y="1798860"/>
            <a:ext cx="6077244" cy="3291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340582" y="396263"/>
            <a:ext cx="9512388" cy="5438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PERANCANGAN </a:t>
            </a:r>
            <a:r>
              <a:rPr 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KONSEPTUAL</a:t>
            </a:r>
            <a:r>
              <a:rPr lang="id-ID" sz="3200" b="1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7041986" y="5250544"/>
            <a:ext cx="3809432" cy="7436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endParaRPr lang="id-ID" sz="100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99667" y="1940391"/>
            <a:ext cx="5597381" cy="2175399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Model/Diagram </a:t>
            </a:r>
            <a:r>
              <a:rPr lang="en-US" sz="2400" err="1">
                <a:solidFill>
                  <a:schemeClr val="bg1"/>
                </a:solidFill>
              </a:rPr>
              <a:t>Relasi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Entitas</a:t>
            </a:r>
            <a:r>
              <a:rPr lang="en-US" sz="2400">
                <a:solidFill>
                  <a:schemeClr val="bg1"/>
                </a:solidFill>
              </a:rPr>
              <a:t> (DRE)</a:t>
            </a:r>
          </a:p>
          <a:p>
            <a:endParaRPr lang="en-US" sz="12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bg1"/>
                </a:solidFill>
              </a:rPr>
              <a:t>Nama lain </a:t>
            </a:r>
            <a:r>
              <a:rPr lang="en-US" sz="200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2000">
                <a:solidFill>
                  <a:schemeClr val="bg1"/>
                </a:solidFill>
              </a:rPr>
              <a:t>Entity Relationship Diagram (ERD)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err="1">
                <a:solidFill>
                  <a:schemeClr val="bg1"/>
                </a:solidFill>
              </a:rPr>
              <a:t>Jenis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entitas</a:t>
            </a:r>
            <a:r>
              <a:rPr lang="en-US" sz="2000">
                <a:solidFill>
                  <a:schemeClr val="bg1"/>
                </a:solidFill>
              </a:rPr>
              <a:t>, </a:t>
            </a:r>
            <a:r>
              <a:rPr lang="en-US" sz="2000" err="1">
                <a:solidFill>
                  <a:schemeClr val="bg1"/>
                </a:solidFill>
              </a:rPr>
              <a:t>atribut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entitas</a:t>
            </a:r>
            <a:r>
              <a:rPr lang="en-US" sz="2000">
                <a:solidFill>
                  <a:schemeClr val="bg1"/>
                </a:solidFill>
              </a:rPr>
              <a:t>, </a:t>
            </a:r>
            <a:r>
              <a:rPr lang="en-US" sz="2000" err="1">
                <a:solidFill>
                  <a:schemeClr val="bg1"/>
                </a:solidFill>
              </a:rPr>
              <a:t>dan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jenis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relasi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entitas</a:t>
            </a:r>
            <a:endParaRPr lang="en-US" sz="200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err="1">
                <a:solidFill>
                  <a:schemeClr val="bg1"/>
                </a:solidFill>
              </a:rPr>
              <a:t>Notasi</a:t>
            </a:r>
            <a:r>
              <a:rPr lang="en-US" sz="2000">
                <a:solidFill>
                  <a:schemeClr val="bg1"/>
                </a:solidFill>
              </a:rPr>
              <a:t> Hoffer-Prescott-McFadden 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113292" y="5232404"/>
            <a:ext cx="892416" cy="761821"/>
            <a:chOff x="3440113" y="1050925"/>
            <a:chExt cx="390525" cy="333376"/>
          </a:xfrm>
          <a:solidFill>
            <a:schemeClr val="accent5"/>
          </a:solidFill>
        </p:grpSpPr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3563938" y="1244600"/>
              <a:ext cx="69850" cy="71438"/>
            </a:xfrm>
            <a:custGeom>
              <a:avLst/>
              <a:gdLst>
                <a:gd name="T0" fmla="*/ 44 w 44"/>
                <a:gd name="T1" fmla="*/ 25 h 45"/>
                <a:gd name="T2" fmla="*/ 19 w 44"/>
                <a:gd name="T3" fmla="*/ 0 h 45"/>
                <a:gd name="T4" fmla="*/ 19 w 44"/>
                <a:gd name="T5" fmla="*/ 0 h 45"/>
                <a:gd name="T6" fmla="*/ 0 w 44"/>
                <a:gd name="T7" fmla="*/ 45 h 45"/>
                <a:gd name="T8" fmla="*/ 44 w 44"/>
                <a:gd name="T9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44" y="25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45"/>
                  </a:lnTo>
                  <a:lnTo>
                    <a:pt x="4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3633788" y="128428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3605213" y="1074738"/>
              <a:ext cx="176213" cy="176213"/>
            </a:xfrm>
            <a:custGeom>
              <a:avLst/>
              <a:gdLst>
                <a:gd name="T0" fmla="*/ 101 w 111"/>
                <a:gd name="T1" fmla="*/ 0 h 111"/>
                <a:gd name="T2" fmla="*/ 0 w 111"/>
                <a:gd name="T3" fmla="*/ 101 h 111"/>
                <a:gd name="T4" fmla="*/ 10 w 111"/>
                <a:gd name="T5" fmla="*/ 111 h 111"/>
                <a:gd name="T6" fmla="*/ 111 w 111"/>
                <a:gd name="T7" fmla="*/ 10 h 111"/>
                <a:gd name="T8" fmla="*/ 101 w 111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11">
                  <a:moveTo>
                    <a:pt x="101" y="0"/>
                  </a:moveTo>
                  <a:lnTo>
                    <a:pt x="0" y="101"/>
                  </a:lnTo>
                  <a:lnTo>
                    <a:pt x="10" y="111"/>
                  </a:lnTo>
                  <a:lnTo>
                    <a:pt x="111" y="10"/>
                  </a:lnTo>
                  <a:lnTo>
                    <a:pt x="10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/>
            </p:cNvSpPr>
            <p:nvPr/>
          </p:nvSpPr>
          <p:spPr bwMode="auto">
            <a:xfrm>
              <a:off x="3629025" y="1098550"/>
              <a:ext cx="177800" cy="177800"/>
            </a:xfrm>
            <a:custGeom>
              <a:avLst/>
              <a:gdLst>
                <a:gd name="T0" fmla="*/ 0 w 112"/>
                <a:gd name="T1" fmla="*/ 102 h 112"/>
                <a:gd name="T2" fmla="*/ 10 w 112"/>
                <a:gd name="T3" fmla="*/ 112 h 112"/>
                <a:gd name="T4" fmla="*/ 112 w 112"/>
                <a:gd name="T5" fmla="*/ 12 h 112"/>
                <a:gd name="T6" fmla="*/ 102 w 112"/>
                <a:gd name="T7" fmla="*/ 0 h 112"/>
                <a:gd name="T8" fmla="*/ 0 w 112"/>
                <a:gd name="T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0" y="102"/>
                  </a:moveTo>
                  <a:lnTo>
                    <a:pt x="10" y="112"/>
                  </a:lnTo>
                  <a:lnTo>
                    <a:pt x="112" y="12"/>
                  </a:lnTo>
                  <a:lnTo>
                    <a:pt x="102" y="0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/>
            </p:cNvSpPr>
            <p:nvPr/>
          </p:nvSpPr>
          <p:spPr bwMode="auto">
            <a:xfrm>
              <a:off x="3775075" y="1050925"/>
              <a:ext cx="55563" cy="52388"/>
            </a:xfrm>
            <a:custGeom>
              <a:avLst/>
              <a:gdLst>
                <a:gd name="T0" fmla="*/ 14 w 21"/>
                <a:gd name="T1" fmla="*/ 6 h 20"/>
                <a:gd name="T2" fmla="*/ 0 w 21"/>
                <a:gd name="T3" fmla="*/ 6 h 20"/>
                <a:gd name="T4" fmla="*/ 15 w 21"/>
                <a:gd name="T5" fmla="*/ 20 h 20"/>
                <a:gd name="T6" fmla="*/ 14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4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/>
            </p:cNvSpPr>
            <p:nvPr/>
          </p:nvSpPr>
          <p:spPr bwMode="auto">
            <a:xfrm>
              <a:off x="3440113" y="1058863"/>
              <a:ext cx="327025" cy="325438"/>
            </a:xfrm>
            <a:custGeom>
              <a:avLst/>
              <a:gdLst>
                <a:gd name="T0" fmla="*/ 182 w 206"/>
                <a:gd name="T1" fmla="*/ 180 h 205"/>
                <a:gd name="T2" fmla="*/ 25 w 206"/>
                <a:gd name="T3" fmla="*/ 180 h 205"/>
                <a:gd name="T4" fmla="*/ 25 w 206"/>
                <a:gd name="T5" fmla="*/ 25 h 205"/>
                <a:gd name="T6" fmla="*/ 172 w 206"/>
                <a:gd name="T7" fmla="*/ 25 h 205"/>
                <a:gd name="T8" fmla="*/ 198 w 206"/>
                <a:gd name="T9" fmla="*/ 0 h 205"/>
                <a:gd name="T10" fmla="*/ 0 w 206"/>
                <a:gd name="T11" fmla="*/ 0 h 205"/>
                <a:gd name="T12" fmla="*/ 0 w 206"/>
                <a:gd name="T13" fmla="*/ 205 h 205"/>
                <a:gd name="T14" fmla="*/ 206 w 206"/>
                <a:gd name="T15" fmla="*/ 205 h 205"/>
                <a:gd name="T16" fmla="*/ 206 w 206"/>
                <a:gd name="T17" fmla="*/ 76 h 205"/>
                <a:gd name="T18" fmla="*/ 182 w 206"/>
                <a:gd name="T19" fmla="*/ 101 h 205"/>
                <a:gd name="T20" fmla="*/ 182 w 206"/>
                <a:gd name="T21" fmla="*/ 18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205">
                  <a:moveTo>
                    <a:pt x="182" y="180"/>
                  </a:moveTo>
                  <a:lnTo>
                    <a:pt x="25" y="180"/>
                  </a:lnTo>
                  <a:lnTo>
                    <a:pt x="25" y="25"/>
                  </a:lnTo>
                  <a:lnTo>
                    <a:pt x="172" y="25"/>
                  </a:lnTo>
                  <a:lnTo>
                    <a:pt x="198" y="0"/>
                  </a:lnTo>
                  <a:lnTo>
                    <a:pt x="0" y="0"/>
                  </a:lnTo>
                  <a:lnTo>
                    <a:pt x="0" y="205"/>
                  </a:lnTo>
                  <a:lnTo>
                    <a:pt x="206" y="205"/>
                  </a:lnTo>
                  <a:lnTo>
                    <a:pt x="206" y="76"/>
                  </a:lnTo>
                  <a:lnTo>
                    <a:pt x="182" y="101"/>
                  </a:lnTo>
                  <a:lnTo>
                    <a:pt x="18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22423" y="1857734"/>
            <a:ext cx="5428371" cy="2775563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r>
              <a:rPr lang="en-US" sz="2400" err="1">
                <a:solidFill>
                  <a:schemeClr val="bg1"/>
                </a:solidFill>
              </a:rPr>
              <a:t>Membangun</a:t>
            </a:r>
            <a:r>
              <a:rPr lang="en-US" sz="2400">
                <a:solidFill>
                  <a:schemeClr val="bg1"/>
                </a:solidFill>
              </a:rPr>
              <a:t> model data </a:t>
            </a:r>
            <a:r>
              <a:rPr lang="en-US" sz="2400" err="1">
                <a:solidFill>
                  <a:schemeClr val="bg1"/>
                </a:solidFill>
              </a:rPr>
              <a:t>secara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konsep</a:t>
            </a:r>
            <a:r>
              <a:rPr lang="en-US" sz="2400">
                <a:solidFill>
                  <a:schemeClr val="bg1"/>
                </a:solidFill>
              </a:rPr>
              <a:t> yang </a:t>
            </a:r>
            <a:r>
              <a:rPr lang="en-US" sz="2400" err="1">
                <a:solidFill>
                  <a:schemeClr val="bg1"/>
                </a:solidFill>
              </a:rPr>
              <a:t>merepresentasikan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keinginan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organisasi</a:t>
            </a:r>
            <a:endParaRPr lang="en-US" sz="2400">
              <a:solidFill>
                <a:schemeClr val="bg1"/>
              </a:solidFill>
            </a:endParaRPr>
          </a:p>
          <a:p>
            <a:endParaRPr lang="en-US" sz="12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err="1">
                <a:solidFill>
                  <a:schemeClr val="bg1"/>
                </a:solidFill>
              </a:rPr>
              <a:t>tidak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tergantung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pada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jenis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paket</a:t>
            </a:r>
            <a:r>
              <a:rPr lang="en-US" sz="2000">
                <a:solidFill>
                  <a:schemeClr val="bg1"/>
                </a:solidFill>
              </a:rPr>
              <a:t> program database, </a:t>
            </a:r>
            <a:r>
              <a:rPr lang="en-US" sz="2000" err="1">
                <a:solidFill>
                  <a:schemeClr val="bg1"/>
                </a:solidFill>
              </a:rPr>
              <a:t>aplikasi</a:t>
            </a:r>
            <a:r>
              <a:rPr lang="en-US" sz="2000">
                <a:solidFill>
                  <a:schemeClr val="bg1"/>
                </a:solidFill>
              </a:rPr>
              <a:t> program, </a:t>
            </a:r>
            <a:r>
              <a:rPr lang="en-US" sz="2000" err="1">
                <a:solidFill>
                  <a:schemeClr val="bg1"/>
                </a:solidFill>
              </a:rPr>
              <a:t>bahasa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pemrograman</a:t>
            </a:r>
            <a:r>
              <a:rPr lang="en-US" sz="2000">
                <a:solidFill>
                  <a:schemeClr val="bg1"/>
                </a:solidFill>
              </a:rPr>
              <a:t>, </a:t>
            </a:r>
            <a:r>
              <a:rPr lang="en-US" sz="2000" err="1">
                <a:solidFill>
                  <a:schemeClr val="bg1"/>
                </a:solidFill>
              </a:rPr>
              <a:t>dan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perangkat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keras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komputer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89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2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3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9" grpId="0" animBg="1"/>
      <p:bldP spid="20" grpId="0"/>
      <p:bldP spid="22" grpId="0"/>
      <p:bldP spid="26" grpId="0"/>
      <p:bldP spid="25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DRE dgn Notasi Hoffer-Prescott-McFadden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B78-A12D-49B6-9548-7CB505C392C7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99200"/>
            <a:ext cx="7848600" cy="449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47229" y="112491"/>
            <a:ext cx="420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579DA54-78A2-44D3-84F9-6343F6896AE5}" type="slidenum">
              <a:rPr lang="id-ID" sz="140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id-ID" sz="14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10" name="Flowchart: Stored Data 9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181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Perancangan Lojik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1233-6B75-498F-BAC5-7C6E323778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Mentransformasi DRE ke bentuk model data lojik dengan menekankan pada aspek efisiensi dan integritas data</a:t>
            </a:r>
          </a:p>
          <a:p>
            <a:pPr marL="0" indent="0">
              <a:buNone/>
            </a:pPr>
            <a:r>
              <a:rPr lang="en-US"/>
              <a:t> </a:t>
            </a:r>
          </a:p>
          <a:p>
            <a:r>
              <a:rPr lang="en-US"/>
              <a:t>Langkah-langkah transformasi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/>
              <a:t>DRE disempurnakan dgn menghilangkan anomali, pengulangan data, dan melakukan rekonstruksi relasi antar entitas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/>
              <a:t>Aturan pemetaan DRE ke model data lojik diterapkan untuk membuat model data lojik (model relational)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/>
              <a:t>Aturan normalisasi diterapkan pada model relasional</a:t>
            </a:r>
          </a:p>
        </p:txBody>
      </p:sp>
      <p:sp>
        <p:nvSpPr>
          <p:cNvPr id="6" name="Rectangle 5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47229" y="112491"/>
            <a:ext cx="420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579DA54-78A2-44D3-84F9-6343F6896AE5}" type="slidenum">
              <a:rPr lang="id-ID" sz="140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id-ID" sz="14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11" name="Flowchart: Stored Data 10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581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Perancangan Database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1233-6B75-498F-BAC5-7C6E3237787D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err="1"/>
              <a:t>Pembuatan</a:t>
            </a:r>
            <a:r>
              <a:rPr lang="en-US"/>
              <a:t> </a:t>
            </a:r>
            <a:r>
              <a:rPr lang="en-US" err="1"/>
              <a:t>spesifikasi</a:t>
            </a:r>
            <a:r>
              <a:rPr lang="en-US"/>
              <a:t> </a:t>
            </a:r>
            <a:r>
              <a:rPr lang="en-US" err="1"/>
              <a:t>implementasi</a:t>
            </a:r>
            <a:r>
              <a:rPr lang="en-US"/>
              <a:t> database </a:t>
            </a:r>
            <a:r>
              <a:rPr lang="en-US" err="1"/>
              <a:t>pada</a:t>
            </a:r>
            <a:r>
              <a:rPr lang="en-US"/>
              <a:t> media </a:t>
            </a:r>
            <a:r>
              <a:rPr lang="en-US" err="1"/>
              <a:t>penyimpanan</a:t>
            </a:r>
            <a:r>
              <a:rPr lang="en-US"/>
              <a:t> </a:t>
            </a:r>
            <a:r>
              <a:rPr lang="en-US" err="1"/>
              <a:t>komputer</a:t>
            </a:r>
            <a:r>
              <a:rPr lang="en-US"/>
              <a:t>. </a:t>
            </a:r>
          </a:p>
          <a:p>
            <a:pPr lvl="1"/>
            <a:r>
              <a:rPr lang="en-US" err="1"/>
              <a:t>Menggambarkan</a:t>
            </a:r>
            <a:r>
              <a:rPr lang="en-US"/>
              <a:t> </a:t>
            </a:r>
            <a:r>
              <a:rPr lang="en-US" err="1"/>
              <a:t>tabel</a:t>
            </a:r>
            <a:r>
              <a:rPr lang="en-US"/>
              <a:t> </a:t>
            </a:r>
            <a:r>
              <a:rPr lang="en-US" err="1"/>
              <a:t>dasar</a:t>
            </a:r>
            <a:r>
              <a:rPr lang="en-US"/>
              <a:t>, </a:t>
            </a:r>
            <a:r>
              <a:rPr lang="en-US" err="1"/>
              <a:t>organisasi</a:t>
            </a:r>
            <a:r>
              <a:rPr lang="en-US"/>
              <a:t> file, </a:t>
            </a:r>
            <a:r>
              <a:rPr lang="en-US" err="1"/>
              <a:t>dan</a:t>
            </a:r>
            <a:r>
              <a:rPr lang="en-US"/>
              <a:t> </a:t>
            </a:r>
            <a:r>
              <a:rPr lang="en-US" err="1"/>
              <a:t>penataan</a:t>
            </a:r>
            <a:r>
              <a:rPr lang="en-US"/>
              <a:t> index </a:t>
            </a:r>
          </a:p>
          <a:p>
            <a:pPr lvl="1"/>
            <a:r>
              <a:rPr lang="en-US" err="1"/>
              <a:t>Tujuan</a:t>
            </a:r>
            <a:r>
              <a:rPr lang="en-US"/>
              <a:t>: </a:t>
            </a:r>
            <a:r>
              <a:rPr lang="en-US" err="1"/>
              <a:t>mencapai</a:t>
            </a:r>
            <a:r>
              <a:rPr lang="en-US"/>
              <a:t> </a:t>
            </a:r>
            <a:r>
              <a:rPr lang="en-US" err="1"/>
              <a:t>efisiensi</a:t>
            </a:r>
            <a:r>
              <a:rPr lang="en-US"/>
              <a:t> </a:t>
            </a:r>
            <a:r>
              <a:rPr lang="en-US" err="1"/>
              <a:t>pengaksesan</a:t>
            </a:r>
            <a:r>
              <a:rPr lang="en-US"/>
              <a:t> </a:t>
            </a:r>
            <a:r>
              <a:rPr lang="en-US" err="1"/>
              <a:t>dan</a:t>
            </a:r>
            <a:r>
              <a:rPr lang="en-US"/>
              <a:t> </a:t>
            </a:r>
            <a:r>
              <a:rPr lang="en-US" err="1"/>
              <a:t>keamanan</a:t>
            </a:r>
            <a:r>
              <a:rPr lang="en-US"/>
              <a:t> data yang </a:t>
            </a:r>
            <a:r>
              <a:rPr lang="en-US" err="1"/>
              <a:t>akan</a:t>
            </a:r>
            <a:r>
              <a:rPr lang="en-US"/>
              <a:t> </a:t>
            </a:r>
            <a:r>
              <a:rPr lang="en-US" err="1"/>
              <a:t>diimplementasikan</a:t>
            </a:r>
            <a:r>
              <a:rPr lang="en-US"/>
              <a:t> </a:t>
            </a:r>
            <a:r>
              <a:rPr lang="en-US" err="1"/>
              <a:t>pada</a:t>
            </a:r>
            <a:r>
              <a:rPr lang="en-US"/>
              <a:t> DBMS </a:t>
            </a:r>
            <a:r>
              <a:rPr lang="en-US" err="1"/>
              <a:t>tertentu</a:t>
            </a:r>
            <a:endParaRPr lang="en-US"/>
          </a:p>
          <a:p>
            <a:pPr marL="274320" lvl="1" indent="0">
              <a:buNone/>
            </a:pPr>
            <a:endParaRPr lang="en-US"/>
          </a:p>
          <a:p>
            <a:r>
              <a:rPr lang="en-US" err="1"/>
              <a:t>Spesifikasi</a:t>
            </a:r>
            <a:r>
              <a:rPr lang="en-US"/>
              <a:t> </a:t>
            </a:r>
            <a:r>
              <a:rPr lang="en-US" err="1"/>
              <a:t>Perancangan</a:t>
            </a:r>
            <a:r>
              <a:rPr lang="en-US"/>
              <a:t> </a:t>
            </a:r>
            <a:r>
              <a:rPr lang="en-US" err="1"/>
              <a:t>Fisik</a:t>
            </a:r>
            <a:endParaRPr lang="en-US"/>
          </a:p>
          <a:p>
            <a:pPr lvl="1"/>
            <a:r>
              <a:rPr lang="en-US" err="1"/>
              <a:t>Estimasi</a:t>
            </a:r>
            <a:r>
              <a:rPr lang="en-US"/>
              <a:t> Volume Data</a:t>
            </a:r>
          </a:p>
          <a:p>
            <a:pPr lvl="1"/>
            <a:r>
              <a:rPr lang="en-US" err="1"/>
              <a:t>Definisi</a:t>
            </a:r>
            <a:r>
              <a:rPr lang="en-US"/>
              <a:t> </a:t>
            </a:r>
            <a:r>
              <a:rPr lang="en-US" err="1"/>
              <a:t>setiap</a:t>
            </a:r>
            <a:r>
              <a:rPr lang="en-US"/>
              <a:t> </a:t>
            </a:r>
            <a:r>
              <a:rPr lang="en-US" err="1"/>
              <a:t>atribut</a:t>
            </a:r>
            <a:r>
              <a:rPr lang="en-US"/>
              <a:t> </a:t>
            </a:r>
            <a:r>
              <a:rPr lang="en-US" err="1"/>
              <a:t>dari</a:t>
            </a:r>
            <a:r>
              <a:rPr lang="en-US"/>
              <a:t> </a:t>
            </a:r>
            <a:r>
              <a:rPr lang="en-US" err="1"/>
              <a:t>entitas</a:t>
            </a:r>
            <a:endParaRPr lang="en-US"/>
          </a:p>
          <a:p>
            <a:pPr lvl="1"/>
            <a:r>
              <a:rPr lang="en-US" err="1"/>
              <a:t>Penggunaan</a:t>
            </a:r>
            <a:r>
              <a:rPr lang="en-US"/>
              <a:t> </a:t>
            </a:r>
            <a:r>
              <a:rPr lang="en-US" err="1"/>
              <a:t>Indeks</a:t>
            </a:r>
            <a:r>
              <a:rPr lang="en-US"/>
              <a:t>, </a:t>
            </a:r>
            <a:r>
              <a:rPr lang="en-US" err="1"/>
              <a:t>keamanan</a:t>
            </a:r>
            <a:r>
              <a:rPr lang="en-US"/>
              <a:t> data, &amp; </a:t>
            </a:r>
            <a:r>
              <a:rPr lang="en-US" err="1"/>
              <a:t>integritas</a:t>
            </a:r>
            <a:r>
              <a:rPr lang="en-US"/>
              <a:t> data</a:t>
            </a:r>
          </a:p>
          <a:p>
            <a:pPr lvl="1"/>
            <a:r>
              <a:rPr lang="en-US"/>
              <a:t>DBMS</a:t>
            </a:r>
          </a:p>
          <a:p>
            <a:pPr lvl="1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47229" y="112491"/>
            <a:ext cx="420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579DA54-78A2-44D3-84F9-6343F6896AE5}" type="slidenum">
              <a:rPr lang="id-ID" sz="140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id-ID" sz="14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11" name="Flowchart: Stored Data 10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388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5" name="Group 14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2" name="Flowchart: Stored Data 1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317170" y="914401"/>
            <a:ext cx="2790373" cy="2598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17169" y="3036131"/>
            <a:ext cx="2790374" cy="480986"/>
          </a:xfrm>
          <a:prstGeom prst="rect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800676" y="3093812"/>
            <a:ext cx="1823359" cy="3992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Entitas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349829" y="5437747"/>
            <a:ext cx="931817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591049" y="914401"/>
            <a:ext cx="2790373" cy="2598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591048" y="3036131"/>
            <a:ext cx="2790374" cy="480986"/>
          </a:xfrm>
          <a:prstGeom prst="rect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5074555" y="3093812"/>
            <a:ext cx="1823359" cy="3992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Atribut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864927" y="909536"/>
            <a:ext cx="2790373" cy="2598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864926" y="3021740"/>
            <a:ext cx="2790374" cy="485851"/>
          </a:xfrm>
          <a:prstGeom prst="rect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8348433" y="3088947"/>
            <a:ext cx="1823359" cy="3992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Relasi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800676" y="4014688"/>
            <a:ext cx="8298466" cy="383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/>
              <a:t>Entitas dan relasi dilihat dari konsep data</a:t>
            </a:r>
            <a:endParaRPr lang="id-ID" sz="360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457200" y="-117188"/>
            <a:ext cx="10210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Model Relasi Entitas</a:t>
            </a:r>
            <a:endParaRPr lang="id-ID" sz="480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349829" y="1029832"/>
            <a:ext cx="2790374" cy="5734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solidFill>
                  <a:schemeClr val="bg1"/>
                </a:solidFill>
                <a:sym typeface="Wingdings" panose="05000000000000000000" pitchFamily="2" charset="2"/>
              </a:rPr>
              <a:t>S</a:t>
            </a:r>
            <a:r>
              <a:rPr lang="en-US" sz="1600" b="1">
                <a:solidFill>
                  <a:schemeClr val="bg1"/>
                </a:solidFill>
              </a:rPr>
              <a:t>egala sesuatu yang bisa diidentifikasi</a:t>
            </a:r>
            <a:endParaRPr lang="en-US" sz="1600" b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4613727" y="1077892"/>
            <a:ext cx="2790374" cy="8512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solidFill>
                  <a:schemeClr val="bg1"/>
                </a:solidFill>
                <a:sym typeface="Wingdings" panose="05000000000000000000" pitchFamily="2" charset="2"/>
              </a:rPr>
              <a:t>Properti atau karakteristik dari suatu tipe entitas yang bermakna bagi organisasi</a:t>
            </a:r>
            <a:endParaRPr lang="en-US" sz="1600" b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7832268" y="1078419"/>
            <a:ext cx="2790374" cy="5734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solidFill>
                  <a:schemeClr val="bg1"/>
                </a:solidFill>
                <a:sym typeface="Wingdings" panose="05000000000000000000" pitchFamily="2" charset="2"/>
              </a:rPr>
              <a:t>H</a:t>
            </a:r>
            <a:r>
              <a:rPr lang="en-US" sz="1600" b="1">
                <a:solidFill>
                  <a:schemeClr val="bg1"/>
                </a:solidFill>
              </a:rPr>
              <a:t>ubungan logis (asosiasi) antar entitas</a:t>
            </a:r>
            <a:endParaRPr lang="en-US" sz="1600" b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1328509" y="1705751"/>
            <a:ext cx="2790374" cy="5734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lvl="2" indent="-285750" algn="l">
              <a:buFont typeface="Courier New" panose="02070309020205020404" pitchFamily="49" charset="0"/>
              <a:buChar char="o"/>
            </a:pPr>
            <a:r>
              <a:rPr lang="en-US" err="1">
                <a:solidFill>
                  <a:schemeClr val="bg1"/>
                </a:solidFill>
              </a:rPr>
              <a:t>Konkrit</a:t>
            </a:r>
            <a:r>
              <a:rPr lang="en-US">
                <a:solidFill>
                  <a:schemeClr val="bg1"/>
                </a:solidFill>
              </a:rPr>
              <a:t>: </a:t>
            </a:r>
            <a:r>
              <a:rPr lang="en-US" err="1">
                <a:solidFill>
                  <a:schemeClr val="bg1"/>
                </a:solidFill>
              </a:rPr>
              <a:t>pegawai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 err="1">
                <a:solidFill>
                  <a:schemeClr val="bg1"/>
                </a:solidFill>
              </a:rPr>
              <a:t>lampu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 err="1">
                <a:solidFill>
                  <a:schemeClr val="bg1"/>
                </a:solidFill>
              </a:rPr>
              <a:t>kendaraan</a:t>
            </a:r>
            <a:endParaRPr lang="en-US">
              <a:solidFill>
                <a:schemeClr val="bg1"/>
              </a:solidFill>
            </a:endParaRPr>
          </a:p>
          <a:p>
            <a:pPr marL="285750" lvl="2" indent="-285750" algn="l">
              <a:buFont typeface="Courier New" panose="02070309020205020404" pitchFamily="49" charset="0"/>
              <a:buChar char="o"/>
            </a:pPr>
            <a:r>
              <a:rPr lang="en-US" err="1">
                <a:solidFill>
                  <a:schemeClr val="bg1"/>
                </a:solidFill>
              </a:rPr>
              <a:t>Abstrak</a:t>
            </a:r>
            <a:r>
              <a:rPr lang="en-US">
                <a:solidFill>
                  <a:schemeClr val="bg1"/>
                </a:solidFill>
              </a:rPr>
              <a:t>: </a:t>
            </a:r>
            <a:r>
              <a:rPr lang="en-US" err="1">
                <a:solidFill>
                  <a:schemeClr val="bg1"/>
                </a:solidFill>
              </a:rPr>
              <a:t>rekening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 err="1">
                <a:solidFill>
                  <a:schemeClr val="bg1"/>
                </a:solidFill>
              </a:rPr>
              <a:t>mata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diklat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7854041" y="1767518"/>
            <a:ext cx="2790374" cy="5734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01638" lvl="2" indent="-285750" algn="l">
              <a:buFont typeface="Courier New" panose="02070309020205020404" pitchFamily="49" charset="0"/>
              <a:buChar char="o"/>
            </a:pPr>
            <a:r>
              <a:rPr lang="en-US">
                <a:solidFill>
                  <a:schemeClr val="bg1"/>
                </a:solidFill>
              </a:rPr>
              <a:t>Relasi antara pegawai dan rekening</a:t>
            </a:r>
          </a:p>
        </p:txBody>
      </p:sp>
    </p:spTree>
    <p:extLst>
      <p:ext uri="{BB962C8B-B14F-4D97-AF65-F5344CB8AC3E}">
        <p14:creationId xmlns:p14="http://schemas.microsoft.com/office/powerpoint/2010/main" val="327331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6" grpId="0"/>
      <p:bldP spid="23" grpId="0" animBg="1"/>
      <p:bldP spid="24" grpId="0" animBg="1"/>
      <p:bldP spid="25" grpId="0"/>
      <p:bldP spid="27" grpId="0" animBg="1"/>
      <p:bldP spid="28" grpId="0" animBg="1"/>
      <p:bldP spid="29" grpId="0"/>
      <p:bldP spid="30" grpId="0"/>
      <p:bldP spid="34" grpId="0"/>
      <p:bldP spid="35" grpId="0"/>
      <p:bldP spid="36" grpId="0"/>
      <p:bldP spid="37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Notasi Model Relasi Entitas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1233-6B75-498F-BAC5-7C6E3237787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78001"/>
            <a:ext cx="8534400" cy="274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47229" y="112491"/>
            <a:ext cx="420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579DA54-78A2-44D3-84F9-6343F6896AE5}" type="slidenum">
              <a:rPr lang="id-ID" sz="140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id-ID" sz="14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12" name="Flowchart: Stored Data 11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608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Tipe dan Instansiasi Entitas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B78-A12D-49B6-9548-7CB505C392C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/>
              <a:t>Tipe Entitas: </a:t>
            </a:r>
            <a:r>
              <a:rPr lang="en-US"/>
              <a:t>sekumpulan dari entitas-entitas atau himpunan entitas yg memiliki karakteristik yg sama</a:t>
            </a:r>
          </a:p>
          <a:p>
            <a:r>
              <a:rPr lang="en-US" b="1"/>
              <a:t>Instansiasi Entitas: </a:t>
            </a:r>
            <a:r>
              <a:rPr lang="en-US"/>
              <a:t>sebuah item nyata dari tipe entitas. 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4550476" y="5130450"/>
            <a:ext cx="1371600" cy="774700"/>
          </a:xfrm>
          <a:prstGeom prst="wedgeRectCallout">
            <a:avLst>
              <a:gd name="adj1" fmla="val -79964"/>
              <a:gd name="adj2" fmla="val -79950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/>
              <a:t>Instansiasi </a:t>
            </a:r>
            <a:r>
              <a:rPr lang="en-US" sz="1600">
                <a:sym typeface="Wingdings" panose="05000000000000000000" pitchFamily="2" charset="2"/>
              </a:rPr>
              <a:t> </a:t>
            </a:r>
            <a:r>
              <a:rPr lang="en-US" sz="1600"/>
              <a:t>Badu, Bona, &amp; Budi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6284774" y="5130450"/>
            <a:ext cx="1371600" cy="774700"/>
          </a:xfrm>
          <a:prstGeom prst="wedgeRectCallout">
            <a:avLst>
              <a:gd name="adj1" fmla="val 89011"/>
              <a:gd name="adj2" fmla="val -73000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/>
              <a:t>Instansiasi </a:t>
            </a:r>
            <a:r>
              <a:rPr lang="en-US" sz="1600">
                <a:sym typeface="Wingdings" panose="05000000000000000000" pitchFamily="2" charset="2"/>
              </a:rPr>
              <a:t> </a:t>
            </a:r>
            <a:r>
              <a:rPr lang="en-US" sz="1600"/>
              <a:t>Dona, Doni, &amp; Dono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647229" y="112491"/>
            <a:ext cx="420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579DA54-78A2-44D3-84F9-6343F6896AE5}" type="slidenum">
              <a:rPr lang="id-ID" sz="140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id-ID" sz="14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12" name="Flowchart: Stored Data 11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137848" y="3734040"/>
            <a:ext cx="763317" cy="1984828"/>
            <a:chOff x="457200" y="1109495"/>
            <a:chExt cx="1111250" cy="2889548"/>
          </a:xfrm>
        </p:grpSpPr>
        <p:sp>
          <p:nvSpPr>
            <p:cNvPr id="15" name="Freeform 145"/>
            <p:cNvSpPr>
              <a:spLocks/>
            </p:cNvSpPr>
            <p:nvPr/>
          </p:nvSpPr>
          <p:spPr bwMode="auto">
            <a:xfrm>
              <a:off x="721642" y="3379535"/>
              <a:ext cx="258499" cy="619508"/>
            </a:xfrm>
            <a:custGeom>
              <a:avLst/>
              <a:gdLst>
                <a:gd name="T0" fmla="*/ 107 w 107"/>
                <a:gd name="T1" fmla="*/ 0 h 257"/>
                <a:gd name="T2" fmla="*/ 107 w 107"/>
                <a:gd name="T3" fmla="*/ 208 h 257"/>
                <a:gd name="T4" fmla="*/ 53 w 107"/>
                <a:gd name="T5" fmla="*/ 257 h 257"/>
                <a:gd name="T6" fmla="*/ 0 w 107"/>
                <a:gd name="T7" fmla="*/ 208 h 257"/>
                <a:gd name="T8" fmla="*/ 0 w 107"/>
                <a:gd name="T9" fmla="*/ 0 h 257"/>
                <a:gd name="T10" fmla="*/ 107 w 107"/>
                <a:gd name="T1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257">
                  <a:moveTo>
                    <a:pt x="107" y="0"/>
                  </a:moveTo>
                  <a:cubicBezTo>
                    <a:pt x="107" y="208"/>
                    <a:pt x="107" y="208"/>
                    <a:pt x="107" y="208"/>
                  </a:cubicBezTo>
                  <a:cubicBezTo>
                    <a:pt x="107" y="241"/>
                    <a:pt x="89" y="257"/>
                    <a:pt x="53" y="257"/>
                  </a:cubicBezTo>
                  <a:cubicBezTo>
                    <a:pt x="18" y="257"/>
                    <a:pt x="0" y="241"/>
                    <a:pt x="0" y="20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6"/>
            <p:cNvSpPr>
              <a:spLocks/>
            </p:cNvSpPr>
            <p:nvPr/>
          </p:nvSpPr>
          <p:spPr bwMode="auto">
            <a:xfrm>
              <a:off x="1048480" y="3379535"/>
              <a:ext cx="258499" cy="619508"/>
            </a:xfrm>
            <a:custGeom>
              <a:avLst/>
              <a:gdLst>
                <a:gd name="T0" fmla="*/ 107 w 107"/>
                <a:gd name="T1" fmla="*/ 0 h 257"/>
                <a:gd name="T2" fmla="*/ 107 w 107"/>
                <a:gd name="T3" fmla="*/ 208 h 257"/>
                <a:gd name="T4" fmla="*/ 53 w 107"/>
                <a:gd name="T5" fmla="*/ 257 h 257"/>
                <a:gd name="T6" fmla="*/ 0 w 107"/>
                <a:gd name="T7" fmla="*/ 208 h 257"/>
                <a:gd name="T8" fmla="*/ 0 w 107"/>
                <a:gd name="T9" fmla="*/ 0 h 257"/>
                <a:gd name="T10" fmla="*/ 107 w 107"/>
                <a:gd name="T1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257">
                  <a:moveTo>
                    <a:pt x="107" y="0"/>
                  </a:moveTo>
                  <a:cubicBezTo>
                    <a:pt x="107" y="208"/>
                    <a:pt x="107" y="208"/>
                    <a:pt x="107" y="208"/>
                  </a:cubicBezTo>
                  <a:cubicBezTo>
                    <a:pt x="107" y="241"/>
                    <a:pt x="89" y="257"/>
                    <a:pt x="53" y="257"/>
                  </a:cubicBezTo>
                  <a:cubicBezTo>
                    <a:pt x="17" y="257"/>
                    <a:pt x="0" y="241"/>
                    <a:pt x="0" y="20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7"/>
            <p:cNvSpPr>
              <a:spLocks noEditPoints="1"/>
            </p:cNvSpPr>
            <p:nvPr/>
          </p:nvSpPr>
          <p:spPr bwMode="auto">
            <a:xfrm>
              <a:off x="721642" y="2875908"/>
              <a:ext cx="585338" cy="503629"/>
            </a:xfrm>
            <a:custGeom>
              <a:avLst/>
              <a:gdLst>
                <a:gd name="T0" fmla="*/ 394 w 394"/>
                <a:gd name="T1" fmla="*/ 0 h 339"/>
                <a:gd name="T2" fmla="*/ 394 w 394"/>
                <a:gd name="T3" fmla="*/ 339 h 339"/>
                <a:gd name="T4" fmla="*/ 220 w 394"/>
                <a:gd name="T5" fmla="*/ 339 h 339"/>
                <a:gd name="T6" fmla="*/ 220 w 394"/>
                <a:gd name="T7" fmla="*/ 0 h 339"/>
                <a:gd name="T8" fmla="*/ 394 w 394"/>
                <a:gd name="T9" fmla="*/ 0 h 339"/>
                <a:gd name="T10" fmla="*/ 174 w 394"/>
                <a:gd name="T11" fmla="*/ 0 h 339"/>
                <a:gd name="T12" fmla="*/ 174 w 394"/>
                <a:gd name="T13" fmla="*/ 339 h 339"/>
                <a:gd name="T14" fmla="*/ 0 w 394"/>
                <a:gd name="T15" fmla="*/ 339 h 339"/>
                <a:gd name="T16" fmla="*/ 0 w 394"/>
                <a:gd name="T17" fmla="*/ 0 h 339"/>
                <a:gd name="T18" fmla="*/ 174 w 394"/>
                <a:gd name="T19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4" h="339">
                  <a:moveTo>
                    <a:pt x="394" y="0"/>
                  </a:moveTo>
                  <a:lnTo>
                    <a:pt x="394" y="339"/>
                  </a:lnTo>
                  <a:lnTo>
                    <a:pt x="220" y="339"/>
                  </a:lnTo>
                  <a:lnTo>
                    <a:pt x="220" y="0"/>
                  </a:lnTo>
                  <a:lnTo>
                    <a:pt x="394" y="0"/>
                  </a:lnTo>
                  <a:close/>
                  <a:moveTo>
                    <a:pt x="174" y="0"/>
                  </a:moveTo>
                  <a:lnTo>
                    <a:pt x="174" y="339"/>
                  </a:lnTo>
                  <a:lnTo>
                    <a:pt x="0" y="339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8"/>
            <p:cNvSpPr>
              <a:spLocks noEditPoints="1"/>
            </p:cNvSpPr>
            <p:nvPr/>
          </p:nvSpPr>
          <p:spPr bwMode="auto">
            <a:xfrm>
              <a:off x="457200" y="2358909"/>
              <a:ext cx="1111250" cy="516999"/>
            </a:xfrm>
            <a:custGeom>
              <a:avLst/>
              <a:gdLst>
                <a:gd name="T0" fmla="*/ 459 w 459"/>
                <a:gd name="T1" fmla="*/ 166 h 214"/>
                <a:gd name="T2" fmla="*/ 431 w 459"/>
                <a:gd name="T3" fmla="*/ 214 h 214"/>
                <a:gd name="T4" fmla="*/ 400 w 459"/>
                <a:gd name="T5" fmla="*/ 214 h 214"/>
                <a:gd name="T6" fmla="*/ 372 w 459"/>
                <a:gd name="T7" fmla="*/ 166 h 214"/>
                <a:gd name="T8" fmla="*/ 372 w 459"/>
                <a:gd name="T9" fmla="*/ 0 h 214"/>
                <a:gd name="T10" fmla="*/ 459 w 459"/>
                <a:gd name="T11" fmla="*/ 0 h 214"/>
                <a:gd name="T12" fmla="*/ 459 w 459"/>
                <a:gd name="T13" fmla="*/ 166 h 214"/>
                <a:gd name="T14" fmla="*/ 351 w 459"/>
                <a:gd name="T15" fmla="*/ 0 h 214"/>
                <a:gd name="T16" fmla="*/ 351 w 459"/>
                <a:gd name="T17" fmla="*/ 214 h 214"/>
                <a:gd name="T18" fmla="*/ 244 w 459"/>
                <a:gd name="T19" fmla="*/ 214 h 214"/>
                <a:gd name="T20" fmla="*/ 244 w 459"/>
                <a:gd name="T21" fmla="*/ 161 h 214"/>
                <a:gd name="T22" fmla="*/ 215 w 459"/>
                <a:gd name="T23" fmla="*/ 161 h 214"/>
                <a:gd name="T24" fmla="*/ 215 w 459"/>
                <a:gd name="T25" fmla="*/ 214 h 214"/>
                <a:gd name="T26" fmla="*/ 109 w 459"/>
                <a:gd name="T27" fmla="*/ 214 h 214"/>
                <a:gd name="T28" fmla="*/ 109 w 459"/>
                <a:gd name="T29" fmla="*/ 0 h 214"/>
                <a:gd name="T30" fmla="*/ 351 w 459"/>
                <a:gd name="T31" fmla="*/ 0 h 214"/>
                <a:gd name="T32" fmla="*/ 87 w 459"/>
                <a:gd name="T33" fmla="*/ 0 h 214"/>
                <a:gd name="T34" fmla="*/ 87 w 459"/>
                <a:gd name="T35" fmla="*/ 166 h 214"/>
                <a:gd name="T36" fmla="*/ 59 w 459"/>
                <a:gd name="T37" fmla="*/ 214 h 214"/>
                <a:gd name="T38" fmla="*/ 28 w 459"/>
                <a:gd name="T39" fmla="*/ 214 h 214"/>
                <a:gd name="T40" fmla="*/ 0 w 459"/>
                <a:gd name="T41" fmla="*/ 166 h 214"/>
                <a:gd name="T42" fmla="*/ 0 w 459"/>
                <a:gd name="T43" fmla="*/ 0 h 214"/>
                <a:gd name="T44" fmla="*/ 87 w 459"/>
                <a:gd name="T4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9" h="214">
                  <a:moveTo>
                    <a:pt x="459" y="166"/>
                  </a:moveTo>
                  <a:cubicBezTo>
                    <a:pt x="459" y="193"/>
                    <a:pt x="450" y="208"/>
                    <a:pt x="431" y="214"/>
                  </a:cubicBezTo>
                  <a:cubicBezTo>
                    <a:pt x="400" y="214"/>
                    <a:pt x="400" y="214"/>
                    <a:pt x="400" y="214"/>
                  </a:cubicBezTo>
                  <a:cubicBezTo>
                    <a:pt x="381" y="208"/>
                    <a:pt x="372" y="193"/>
                    <a:pt x="372" y="166"/>
                  </a:cubicBezTo>
                  <a:cubicBezTo>
                    <a:pt x="372" y="0"/>
                    <a:pt x="372" y="0"/>
                    <a:pt x="372" y="0"/>
                  </a:cubicBezTo>
                  <a:cubicBezTo>
                    <a:pt x="459" y="0"/>
                    <a:pt x="459" y="0"/>
                    <a:pt x="459" y="0"/>
                  </a:cubicBezTo>
                  <a:lnTo>
                    <a:pt x="459" y="166"/>
                  </a:lnTo>
                  <a:close/>
                  <a:moveTo>
                    <a:pt x="351" y="0"/>
                  </a:moveTo>
                  <a:cubicBezTo>
                    <a:pt x="351" y="214"/>
                    <a:pt x="351" y="214"/>
                    <a:pt x="351" y="214"/>
                  </a:cubicBezTo>
                  <a:cubicBezTo>
                    <a:pt x="244" y="214"/>
                    <a:pt x="244" y="214"/>
                    <a:pt x="244" y="214"/>
                  </a:cubicBezTo>
                  <a:cubicBezTo>
                    <a:pt x="244" y="161"/>
                    <a:pt x="244" y="161"/>
                    <a:pt x="244" y="161"/>
                  </a:cubicBezTo>
                  <a:cubicBezTo>
                    <a:pt x="215" y="161"/>
                    <a:pt x="215" y="161"/>
                    <a:pt x="215" y="161"/>
                  </a:cubicBezTo>
                  <a:cubicBezTo>
                    <a:pt x="215" y="214"/>
                    <a:pt x="215" y="214"/>
                    <a:pt x="215" y="214"/>
                  </a:cubicBezTo>
                  <a:cubicBezTo>
                    <a:pt x="109" y="214"/>
                    <a:pt x="109" y="214"/>
                    <a:pt x="109" y="214"/>
                  </a:cubicBezTo>
                  <a:cubicBezTo>
                    <a:pt x="109" y="0"/>
                    <a:pt x="109" y="0"/>
                    <a:pt x="109" y="0"/>
                  </a:cubicBezTo>
                  <a:lnTo>
                    <a:pt x="351" y="0"/>
                  </a:lnTo>
                  <a:close/>
                  <a:moveTo>
                    <a:pt x="87" y="0"/>
                  </a:moveTo>
                  <a:cubicBezTo>
                    <a:pt x="87" y="166"/>
                    <a:pt x="87" y="166"/>
                    <a:pt x="87" y="166"/>
                  </a:cubicBezTo>
                  <a:cubicBezTo>
                    <a:pt x="87" y="193"/>
                    <a:pt x="78" y="208"/>
                    <a:pt x="59" y="214"/>
                  </a:cubicBezTo>
                  <a:cubicBezTo>
                    <a:pt x="28" y="214"/>
                    <a:pt x="28" y="214"/>
                    <a:pt x="28" y="214"/>
                  </a:cubicBezTo>
                  <a:cubicBezTo>
                    <a:pt x="9" y="208"/>
                    <a:pt x="0" y="193"/>
                    <a:pt x="0" y="16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9"/>
            <p:cNvSpPr>
              <a:spLocks noEditPoints="1"/>
            </p:cNvSpPr>
            <p:nvPr/>
          </p:nvSpPr>
          <p:spPr bwMode="auto">
            <a:xfrm>
              <a:off x="457200" y="2008301"/>
              <a:ext cx="1111250" cy="350608"/>
            </a:xfrm>
            <a:custGeom>
              <a:avLst/>
              <a:gdLst>
                <a:gd name="T0" fmla="*/ 606 w 748"/>
                <a:gd name="T1" fmla="*/ 236 h 236"/>
                <a:gd name="T2" fmla="*/ 606 w 748"/>
                <a:gd name="T3" fmla="*/ 0 h 236"/>
                <a:gd name="T4" fmla="*/ 748 w 748"/>
                <a:gd name="T5" fmla="*/ 0 h 236"/>
                <a:gd name="T6" fmla="*/ 748 w 748"/>
                <a:gd name="T7" fmla="*/ 236 h 236"/>
                <a:gd name="T8" fmla="*/ 606 w 748"/>
                <a:gd name="T9" fmla="*/ 236 h 236"/>
                <a:gd name="T10" fmla="*/ 572 w 748"/>
                <a:gd name="T11" fmla="*/ 0 h 236"/>
                <a:gd name="T12" fmla="*/ 572 w 748"/>
                <a:gd name="T13" fmla="*/ 236 h 236"/>
                <a:gd name="T14" fmla="*/ 178 w 748"/>
                <a:gd name="T15" fmla="*/ 236 h 236"/>
                <a:gd name="T16" fmla="*/ 178 w 748"/>
                <a:gd name="T17" fmla="*/ 0 h 236"/>
                <a:gd name="T18" fmla="*/ 572 w 748"/>
                <a:gd name="T19" fmla="*/ 0 h 236"/>
                <a:gd name="T20" fmla="*/ 142 w 748"/>
                <a:gd name="T21" fmla="*/ 0 h 236"/>
                <a:gd name="T22" fmla="*/ 142 w 748"/>
                <a:gd name="T23" fmla="*/ 236 h 236"/>
                <a:gd name="T24" fmla="*/ 0 w 748"/>
                <a:gd name="T25" fmla="*/ 236 h 236"/>
                <a:gd name="T26" fmla="*/ 0 w 748"/>
                <a:gd name="T27" fmla="*/ 0 h 236"/>
                <a:gd name="T28" fmla="*/ 142 w 748"/>
                <a:gd name="T2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48" h="236">
                  <a:moveTo>
                    <a:pt x="606" y="236"/>
                  </a:moveTo>
                  <a:lnTo>
                    <a:pt x="606" y="0"/>
                  </a:lnTo>
                  <a:lnTo>
                    <a:pt x="748" y="0"/>
                  </a:lnTo>
                  <a:lnTo>
                    <a:pt x="748" y="236"/>
                  </a:lnTo>
                  <a:lnTo>
                    <a:pt x="606" y="236"/>
                  </a:lnTo>
                  <a:close/>
                  <a:moveTo>
                    <a:pt x="572" y="0"/>
                  </a:moveTo>
                  <a:lnTo>
                    <a:pt x="572" y="236"/>
                  </a:lnTo>
                  <a:lnTo>
                    <a:pt x="178" y="236"/>
                  </a:lnTo>
                  <a:lnTo>
                    <a:pt x="178" y="0"/>
                  </a:lnTo>
                  <a:lnTo>
                    <a:pt x="572" y="0"/>
                  </a:lnTo>
                  <a:close/>
                  <a:moveTo>
                    <a:pt x="142" y="0"/>
                  </a:moveTo>
                  <a:lnTo>
                    <a:pt x="142" y="236"/>
                  </a:lnTo>
                  <a:lnTo>
                    <a:pt x="0" y="236"/>
                  </a:lnTo>
                  <a:lnTo>
                    <a:pt x="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0"/>
            <p:cNvSpPr>
              <a:spLocks/>
            </p:cNvSpPr>
            <p:nvPr/>
          </p:nvSpPr>
          <p:spPr bwMode="auto">
            <a:xfrm>
              <a:off x="457200" y="1625009"/>
              <a:ext cx="1111250" cy="383292"/>
            </a:xfrm>
            <a:custGeom>
              <a:avLst/>
              <a:gdLst>
                <a:gd name="T0" fmla="*/ 372 w 459"/>
                <a:gd name="T1" fmla="*/ 159 h 159"/>
                <a:gd name="T2" fmla="*/ 372 w 459"/>
                <a:gd name="T3" fmla="*/ 140 h 159"/>
                <a:gd name="T4" fmla="*/ 351 w 459"/>
                <a:gd name="T5" fmla="*/ 140 h 159"/>
                <a:gd name="T6" fmla="*/ 351 w 459"/>
                <a:gd name="T7" fmla="*/ 159 h 159"/>
                <a:gd name="T8" fmla="*/ 109 w 459"/>
                <a:gd name="T9" fmla="*/ 159 h 159"/>
                <a:gd name="T10" fmla="*/ 109 w 459"/>
                <a:gd name="T11" fmla="*/ 140 h 159"/>
                <a:gd name="T12" fmla="*/ 87 w 459"/>
                <a:gd name="T13" fmla="*/ 140 h 159"/>
                <a:gd name="T14" fmla="*/ 87 w 459"/>
                <a:gd name="T15" fmla="*/ 159 h 159"/>
                <a:gd name="T16" fmla="*/ 0 w 459"/>
                <a:gd name="T17" fmla="*/ 159 h 159"/>
                <a:gd name="T18" fmla="*/ 0 w 459"/>
                <a:gd name="T19" fmla="*/ 92 h 159"/>
                <a:gd name="T20" fmla="*/ 119 w 459"/>
                <a:gd name="T21" fmla="*/ 0 h 159"/>
                <a:gd name="T22" fmla="*/ 341 w 459"/>
                <a:gd name="T23" fmla="*/ 0 h 159"/>
                <a:gd name="T24" fmla="*/ 459 w 459"/>
                <a:gd name="T25" fmla="*/ 92 h 159"/>
                <a:gd name="T26" fmla="*/ 459 w 459"/>
                <a:gd name="T27" fmla="*/ 159 h 159"/>
                <a:gd name="T28" fmla="*/ 372 w 459"/>
                <a:gd name="T2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9" h="159">
                  <a:moveTo>
                    <a:pt x="372" y="159"/>
                  </a:moveTo>
                  <a:cubicBezTo>
                    <a:pt x="372" y="140"/>
                    <a:pt x="372" y="140"/>
                    <a:pt x="372" y="140"/>
                  </a:cubicBezTo>
                  <a:cubicBezTo>
                    <a:pt x="351" y="140"/>
                    <a:pt x="351" y="140"/>
                    <a:pt x="351" y="140"/>
                  </a:cubicBezTo>
                  <a:cubicBezTo>
                    <a:pt x="351" y="159"/>
                    <a:pt x="351" y="159"/>
                    <a:pt x="351" y="159"/>
                  </a:cubicBezTo>
                  <a:cubicBezTo>
                    <a:pt x="109" y="159"/>
                    <a:pt x="109" y="159"/>
                    <a:pt x="109" y="159"/>
                  </a:cubicBezTo>
                  <a:cubicBezTo>
                    <a:pt x="109" y="140"/>
                    <a:pt x="109" y="140"/>
                    <a:pt x="109" y="140"/>
                  </a:cubicBezTo>
                  <a:cubicBezTo>
                    <a:pt x="87" y="140"/>
                    <a:pt x="87" y="140"/>
                    <a:pt x="87" y="140"/>
                  </a:cubicBezTo>
                  <a:cubicBezTo>
                    <a:pt x="87" y="159"/>
                    <a:pt x="87" y="159"/>
                    <a:pt x="87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31"/>
                    <a:pt x="40" y="0"/>
                    <a:pt x="119" y="0"/>
                  </a:cubicBezTo>
                  <a:cubicBezTo>
                    <a:pt x="341" y="0"/>
                    <a:pt x="341" y="0"/>
                    <a:pt x="341" y="0"/>
                  </a:cubicBezTo>
                  <a:cubicBezTo>
                    <a:pt x="420" y="0"/>
                    <a:pt x="459" y="31"/>
                    <a:pt x="459" y="92"/>
                  </a:cubicBezTo>
                  <a:cubicBezTo>
                    <a:pt x="459" y="159"/>
                    <a:pt x="459" y="159"/>
                    <a:pt x="459" y="159"/>
                  </a:cubicBezTo>
                  <a:lnTo>
                    <a:pt x="372" y="15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1"/>
            <p:cNvSpPr>
              <a:spLocks/>
            </p:cNvSpPr>
            <p:nvPr/>
          </p:nvSpPr>
          <p:spPr bwMode="auto">
            <a:xfrm>
              <a:off x="776611" y="1109495"/>
              <a:ext cx="457574" cy="491744"/>
            </a:xfrm>
            <a:custGeom>
              <a:avLst/>
              <a:gdLst>
                <a:gd name="T0" fmla="*/ 189 w 189"/>
                <a:gd name="T1" fmla="*/ 98 h 204"/>
                <a:gd name="T2" fmla="*/ 161 w 189"/>
                <a:gd name="T3" fmla="*/ 171 h 204"/>
                <a:gd name="T4" fmla="*/ 95 w 189"/>
                <a:gd name="T5" fmla="*/ 204 h 204"/>
                <a:gd name="T6" fmla="*/ 28 w 189"/>
                <a:gd name="T7" fmla="*/ 171 h 204"/>
                <a:gd name="T8" fmla="*/ 0 w 189"/>
                <a:gd name="T9" fmla="*/ 98 h 204"/>
                <a:gd name="T10" fmla="*/ 28 w 189"/>
                <a:gd name="T11" fmla="*/ 28 h 204"/>
                <a:gd name="T12" fmla="*/ 95 w 189"/>
                <a:gd name="T13" fmla="*/ 0 h 204"/>
                <a:gd name="T14" fmla="*/ 161 w 189"/>
                <a:gd name="T15" fmla="*/ 28 h 204"/>
                <a:gd name="T16" fmla="*/ 189 w 189"/>
                <a:gd name="T17" fmla="*/ 98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204">
                  <a:moveTo>
                    <a:pt x="189" y="98"/>
                  </a:moveTo>
                  <a:cubicBezTo>
                    <a:pt x="189" y="125"/>
                    <a:pt x="180" y="150"/>
                    <a:pt x="161" y="171"/>
                  </a:cubicBezTo>
                  <a:cubicBezTo>
                    <a:pt x="143" y="193"/>
                    <a:pt x="121" y="204"/>
                    <a:pt x="95" y="204"/>
                  </a:cubicBezTo>
                  <a:cubicBezTo>
                    <a:pt x="69" y="204"/>
                    <a:pt x="47" y="193"/>
                    <a:pt x="28" y="171"/>
                  </a:cubicBezTo>
                  <a:cubicBezTo>
                    <a:pt x="9" y="150"/>
                    <a:pt x="0" y="125"/>
                    <a:pt x="0" y="98"/>
                  </a:cubicBezTo>
                  <a:cubicBezTo>
                    <a:pt x="0" y="71"/>
                    <a:pt x="9" y="48"/>
                    <a:pt x="28" y="28"/>
                  </a:cubicBezTo>
                  <a:cubicBezTo>
                    <a:pt x="46" y="9"/>
                    <a:pt x="68" y="0"/>
                    <a:pt x="95" y="0"/>
                  </a:cubicBezTo>
                  <a:cubicBezTo>
                    <a:pt x="121" y="0"/>
                    <a:pt x="143" y="9"/>
                    <a:pt x="161" y="28"/>
                  </a:cubicBezTo>
                  <a:cubicBezTo>
                    <a:pt x="180" y="48"/>
                    <a:pt x="189" y="71"/>
                    <a:pt x="189" y="9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2015300" y="3734040"/>
            <a:ext cx="763317" cy="1984828"/>
            <a:chOff x="457200" y="1109495"/>
            <a:chExt cx="1111251" cy="2889549"/>
          </a:xfrm>
        </p:grpSpPr>
        <p:sp>
          <p:nvSpPr>
            <p:cNvPr id="23" name="Freeform 156"/>
            <p:cNvSpPr>
              <a:spLocks/>
            </p:cNvSpPr>
            <p:nvPr/>
          </p:nvSpPr>
          <p:spPr bwMode="auto">
            <a:xfrm>
              <a:off x="721642" y="3379535"/>
              <a:ext cx="258499" cy="619509"/>
            </a:xfrm>
            <a:custGeom>
              <a:avLst/>
              <a:gdLst>
                <a:gd name="T0" fmla="*/ 107 w 107"/>
                <a:gd name="T1" fmla="*/ 0 h 257"/>
                <a:gd name="T2" fmla="*/ 107 w 107"/>
                <a:gd name="T3" fmla="*/ 208 h 257"/>
                <a:gd name="T4" fmla="*/ 53 w 107"/>
                <a:gd name="T5" fmla="*/ 257 h 257"/>
                <a:gd name="T6" fmla="*/ 0 w 107"/>
                <a:gd name="T7" fmla="*/ 208 h 257"/>
                <a:gd name="T8" fmla="*/ 0 w 107"/>
                <a:gd name="T9" fmla="*/ 0 h 257"/>
                <a:gd name="T10" fmla="*/ 107 w 107"/>
                <a:gd name="T1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257">
                  <a:moveTo>
                    <a:pt x="107" y="0"/>
                  </a:moveTo>
                  <a:cubicBezTo>
                    <a:pt x="107" y="208"/>
                    <a:pt x="107" y="208"/>
                    <a:pt x="107" y="208"/>
                  </a:cubicBezTo>
                  <a:cubicBezTo>
                    <a:pt x="107" y="241"/>
                    <a:pt x="89" y="257"/>
                    <a:pt x="53" y="257"/>
                  </a:cubicBezTo>
                  <a:cubicBezTo>
                    <a:pt x="18" y="257"/>
                    <a:pt x="0" y="241"/>
                    <a:pt x="0" y="20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7"/>
            <p:cNvSpPr>
              <a:spLocks/>
            </p:cNvSpPr>
            <p:nvPr/>
          </p:nvSpPr>
          <p:spPr bwMode="auto">
            <a:xfrm>
              <a:off x="1048481" y="3379535"/>
              <a:ext cx="258499" cy="619509"/>
            </a:xfrm>
            <a:custGeom>
              <a:avLst/>
              <a:gdLst>
                <a:gd name="T0" fmla="*/ 107 w 107"/>
                <a:gd name="T1" fmla="*/ 0 h 257"/>
                <a:gd name="T2" fmla="*/ 107 w 107"/>
                <a:gd name="T3" fmla="*/ 208 h 257"/>
                <a:gd name="T4" fmla="*/ 53 w 107"/>
                <a:gd name="T5" fmla="*/ 257 h 257"/>
                <a:gd name="T6" fmla="*/ 0 w 107"/>
                <a:gd name="T7" fmla="*/ 208 h 257"/>
                <a:gd name="T8" fmla="*/ 0 w 107"/>
                <a:gd name="T9" fmla="*/ 0 h 257"/>
                <a:gd name="T10" fmla="*/ 107 w 107"/>
                <a:gd name="T1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257">
                  <a:moveTo>
                    <a:pt x="107" y="0"/>
                  </a:moveTo>
                  <a:cubicBezTo>
                    <a:pt x="107" y="208"/>
                    <a:pt x="107" y="208"/>
                    <a:pt x="107" y="208"/>
                  </a:cubicBezTo>
                  <a:cubicBezTo>
                    <a:pt x="107" y="241"/>
                    <a:pt x="89" y="257"/>
                    <a:pt x="53" y="257"/>
                  </a:cubicBezTo>
                  <a:cubicBezTo>
                    <a:pt x="17" y="257"/>
                    <a:pt x="0" y="241"/>
                    <a:pt x="0" y="20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8"/>
            <p:cNvSpPr>
              <a:spLocks noEditPoints="1"/>
            </p:cNvSpPr>
            <p:nvPr/>
          </p:nvSpPr>
          <p:spPr bwMode="auto">
            <a:xfrm>
              <a:off x="721642" y="2875909"/>
              <a:ext cx="585338" cy="503629"/>
            </a:xfrm>
            <a:custGeom>
              <a:avLst/>
              <a:gdLst>
                <a:gd name="T0" fmla="*/ 394 w 394"/>
                <a:gd name="T1" fmla="*/ 0 h 339"/>
                <a:gd name="T2" fmla="*/ 394 w 394"/>
                <a:gd name="T3" fmla="*/ 339 h 339"/>
                <a:gd name="T4" fmla="*/ 220 w 394"/>
                <a:gd name="T5" fmla="*/ 339 h 339"/>
                <a:gd name="T6" fmla="*/ 220 w 394"/>
                <a:gd name="T7" fmla="*/ 0 h 339"/>
                <a:gd name="T8" fmla="*/ 394 w 394"/>
                <a:gd name="T9" fmla="*/ 0 h 339"/>
                <a:gd name="T10" fmla="*/ 174 w 394"/>
                <a:gd name="T11" fmla="*/ 0 h 339"/>
                <a:gd name="T12" fmla="*/ 174 w 394"/>
                <a:gd name="T13" fmla="*/ 339 h 339"/>
                <a:gd name="T14" fmla="*/ 0 w 394"/>
                <a:gd name="T15" fmla="*/ 339 h 339"/>
                <a:gd name="T16" fmla="*/ 0 w 394"/>
                <a:gd name="T17" fmla="*/ 0 h 339"/>
                <a:gd name="T18" fmla="*/ 174 w 394"/>
                <a:gd name="T19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4" h="339">
                  <a:moveTo>
                    <a:pt x="394" y="0"/>
                  </a:moveTo>
                  <a:lnTo>
                    <a:pt x="394" y="339"/>
                  </a:lnTo>
                  <a:lnTo>
                    <a:pt x="220" y="339"/>
                  </a:lnTo>
                  <a:lnTo>
                    <a:pt x="220" y="0"/>
                  </a:lnTo>
                  <a:lnTo>
                    <a:pt x="394" y="0"/>
                  </a:lnTo>
                  <a:close/>
                  <a:moveTo>
                    <a:pt x="174" y="0"/>
                  </a:moveTo>
                  <a:lnTo>
                    <a:pt x="174" y="339"/>
                  </a:lnTo>
                  <a:lnTo>
                    <a:pt x="0" y="339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59"/>
            <p:cNvSpPr>
              <a:spLocks noEditPoints="1"/>
            </p:cNvSpPr>
            <p:nvPr/>
          </p:nvSpPr>
          <p:spPr bwMode="auto">
            <a:xfrm>
              <a:off x="457200" y="2358909"/>
              <a:ext cx="1111251" cy="516999"/>
            </a:xfrm>
            <a:custGeom>
              <a:avLst/>
              <a:gdLst>
                <a:gd name="T0" fmla="*/ 459 w 459"/>
                <a:gd name="T1" fmla="*/ 166 h 214"/>
                <a:gd name="T2" fmla="*/ 431 w 459"/>
                <a:gd name="T3" fmla="*/ 214 h 214"/>
                <a:gd name="T4" fmla="*/ 400 w 459"/>
                <a:gd name="T5" fmla="*/ 214 h 214"/>
                <a:gd name="T6" fmla="*/ 372 w 459"/>
                <a:gd name="T7" fmla="*/ 166 h 214"/>
                <a:gd name="T8" fmla="*/ 372 w 459"/>
                <a:gd name="T9" fmla="*/ 0 h 214"/>
                <a:gd name="T10" fmla="*/ 459 w 459"/>
                <a:gd name="T11" fmla="*/ 0 h 214"/>
                <a:gd name="T12" fmla="*/ 459 w 459"/>
                <a:gd name="T13" fmla="*/ 166 h 214"/>
                <a:gd name="T14" fmla="*/ 351 w 459"/>
                <a:gd name="T15" fmla="*/ 0 h 214"/>
                <a:gd name="T16" fmla="*/ 351 w 459"/>
                <a:gd name="T17" fmla="*/ 214 h 214"/>
                <a:gd name="T18" fmla="*/ 244 w 459"/>
                <a:gd name="T19" fmla="*/ 214 h 214"/>
                <a:gd name="T20" fmla="*/ 244 w 459"/>
                <a:gd name="T21" fmla="*/ 161 h 214"/>
                <a:gd name="T22" fmla="*/ 215 w 459"/>
                <a:gd name="T23" fmla="*/ 161 h 214"/>
                <a:gd name="T24" fmla="*/ 215 w 459"/>
                <a:gd name="T25" fmla="*/ 214 h 214"/>
                <a:gd name="T26" fmla="*/ 109 w 459"/>
                <a:gd name="T27" fmla="*/ 214 h 214"/>
                <a:gd name="T28" fmla="*/ 109 w 459"/>
                <a:gd name="T29" fmla="*/ 0 h 214"/>
                <a:gd name="T30" fmla="*/ 351 w 459"/>
                <a:gd name="T31" fmla="*/ 0 h 214"/>
                <a:gd name="T32" fmla="*/ 87 w 459"/>
                <a:gd name="T33" fmla="*/ 0 h 214"/>
                <a:gd name="T34" fmla="*/ 87 w 459"/>
                <a:gd name="T35" fmla="*/ 166 h 214"/>
                <a:gd name="T36" fmla="*/ 59 w 459"/>
                <a:gd name="T37" fmla="*/ 214 h 214"/>
                <a:gd name="T38" fmla="*/ 28 w 459"/>
                <a:gd name="T39" fmla="*/ 214 h 214"/>
                <a:gd name="T40" fmla="*/ 0 w 459"/>
                <a:gd name="T41" fmla="*/ 166 h 214"/>
                <a:gd name="T42" fmla="*/ 0 w 459"/>
                <a:gd name="T43" fmla="*/ 0 h 214"/>
                <a:gd name="T44" fmla="*/ 87 w 459"/>
                <a:gd name="T4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9" h="214">
                  <a:moveTo>
                    <a:pt x="459" y="166"/>
                  </a:moveTo>
                  <a:cubicBezTo>
                    <a:pt x="459" y="193"/>
                    <a:pt x="450" y="208"/>
                    <a:pt x="431" y="214"/>
                  </a:cubicBezTo>
                  <a:cubicBezTo>
                    <a:pt x="400" y="214"/>
                    <a:pt x="400" y="214"/>
                    <a:pt x="400" y="214"/>
                  </a:cubicBezTo>
                  <a:cubicBezTo>
                    <a:pt x="381" y="208"/>
                    <a:pt x="372" y="193"/>
                    <a:pt x="372" y="166"/>
                  </a:cubicBezTo>
                  <a:cubicBezTo>
                    <a:pt x="372" y="0"/>
                    <a:pt x="372" y="0"/>
                    <a:pt x="372" y="0"/>
                  </a:cubicBezTo>
                  <a:cubicBezTo>
                    <a:pt x="459" y="0"/>
                    <a:pt x="459" y="0"/>
                    <a:pt x="459" y="0"/>
                  </a:cubicBezTo>
                  <a:lnTo>
                    <a:pt x="459" y="166"/>
                  </a:lnTo>
                  <a:close/>
                  <a:moveTo>
                    <a:pt x="351" y="0"/>
                  </a:moveTo>
                  <a:cubicBezTo>
                    <a:pt x="351" y="214"/>
                    <a:pt x="351" y="214"/>
                    <a:pt x="351" y="214"/>
                  </a:cubicBezTo>
                  <a:cubicBezTo>
                    <a:pt x="244" y="214"/>
                    <a:pt x="244" y="214"/>
                    <a:pt x="244" y="214"/>
                  </a:cubicBezTo>
                  <a:cubicBezTo>
                    <a:pt x="244" y="161"/>
                    <a:pt x="244" y="161"/>
                    <a:pt x="244" y="161"/>
                  </a:cubicBezTo>
                  <a:cubicBezTo>
                    <a:pt x="215" y="161"/>
                    <a:pt x="215" y="161"/>
                    <a:pt x="215" y="161"/>
                  </a:cubicBezTo>
                  <a:cubicBezTo>
                    <a:pt x="215" y="214"/>
                    <a:pt x="215" y="214"/>
                    <a:pt x="215" y="214"/>
                  </a:cubicBezTo>
                  <a:cubicBezTo>
                    <a:pt x="109" y="214"/>
                    <a:pt x="109" y="214"/>
                    <a:pt x="109" y="214"/>
                  </a:cubicBezTo>
                  <a:cubicBezTo>
                    <a:pt x="109" y="0"/>
                    <a:pt x="109" y="0"/>
                    <a:pt x="109" y="0"/>
                  </a:cubicBezTo>
                  <a:lnTo>
                    <a:pt x="351" y="0"/>
                  </a:lnTo>
                  <a:close/>
                  <a:moveTo>
                    <a:pt x="87" y="0"/>
                  </a:moveTo>
                  <a:cubicBezTo>
                    <a:pt x="87" y="166"/>
                    <a:pt x="87" y="166"/>
                    <a:pt x="87" y="166"/>
                  </a:cubicBezTo>
                  <a:cubicBezTo>
                    <a:pt x="87" y="193"/>
                    <a:pt x="78" y="208"/>
                    <a:pt x="59" y="214"/>
                  </a:cubicBezTo>
                  <a:cubicBezTo>
                    <a:pt x="28" y="214"/>
                    <a:pt x="28" y="214"/>
                    <a:pt x="28" y="214"/>
                  </a:cubicBezTo>
                  <a:cubicBezTo>
                    <a:pt x="9" y="208"/>
                    <a:pt x="0" y="193"/>
                    <a:pt x="0" y="16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60"/>
            <p:cNvSpPr>
              <a:spLocks noEditPoints="1"/>
            </p:cNvSpPr>
            <p:nvPr/>
          </p:nvSpPr>
          <p:spPr bwMode="auto">
            <a:xfrm>
              <a:off x="457200" y="2008301"/>
              <a:ext cx="1111251" cy="350608"/>
            </a:xfrm>
            <a:custGeom>
              <a:avLst/>
              <a:gdLst>
                <a:gd name="T0" fmla="*/ 606 w 748"/>
                <a:gd name="T1" fmla="*/ 236 h 236"/>
                <a:gd name="T2" fmla="*/ 606 w 748"/>
                <a:gd name="T3" fmla="*/ 0 h 236"/>
                <a:gd name="T4" fmla="*/ 748 w 748"/>
                <a:gd name="T5" fmla="*/ 0 h 236"/>
                <a:gd name="T6" fmla="*/ 748 w 748"/>
                <a:gd name="T7" fmla="*/ 236 h 236"/>
                <a:gd name="T8" fmla="*/ 606 w 748"/>
                <a:gd name="T9" fmla="*/ 236 h 236"/>
                <a:gd name="T10" fmla="*/ 572 w 748"/>
                <a:gd name="T11" fmla="*/ 0 h 236"/>
                <a:gd name="T12" fmla="*/ 572 w 748"/>
                <a:gd name="T13" fmla="*/ 236 h 236"/>
                <a:gd name="T14" fmla="*/ 178 w 748"/>
                <a:gd name="T15" fmla="*/ 236 h 236"/>
                <a:gd name="T16" fmla="*/ 178 w 748"/>
                <a:gd name="T17" fmla="*/ 0 h 236"/>
                <a:gd name="T18" fmla="*/ 572 w 748"/>
                <a:gd name="T19" fmla="*/ 0 h 236"/>
                <a:gd name="T20" fmla="*/ 142 w 748"/>
                <a:gd name="T21" fmla="*/ 0 h 236"/>
                <a:gd name="T22" fmla="*/ 142 w 748"/>
                <a:gd name="T23" fmla="*/ 236 h 236"/>
                <a:gd name="T24" fmla="*/ 0 w 748"/>
                <a:gd name="T25" fmla="*/ 236 h 236"/>
                <a:gd name="T26" fmla="*/ 0 w 748"/>
                <a:gd name="T27" fmla="*/ 0 h 236"/>
                <a:gd name="T28" fmla="*/ 142 w 748"/>
                <a:gd name="T2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48" h="236">
                  <a:moveTo>
                    <a:pt x="606" y="236"/>
                  </a:moveTo>
                  <a:lnTo>
                    <a:pt x="606" y="0"/>
                  </a:lnTo>
                  <a:lnTo>
                    <a:pt x="748" y="0"/>
                  </a:lnTo>
                  <a:lnTo>
                    <a:pt x="748" y="236"/>
                  </a:lnTo>
                  <a:lnTo>
                    <a:pt x="606" y="236"/>
                  </a:lnTo>
                  <a:close/>
                  <a:moveTo>
                    <a:pt x="572" y="0"/>
                  </a:moveTo>
                  <a:lnTo>
                    <a:pt x="572" y="236"/>
                  </a:lnTo>
                  <a:lnTo>
                    <a:pt x="178" y="236"/>
                  </a:lnTo>
                  <a:lnTo>
                    <a:pt x="178" y="0"/>
                  </a:lnTo>
                  <a:lnTo>
                    <a:pt x="572" y="0"/>
                  </a:lnTo>
                  <a:close/>
                  <a:moveTo>
                    <a:pt x="142" y="0"/>
                  </a:moveTo>
                  <a:lnTo>
                    <a:pt x="142" y="236"/>
                  </a:lnTo>
                  <a:lnTo>
                    <a:pt x="0" y="236"/>
                  </a:lnTo>
                  <a:lnTo>
                    <a:pt x="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1"/>
            <p:cNvSpPr>
              <a:spLocks/>
            </p:cNvSpPr>
            <p:nvPr/>
          </p:nvSpPr>
          <p:spPr bwMode="auto">
            <a:xfrm>
              <a:off x="457200" y="1625009"/>
              <a:ext cx="1111251" cy="383292"/>
            </a:xfrm>
            <a:custGeom>
              <a:avLst/>
              <a:gdLst>
                <a:gd name="T0" fmla="*/ 372 w 459"/>
                <a:gd name="T1" fmla="*/ 159 h 159"/>
                <a:gd name="T2" fmla="*/ 372 w 459"/>
                <a:gd name="T3" fmla="*/ 140 h 159"/>
                <a:gd name="T4" fmla="*/ 351 w 459"/>
                <a:gd name="T5" fmla="*/ 140 h 159"/>
                <a:gd name="T6" fmla="*/ 351 w 459"/>
                <a:gd name="T7" fmla="*/ 159 h 159"/>
                <a:gd name="T8" fmla="*/ 109 w 459"/>
                <a:gd name="T9" fmla="*/ 159 h 159"/>
                <a:gd name="T10" fmla="*/ 109 w 459"/>
                <a:gd name="T11" fmla="*/ 140 h 159"/>
                <a:gd name="T12" fmla="*/ 87 w 459"/>
                <a:gd name="T13" fmla="*/ 140 h 159"/>
                <a:gd name="T14" fmla="*/ 87 w 459"/>
                <a:gd name="T15" fmla="*/ 159 h 159"/>
                <a:gd name="T16" fmla="*/ 0 w 459"/>
                <a:gd name="T17" fmla="*/ 159 h 159"/>
                <a:gd name="T18" fmla="*/ 0 w 459"/>
                <a:gd name="T19" fmla="*/ 92 h 159"/>
                <a:gd name="T20" fmla="*/ 119 w 459"/>
                <a:gd name="T21" fmla="*/ 0 h 159"/>
                <a:gd name="T22" fmla="*/ 341 w 459"/>
                <a:gd name="T23" fmla="*/ 0 h 159"/>
                <a:gd name="T24" fmla="*/ 459 w 459"/>
                <a:gd name="T25" fmla="*/ 92 h 159"/>
                <a:gd name="T26" fmla="*/ 459 w 459"/>
                <a:gd name="T27" fmla="*/ 159 h 159"/>
                <a:gd name="T28" fmla="*/ 372 w 459"/>
                <a:gd name="T2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9" h="159">
                  <a:moveTo>
                    <a:pt x="372" y="159"/>
                  </a:moveTo>
                  <a:cubicBezTo>
                    <a:pt x="372" y="140"/>
                    <a:pt x="372" y="140"/>
                    <a:pt x="372" y="140"/>
                  </a:cubicBezTo>
                  <a:cubicBezTo>
                    <a:pt x="351" y="140"/>
                    <a:pt x="351" y="140"/>
                    <a:pt x="351" y="140"/>
                  </a:cubicBezTo>
                  <a:cubicBezTo>
                    <a:pt x="351" y="159"/>
                    <a:pt x="351" y="159"/>
                    <a:pt x="351" y="159"/>
                  </a:cubicBezTo>
                  <a:cubicBezTo>
                    <a:pt x="109" y="159"/>
                    <a:pt x="109" y="159"/>
                    <a:pt x="109" y="159"/>
                  </a:cubicBezTo>
                  <a:cubicBezTo>
                    <a:pt x="109" y="140"/>
                    <a:pt x="109" y="140"/>
                    <a:pt x="109" y="140"/>
                  </a:cubicBezTo>
                  <a:cubicBezTo>
                    <a:pt x="87" y="140"/>
                    <a:pt x="87" y="140"/>
                    <a:pt x="87" y="140"/>
                  </a:cubicBezTo>
                  <a:cubicBezTo>
                    <a:pt x="87" y="159"/>
                    <a:pt x="87" y="159"/>
                    <a:pt x="87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31"/>
                    <a:pt x="40" y="0"/>
                    <a:pt x="119" y="0"/>
                  </a:cubicBezTo>
                  <a:cubicBezTo>
                    <a:pt x="341" y="0"/>
                    <a:pt x="341" y="0"/>
                    <a:pt x="341" y="0"/>
                  </a:cubicBezTo>
                  <a:cubicBezTo>
                    <a:pt x="420" y="0"/>
                    <a:pt x="459" y="31"/>
                    <a:pt x="459" y="92"/>
                  </a:cubicBezTo>
                  <a:cubicBezTo>
                    <a:pt x="459" y="159"/>
                    <a:pt x="459" y="159"/>
                    <a:pt x="459" y="159"/>
                  </a:cubicBezTo>
                  <a:lnTo>
                    <a:pt x="372" y="15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62"/>
            <p:cNvSpPr>
              <a:spLocks/>
            </p:cNvSpPr>
            <p:nvPr/>
          </p:nvSpPr>
          <p:spPr bwMode="auto">
            <a:xfrm>
              <a:off x="776611" y="1109495"/>
              <a:ext cx="457574" cy="491745"/>
            </a:xfrm>
            <a:custGeom>
              <a:avLst/>
              <a:gdLst>
                <a:gd name="T0" fmla="*/ 189 w 189"/>
                <a:gd name="T1" fmla="*/ 98 h 204"/>
                <a:gd name="T2" fmla="*/ 161 w 189"/>
                <a:gd name="T3" fmla="*/ 171 h 204"/>
                <a:gd name="T4" fmla="*/ 95 w 189"/>
                <a:gd name="T5" fmla="*/ 204 h 204"/>
                <a:gd name="T6" fmla="*/ 28 w 189"/>
                <a:gd name="T7" fmla="*/ 171 h 204"/>
                <a:gd name="T8" fmla="*/ 0 w 189"/>
                <a:gd name="T9" fmla="*/ 98 h 204"/>
                <a:gd name="T10" fmla="*/ 28 w 189"/>
                <a:gd name="T11" fmla="*/ 28 h 204"/>
                <a:gd name="T12" fmla="*/ 95 w 189"/>
                <a:gd name="T13" fmla="*/ 0 h 204"/>
                <a:gd name="T14" fmla="*/ 161 w 189"/>
                <a:gd name="T15" fmla="*/ 28 h 204"/>
                <a:gd name="T16" fmla="*/ 189 w 189"/>
                <a:gd name="T17" fmla="*/ 98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204">
                  <a:moveTo>
                    <a:pt x="189" y="98"/>
                  </a:moveTo>
                  <a:cubicBezTo>
                    <a:pt x="189" y="125"/>
                    <a:pt x="180" y="150"/>
                    <a:pt x="161" y="171"/>
                  </a:cubicBezTo>
                  <a:cubicBezTo>
                    <a:pt x="143" y="193"/>
                    <a:pt x="121" y="204"/>
                    <a:pt x="95" y="204"/>
                  </a:cubicBezTo>
                  <a:cubicBezTo>
                    <a:pt x="69" y="204"/>
                    <a:pt x="47" y="193"/>
                    <a:pt x="28" y="171"/>
                  </a:cubicBezTo>
                  <a:cubicBezTo>
                    <a:pt x="9" y="150"/>
                    <a:pt x="0" y="125"/>
                    <a:pt x="0" y="98"/>
                  </a:cubicBezTo>
                  <a:cubicBezTo>
                    <a:pt x="0" y="71"/>
                    <a:pt x="9" y="48"/>
                    <a:pt x="28" y="28"/>
                  </a:cubicBezTo>
                  <a:cubicBezTo>
                    <a:pt x="46" y="9"/>
                    <a:pt x="68" y="0"/>
                    <a:pt x="95" y="0"/>
                  </a:cubicBezTo>
                  <a:cubicBezTo>
                    <a:pt x="121" y="0"/>
                    <a:pt x="143" y="9"/>
                    <a:pt x="161" y="28"/>
                  </a:cubicBezTo>
                  <a:cubicBezTo>
                    <a:pt x="180" y="48"/>
                    <a:pt x="189" y="71"/>
                    <a:pt x="189" y="9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2905564" y="3734040"/>
            <a:ext cx="763317" cy="1984828"/>
            <a:chOff x="457200" y="1109495"/>
            <a:chExt cx="1111250" cy="2889548"/>
          </a:xfrm>
        </p:grpSpPr>
        <p:sp>
          <p:nvSpPr>
            <p:cNvPr id="31" name="Freeform 164"/>
            <p:cNvSpPr>
              <a:spLocks/>
            </p:cNvSpPr>
            <p:nvPr/>
          </p:nvSpPr>
          <p:spPr bwMode="auto">
            <a:xfrm>
              <a:off x="721642" y="3379535"/>
              <a:ext cx="258499" cy="619508"/>
            </a:xfrm>
            <a:custGeom>
              <a:avLst/>
              <a:gdLst>
                <a:gd name="T0" fmla="*/ 107 w 107"/>
                <a:gd name="T1" fmla="*/ 0 h 257"/>
                <a:gd name="T2" fmla="*/ 107 w 107"/>
                <a:gd name="T3" fmla="*/ 208 h 257"/>
                <a:gd name="T4" fmla="*/ 53 w 107"/>
                <a:gd name="T5" fmla="*/ 257 h 257"/>
                <a:gd name="T6" fmla="*/ 0 w 107"/>
                <a:gd name="T7" fmla="*/ 208 h 257"/>
                <a:gd name="T8" fmla="*/ 0 w 107"/>
                <a:gd name="T9" fmla="*/ 0 h 257"/>
                <a:gd name="T10" fmla="*/ 107 w 107"/>
                <a:gd name="T1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257">
                  <a:moveTo>
                    <a:pt x="107" y="0"/>
                  </a:moveTo>
                  <a:cubicBezTo>
                    <a:pt x="107" y="208"/>
                    <a:pt x="107" y="208"/>
                    <a:pt x="107" y="208"/>
                  </a:cubicBezTo>
                  <a:cubicBezTo>
                    <a:pt x="107" y="241"/>
                    <a:pt x="89" y="257"/>
                    <a:pt x="53" y="257"/>
                  </a:cubicBezTo>
                  <a:cubicBezTo>
                    <a:pt x="18" y="257"/>
                    <a:pt x="0" y="241"/>
                    <a:pt x="0" y="20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65"/>
            <p:cNvSpPr>
              <a:spLocks/>
            </p:cNvSpPr>
            <p:nvPr/>
          </p:nvSpPr>
          <p:spPr bwMode="auto">
            <a:xfrm>
              <a:off x="1048480" y="3379535"/>
              <a:ext cx="258499" cy="619508"/>
            </a:xfrm>
            <a:custGeom>
              <a:avLst/>
              <a:gdLst>
                <a:gd name="T0" fmla="*/ 107 w 107"/>
                <a:gd name="T1" fmla="*/ 0 h 257"/>
                <a:gd name="T2" fmla="*/ 107 w 107"/>
                <a:gd name="T3" fmla="*/ 208 h 257"/>
                <a:gd name="T4" fmla="*/ 53 w 107"/>
                <a:gd name="T5" fmla="*/ 257 h 257"/>
                <a:gd name="T6" fmla="*/ 0 w 107"/>
                <a:gd name="T7" fmla="*/ 208 h 257"/>
                <a:gd name="T8" fmla="*/ 0 w 107"/>
                <a:gd name="T9" fmla="*/ 0 h 257"/>
                <a:gd name="T10" fmla="*/ 107 w 107"/>
                <a:gd name="T1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257">
                  <a:moveTo>
                    <a:pt x="107" y="0"/>
                  </a:moveTo>
                  <a:cubicBezTo>
                    <a:pt x="107" y="208"/>
                    <a:pt x="107" y="208"/>
                    <a:pt x="107" y="208"/>
                  </a:cubicBezTo>
                  <a:cubicBezTo>
                    <a:pt x="107" y="241"/>
                    <a:pt x="89" y="257"/>
                    <a:pt x="53" y="257"/>
                  </a:cubicBezTo>
                  <a:cubicBezTo>
                    <a:pt x="17" y="257"/>
                    <a:pt x="0" y="241"/>
                    <a:pt x="0" y="20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66"/>
            <p:cNvSpPr>
              <a:spLocks noEditPoints="1"/>
            </p:cNvSpPr>
            <p:nvPr/>
          </p:nvSpPr>
          <p:spPr bwMode="auto">
            <a:xfrm>
              <a:off x="721642" y="2875908"/>
              <a:ext cx="585338" cy="503629"/>
            </a:xfrm>
            <a:custGeom>
              <a:avLst/>
              <a:gdLst>
                <a:gd name="T0" fmla="*/ 394 w 394"/>
                <a:gd name="T1" fmla="*/ 0 h 339"/>
                <a:gd name="T2" fmla="*/ 394 w 394"/>
                <a:gd name="T3" fmla="*/ 339 h 339"/>
                <a:gd name="T4" fmla="*/ 220 w 394"/>
                <a:gd name="T5" fmla="*/ 339 h 339"/>
                <a:gd name="T6" fmla="*/ 220 w 394"/>
                <a:gd name="T7" fmla="*/ 0 h 339"/>
                <a:gd name="T8" fmla="*/ 394 w 394"/>
                <a:gd name="T9" fmla="*/ 0 h 339"/>
                <a:gd name="T10" fmla="*/ 174 w 394"/>
                <a:gd name="T11" fmla="*/ 0 h 339"/>
                <a:gd name="T12" fmla="*/ 174 w 394"/>
                <a:gd name="T13" fmla="*/ 339 h 339"/>
                <a:gd name="T14" fmla="*/ 0 w 394"/>
                <a:gd name="T15" fmla="*/ 339 h 339"/>
                <a:gd name="T16" fmla="*/ 0 w 394"/>
                <a:gd name="T17" fmla="*/ 0 h 339"/>
                <a:gd name="T18" fmla="*/ 174 w 394"/>
                <a:gd name="T19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4" h="339">
                  <a:moveTo>
                    <a:pt x="394" y="0"/>
                  </a:moveTo>
                  <a:lnTo>
                    <a:pt x="394" y="339"/>
                  </a:lnTo>
                  <a:lnTo>
                    <a:pt x="220" y="339"/>
                  </a:lnTo>
                  <a:lnTo>
                    <a:pt x="220" y="0"/>
                  </a:lnTo>
                  <a:lnTo>
                    <a:pt x="394" y="0"/>
                  </a:lnTo>
                  <a:close/>
                  <a:moveTo>
                    <a:pt x="174" y="0"/>
                  </a:moveTo>
                  <a:lnTo>
                    <a:pt x="174" y="339"/>
                  </a:lnTo>
                  <a:lnTo>
                    <a:pt x="0" y="339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67"/>
            <p:cNvSpPr>
              <a:spLocks noEditPoints="1"/>
            </p:cNvSpPr>
            <p:nvPr/>
          </p:nvSpPr>
          <p:spPr bwMode="auto">
            <a:xfrm>
              <a:off x="457200" y="2358909"/>
              <a:ext cx="1111250" cy="516999"/>
            </a:xfrm>
            <a:custGeom>
              <a:avLst/>
              <a:gdLst>
                <a:gd name="T0" fmla="*/ 459 w 459"/>
                <a:gd name="T1" fmla="*/ 166 h 214"/>
                <a:gd name="T2" fmla="*/ 431 w 459"/>
                <a:gd name="T3" fmla="*/ 214 h 214"/>
                <a:gd name="T4" fmla="*/ 400 w 459"/>
                <a:gd name="T5" fmla="*/ 214 h 214"/>
                <a:gd name="T6" fmla="*/ 372 w 459"/>
                <a:gd name="T7" fmla="*/ 166 h 214"/>
                <a:gd name="T8" fmla="*/ 372 w 459"/>
                <a:gd name="T9" fmla="*/ 0 h 214"/>
                <a:gd name="T10" fmla="*/ 459 w 459"/>
                <a:gd name="T11" fmla="*/ 0 h 214"/>
                <a:gd name="T12" fmla="*/ 459 w 459"/>
                <a:gd name="T13" fmla="*/ 166 h 214"/>
                <a:gd name="T14" fmla="*/ 351 w 459"/>
                <a:gd name="T15" fmla="*/ 0 h 214"/>
                <a:gd name="T16" fmla="*/ 351 w 459"/>
                <a:gd name="T17" fmla="*/ 214 h 214"/>
                <a:gd name="T18" fmla="*/ 244 w 459"/>
                <a:gd name="T19" fmla="*/ 214 h 214"/>
                <a:gd name="T20" fmla="*/ 244 w 459"/>
                <a:gd name="T21" fmla="*/ 161 h 214"/>
                <a:gd name="T22" fmla="*/ 215 w 459"/>
                <a:gd name="T23" fmla="*/ 161 h 214"/>
                <a:gd name="T24" fmla="*/ 215 w 459"/>
                <a:gd name="T25" fmla="*/ 214 h 214"/>
                <a:gd name="T26" fmla="*/ 109 w 459"/>
                <a:gd name="T27" fmla="*/ 214 h 214"/>
                <a:gd name="T28" fmla="*/ 109 w 459"/>
                <a:gd name="T29" fmla="*/ 0 h 214"/>
                <a:gd name="T30" fmla="*/ 351 w 459"/>
                <a:gd name="T31" fmla="*/ 0 h 214"/>
                <a:gd name="T32" fmla="*/ 87 w 459"/>
                <a:gd name="T33" fmla="*/ 0 h 214"/>
                <a:gd name="T34" fmla="*/ 87 w 459"/>
                <a:gd name="T35" fmla="*/ 166 h 214"/>
                <a:gd name="T36" fmla="*/ 59 w 459"/>
                <a:gd name="T37" fmla="*/ 214 h 214"/>
                <a:gd name="T38" fmla="*/ 28 w 459"/>
                <a:gd name="T39" fmla="*/ 214 h 214"/>
                <a:gd name="T40" fmla="*/ 0 w 459"/>
                <a:gd name="T41" fmla="*/ 166 h 214"/>
                <a:gd name="T42" fmla="*/ 0 w 459"/>
                <a:gd name="T43" fmla="*/ 0 h 214"/>
                <a:gd name="T44" fmla="*/ 87 w 459"/>
                <a:gd name="T4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9" h="214">
                  <a:moveTo>
                    <a:pt x="459" y="166"/>
                  </a:moveTo>
                  <a:cubicBezTo>
                    <a:pt x="459" y="193"/>
                    <a:pt x="450" y="208"/>
                    <a:pt x="431" y="214"/>
                  </a:cubicBezTo>
                  <a:cubicBezTo>
                    <a:pt x="400" y="214"/>
                    <a:pt x="400" y="214"/>
                    <a:pt x="400" y="214"/>
                  </a:cubicBezTo>
                  <a:cubicBezTo>
                    <a:pt x="381" y="208"/>
                    <a:pt x="372" y="193"/>
                    <a:pt x="372" y="166"/>
                  </a:cubicBezTo>
                  <a:cubicBezTo>
                    <a:pt x="372" y="0"/>
                    <a:pt x="372" y="0"/>
                    <a:pt x="372" y="0"/>
                  </a:cubicBezTo>
                  <a:cubicBezTo>
                    <a:pt x="459" y="0"/>
                    <a:pt x="459" y="0"/>
                    <a:pt x="459" y="0"/>
                  </a:cubicBezTo>
                  <a:lnTo>
                    <a:pt x="459" y="166"/>
                  </a:lnTo>
                  <a:close/>
                  <a:moveTo>
                    <a:pt x="351" y="0"/>
                  </a:moveTo>
                  <a:cubicBezTo>
                    <a:pt x="351" y="214"/>
                    <a:pt x="351" y="214"/>
                    <a:pt x="351" y="214"/>
                  </a:cubicBezTo>
                  <a:cubicBezTo>
                    <a:pt x="244" y="214"/>
                    <a:pt x="244" y="214"/>
                    <a:pt x="244" y="214"/>
                  </a:cubicBezTo>
                  <a:cubicBezTo>
                    <a:pt x="244" y="161"/>
                    <a:pt x="244" y="161"/>
                    <a:pt x="244" y="161"/>
                  </a:cubicBezTo>
                  <a:cubicBezTo>
                    <a:pt x="215" y="161"/>
                    <a:pt x="215" y="161"/>
                    <a:pt x="215" y="161"/>
                  </a:cubicBezTo>
                  <a:cubicBezTo>
                    <a:pt x="215" y="214"/>
                    <a:pt x="215" y="214"/>
                    <a:pt x="215" y="214"/>
                  </a:cubicBezTo>
                  <a:cubicBezTo>
                    <a:pt x="109" y="214"/>
                    <a:pt x="109" y="214"/>
                    <a:pt x="109" y="214"/>
                  </a:cubicBezTo>
                  <a:cubicBezTo>
                    <a:pt x="109" y="0"/>
                    <a:pt x="109" y="0"/>
                    <a:pt x="109" y="0"/>
                  </a:cubicBezTo>
                  <a:lnTo>
                    <a:pt x="351" y="0"/>
                  </a:lnTo>
                  <a:close/>
                  <a:moveTo>
                    <a:pt x="87" y="0"/>
                  </a:moveTo>
                  <a:cubicBezTo>
                    <a:pt x="87" y="166"/>
                    <a:pt x="87" y="166"/>
                    <a:pt x="87" y="166"/>
                  </a:cubicBezTo>
                  <a:cubicBezTo>
                    <a:pt x="87" y="193"/>
                    <a:pt x="78" y="208"/>
                    <a:pt x="59" y="214"/>
                  </a:cubicBezTo>
                  <a:cubicBezTo>
                    <a:pt x="28" y="214"/>
                    <a:pt x="28" y="214"/>
                    <a:pt x="28" y="214"/>
                  </a:cubicBezTo>
                  <a:cubicBezTo>
                    <a:pt x="9" y="208"/>
                    <a:pt x="0" y="193"/>
                    <a:pt x="0" y="16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68"/>
            <p:cNvSpPr>
              <a:spLocks noEditPoints="1"/>
            </p:cNvSpPr>
            <p:nvPr/>
          </p:nvSpPr>
          <p:spPr bwMode="auto">
            <a:xfrm>
              <a:off x="457200" y="2008301"/>
              <a:ext cx="1111250" cy="350608"/>
            </a:xfrm>
            <a:custGeom>
              <a:avLst/>
              <a:gdLst>
                <a:gd name="T0" fmla="*/ 606 w 748"/>
                <a:gd name="T1" fmla="*/ 236 h 236"/>
                <a:gd name="T2" fmla="*/ 606 w 748"/>
                <a:gd name="T3" fmla="*/ 0 h 236"/>
                <a:gd name="T4" fmla="*/ 748 w 748"/>
                <a:gd name="T5" fmla="*/ 0 h 236"/>
                <a:gd name="T6" fmla="*/ 748 w 748"/>
                <a:gd name="T7" fmla="*/ 236 h 236"/>
                <a:gd name="T8" fmla="*/ 606 w 748"/>
                <a:gd name="T9" fmla="*/ 236 h 236"/>
                <a:gd name="T10" fmla="*/ 572 w 748"/>
                <a:gd name="T11" fmla="*/ 0 h 236"/>
                <a:gd name="T12" fmla="*/ 572 w 748"/>
                <a:gd name="T13" fmla="*/ 236 h 236"/>
                <a:gd name="T14" fmla="*/ 178 w 748"/>
                <a:gd name="T15" fmla="*/ 236 h 236"/>
                <a:gd name="T16" fmla="*/ 178 w 748"/>
                <a:gd name="T17" fmla="*/ 0 h 236"/>
                <a:gd name="T18" fmla="*/ 572 w 748"/>
                <a:gd name="T19" fmla="*/ 0 h 236"/>
                <a:gd name="T20" fmla="*/ 142 w 748"/>
                <a:gd name="T21" fmla="*/ 0 h 236"/>
                <a:gd name="T22" fmla="*/ 142 w 748"/>
                <a:gd name="T23" fmla="*/ 236 h 236"/>
                <a:gd name="T24" fmla="*/ 0 w 748"/>
                <a:gd name="T25" fmla="*/ 236 h 236"/>
                <a:gd name="T26" fmla="*/ 0 w 748"/>
                <a:gd name="T27" fmla="*/ 0 h 236"/>
                <a:gd name="T28" fmla="*/ 142 w 748"/>
                <a:gd name="T2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48" h="236">
                  <a:moveTo>
                    <a:pt x="606" y="236"/>
                  </a:moveTo>
                  <a:lnTo>
                    <a:pt x="606" y="0"/>
                  </a:lnTo>
                  <a:lnTo>
                    <a:pt x="748" y="0"/>
                  </a:lnTo>
                  <a:lnTo>
                    <a:pt x="748" y="236"/>
                  </a:lnTo>
                  <a:lnTo>
                    <a:pt x="606" y="236"/>
                  </a:lnTo>
                  <a:close/>
                  <a:moveTo>
                    <a:pt x="572" y="0"/>
                  </a:moveTo>
                  <a:lnTo>
                    <a:pt x="572" y="236"/>
                  </a:lnTo>
                  <a:lnTo>
                    <a:pt x="178" y="236"/>
                  </a:lnTo>
                  <a:lnTo>
                    <a:pt x="178" y="0"/>
                  </a:lnTo>
                  <a:lnTo>
                    <a:pt x="572" y="0"/>
                  </a:lnTo>
                  <a:close/>
                  <a:moveTo>
                    <a:pt x="142" y="0"/>
                  </a:moveTo>
                  <a:lnTo>
                    <a:pt x="142" y="236"/>
                  </a:lnTo>
                  <a:lnTo>
                    <a:pt x="0" y="236"/>
                  </a:lnTo>
                  <a:lnTo>
                    <a:pt x="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69"/>
            <p:cNvSpPr>
              <a:spLocks/>
            </p:cNvSpPr>
            <p:nvPr/>
          </p:nvSpPr>
          <p:spPr bwMode="auto">
            <a:xfrm>
              <a:off x="457200" y="1625009"/>
              <a:ext cx="1111250" cy="383292"/>
            </a:xfrm>
            <a:custGeom>
              <a:avLst/>
              <a:gdLst>
                <a:gd name="T0" fmla="*/ 372 w 459"/>
                <a:gd name="T1" fmla="*/ 159 h 159"/>
                <a:gd name="T2" fmla="*/ 372 w 459"/>
                <a:gd name="T3" fmla="*/ 140 h 159"/>
                <a:gd name="T4" fmla="*/ 351 w 459"/>
                <a:gd name="T5" fmla="*/ 140 h 159"/>
                <a:gd name="T6" fmla="*/ 351 w 459"/>
                <a:gd name="T7" fmla="*/ 159 h 159"/>
                <a:gd name="T8" fmla="*/ 109 w 459"/>
                <a:gd name="T9" fmla="*/ 159 h 159"/>
                <a:gd name="T10" fmla="*/ 109 w 459"/>
                <a:gd name="T11" fmla="*/ 140 h 159"/>
                <a:gd name="T12" fmla="*/ 87 w 459"/>
                <a:gd name="T13" fmla="*/ 140 h 159"/>
                <a:gd name="T14" fmla="*/ 87 w 459"/>
                <a:gd name="T15" fmla="*/ 159 h 159"/>
                <a:gd name="T16" fmla="*/ 0 w 459"/>
                <a:gd name="T17" fmla="*/ 159 h 159"/>
                <a:gd name="T18" fmla="*/ 0 w 459"/>
                <a:gd name="T19" fmla="*/ 92 h 159"/>
                <a:gd name="T20" fmla="*/ 119 w 459"/>
                <a:gd name="T21" fmla="*/ 0 h 159"/>
                <a:gd name="T22" fmla="*/ 341 w 459"/>
                <a:gd name="T23" fmla="*/ 0 h 159"/>
                <a:gd name="T24" fmla="*/ 459 w 459"/>
                <a:gd name="T25" fmla="*/ 92 h 159"/>
                <a:gd name="T26" fmla="*/ 459 w 459"/>
                <a:gd name="T27" fmla="*/ 159 h 159"/>
                <a:gd name="T28" fmla="*/ 372 w 459"/>
                <a:gd name="T2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9" h="159">
                  <a:moveTo>
                    <a:pt x="372" y="159"/>
                  </a:moveTo>
                  <a:cubicBezTo>
                    <a:pt x="372" y="140"/>
                    <a:pt x="372" y="140"/>
                    <a:pt x="372" y="140"/>
                  </a:cubicBezTo>
                  <a:cubicBezTo>
                    <a:pt x="351" y="140"/>
                    <a:pt x="351" y="140"/>
                    <a:pt x="351" y="140"/>
                  </a:cubicBezTo>
                  <a:cubicBezTo>
                    <a:pt x="351" y="159"/>
                    <a:pt x="351" y="159"/>
                    <a:pt x="351" y="159"/>
                  </a:cubicBezTo>
                  <a:cubicBezTo>
                    <a:pt x="109" y="159"/>
                    <a:pt x="109" y="159"/>
                    <a:pt x="109" y="159"/>
                  </a:cubicBezTo>
                  <a:cubicBezTo>
                    <a:pt x="109" y="140"/>
                    <a:pt x="109" y="140"/>
                    <a:pt x="109" y="140"/>
                  </a:cubicBezTo>
                  <a:cubicBezTo>
                    <a:pt x="87" y="140"/>
                    <a:pt x="87" y="140"/>
                    <a:pt x="87" y="140"/>
                  </a:cubicBezTo>
                  <a:cubicBezTo>
                    <a:pt x="87" y="159"/>
                    <a:pt x="87" y="159"/>
                    <a:pt x="87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31"/>
                    <a:pt x="40" y="0"/>
                    <a:pt x="119" y="0"/>
                  </a:cubicBezTo>
                  <a:cubicBezTo>
                    <a:pt x="341" y="0"/>
                    <a:pt x="341" y="0"/>
                    <a:pt x="341" y="0"/>
                  </a:cubicBezTo>
                  <a:cubicBezTo>
                    <a:pt x="420" y="0"/>
                    <a:pt x="459" y="31"/>
                    <a:pt x="459" y="92"/>
                  </a:cubicBezTo>
                  <a:cubicBezTo>
                    <a:pt x="459" y="159"/>
                    <a:pt x="459" y="159"/>
                    <a:pt x="459" y="159"/>
                  </a:cubicBezTo>
                  <a:lnTo>
                    <a:pt x="372" y="15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70"/>
            <p:cNvSpPr>
              <a:spLocks/>
            </p:cNvSpPr>
            <p:nvPr/>
          </p:nvSpPr>
          <p:spPr bwMode="auto">
            <a:xfrm>
              <a:off x="776611" y="1109495"/>
              <a:ext cx="457574" cy="491744"/>
            </a:xfrm>
            <a:custGeom>
              <a:avLst/>
              <a:gdLst>
                <a:gd name="T0" fmla="*/ 189 w 189"/>
                <a:gd name="T1" fmla="*/ 98 h 204"/>
                <a:gd name="T2" fmla="*/ 161 w 189"/>
                <a:gd name="T3" fmla="*/ 171 h 204"/>
                <a:gd name="T4" fmla="*/ 95 w 189"/>
                <a:gd name="T5" fmla="*/ 204 h 204"/>
                <a:gd name="T6" fmla="*/ 28 w 189"/>
                <a:gd name="T7" fmla="*/ 171 h 204"/>
                <a:gd name="T8" fmla="*/ 0 w 189"/>
                <a:gd name="T9" fmla="*/ 98 h 204"/>
                <a:gd name="T10" fmla="*/ 28 w 189"/>
                <a:gd name="T11" fmla="*/ 28 h 204"/>
                <a:gd name="T12" fmla="*/ 95 w 189"/>
                <a:gd name="T13" fmla="*/ 0 h 204"/>
                <a:gd name="T14" fmla="*/ 161 w 189"/>
                <a:gd name="T15" fmla="*/ 28 h 204"/>
                <a:gd name="T16" fmla="*/ 189 w 189"/>
                <a:gd name="T17" fmla="*/ 98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204">
                  <a:moveTo>
                    <a:pt x="189" y="98"/>
                  </a:moveTo>
                  <a:cubicBezTo>
                    <a:pt x="189" y="125"/>
                    <a:pt x="180" y="150"/>
                    <a:pt x="161" y="171"/>
                  </a:cubicBezTo>
                  <a:cubicBezTo>
                    <a:pt x="143" y="193"/>
                    <a:pt x="121" y="204"/>
                    <a:pt x="95" y="204"/>
                  </a:cubicBezTo>
                  <a:cubicBezTo>
                    <a:pt x="69" y="204"/>
                    <a:pt x="47" y="193"/>
                    <a:pt x="28" y="171"/>
                  </a:cubicBezTo>
                  <a:cubicBezTo>
                    <a:pt x="9" y="150"/>
                    <a:pt x="0" y="125"/>
                    <a:pt x="0" y="98"/>
                  </a:cubicBezTo>
                  <a:cubicBezTo>
                    <a:pt x="0" y="71"/>
                    <a:pt x="9" y="48"/>
                    <a:pt x="28" y="28"/>
                  </a:cubicBezTo>
                  <a:cubicBezTo>
                    <a:pt x="46" y="9"/>
                    <a:pt x="68" y="0"/>
                    <a:pt x="95" y="0"/>
                  </a:cubicBezTo>
                  <a:cubicBezTo>
                    <a:pt x="121" y="0"/>
                    <a:pt x="143" y="9"/>
                    <a:pt x="161" y="28"/>
                  </a:cubicBezTo>
                  <a:cubicBezTo>
                    <a:pt x="180" y="48"/>
                    <a:pt x="189" y="71"/>
                    <a:pt x="189" y="9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1128983" y="4351429"/>
            <a:ext cx="763317" cy="1367439"/>
            <a:chOff x="457200" y="2008301"/>
            <a:chExt cx="1111250" cy="1990742"/>
          </a:xfrm>
        </p:grpSpPr>
        <p:sp>
          <p:nvSpPr>
            <p:cNvPr id="39" name="Freeform 180"/>
            <p:cNvSpPr>
              <a:spLocks/>
            </p:cNvSpPr>
            <p:nvPr/>
          </p:nvSpPr>
          <p:spPr bwMode="auto">
            <a:xfrm>
              <a:off x="721642" y="3379535"/>
              <a:ext cx="258499" cy="619508"/>
            </a:xfrm>
            <a:custGeom>
              <a:avLst/>
              <a:gdLst>
                <a:gd name="T0" fmla="*/ 107 w 107"/>
                <a:gd name="T1" fmla="*/ 0 h 257"/>
                <a:gd name="T2" fmla="*/ 107 w 107"/>
                <a:gd name="T3" fmla="*/ 208 h 257"/>
                <a:gd name="T4" fmla="*/ 53 w 107"/>
                <a:gd name="T5" fmla="*/ 257 h 257"/>
                <a:gd name="T6" fmla="*/ 0 w 107"/>
                <a:gd name="T7" fmla="*/ 208 h 257"/>
                <a:gd name="T8" fmla="*/ 0 w 107"/>
                <a:gd name="T9" fmla="*/ 0 h 257"/>
                <a:gd name="T10" fmla="*/ 107 w 107"/>
                <a:gd name="T1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257">
                  <a:moveTo>
                    <a:pt x="107" y="0"/>
                  </a:moveTo>
                  <a:cubicBezTo>
                    <a:pt x="107" y="208"/>
                    <a:pt x="107" y="208"/>
                    <a:pt x="107" y="208"/>
                  </a:cubicBezTo>
                  <a:cubicBezTo>
                    <a:pt x="107" y="241"/>
                    <a:pt x="89" y="257"/>
                    <a:pt x="53" y="257"/>
                  </a:cubicBezTo>
                  <a:cubicBezTo>
                    <a:pt x="18" y="257"/>
                    <a:pt x="0" y="241"/>
                    <a:pt x="0" y="20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81"/>
            <p:cNvSpPr>
              <a:spLocks/>
            </p:cNvSpPr>
            <p:nvPr/>
          </p:nvSpPr>
          <p:spPr bwMode="auto">
            <a:xfrm>
              <a:off x="1048480" y="3379535"/>
              <a:ext cx="258499" cy="619508"/>
            </a:xfrm>
            <a:custGeom>
              <a:avLst/>
              <a:gdLst>
                <a:gd name="T0" fmla="*/ 107 w 107"/>
                <a:gd name="T1" fmla="*/ 0 h 257"/>
                <a:gd name="T2" fmla="*/ 107 w 107"/>
                <a:gd name="T3" fmla="*/ 208 h 257"/>
                <a:gd name="T4" fmla="*/ 53 w 107"/>
                <a:gd name="T5" fmla="*/ 257 h 257"/>
                <a:gd name="T6" fmla="*/ 0 w 107"/>
                <a:gd name="T7" fmla="*/ 208 h 257"/>
                <a:gd name="T8" fmla="*/ 0 w 107"/>
                <a:gd name="T9" fmla="*/ 0 h 257"/>
                <a:gd name="T10" fmla="*/ 107 w 107"/>
                <a:gd name="T1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257">
                  <a:moveTo>
                    <a:pt x="107" y="0"/>
                  </a:moveTo>
                  <a:cubicBezTo>
                    <a:pt x="107" y="208"/>
                    <a:pt x="107" y="208"/>
                    <a:pt x="107" y="208"/>
                  </a:cubicBezTo>
                  <a:cubicBezTo>
                    <a:pt x="107" y="241"/>
                    <a:pt x="89" y="257"/>
                    <a:pt x="53" y="257"/>
                  </a:cubicBezTo>
                  <a:cubicBezTo>
                    <a:pt x="17" y="257"/>
                    <a:pt x="0" y="241"/>
                    <a:pt x="0" y="20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82"/>
            <p:cNvSpPr>
              <a:spLocks noEditPoints="1"/>
            </p:cNvSpPr>
            <p:nvPr/>
          </p:nvSpPr>
          <p:spPr bwMode="auto">
            <a:xfrm>
              <a:off x="721642" y="2875908"/>
              <a:ext cx="585338" cy="503629"/>
            </a:xfrm>
            <a:custGeom>
              <a:avLst/>
              <a:gdLst>
                <a:gd name="T0" fmla="*/ 394 w 394"/>
                <a:gd name="T1" fmla="*/ 0 h 339"/>
                <a:gd name="T2" fmla="*/ 394 w 394"/>
                <a:gd name="T3" fmla="*/ 339 h 339"/>
                <a:gd name="T4" fmla="*/ 220 w 394"/>
                <a:gd name="T5" fmla="*/ 339 h 339"/>
                <a:gd name="T6" fmla="*/ 220 w 394"/>
                <a:gd name="T7" fmla="*/ 0 h 339"/>
                <a:gd name="T8" fmla="*/ 394 w 394"/>
                <a:gd name="T9" fmla="*/ 0 h 339"/>
                <a:gd name="T10" fmla="*/ 174 w 394"/>
                <a:gd name="T11" fmla="*/ 0 h 339"/>
                <a:gd name="T12" fmla="*/ 174 w 394"/>
                <a:gd name="T13" fmla="*/ 339 h 339"/>
                <a:gd name="T14" fmla="*/ 0 w 394"/>
                <a:gd name="T15" fmla="*/ 339 h 339"/>
                <a:gd name="T16" fmla="*/ 0 w 394"/>
                <a:gd name="T17" fmla="*/ 0 h 339"/>
                <a:gd name="T18" fmla="*/ 174 w 394"/>
                <a:gd name="T19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4" h="339">
                  <a:moveTo>
                    <a:pt x="394" y="0"/>
                  </a:moveTo>
                  <a:lnTo>
                    <a:pt x="394" y="339"/>
                  </a:lnTo>
                  <a:lnTo>
                    <a:pt x="220" y="339"/>
                  </a:lnTo>
                  <a:lnTo>
                    <a:pt x="220" y="0"/>
                  </a:lnTo>
                  <a:lnTo>
                    <a:pt x="394" y="0"/>
                  </a:lnTo>
                  <a:close/>
                  <a:moveTo>
                    <a:pt x="174" y="0"/>
                  </a:moveTo>
                  <a:lnTo>
                    <a:pt x="174" y="339"/>
                  </a:lnTo>
                  <a:lnTo>
                    <a:pt x="0" y="339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83"/>
            <p:cNvSpPr>
              <a:spLocks noEditPoints="1"/>
            </p:cNvSpPr>
            <p:nvPr/>
          </p:nvSpPr>
          <p:spPr bwMode="auto">
            <a:xfrm>
              <a:off x="457200" y="2358909"/>
              <a:ext cx="1111250" cy="516999"/>
            </a:xfrm>
            <a:custGeom>
              <a:avLst/>
              <a:gdLst>
                <a:gd name="T0" fmla="*/ 459 w 459"/>
                <a:gd name="T1" fmla="*/ 166 h 214"/>
                <a:gd name="T2" fmla="*/ 431 w 459"/>
                <a:gd name="T3" fmla="*/ 214 h 214"/>
                <a:gd name="T4" fmla="*/ 400 w 459"/>
                <a:gd name="T5" fmla="*/ 214 h 214"/>
                <a:gd name="T6" fmla="*/ 372 w 459"/>
                <a:gd name="T7" fmla="*/ 166 h 214"/>
                <a:gd name="T8" fmla="*/ 372 w 459"/>
                <a:gd name="T9" fmla="*/ 0 h 214"/>
                <a:gd name="T10" fmla="*/ 459 w 459"/>
                <a:gd name="T11" fmla="*/ 0 h 214"/>
                <a:gd name="T12" fmla="*/ 459 w 459"/>
                <a:gd name="T13" fmla="*/ 166 h 214"/>
                <a:gd name="T14" fmla="*/ 351 w 459"/>
                <a:gd name="T15" fmla="*/ 0 h 214"/>
                <a:gd name="T16" fmla="*/ 351 w 459"/>
                <a:gd name="T17" fmla="*/ 214 h 214"/>
                <a:gd name="T18" fmla="*/ 244 w 459"/>
                <a:gd name="T19" fmla="*/ 214 h 214"/>
                <a:gd name="T20" fmla="*/ 244 w 459"/>
                <a:gd name="T21" fmla="*/ 161 h 214"/>
                <a:gd name="T22" fmla="*/ 215 w 459"/>
                <a:gd name="T23" fmla="*/ 161 h 214"/>
                <a:gd name="T24" fmla="*/ 215 w 459"/>
                <a:gd name="T25" fmla="*/ 214 h 214"/>
                <a:gd name="T26" fmla="*/ 109 w 459"/>
                <a:gd name="T27" fmla="*/ 214 h 214"/>
                <a:gd name="T28" fmla="*/ 109 w 459"/>
                <a:gd name="T29" fmla="*/ 0 h 214"/>
                <a:gd name="T30" fmla="*/ 351 w 459"/>
                <a:gd name="T31" fmla="*/ 0 h 214"/>
                <a:gd name="T32" fmla="*/ 87 w 459"/>
                <a:gd name="T33" fmla="*/ 0 h 214"/>
                <a:gd name="T34" fmla="*/ 87 w 459"/>
                <a:gd name="T35" fmla="*/ 166 h 214"/>
                <a:gd name="T36" fmla="*/ 59 w 459"/>
                <a:gd name="T37" fmla="*/ 214 h 214"/>
                <a:gd name="T38" fmla="*/ 28 w 459"/>
                <a:gd name="T39" fmla="*/ 214 h 214"/>
                <a:gd name="T40" fmla="*/ 0 w 459"/>
                <a:gd name="T41" fmla="*/ 166 h 214"/>
                <a:gd name="T42" fmla="*/ 0 w 459"/>
                <a:gd name="T43" fmla="*/ 0 h 214"/>
                <a:gd name="T44" fmla="*/ 87 w 459"/>
                <a:gd name="T4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9" h="214">
                  <a:moveTo>
                    <a:pt x="459" y="166"/>
                  </a:moveTo>
                  <a:cubicBezTo>
                    <a:pt x="459" y="193"/>
                    <a:pt x="450" y="208"/>
                    <a:pt x="431" y="214"/>
                  </a:cubicBezTo>
                  <a:cubicBezTo>
                    <a:pt x="400" y="214"/>
                    <a:pt x="400" y="214"/>
                    <a:pt x="400" y="214"/>
                  </a:cubicBezTo>
                  <a:cubicBezTo>
                    <a:pt x="381" y="208"/>
                    <a:pt x="372" y="193"/>
                    <a:pt x="372" y="166"/>
                  </a:cubicBezTo>
                  <a:cubicBezTo>
                    <a:pt x="372" y="0"/>
                    <a:pt x="372" y="0"/>
                    <a:pt x="372" y="0"/>
                  </a:cubicBezTo>
                  <a:cubicBezTo>
                    <a:pt x="459" y="0"/>
                    <a:pt x="459" y="0"/>
                    <a:pt x="459" y="0"/>
                  </a:cubicBezTo>
                  <a:lnTo>
                    <a:pt x="459" y="166"/>
                  </a:lnTo>
                  <a:close/>
                  <a:moveTo>
                    <a:pt x="351" y="0"/>
                  </a:moveTo>
                  <a:cubicBezTo>
                    <a:pt x="351" y="214"/>
                    <a:pt x="351" y="214"/>
                    <a:pt x="351" y="214"/>
                  </a:cubicBezTo>
                  <a:cubicBezTo>
                    <a:pt x="244" y="214"/>
                    <a:pt x="244" y="214"/>
                    <a:pt x="244" y="214"/>
                  </a:cubicBezTo>
                  <a:cubicBezTo>
                    <a:pt x="244" y="161"/>
                    <a:pt x="244" y="161"/>
                    <a:pt x="244" y="161"/>
                  </a:cubicBezTo>
                  <a:cubicBezTo>
                    <a:pt x="215" y="161"/>
                    <a:pt x="215" y="161"/>
                    <a:pt x="215" y="161"/>
                  </a:cubicBezTo>
                  <a:cubicBezTo>
                    <a:pt x="215" y="214"/>
                    <a:pt x="215" y="214"/>
                    <a:pt x="215" y="214"/>
                  </a:cubicBezTo>
                  <a:cubicBezTo>
                    <a:pt x="109" y="214"/>
                    <a:pt x="109" y="214"/>
                    <a:pt x="109" y="214"/>
                  </a:cubicBezTo>
                  <a:cubicBezTo>
                    <a:pt x="109" y="0"/>
                    <a:pt x="109" y="0"/>
                    <a:pt x="109" y="0"/>
                  </a:cubicBezTo>
                  <a:lnTo>
                    <a:pt x="351" y="0"/>
                  </a:lnTo>
                  <a:close/>
                  <a:moveTo>
                    <a:pt x="87" y="0"/>
                  </a:moveTo>
                  <a:cubicBezTo>
                    <a:pt x="87" y="166"/>
                    <a:pt x="87" y="166"/>
                    <a:pt x="87" y="166"/>
                  </a:cubicBezTo>
                  <a:cubicBezTo>
                    <a:pt x="87" y="193"/>
                    <a:pt x="78" y="208"/>
                    <a:pt x="59" y="214"/>
                  </a:cubicBezTo>
                  <a:cubicBezTo>
                    <a:pt x="28" y="214"/>
                    <a:pt x="28" y="214"/>
                    <a:pt x="28" y="214"/>
                  </a:cubicBezTo>
                  <a:cubicBezTo>
                    <a:pt x="9" y="208"/>
                    <a:pt x="0" y="193"/>
                    <a:pt x="0" y="16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84"/>
            <p:cNvSpPr>
              <a:spLocks noEditPoints="1"/>
            </p:cNvSpPr>
            <p:nvPr/>
          </p:nvSpPr>
          <p:spPr bwMode="auto">
            <a:xfrm>
              <a:off x="457200" y="2008301"/>
              <a:ext cx="1111250" cy="350608"/>
            </a:xfrm>
            <a:custGeom>
              <a:avLst/>
              <a:gdLst>
                <a:gd name="T0" fmla="*/ 606 w 748"/>
                <a:gd name="T1" fmla="*/ 236 h 236"/>
                <a:gd name="T2" fmla="*/ 606 w 748"/>
                <a:gd name="T3" fmla="*/ 0 h 236"/>
                <a:gd name="T4" fmla="*/ 748 w 748"/>
                <a:gd name="T5" fmla="*/ 0 h 236"/>
                <a:gd name="T6" fmla="*/ 748 w 748"/>
                <a:gd name="T7" fmla="*/ 236 h 236"/>
                <a:gd name="T8" fmla="*/ 606 w 748"/>
                <a:gd name="T9" fmla="*/ 236 h 236"/>
                <a:gd name="T10" fmla="*/ 572 w 748"/>
                <a:gd name="T11" fmla="*/ 0 h 236"/>
                <a:gd name="T12" fmla="*/ 572 w 748"/>
                <a:gd name="T13" fmla="*/ 236 h 236"/>
                <a:gd name="T14" fmla="*/ 178 w 748"/>
                <a:gd name="T15" fmla="*/ 236 h 236"/>
                <a:gd name="T16" fmla="*/ 178 w 748"/>
                <a:gd name="T17" fmla="*/ 0 h 236"/>
                <a:gd name="T18" fmla="*/ 572 w 748"/>
                <a:gd name="T19" fmla="*/ 0 h 236"/>
                <a:gd name="T20" fmla="*/ 142 w 748"/>
                <a:gd name="T21" fmla="*/ 0 h 236"/>
                <a:gd name="T22" fmla="*/ 142 w 748"/>
                <a:gd name="T23" fmla="*/ 236 h 236"/>
                <a:gd name="T24" fmla="*/ 0 w 748"/>
                <a:gd name="T25" fmla="*/ 236 h 236"/>
                <a:gd name="T26" fmla="*/ 0 w 748"/>
                <a:gd name="T27" fmla="*/ 0 h 236"/>
                <a:gd name="T28" fmla="*/ 142 w 748"/>
                <a:gd name="T2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48" h="236">
                  <a:moveTo>
                    <a:pt x="606" y="236"/>
                  </a:moveTo>
                  <a:lnTo>
                    <a:pt x="606" y="0"/>
                  </a:lnTo>
                  <a:lnTo>
                    <a:pt x="748" y="0"/>
                  </a:lnTo>
                  <a:lnTo>
                    <a:pt x="748" y="236"/>
                  </a:lnTo>
                  <a:lnTo>
                    <a:pt x="606" y="236"/>
                  </a:lnTo>
                  <a:close/>
                  <a:moveTo>
                    <a:pt x="572" y="0"/>
                  </a:moveTo>
                  <a:lnTo>
                    <a:pt x="572" y="236"/>
                  </a:lnTo>
                  <a:lnTo>
                    <a:pt x="178" y="236"/>
                  </a:lnTo>
                  <a:lnTo>
                    <a:pt x="178" y="0"/>
                  </a:lnTo>
                  <a:lnTo>
                    <a:pt x="572" y="0"/>
                  </a:lnTo>
                  <a:close/>
                  <a:moveTo>
                    <a:pt x="142" y="0"/>
                  </a:moveTo>
                  <a:lnTo>
                    <a:pt x="142" y="236"/>
                  </a:lnTo>
                  <a:lnTo>
                    <a:pt x="0" y="236"/>
                  </a:lnTo>
                  <a:lnTo>
                    <a:pt x="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" name="Group 43"/>
          <p:cNvGrpSpPr>
            <a:grpSpLocks noChangeAspect="1"/>
          </p:cNvGrpSpPr>
          <p:nvPr/>
        </p:nvGrpSpPr>
        <p:grpSpPr>
          <a:xfrm>
            <a:off x="1992316" y="4595077"/>
            <a:ext cx="763317" cy="1126607"/>
            <a:chOff x="457200" y="2358909"/>
            <a:chExt cx="1111250" cy="1640134"/>
          </a:xfrm>
        </p:grpSpPr>
        <p:sp>
          <p:nvSpPr>
            <p:cNvPr id="45" name="Freeform 188"/>
            <p:cNvSpPr>
              <a:spLocks/>
            </p:cNvSpPr>
            <p:nvPr/>
          </p:nvSpPr>
          <p:spPr bwMode="auto">
            <a:xfrm>
              <a:off x="721642" y="3379535"/>
              <a:ext cx="258499" cy="619508"/>
            </a:xfrm>
            <a:custGeom>
              <a:avLst/>
              <a:gdLst>
                <a:gd name="T0" fmla="*/ 107 w 107"/>
                <a:gd name="T1" fmla="*/ 0 h 257"/>
                <a:gd name="T2" fmla="*/ 107 w 107"/>
                <a:gd name="T3" fmla="*/ 208 h 257"/>
                <a:gd name="T4" fmla="*/ 53 w 107"/>
                <a:gd name="T5" fmla="*/ 257 h 257"/>
                <a:gd name="T6" fmla="*/ 0 w 107"/>
                <a:gd name="T7" fmla="*/ 208 h 257"/>
                <a:gd name="T8" fmla="*/ 0 w 107"/>
                <a:gd name="T9" fmla="*/ 0 h 257"/>
                <a:gd name="T10" fmla="*/ 107 w 107"/>
                <a:gd name="T1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257">
                  <a:moveTo>
                    <a:pt x="107" y="0"/>
                  </a:moveTo>
                  <a:cubicBezTo>
                    <a:pt x="107" y="208"/>
                    <a:pt x="107" y="208"/>
                    <a:pt x="107" y="208"/>
                  </a:cubicBezTo>
                  <a:cubicBezTo>
                    <a:pt x="107" y="241"/>
                    <a:pt x="89" y="257"/>
                    <a:pt x="53" y="257"/>
                  </a:cubicBezTo>
                  <a:cubicBezTo>
                    <a:pt x="18" y="257"/>
                    <a:pt x="0" y="241"/>
                    <a:pt x="0" y="20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89"/>
            <p:cNvSpPr>
              <a:spLocks/>
            </p:cNvSpPr>
            <p:nvPr/>
          </p:nvSpPr>
          <p:spPr bwMode="auto">
            <a:xfrm>
              <a:off x="1048480" y="3379535"/>
              <a:ext cx="258499" cy="619508"/>
            </a:xfrm>
            <a:custGeom>
              <a:avLst/>
              <a:gdLst>
                <a:gd name="T0" fmla="*/ 107 w 107"/>
                <a:gd name="T1" fmla="*/ 0 h 257"/>
                <a:gd name="T2" fmla="*/ 107 w 107"/>
                <a:gd name="T3" fmla="*/ 208 h 257"/>
                <a:gd name="T4" fmla="*/ 53 w 107"/>
                <a:gd name="T5" fmla="*/ 257 h 257"/>
                <a:gd name="T6" fmla="*/ 0 w 107"/>
                <a:gd name="T7" fmla="*/ 208 h 257"/>
                <a:gd name="T8" fmla="*/ 0 w 107"/>
                <a:gd name="T9" fmla="*/ 0 h 257"/>
                <a:gd name="T10" fmla="*/ 107 w 107"/>
                <a:gd name="T1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257">
                  <a:moveTo>
                    <a:pt x="107" y="0"/>
                  </a:moveTo>
                  <a:cubicBezTo>
                    <a:pt x="107" y="208"/>
                    <a:pt x="107" y="208"/>
                    <a:pt x="107" y="208"/>
                  </a:cubicBezTo>
                  <a:cubicBezTo>
                    <a:pt x="107" y="241"/>
                    <a:pt x="89" y="257"/>
                    <a:pt x="53" y="257"/>
                  </a:cubicBezTo>
                  <a:cubicBezTo>
                    <a:pt x="17" y="257"/>
                    <a:pt x="0" y="241"/>
                    <a:pt x="0" y="20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90"/>
            <p:cNvSpPr>
              <a:spLocks noEditPoints="1"/>
            </p:cNvSpPr>
            <p:nvPr/>
          </p:nvSpPr>
          <p:spPr bwMode="auto">
            <a:xfrm>
              <a:off x="721642" y="2875908"/>
              <a:ext cx="585338" cy="503629"/>
            </a:xfrm>
            <a:custGeom>
              <a:avLst/>
              <a:gdLst>
                <a:gd name="T0" fmla="*/ 394 w 394"/>
                <a:gd name="T1" fmla="*/ 0 h 339"/>
                <a:gd name="T2" fmla="*/ 394 w 394"/>
                <a:gd name="T3" fmla="*/ 339 h 339"/>
                <a:gd name="T4" fmla="*/ 220 w 394"/>
                <a:gd name="T5" fmla="*/ 339 h 339"/>
                <a:gd name="T6" fmla="*/ 220 w 394"/>
                <a:gd name="T7" fmla="*/ 0 h 339"/>
                <a:gd name="T8" fmla="*/ 394 w 394"/>
                <a:gd name="T9" fmla="*/ 0 h 339"/>
                <a:gd name="T10" fmla="*/ 174 w 394"/>
                <a:gd name="T11" fmla="*/ 0 h 339"/>
                <a:gd name="T12" fmla="*/ 174 w 394"/>
                <a:gd name="T13" fmla="*/ 339 h 339"/>
                <a:gd name="T14" fmla="*/ 0 w 394"/>
                <a:gd name="T15" fmla="*/ 339 h 339"/>
                <a:gd name="T16" fmla="*/ 0 w 394"/>
                <a:gd name="T17" fmla="*/ 0 h 339"/>
                <a:gd name="T18" fmla="*/ 174 w 394"/>
                <a:gd name="T19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4" h="339">
                  <a:moveTo>
                    <a:pt x="394" y="0"/>
                  </a:moveTo>
                  <a:lnTo>
                    <a:pt x="394" y="339"/>
                  </a:lnTo>
                  <a:lnTo>
                    <a:pt x="220" y="339"/>
                  </a:lnTo>
                  <a:lnTo>
                    <a:pt x="220" y="0"/>
                  </a:lnTo>
                  <a:lnTo>
                    <a:pt x="394" y="0"/>
                  </a:lnTo>
                  <a:close/>
                  <a:moveTo>
                    <a:pt x="174" y="0"/>
                  </a:moveTo>
                  <a:lnTo>
                    <a:pt x="174" y="339"/>
                  </a:lnTo>
                  <a:lnTo>
                    <a:pt x="0" y="339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91"/>
            <p:cNvSpPr>
              <a:spLocks noEditPoints="1"/>
            </p:cNvSpPr>
            <p:nvPr/>
          </p:nvSpPr>
          <p:spPr bwMode="auto">
            <a:xfrm>
              <a:off x="457200" y="2358909"/>
              <a:ext cx="1111250" cy="516999"/>
            </a:xfrm>
            <a:custGeom>
              <a:avLst/>
              <a:gdLst>
                <a:gd name="T0" fmla="*/ 459 w 459"/>
                <a:gd name="T1" fmla="*/ 166 h 214"/>
                <a:gd name="T2" fmla="*/ 431 w 459"/>
                <a:gd name="T3" fmla="*/ 214 h 214"/>
                <a:gd name="T4" fmla="*/ 400 w 459"/>
                <a:gd name="T5" fmla="*/ 214 h 214"/>
                <a:gd name="T6" fmla="*/ 372 w 459"/>
                <a:gd name="T7" fmla="*/ 166 h 214"/>
                <a:gd name="T8" fmla="*/ 372 w 459"/>
                <a:gd name="T9" fmla="*/ 0 h 214"/>
                <a:gd name="T10" fmla="*/ 459 w 459"/>
                <a:gd name="T11" fmla="*/ 0 h 214"/>
                <a:gd name="T12" fmla="*/ 459 w 459"/>
                <a:gd name="T13" fmla="*/ 166 h 214"/>
                <a:gd name="T14" fmla="*/ 351 w 459"/>
                <a:gd name="T15" fmla="*/ 0 h 214"/>
                <a:gd name="T16" fmla="*/ 351 w 459"/>
                <a:gd name="T17" fmla="*/ 214 h 214"/>
                <a:gd name="T18" fmla="*/ 244 w 459"/>
                <a:gd name="T19" fmla="*/ 214 h 214"/>
                <a:gd name="T20" fmla="*/ 244 w 459"/>
                <a:gd name="T21" fmla="*/ 161 h 214"/>
                <a:gd name="T22" fmla="*/ 215 w 459"/>
                <a:gd name="T23" fmla="*/ 161 h 214"/>
                <a:gd name="T24" fmla="*/ 215 w 459"/>
                <a:gd name="T25" fmla="*/ 214 h 214"/>
                <a:gd name="T26" fmla="*/ 109 w 459"/>
                <a:gd name="T27" fmla="*/ 214 h 214"/>
                <a:gd name="T28" fmla="*/ 109 w 459"/>
                <a:gd name="T29" fmla="*/ 0 h 214"/>
                <a:gd name="T30" fmla="*/ 351 w 459"/>
                <a:gd name="T31" fmla="*/ 0 h 214"/>
                <a:gd name="T32" fmla="*/ 87 w 459"/>
                <a:gd name="T33" fmla="*/ 0 h 214"/>
                <a:gd name="T34" fmla="*/ 87 w 459"/>
                <a:gd name="T35" fmla="*/ 166 h 214"/>
                <a:gd name="T36" fmla="*/ 59 w 459"/>
                <a:gd name="T37" fmla="*/ 214 h 214"/>
                <a:gd name="T38" fmla="*/ 28 w 459"/>
                <a:gd name="T39" fmla="*/ 214 h 214"/>
                <a:gd name="T40" fmla="*/ 0 w 459"/>
                <a:gd name="T41" fmla="*/ 166 h 214"/>
                <a:gd name="T42" fmla="*/ 0 w 459"/>
                <a:gd name="T43" fmla="*/ 0 h 214"/>
                <a:gd name="T44" fmla="*/ 87 w 459"/>
                <a:gd name="T4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9" h="214">
                  <a:moveTo>
                    <a:pt x="459" y="166"/>
                  </a:moveTo>
                  <a:cubicBezTo>
                    <a:pt x="459" y="193"/>
                    <a:pt x="450" y="208"/>
                    <a:pt x="431" y="214"/>
                  </a:cubicBezTo>
                  <a:cubicBezTo>
                    <a:pt x="400" y="214"/>
                    <a:pt x="400" y="214"/>
                    <a:pt x="400" y="214"/>
                  </a:cubicBezTo>
                  <a:cubicBezTo>
                    <a:pt x="381" y="208"/>
                    <a:pt x="372" y="193"/>
                    <a:pt x="372" y="166"/>
                  </a:cubicBezTo>
                  <a:cubicBezTo>
                    <a:pt x="372" y="0"/>
                    <a:pt x="372" y="0"/>
                    <a:pt x="372" y="0"/>
                  </a:cubicBezTo>
                  <a:cubicBezTo>
                    <a:pt x="459" y="0"/>
                    <a:pt x="459" y="0"/>
                    <a:pt x="459" y="0"/>
                  </a:cubicBezTo>
                  <a:lnTo>
                    <a:pt x="459" y="166"/>
                  </a:lnTo>
                  <a:close/>
                  <a:moveTo>
                    <a:pt x="351" y="0"/>
                  </a:moveTo>
                  <a:cubicBezTo>
                    <a:pt x="351" y="214"/>
                    <a:pt x="351" y="214"/>
                    <a:pt x="351" y="214"/>
                  </a:cubicBezTo>
                  <a:cubicBezTo>
                    <a:pt x="244" y="214"/>
                    <a:pt x="244" y="214"/>
                    <a:pt x="244" y="214"/>
                  </a:cubicBezTo>
                  <a:cubicBezTo>
                    <a:pt x="244" y="161"/>
                    <a:pt x="244" y="161"/>
                    <a:pt x="244" y="161"/>
                  </a:cubicBezTo>
                  <a:cubicBezTo>
                    <a:pt x="215" y="161"/>
                    <a:pt x="215" y="161"/>
                    <a:pt x="215" y="161"/>
                  </a:cubicBezTo>
                  <a:cubicBezTo>
                    <a:pt x="215" y="214"/>
                    <a:pt x="215" y="214"/>
                    <a:pt x="215" y="214"/>
                  </a:cubicBezTo>
                  <a:cubicBezTo>
                    <a:pt x="109" y="214"/>
                    <a:pt x="109" y="214"/>
                    <a:pt x="109" y="214"/>
                  </a:cubicBezTo>
                  <a:cubicBezTo>
                    <a:pt x="109" y="0"/>
                    <a:pt x="109" y="0"/>
                    <a:pt x="109" y="0"/>
                  </a:cubicBezTo>
                  <a:lnTo>
                    <a:pt x="351" y="0"/>
                  </a:lnTo>
                  <a:close/>
                  <a:moveTo>
                    <a:pt x="87" y="0"/>
                  </a:moveTo>
                  <a:cubicBezTo>
                    <a:pt x="87" y="166"/>
                    <a:pt x="87" y="166"/>
                    <a:pt x="87" y="166"/>
                  </a:cubicBezTo>
                  <a:cubicBezTo>
                    <a:pt x="87" y="193"/>
                    <a:pt x="78" y="208"/>
                    <a:pt x="59" y="214"/>
                  </a:cubicBezTo>
                  <a:cubicBezTo>
                    <a:pt x="28" y="214"/>
                    <a:pt x="28" y="214"/>
                    <a:pt x="28" y="214"/>
                  </a:cubicBezTo>
                  <a:cubicBezTo>
                    <a:pt x="9" y="208"/>
                    <a:pt x="0" y="193"/>
                    <a:pt x="0" y="16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087209" y="4956671"/>
            <a:ext cx="402068" cy="771481"/>
            <a:chOff x="721642" y="2875908"/>
            <a:chExt cx="585338" cy="1123135"/>
          </a:xfrm>
        </p:grpSpPr>
        <p:sp>
          <p:nvSpPr>
            <p:cNvPr id="50" name="Freeform 194"/>
            <p:cNvSpPr>
              <a:spLocks/>
            </p:cNvSpPr>
            <p:nvPr/>
          </p:nvSpPr>
          <p:spPr bwMode="auto">
            <a:xfrm>
              <a:off x="721642" y="3379535"/>
              <a:ext cx="258499" cy="619508"/>
            </a:xfrm>
            <a:custGeom>
              <a:avLst/>
              <a:gdLst>
                <a:gd name="T0" fmla="*/ 107 w 107"/>
                <a:gd name="T1" fmla="*/ 0 h 257"/>
                <a:gd name="T2" fmla="*/ 107 w 107"/>
                <a:gd name="T3" fmla="*/ 208 h 257"/>
                <a:gd name="T4" fmla="*/ 53 w 107"/>
                <a:gd name="T5" fmla="*/ 257 h 257"/>
                <a:gd name="T6" fmla="*/ 0 w 107"/>
                <a:gd name="T7" fmla="*/ 208 h 257"/>
                <a:gd name="T8" fmla="*/ 0 w 107"/>
                <a:gd name="T9" fmla="*/ 0 h 257"/>
                <a:gd name="T10" fmla="*/ 107 w 107"/>
                <a:gd name="T1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257">
                  <a:moveTo>
                    <a:pt x="107" y="0"/>
                  </a:moveTo>
                  <a:cubicBezTo>
                    <a:pt x="107" y="208"/>
                    <a:pt x="107" y="208"/>
                    <a:pt x="107" y="208"/>
                  </a:cubicBezTo>
                  <a:cubicBezTo>
                    <a:pt x="107" y="241"/>
                    <a:pt x="89" y="257"/>
                    <a:pt x="53" y="257"/>
                  </a:cubicBezTo>
                  <a:cubicBezTo>
                    <a:pt x="18" y="257"/>
                    <a:pt x="0" y="241"/>
                    <a:pt x="0" y="20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95"/>
            <p:cNvSpPr>
              <a:spLocks/>
            </p:cNvSpPr>
            <p:nvPr/>
          </p:nvSpPr>
          <p:spPr bwMode="auto">
            <a:xfrm>
              <a:off x="1048480" y="3379535"/>
              <a:ext cx="258499" cy="619508"/>
            </a:xfrm>
            <a:custGeom>
              <a:avLst/>
              <a:gdLst>
                <a:gd name="T0" fmla="*/ 107 w 107"/>
                <a:gd name="T1" fmla="*/ 0 h 257"/>
                <a:gd name="T2" fmla="*/ 107 w 107"/>
                <a:gd name="T3" fmla="*/ 208 h 257"/>
                <a:gd name="T4" fmla="*/ 53 w 107"/>
                <a:gd name="T5" fmla="*/ 257 h 257"/>
                <a:gd name="T6" fmla="*/ 0 w 107"/>
                <a:gd name="T7" fmla="*/ 208 h 257"/>
                <a:gd name="T8" fmla="*/ 0 w 107"/>
                <a:gd name="T9" fmla="*/ 0 h 257"/>
                <a:gd name="T10" fmla="*/ 107 w 107"/>
                <a:gd name="T1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257">
                  <a:moveTo>
                    <a:pt x="107" y="0"/>
                  </a:moveTo>
                  <a:cubicBezTo>
                    <a:pt x="107" y="208"/>
                    <a:pt x="107" y="208"/>
                    <a:pt x="107" y="208"/>
                  </a:cubicBezTo>
                  <a:cubicBezTo>
                    <a:pt x="107" y="241"/>
                    <a:pt x="89" y="257"/>
                    <a:pt x="53" y="257"/>
                  </a:cubicBezTo>
                  <a:cubicBezTo>
                    <a:pt x="17" y="257"/>
                    <a:pt x="0" y="241"/>
                    <a:pt x="0" y="20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6"/>
            <p:cNvSpPr>
              <a:spLocks noEditPoints="1"/>
            </p:cNvSpPr>
            <p:nvPr/>
          </p:nvSpPr>
          <p:spPr bwMode="auto">
            <a:xfrm>
              <a:off x="721642" y="2875908"/>
              <a:ext cx="585338" cy="503629"/>
            </a:xfrm>
            <a:custGeom>
              <a:avLst/>
              <a:gdLst>
                <a:gd name="T0" fmla="*/ 394 w 394"/>
                <a:gd name="T1" fmla="*/ 0 h 339"/>
                <a:gd name="T2" fmla="*/ 394 w 394"/>
                <a:gd name="T3" fmla="*/ 339 h 339"/>
                <a:gd name="T4" fmla="*/ 220 w 394"/>
                <a:gd name="T5" fmla="*/ 339 h 339"/>
                <a:gd name="T6" fmla="*/ 220 w 394"/>
                <a:gd name="T7" fmla="*/ 0 h 339"/>
                <a:gd name="T8" fmla="*/ 394 w 394"/>
                <a:gd name="T9" fmla="*/ 0 h 339"/>
                <a:gd name="T10" fmla="*/ 174 w 394"/>
                <a:gd name="T11" fmla="*/ 0 h 339"/>
                <a:gd name="T12" fmla="*/ 174 w 394"/>
                <a:gd name="T13" fmla="*/ 339 h 339"/>
                <a:gd name="T14" fmla="*/ 0 w 394"/>
                <a:gd name="T15" fmla="*/ 339 h 339"/>
                <a:gd name="T16" fmla="*/ 0 w 394"/>
                <a:gd name="T17" fmla="*/ 0 h 339"/>
                <a:gd name="T18" fmla="*/ 174 w 394"/>
                <a:gd name="T19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4" h="339">
                  <a:moveTo>
                    <a:pt x="394" y="0"/>
                  </a:moveTo>
                  <a:lnTo>
                    <a:pt x="394" y="339"/>
                  </a:lnTo>
                  <a:lnTo>
                    <a:pt x="220" y="339"/>
                  </a:lnTo>
                  <a:lnTo>
                    <a:pt x="220" y="0"/>
                  </a:lnTo>
                  <a:lnTo>
                    <a:pt x="394" y="0"/>
                  </a:lnTo>
                  <a:close/>
                  <a:moveTo>
                    <a:pt x="174" y="0"/>
                  </a:moveTo>
                  <a:lnTo>
                    <a:pt x="174" y="339"/>
                  </a:lnTo>
                  <a:lnTo>
                    <a:pt x="0" y="339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>
          <a:xfrm>
            <a:off x="669701" y="3335629"/>
            <a:ext cx="3428375" cy="2978376"/>
          </a:xfrm>
          <a:prstGeom prst="ellipse">
            <a:avLst/>
          </a:prstGeom>
          <a:noFill/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8704008" y="3686692"/>
            <a:ext cx="763317" cy="1984828"/>
            <a:chOff x="457200" y="1109495"/>
            <a:chExt cx="1111250" cy="2889548"/>
          </a:xfrm>
        </p:grpSpPr>
        <p:sp>
          <p:nvSpPr>
            <p:cNvPr id="54" name="Freeform 145"/>
            <p:cNvSpPr>
              <a:spLocks/>
            </p:cNvSpPr>
            <p:nvPr/>
          </p:nvSpPr>
          <p:spPr bwMode="auto">
            <a:xfrm>
              <a:off x="721642" y="3379535"/>
              <a:ext cx="258499" cy="619508"/>
            </a:xfrm>
            <a:custGeom>
              <a:avLst/>
              <a:gdLst>
                <a:gd name="T0" fmla="*/ 107 w 107"/>
                <a:gd name="T1" fmla="*/ 0 h 257"/>
                <a:gd name="T2" fmla="*/ 107 w 107"/>
                <a:gd name="T3" fmla="*/ 208 h 257"/>
                <a:gd name="T4" fmla="*/ 53 w 107"/>
                <a:gd name="T5" fmla="*/ 257 h 257"/>
                <a:gd name="T6" fmla="*/ 0 w 107"/>
                <a:gd name="T7" fmla="*/ 208 h 257"/>
                <a:gd name="T8" fmla="*/ 0 w 107"/>
                <a:gd name="T9" fmla="*/ 0 h 257"/>
                <a:gd name="T10" fmla="*/ 107 w 107"/>
                <a:gd name="T1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257">
                  <a:moveTo>
                    <a:pt x="107" y="0"/>
                  </a:moveTo>
                  <a:cubicBezTo>
                    <a:pt x="107" y="208"/>
                    <a:pt x="107" y="208"/>
                    <a:pt x="107" y="208"/>
                  </a:cubicBezTo>
                  <a:cubicBezTo>
                    <a:pt x="107" y="241"/>
                    <a:pt x="89" y="257"/>
                    <a:pt x="53" y="257"/>
                  </a:cubicBezTo>
                  <a:cubicBezTo>
                    <a:pt x="18" y="257"/>
                    <a:pt x="0" y="241"/>
                    <a:pt x="0" y="20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46"/>
            <p:cNvSpPr>
              <a:spLocks/>
            </p:cNvSpPr>
            <p:nvPr/>
          </p:nvSpPr>
          <p:spPr bwMode="auto">
            <a:xfrm>
              <a:off x="1048480" y="3379535"/>
              <a:ext cx="258499" cy="619508"/>
            </a:xfrm>
            <a:custGeom>
              <a:avLst/>
              <a:gdLst>
                <a:gd name="T0" fmla="*/ 107 w 107"/>
                <a:gd name="T1" fmla="*/ 0 h 257"/>
                <a:gd name="T2" fmla="*/ 107 w 107"/>
                <a:gd name="T3" fmla="*/ 208 h 257"/>
                <a:gd name="T4" fmla="*/ 53 w 107"/>
                <a:gd name="T5" fmla="*/ 257 h 257"/>
                <a:gd name="T6" fmla="*/ 0 w 107"/>
                <a:gd name="T7" fmla="*/ 208 h 257"/>
                <a:gd name="T8" fmla="*/ 0 w 107"/>
                <a:gd name="T9" fmla="*/ 0 h 257"/>
                <a:gd name="T10" fmla="*/ 107 w 107"/>
                <a:gd name="T1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257">
                  <a:moveTo>
                    <a:pt x="107" y="0"/>
                  </a:moveTo>
                  <a:cubicBezTo>
                    <a:pt x="107" y="208"/>
                    <a:pt x="107" y="208"/>
                    <a:pt x="107" y="208"/>
                  </a:cubicBezTo>
                  <a:cubicBezTo>
                    <a:pt x="107" y="241"/>
                    <a:pt x="89" y="257"/>
                    <a:pt x="53" y="257"/>
                  </a:cubicBezTo>
                  <a:cubicBezTo>
                    <a:pt x="17" y="257"/>
                    <a:pt x="0" y="241"/>
                    <a:pt x="0" y="20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47"/>
            <p:cNvSpPr>
              <a:spLocks noEditPoints="1"/>
            </p:cNvSpPr>
            <p:nvPr/>
          </p:nvSpPr>
          <p:spPr bwMode="auto">
            <a:xfrm>
              <a:off x="721642" y="2875908"/>
              <a:ext cx="585338" cy="503629"/>
            </a:xfrm>
            <a:custGeom>
              <a:avLst/>
              <a:gdLst>
                <a:gd name="T0" fmla="*/ 394 w 394"/>
                <a:gd name="T1" fmla="*/ 0 h 339"/>
                <a:gd name="T2" fmla="*/ 394 w 394"/>
                <a:gd name="T3" fmla="*/ 339 h 339"/>
                <a:gd name="T4" fmla="*/ 220 w 394"/>
                <a:gd name="T5" fmla="*/ 339 h 339"/>
                <a:gd name="T6" fmla="*/ 220 w 394"/>
                <a:gd name="T7" fmla="*/ 0 h 339"/>
                <a:gd name="T8" fmla="*/ 394 w 394"/>
                <a:gd name="T9" fmla="*/ 0 h 339"/>
                <a:gd name="T10" fmla="*/ 174 w 394"/>
                <a:gd name="T11" fmla="*/ 0 h 339"/>
                <a:gd name="T12" fmla="*/ 174 w 394"/>
                <a:gd name="T13" fmla="*/ 339 h 339"/>
                <a:gd name="T14" fmla="*/ 0 w 394"/>
                <a:gd name="T15" fmla="*/ 339 h 339"/>
                <a:gd name="T16" fmla="*/ 0 w 394"/>
                <a:gd name="T17" fmla="*/ 0 h 339"/>
                <a:gd name="T18" fmla="*/ 174 w 394"/>
                <a:gd name="T19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4" h="339">
                  <a:moveTo>
                    <a:pt x="394" y="0"/>
                  </a:moveTo>
                  <a:lnTo>
                    <a:pt x="394" y="339"/>
                  </a:lnTo>
                  <a:lnTo>
                    <a:pt x="220" y="339"/>
                  </a:lnTo>
                  <a:lnTo>
                    <a:pt x="220" y="0"/>
                  </a:lnTo>
                  <a:lnTo>
                    <a:pt x="394" y="0"/>
                  </a:lnTo>
                  <a:close/>
                  <a:moveTo>
                    <a:pt x="174" y="0"/>
                  </a:moveTo>
                  <a:lnTo>
                    <a:pt x="174" y="339"/>
                  </a:lnTo>
                  <a:lnTo>
                    <a:pt x="0" y="339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48"/>
            <p:cNvSpPr>
              <a:spLocks noEditPoints="1"/>
            </p:cNvSpPr>
            <p:nvPr/>
          </p:nvSpPr>
          <p:spPr bwMode="auto">
            <a:xfrm>
              <a:off x="457200" y="2358909"/>
              <a:ext cx="1111250" cy="516999"/>
            </a:xfrm>
            <a:custGeom>
              <a:avLst/>
              <a:gdLst>
                <a:gd name="T0" fmla="*/ 459 w 459"/>
                <a:gd name="T1" fmla="*/ 166 h 214"/>
                <a:gd name="T2" fmla="*/ 431 w 459"/>
                <a:gd name="T3" fmla="*/ 214 h 214"/>
                <a:gd name="T4" fmla="*/ 400 w 459"/>
                <a:gd name="T5" fmla="*/ 214 h 214"/>
                <a:gd name="T6" fmla="*/ 372 w 459"/>
                <a:gd name="T7" fmla="*/ 166 h 214"/>
                <a:gd name="T8" fmla="*/ 372 w 459"/>
                <a:gd name="T9" fmla="*/ 0 h 214"/>
                <a:gd name="T10" fmla="*/ 459 w 459"/>
                <a:gd name="T11" fmla="*/ 0 h 214"/>
                <a:gd name="T12" fmla="*/ 459 w 459"/>
                <a:gd name="T13" fmla="*/ 166 h 214"/>
                <a:gd name="T14" fmla="*/ 351 w 459"/>
                <a:gd name="T15" fmla="*/ 0 h 214"/>
                <a:gd name="T16" fmla="*/ 351 w 459"/>
                <a:gd name="T17" fmla="*/ 214 h 214"/>
                <a:gd name="T18" fmla="*/ 244 w 459"/>
                <a:gd name="T19" fmla="*/ 214 h 214"/>
                <a:gd name="T20" fmla="*/ 244 w 459"/>
                <a:gd name="T21" fmla="*/ 161 h 214"/>
                <a:gd name="T22" fmla="*/ 215 w 459"/>
                <a:gd name="T23" fmla="*/ 161 h 214"/>
                <a:gd name="T24" fmla="*/ 215 w 459"/>
                <a:gd name="T25" fmla="*/ 214 h 214"/>
                <a:gd name="T26" fmla="*/ 109 w 459"/>
                <a:gd name="T27" fmla="*/ 214 h 214"/>
                <a:gd name="T28" fmla="*/ 109 w 459"/>
                <a:gd name="T29" fmla="*/ 0 h 214"/>
                <a:gd name="T30" fmla="*/ 351 w 459"/>
                <a:gd name="T31" fmla="*/ 0 h 214"/>
                <a:gd name="T32" fmla="*/ 87 w 459"/>
                <a:gd name="T33" fmla="*/ 0 h 214"/>
                <a:gd name="T34" fmla="*/ 87 w 459"/>
                <a:gd name="T35" fmla="*/ 166 h 214"/>
                <a:gd name="T36" fmla="*/ 59 w 459"/>
                <a:gd name="T37" fmla="*/ 214 h 214"/>
                <a:gd name="T38" fmla="*/ 28 w 459"/>
                <a:gd name="T39" fmla="*/ 214 h 214"/>
                <a:gd name="T40" fmla="*/ 0 w 459"/>
                <a:gd name="T41" fmla="*/ 166 h 214"/>
                <a:gd name="T42" fmla="*/ 0 w 459"/>
                <a:gd name="T43" fmla="*/ 0 h 214"/>
                <a:gd name="T44" fmla="*/ 87 w 459"/>
                <a:gd name="T4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9" h="214">
                  <a:moveTo>
                    <a:pt x="459" y="166"/>
                  </a:moveTo>
                  <a:cubicBezTo>
                    <a:pt x="459" y="193"/>
                    <a:pt x="450" y="208"/>
                    <a:pt x="431" y="214"/>
                  </a:cubicBezTo>
                  <a:cubicBezTo>
                    <a:pt x="400" y="214"/>
                    <a:pt x="400" y="214"/>
                    <a:pt x="400" y="214"/>
                  </a:cubicBezTo>
                  <a:cubicBezTo>
                    <a:pt x="381" y="208"/>
                    <a:pt x="372" y="193"/>
                    <a:pt x="372" y="166"/>
                  </a:cubicBezTo>
                  <a:cubicBezTo>
                    <a:pt x="372" y="0"/>
                    <a:pt x="372" y="0"/>
                    <a:pt x="372" y="0"/>
                  </a:cubicBezTo>
                  <a:cubicBezTo>
                    <a:pt x="459" y="0"/>
                    <a:pt x="459" y="0"/>
                    <a:pt x="459" y="0"/>
                  </a:cubicBezTo>
                  <a:lnTo>
                    <a:pt x="459" y="166"/>
                  </a:lnTo>
                  <a:close/>
                  <a:moveTo>
                    <a:pt x="351" y="0"/>
                  </a:moveTo>
                  <a:cubicBezTo>
                    <a:pt x="351" y="214"/>
                    <a:pt x="351" y="214"/>
                    <a:pt x="351" y="214"/>
                  </a:cubicBezTo>
                  <a:cubicBezTo>
                    <a:pt x="244" y="214"/>
                    <a:pt x="244" y="214"/>
                    <a:pt x="244" y="214"/>
                  </a:cubicBezTo>
                  <a:cubicBezTo>
                    <a:pt x="244" y="161"/>
                    <a:pt x="244" y="161"/>
                    <a:pt x="244" y="161"/>
                  </a:cubicBezTo>
                  <a:cubicBezTo>
                    <a:pt x="215" y="161"/>
                    <a:pt x="215" y="161"/>
                    <a:pt x="215" y="161"/>
                  </a:cubicBezTo>
                  <a:cubicBezTo>
                    <a:pt x="215" y="214"/>
                    <a:pt x="215" y="214"/>
                    <a:pt x="215" y="214"/>
                  </a:cubicBezTo>
                  <a:cubicBezTo>
                    <a:pt x="109" y="214"/>
                    <a:pt x="109" y="214"/>
                    <a:pt x="109" y="214"/>
                  </a:cubicBezTo>
                  <a:cubicBezTo>
                    <a:pt x="109" y="0"/>
                    <a:pt x="109" y="0"/>
                    <a:pt x="109" y="0"/>
                  </a:cubicBezTo>
                  <a:lnTo>
                    <a:pt x="351" y="0"/>
                  </a:lnTo>
                  <a:close/>
                  <a:moveTo>
                    <a:pt x="87" y="0"/>
                  </a:moveTo>
                  <a:cubicBezTo>
                    <a:pt x="87" y="166"/>
                    <a:pt x="87" y="166"/>
                    <a:pt x="87" y="166"/>
                  </a:cubicBezTo>
                  <a:cubicBezTo>
                    <a:pt x="87" y="193"/>
                    <a:pt x="78" y="208"/>
                    <a:pt x="59" y="214"/>
                  </a:cubicBezTo>
                  <a:cubicBezTo>
                    <a:pt x="28" y="214"/>
                    <a:pt x="28" y="214"/>
                    <a:pt x="28" y="214"/>
                  </a:cubicBezTo>
                  <a:cubicBezTo>
                    <a:pt x="9" y="208"/>
                    <a:pt x="0" y="193"/>
                    <a:pt x="0" y="16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49"/>
            <p:cNvSpPr>
              <a:spLocks noEditPoints="1"/>
            </p:cNvSpPr>
            <p:nvPr/>
          </p:nvSpPr>
          <p:spPr bwMode="auto">
            <a:xfrm>
              <a:off x="457200" y="2008301"/>
              <a:ext cx="1111250" cy="350608"/>
            </a:xfrm>
            <a:custGeom>
              <a:avLst/>
              <a:gdLst>
                <a:gd name="T0" fmla="*/ 606 w 748"/>
                <a:gd name="T1" fmla="*/ 236 h 236"/>
                <a:gd name="T2" fmla="*/ 606 w 748"/>
                <a:gd name="T3" fmla="*/ 0 h 236"/>
                <a:gd name="T4" fmla="*/ 748 w 748"/>
                <a:gd name="T5" fmla="*/ 0 h 236"/>
                <a:gd name="T6" fmla="*/ 748 w 748"/>
                <a:gd name="T7" fmla="*/ 236 h 236"/>
                <a:gd name="T8" fmla="*/ 606 w 748"/>
                <a:gd name="T9" fmla="*/ 236 h 236"/>
                <a:gd name="T10" fmla="*/ 572 w 748"/>
                <a:gd name="T11" fmla="*/ 0 h 236"/>
                <a:gd name="T12" fmla="*/ 572 w 748"/>
                <a:gd name="T13" fmla="*/ 236 h 236"/>
                <a:gd name="T14" fmla="*/ 178 w 748"/>
                <a:gd name="T15" fmla="*/ 236 h 236"/>
                <a:gd name="T16" fmla="*/ 178 w 748"/>
                <a:gd name="T17" fmla="*/ 0 h 236"/>
                <a:gd name="T18" fmla="*/ 572 w 748"/>
                <a:gd name="T19" fmla="*/ 0 h 236"/>
                <a:gd name="T20" fmla="*/ 142 w 748"/>
                <a:gd name="T21" fmla="*/ 0 h 236"/>
                <a:gd name="T22" fmla="*/ 142 w 748"/>
                <a:gd name="T23" fmla="*/ 236 h 236"/>
                <a:gd name="T24" fmla="*/ 0 w 748"/>
                <a:gd name="T25" fmla="*/ 236 h 236"/>
                <a:gd name="T26" fmla="*/ 0 w 748"/>
                <a:gd name="T27" fmla="*/ 0 h 236"/>
                <a:gd name="T28" fmla="*/ 142 w 748"/>
                <a:gd name="T2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48" h="236">
                  <a:moveTo>
                    <a:pt x="606" y="236"/>
                  </a:moveTo>
                  <a:lnTo>
                    <a:pt x="606" y="0"/>
                  </a:lnTo>
                  <a:lnTo>
                    <a:pt x="748" y="0"/>
                  </a:lnTo>
                  <a:lnTo>
                    <a:pt x="748" y="236"/>
                  </a:lnTo>
                  <a:lnTo>
                    <a:pt x="606" y="236"/>
                  </a:lnTo>
                  <a:close/>
                  <a:moveTo>
                    <a:pt x="572" y="0"/>
                  </a:moveTo>
                  <a:lnTo>
                    <a:pt x="572" y="236"/>
                  </a:lnTo>
                  <a:lnTo>
                    <a:pt x="178" y="236"/>
                  </a:lnTo>
                  <a:lnTo>
                    <a:pt x="178" y="0"/>
                  </a:lnTo>
                  <a:lnTo>
                    <a:pt x="572" y="0"/>
                  </a:lnTo>
                  <a:close/>
                  <a:moveTo>
                    <a:pt x="142" y="0"/>
                  </a:moveTo>
                  <a:lnTo>
                    <a:pt x="142" y="236"/>
                  </a:lnTo>
                  <a:lnTo>
                    <a:pt x="0" y="236"/>
                  </a:lnTo>
                  <a:lnTo>
                    <a:pt x="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50"/>
            <p:cNvSpPr>
              <a:spLocks/>
            </p:cNvSpPr>
            <p:nvPr/>
          </p:nvSpPr>
          <p:spPr bwMode="auto">
            <a:xfrm>
              <a:off x="457200" y="1625009"/>
              <a:ext cx="1111250" cy="383292"/>
            </a:xfrm>
            <a:custGeom>
              <a:avLst/>
              <a:gdLst>
                <a:gd name="T0" fmla="*/ 372 w 459"/>
                <a:gd name="T1" fmla="*/ 159 h 159"/>
                <a:gd name="T2" fmla="*/ 372 w 459"/>
                <a:gd name="T3" fmla="*/ 140 h 159"/>
                <a:gd name="T4" fmla="*/ 351 w 459"/>
                <a:gd name="T5" fmla="*/ 140 h 159"/>
                <a:gd name="T6" fmla="*/ 351 w 459"/>
                <a:gd name="T7" fmla="*/ 159 h 159"/>
                <a:gd name="T8" fmla="*/ 109 w 459"/>
                <a:gd name="T9" fmla="*/ 159 h 159"/>
                <a:gd name="T10" fmla="*/ 109 w 459"/>
                <a:gd name="T11" fmla="*/ 140 h 159"/>
                <a:gd name="T12" fmla="*/ 87 w 459"/>
                <a:gd name="T13" fmla="*/ 140 h 159"/>
                <a:gd name="T14" fmla="*/ 87 w 459"/>
                <a:gd name="T15" fmla="*/ 159 h 159"/>
                <a:gd name="T16" fmla="*/ 0 w 459"/>
                <a:gd name="T17" fmla="*/ 159 h 159"/>
                <a:gd name="T18" fmla="*/ 0 w 459"/>
                <a:gd name="T19" fmla="*/ 92 h 159"/>
                <a:gd name="T20" fmla="*/ 119 w 459"/>
                <a:gd name="T21" fmla="*/ 0 h 159"/>
                <a:gd name="T22" fmla="*/ 341 w 459"/>
                <a:gd name="T23" fmla="*/ 0 h 159"/>
                <a:gd name="T24" fmla="*/ 459 w 459"/>
                <a:gd name="T25" fmla="*/ 92 h 159"/>
                <a:gd name="T26" fmla="*/ 459 w 459"/>
                <a:gd name="T27" fmla="*/ 159 h 159"/>
                <a:gd name="T28" fmla="*/ 372 w 459"/>
                <a:gd name="T2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9" h="159">
                  <a:moveTo>
                    <a:pt x="372" y="159"/>
                  </a:moveTo>
                  <a:cubicBezTo>
                    <a:pt x="372" y="140"/>
                    <a:pt x="372" y="140"/>
                    <a:pt x="372" y="140"/>
                  </a:cubicBezTo>
                  <a:cubicBezTo>
                    <a:pt x="351" y="140"/>
                    <a:pt x="351" y="140"/>
                    <a:pt x="351" y="140"/>
                  </a:cubicBezTo>
                  <a:cubicBezTo>
                    <a:pt x="351" y="159"/>
                    <a:pt x="351" y="159"/>
                    <a:pt x="351" y="159"/>
                  </a:cubicBezTo>
                  <a:cubicBezTo>
                    <a:pt x="109" y="159"/>
                    <a:pt x="109" y="159"/>
                    <a:pt x="109" y="159"/>
                  </a:cubicBezTo>
                  <a:cubicBezTo>
                    <a:pt x="109" y="140"/>
                    <a:pt x="109" y="140"/>
                    <a:pt x="109" y="140"/>
                  </a:cubicBezTo>
                  <a:cubicBezTo>
                    <a:pt x="87" y="140"/>
                    <a:pt x="87" y="140"/>
                    <a:pt x="87" y="140"/>
                  </a:cubicBezTo>
                  <a:cubicBezTo>
                    <a:pt x="87" y="159"/>
                    <a:pt x="87" y="159"/>
                    <a:pt x="87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31"/>
                    <a:pt x="40" y="0"/>
                    <a:pt x="119" y="0"/>
                  </a:cubicBezTo>
                  <a:cubicBezTo>
                    <a:pt x="341" y="0"/>
                    <a:pt x="341" y="0"/>
                    <a:pt x="341" y="0"/>
                  </a:cubicBezTo>
                  <a:cubicBezTo>
                    <a:pt x="420" y="0"/>
                    <a:pt x="459" y="31"/>
                    <a:pt x="459" y="92"/>
                  </a:cubicBezTo>
                  <a:cubicBezTo>
                    <a:pt x="459" y="159"/>
                    <a:pt x="459" y="159"/>
                    <a:pt x="459" y="159"/>
                  </a:cubicBezTo>
                  <a:lnTo>
                    <a:pt x="372" y="15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51"/>
            <p:cNvSpPr>
              <a:spLocks/>
            </p:cNvSpPr>
            <p:nvPr/>
          </p:nvSpPr>
          <p:spPr bwMode="auto">
            <a:xfrm>
              <a:off x="776611" y="1109495"/>
              <a:ext cx="457574" cy="491744"/>
            </a:xfrm>
            <a:custGeom>
              <a:avLst/>
              <a:gdLst>
                <a:gd name="T0" fmla="*/ 189 w 189"/>
                <a:gd name="T1" fmla="*/ 98 h 204"/>
                <a:gd name="T2" fmla="*/ 161 w 189"/>
                <a:gd name="T3" fmla="*/ 171 h 204"/>
                <a:gd name="T4" fmla="*/ 95 w 189"/>
                <a:gd name="T5" fmla="*/ 204 h 204"/>
                <a:gd name="T6" fmla="*/ 28 w 189"/>
                <a:gd name="T7" fmla="*/ 171 h 204"/>
                <a:gd name="T8" fmla="*/ 0 w 189"/>
                <a:gd name="T9" fmla="*/ 98 h 204"/>
                <a:gd name="T10" fmla="*/ 28 w 189"/>
                <a:gd name="T11" fmla="*/ 28 h 204"/>
                <a:gd name="T12" fmla="*/ 95 w 189"/>
                <a:gd name="T13" fmla="*/ 0 h 204"/>
                <a:gd name="T14" fmla="*/ 161 w 189"/>
                <a:gd name="T15" fmla="*/ 28 h 204"/>
                <a:gd name="T16" fmla="*/ 189 w 189"/>
                <a:gd name="T17" fmla="*/ 98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204">
                  <a:moveTo>
                    <a:pt x="189" y="98"/>
                  </a:moveTo>
                  <a:cubicBezTo>
                    <a:pt x="189" y="125"/>
                    <a:pt x="180" y="150"/>
                    <a:pt x="161" y="171"/>
                  </a:cubicBezTo>
                  <a:cubicBezTo>
                    <a:pt x="143" y="193"/>
                    <a:pt x="121" y="204"/>
                    <a:pt x="95" y="204"/>
                  </a:cubicBezTo>
                  <a:cubicBezTo>
                    <a:pt x="69" y="204"/>
                    <a:pt x="47" y="193"/>
                    <a:pt x="28" y="171"/>
                  </a:cubicBezTo>
                  <a:cubicBezTo>
                    <a:pt x="9" y="150"/>
                    <a:pt x="0" y="125"/>
                    <a:pt x="0" y="98"/>
                  </a:cubicBezTo>
                  <a:cubicBezTo>
                    <a:pt x="0" y="71"/>
                    <a:pt x="9" y="48"/>
                    <a:pt x="28" y="28"/>
                  </a:cubicBezTo>
                  <a:cubicBezTo>
                    <a:pt x="46" y="9"/>
                    <a:pt x="68" y="0"/>
                    <a:pt x="95" y="0"/>
                  </a:cubicBezTo>
                  <a:cubicBezTo>
                    <a:pt x="121" y="0"/>
                    <a:pt x="143" y="9"/>
                    <a:pt x="161" y="28"/>
                  </a:cubicBezTo>
                  <a:cubicBezTo>
                    <a:pt x="180" y="48"/>
                    <a:pt x="189" y="71"/>
                    <a:pt x="189" y="9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/>
          <p:cNvGrpSpPr>
            <a:grpSpLocks noChangeAspect="1"/>
          </p:cNvGrpSpPr>
          <p:nvPr/>
        </p:nvGrpSpPr>
        <p:grpSpPr>
          <a:xfrm>
            <a:off x="9581460" y="3686692"/>
            <a:ext cx="763317" cy="1984828"/>
            <a:chOff x="457200" y="1109495"/>
            <a:chExt cx="1111251" cy="2889549"/>
          </a:xfrm>
        </p:grpSpPr>
        <p:sp>
          <p:nvSpPr>
            <p:cNvPr id="62" name="Freeform 156"/>
            <p:cNvSpPr>
              <a:spLocks/>
            </p:cNvSpPr>
            <p:nvPr/>
          </p:nvSpPr>
          <p:spPr bwMode="auto">
            <a:xfrm>
              <a:off x="721642" y="3379535"/>
              <a:ext cx="258499" cy="619509"/>
            </a:xfrm>
            <a:custGeom>
              <a:avLst/>
              <a:gdLst>
                <a:gd name="T0" fmla="*/ 107 w 107"/>
                <a:gd name="T1" fmla="*/ 0 h 257"/>
                <a:gd name="T2" fmla="*/ 107 w 107"/>
                <a:gd name="T3" fmla="*/ 208 h 257"/>
                <a:gd name="T4" fmla="*/ 53 w 107"/>
                <a:gd name="T5" fmla="*/ 257 h 257"/>
                <a:gd name="T6" fmla="*/ 0 w 107"/>
                <a:gd name="T7" fmla="*/ 208 h 257"/>
                <a:gd name="T8" fmla="*/ 0 w 107"/>
                <a:gd name="T9" fmla="*/ 0 h 257"/>
                <a:gd name="T10" fmla="*/ 107 w 107"/>
                <a:gd name="T1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257">
                  <a:moveTo>
                    <a:pt x="107" y="0"/>
                  </a:moveTo>
                  <a:cubicBezTo>
                    <a:pt x="107" y="208"/>
                    <a:pt x="107" y="208"/>
                    <a:pt x="107" y="208"/>
                  </a:cubicBezTo>
                  <a:cubicBezTo>
                    <a:pt x="107" y="241"/>
                    <a:pt x="89" y="257"/>
                    <a:pt x="53" y="257"/>
                  </a:cubicBezTo>
                  <a:cubicBezTo>
                    <a:pt x="18" y="257"/>
                    <a:pt x="0" y="241"/>
                    <a:pt x="0" y="20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7"/>
            <p:cNvSpPr>
              <a:spLocks/>
            </p:cNvSpPr>
            <p:nvPr/>
          </p:nvSpPr>
          <p:spPr bwMode="auto">
            <a:xfrm>
              <a:off x="1048481" y="3379535"/>
              <a:ext cx="258499" cy="619509"/>
            </a:xfrm>
            <a:custGeom>
              <a:avLst/>
              <a:gdLst>
                <a:gd name="T0" fmla="*/ 107 w 107"/>
                <a:gd name="T1" fmla="*/ 0 h 257"/>
                <a:gd name="T2" fmla="*/ 107 w 107"/>
                <a:gd name="T3" fmla="*/ 208 h 257"/>
                <a:gd name="T4" fmla="*/ 53 w 107"/>
                <a:gd name="T5" fmla="*/ 257 h 257"/>
                <a:gd name="T6" fmla="*/ 0 w 107"/>
                <a:gd name="T7" fmla="*/ 208 h 257"/>
                <a:gd name="T8" fmla="*/ 0 w 107"/>
                <a:gd name="T9" fmla="*/ 0 h 257"/>
                <a:gd name="T10" fmla="*/ 107 w 107"/>
                <a:gd name="T1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257">
                  <a:moveTo>
                    <a:pt x="107" y="0"/>
                  </a:moveTo>
                  <a:cubicBezTo>
                    <a:pt x="107" y="208"/>
                    <a:pt x="107" y="208"/>
                    <a:pt x="107" y="208"/>
                  </a:cubicBezTo>
                  <a:cubicBezTo>
                    <a:pt x="107" y="241"/>
                    <a:pt x="89" y="257"/>
                    <a:pt x="53" y="257"/>
                  </a:cubicBezTo>
                  <a:cubicBezTo>
                    <a:pt x="17" y="257"/>
                    <a:pt x="0" y="241"/>
                    <a:pt x="0" y="20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58"/>
            <p:cNvSpPr>
              <a:spLocks noEditPoints="1"/>
            </p:cNvSpPr>
            <p:nvPr/>
          </p:nvSpPr>
          <p:spPr bwMode="auto">
            <a:xfrm>
              <a:off x="721642" y="2875909"/>
              <a:ext cx="585338" cy="503629"/>
            </a:xfrm>
            <a:custGeom>
              <a:avLst/>
              <a:gdLst>
                <a:gd name="T0" fmla="*/ 394 w 394"/>
                <a:gd name="T1" fmla="*/ 0 h 339"/>
                <a:gd name="T2" fmla="*/ 394 w 394"/>
                <a:gd name="T3" fmla="*/ 339 h 339"/>
                <a:gd name="T4" fmla="*/ 220 w 394"/>
                <a:gd name="T5" fmla="*/ 339 h 339"/>
                <a:gd name="T6" fmla="*/ 220 w 394"/>
                <a:gd name="T7" fmla="*/ 0 h 339"/>
                <a:gd name="T8" fmla="*/ 394 w 394"/>
                <a:gd name="T9" fmla="*/ 0 h 339"/>
                <a:gd name="T10" fmla="*/ 174 w 394"/>
                <a:gd name="T11" fmla="*/ 0 h 339"/>
                <a:gd name="T12" fmla="*/ 174 w 394"/>
                <a:gd name="T13" fmla="*/ 339 h 339"/>
                <a:gd name="T14" fmla="*/ 0 w 394"/>
                <a:gd name="T15" fmla="*/ 339 h 339"/>
                <a:gd name="T16" fmla="*/ 0 w 394"/>
                <a:gd name="T17" fmla="*/ 0 h 339"/>
                <a:gd name="T18" fmla="*/ 174 w 394"/>
                <a:gd name="T19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4" h="339">
                  <a:moveTo>
                    <a:pt x="394" y="0"/>
                  </a:moveTo>
                  <a:lnTo>
                    <a:pt x="394" y="339"/>
                  </a:lnTo>
                  <a:lnTo>
                    <a:pt x="220" y="339"/>
                  </a:lnTo>
                  <a:lnTo>
                    <a:pt x="220" y="0"/>
                  </a:lnTo>
                  <a:lnTo>
                    <a:pt x="394" y="0"/>
                  </a:lnTo>
                  <a:close/>
                  <a:moveTo>
                    <a:pt x="174" y="0"/>
                  </a:moveTo>
                  <a:lnTo>
                    <a:pt x="174" y="339"/>
                  </a:lnTo>
                  <a:lnTo>
                    <a:pt x="0" y="339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59"/>
            <p:cNvSpPr>
              <a:spLocks noEditPoints="1"/>
            </p:cNvSpPr>
            <p:nvPr/>
          </p:nvSpPr>
          <p:spPr bwMode="auto">
            <a:xfrm>
              <a:off x="457200" y="2358909"/>
              <a:ext cx="1111251" cy="516999"/>
            </a:xfrm>
            <a:custGeom>
              <a:avLst/>
              <a:gdLst>
                <a:gd name="T0" fmla="*/ 459 w 459"/>
                <a:gd name="T1" fmla="*/ 166 h 214"/>
                <a:gd name="T2" fmla="*/ 431 w 459"/>
                <a:gd name="T3" fmla="*/ 214 h 214"/>
                <a:gd name="T4" fmla="*/ 400 w 459"/>
                <a:gd name="T5" fmla="*/ 214 h 214"/>
                <a:gd name="T6" fmla="*/ 372 w 459"/>
                <a:gd name="T7" fmla="*/ 166 h 214"/>
                <a:gd name="T8" fmla="*/ 372 w 459"/>
                <a:gd name="T9" fmla="*/ 0 h 214"/>
                <a:gd name="T10" fmla="*/ 459 w 459"/>
                <a:gd name="T11" fmla="*/ 0 h 214"/>
                <a:gd name="T12" fmla="*/ 459 w 459"/>
                <a:gd name="T13" fmla="*/ 166 h 214"/>
                <a:gd name="T14" fmla="*/ 351 w 459"/>
                <a:gd name="T15" fmla="*/ 0 h 214"/>
                <a:gd name="T16" fmla="*/ 351 w 459"/>
                <a:gd name="T17" fmla="*/ 214 h 214"/>
                <a:gd name="T18" fmla="*/ 244 w 459"/>
                <a:gd name="T19" fmla="*/ 214 h 214"/>
                <a:gd name="T20" fmla="*/ 244 w 459"/>
                <a:gd name="T21" fmla="*/ 161 h 214"/>
                <a:gd name="T22" fmla="*/ 215 w 459"/>
                <a:gd name="T23" fmla="*/ 161 h 214"/>
                <a:gd name="T24" fmla="*/ 215 w 459"/>
                <a:gd name="T25" fmla="*/ 214 h 214"/>
                <a:gd name="T26" fmla="*/ 109 w 459"/>
                <a:gd name="T27" fmla="*/ 214 h 214"/>
                <a:gd name="T28" fmla="*/ 109 w 459"/>
                <a:gd name="T29" fmla="*/ 0 h 214"/>
                <a:gd name="T30" fmla="*/ 351 w 459"/>
                <a:gd name="T31" fmla="*/ 0 h 214"/>
                <a:gd name="T32" fmla="*/ 87 w 459"/>
                <a:gd name="T33" fmla="*/ 0 h 214"/>
                <a:gd name="T34" fmla="*/ 87 w 459"/>
                <a:gd name="T35" fmla="*/ 166 h 214"/>
                <a:gd name="T36" fmla="*/ 59 w 459"/>
                <a:gd name="T37" fmla="*/ 214 h 214"/>
                <a:gd name="T38" fmla="*/ 28 w 459"/>
                <a:gd name="T39" fmla="*/ 214 h 214"/>
                <a:gd name="T40" fmla="*/ 0 w 459"/>
                <a:gd name="T41" fmla="*/ 166 h 214"/>
                <a:gd name="T42" fmla="*/ 0 w 459"/>
                <a:gd name="T43" fmla="*/ 0 h 214"/>
                <a:gd name="T44" fmla="*/ 87 w 459"/>
                <a:gd name="T4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9" h="214">
                  <a:moveTo>
                    <a:pt x="459" y="166"/>
                  </a:moveTo>
                  <a:cubicBezTo>
                    <a:pt x="459" y="193"/>
                    <a:pt x="450" y="208"/>
                    <a:pt x="431" y="214"/>
                  </a:cubicBezTo>
                  <a:cubicBezTo>
                    <a:pt x="400" y="214"/>
                    <a:pt x="400" y="214"/>
                    <a:pt x="400" y="214"/>
                  </a:cubicBezTo>
                  <a:cubicBezTo>
                    <a:pt x="381" y="208"/>
                    <a:pt x="372" y="193"/>
                    <a:pt x="372" y="166"/>
                  </a:cubicBezTo>
                  <a:cubicBezTo>
                    <a:pt x="372" y="0"/>
                    <a:pt x="372" y="0"/>
                    <a:pt x="372" y="0"/>
                  </a:cubicBezTo>
                  <a:cubicBezTo>
                    <a:pt x="459" y="0"/>
                    <a:pt x="459" y="0"/>
                    <a:pt x="459" y="0"/>
                  </a:cubicBezTo>
                  <a:lnTo>
                    <a:pt x="459" y="166"/>
                  </a:lnTo>
                  <a:close/>
                  <a:moveTo>
                    <a:pt x="351" y="0"/>
                  </a:moveTo>
                  <a:cubicBezTo>
                    <a:pt x="351" y="214"/>
                    <a:pt x="351" y="214"/>
                    <a:pt x="351" y="214"/>
                  </a:cubicBezTo>
                  <a:cubicBezTo>
                    <a:pt x="244" y="214"/>
                    <a:pt x="244" y="214"/>
                    <a:pt x="244" y="214"/>
                  </a:cubicBezTo>
                  <a:cubicBezTo>
                    <a:pt x="244" y="161"/>
                    <a:pt x="244" y="161"/>
                    <a:pt x="244" y="161"/>
                  </a:cubicBezTo>
                  <a:cubicBezTo>
                    <a:pt x="215" y="161"/>
                    <a:pt x="215" y="161"/>
                    <a:pt x="215" y="161"/>
                  </a:cubicBezTo>
                  <a:cubicBezTo>
                    <a:pt x="215" y="214"/>
                    <a:pt x="215" y="214"/>
                    <a:pt x="215" y="214"/>
                  </a:cubicBezTo>
                  <a:cubicBezTo>
                    <a:pt x="109" y="214"/>
                    <a:pt x="109" y="214"/>
                    <a:pt x="109" y="214"/>
                  </a:cubicBezTo>
                  <a:cubicBezTo>
                    <a:pt x="109" y="0"/>
                    <a:pt x="109" y="0"/>
                    <a:pt x="109" y="0"/>
                  </a:cubicBezTo>
                  <a:lnTo>
                    <a:pt x="351" y="0"/>
                  </a:lnTo>
                  <a:close/>
                  <a:moveTo>
                    <a:pt x="87" y="0"/>
                  </a:moveTo>
                  <a:cubicBezTo>
                    <a:pt x="87" y="166"/>
                    <a:pt x="87" y="166"/>
                    <a:pt x="87" y="166"/>
                  </a:cubicBezTo>
                  <a:cubicBezTo>
                    <a:pt x="87" y="193"/>
                    <a:pt x="78" y="208"/>
                    <a:pt x="59" y="214"/>
                  </a:cubicBezTo>
                  <a:cubicBezTo>
                    <a:pt x="28" y="214"/>
                    <a:pt x="28" y="214"/>
                    <a:pt x="28" y="214"/>
                  </a:cubicBezTo>
                  <a:cubicBezTo>
                    <a:pt x="9" y="208"/>
                    <a:pt x="0" y="193"/>
                    <a:pt x="0" y="16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60"/>
            <p:cNvSpPr>
              <a:spLocks noEditPoints="1"/>
            </p:cNvSpPr>
            <p:nvPr/>
          </p:nvSpPr>
          <p:spPr bwMode="auto">
            <a:xfrm>
              <a:off x="457200" y="2008301"/>
              <a:ext cx="1111251" cy="350608"/>
            </a:xfrm>
            <a:custGeom>
              <a:avLst/>
              <a:gdLst>
                <a:gd name="T0" fmla="*/ 606 w 748"/>
                <a:gd name="T1" fmla="*/ 236 h 236"/>
                <a:gd name="T2" fmla="*/ 606 w 748"/>
                <a:gd name="T3" fmla="*/ 0 h 236"/>
                <a:gd name="T4" fmla="*/ 748 w 748"/>
                <a:gd name="T5" fmla="*/ 0 h 236"/>
                <a:gd name="T6" fmla="*/ 748 w 748"/>
                <a:gd name="T7" fmla="*/ 236 h 236"/>
                <a:gd name="T8" fmla="*/ 606 w 748"/>
                <a:gd name="T9" fmla="*/ 236 h 236"/>
                <a:gd name="T10" fmla="*/ 572 w 748"/>
                <a:gd name="T11" fmla="*/ 0 h 236"/>
                <a:gd name="T12" fmla="*/ 572 w 748"/>
                <a:gd name="T13" fmla="*/ 236 h 236"/>
                <a:gd name="T14" fmla="*/ 178 w 748"/>
                <a:gd name="T15" fmla="*/ 236 h 236"/>
                <a:gd name="T16" fmla="*/ 178 w 748"/>
                <a:gd name="T17" fmla="*/ 0 h 236"/>
                <a:gd name="T18" fmla="*/ 572 w 748"/>
                <a:gd name="T19" fmla="*/ 0 h 236"/>
                <a:gd name="T20" fmla="*/ 142 w 748"/>
                <a:gd name="T21" fmla="*/ 0 h 236"/>
                <a:gd name="T22" fmla="*/ 142 w 748"/>
                <a:gd name="T23" fmla="*/ 236 h 236"/>
                <a:gd name="T24" fmla="*/ 0 w 748"/>
                <a:gd name="T25" fmla="*/ 236 h 236"/>
                <a:gd name="T26" fmla="*/ 0 w 748"/>
                <a:gd name="T27" fmla="*/ 0 h 236"/>
                <a:gd name="T28" fmla="*/ 142 w 748"/>
                <a:gd name="T2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48" h="236">
                  <a:moveTo>
                    <a:pt x="606" y="236"/>
                  </a:moveTo>
                  <a:lnTo>
                    <a:pt x="606" y="0"/>
                  </a:lnTo>
                  <a:lnTo>
                    <a:pt x="748" y="0"/>
                  </a:lnTo>
                  <a:lnTo>
                    <a:pt x="748" y="236"/>
                  </a:lnTo>
                  <a:lnTo>
                    <a:pt x="606" y="236"/>
                  </a:lnTo>
                  <a:close/>
                  <a:moveTo>
                    <a:pt x="572" y="0"/>
                  </a:moveTo>
                  <a:lnTo>
                    <a:pt x="572" y="236"/>
                  </a:lnTo>
                  <a:lnTo>
                    <a:pt x="178" y="236"/>
                  </a:lnTo>
                  <a:lnTo>
                    <a:pt x="178" y="0"/>
                  </a:lnTo>
                  <a:lnTo>
                    <a:pt x="572" y="0"/>
                  </a:lnTo>
                  <a:close/>
                  <a:moveTo>
                    <a:pt x="142" y="0"/>
                  </a:moveTo>
                  <a:lnTo>
                    <a:pt x="142" y="236"/>
                  </a:lnTo>
                  <a:lnTo>
                    <a:pt x="0" y="236"/>
                  </a:lnTo>
                  <a:lnTo>
                    <a:pt x="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61"/>
            <p:cNvSpPr>
              <a:spLocks/>
            </p:cNvSpPr>
            <p:nvPr/>
          </p:nvSpPr>
          <p:spPr bwMode="auto">
            <a:xfrm>
              <a:off x="457200" y="1625009"/>
              <a:ext cx="1111251" cy="383292"/>
            </a:xfrm>
            <a:custGeom>
              <a:avLst/>
              <a:gdLst>
                <a:gd name="T0" fmla="*/ 372 w 459"/>
                <a:gd name="T1" fmla="*/ 159 h 159"/>
                <a:gd name="T2" fmla="*/ 372 w 459"/>
                <a:gd name="T3" fmla="*/ 140 h 159"/>
                <a:gd name="T4" fmla="*/ 351 w 459"/>
                <a:gd name="T5" fmla="*/ 140 h 159"/>
                <a:gd name="T6" fmla="*/ 351 w 459"/>
                <a:gd name="T7" fmla="*/ 159 h 159"/>
                <a:gd name="T8" fmla="*/ 109 w 459"/>
                <a:gd name="T9" fmla="*/ 159 h 159"/>
                <a:gd name="T10" fmla="*/ 109 w 459"/>
                <a:gd name="T11" fmla="*/ 140 h 159"/>
                <a:gd name="T12" fmla="*/ 87 w 459"/>
                <a:gd name="T13" fmla="*/ 140 h 159"/>
                <a:gd name="T14" fmla="*/ 87 w 459"/>
                <a:gd name="T15" fmla="*/ 159 h 159"/>
                <a:gd name="T16" fmla="*/ 0 w 459"/>
                <a:gd name="T17" fmla="*/ 159 h 159"/>
                <a:gd name="T18" fmla="*/ 0 w 459"/>
                <a:gd name="T19" fmla="*/ 92 h 159"/>
                <a:gd name="T20" fmla="*/ 119 w 459"/>
                <a:gd name="T21" fmla="*/ 0 h 159"/>
                <a:gd name="T22" fmla="*/ 341 w 459"/>
                <a:gd name="T23" fmla="*/ 0 h 159"/>
                <a:gd name="T24" fmla="*/ 459 w 459"/>
                <a:gd name="T25" fmla="*/ 92 h 159"/>
                <a:gd name="T26" fmla="*/ 459 w 459"/>
                <a:gd name="T27" fmla="*/ 159 h 159"/>
                <a:gd name="T28" fmla="*/ 372 w 459"/>
                <a:gd name="T2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9" h="159">
                  <a:moveTo>
                    <a:pt x="372" y="159"/>
                  </a:moveTo>
                  <a:cubicBezTo>
                    <a:pt x="372" y="140"/>
                    <a:pt x="372" y="140"/>
                    <a:pt x="372" y="140"/>
                  </a:cubicBezTo>
                  <a:cubicBezTo>
                    <a:pt x="351" y="140"/>
                    <a:pt x="351" y="140"/>
                    <a:pt x="351" y="140"/>
                  </a:cubicBezTo>
                  <a:cubicBezTo>
                    <a:pt x="351" y="159"/>
                    <a:pt x="351" y="159"/>
                    <a:pt x="351" y="159"/>
                  </a:cubicBezTo>
                  <a:cubicBezTo>
                    <a:pt x="109" y="159"/>
                    <a:pt x="109" y="159"/>
                    <a:pt x="109" y="159"/>
                  </a:cubicBezTo>
                  <a:cubicBezTo>
                    <a:pt x="109" y="140"/>
                    <a:pt x="109" y="140"/>
                    <a:pt x="109" y="140"/>
                  </a:cubicBezTo>
                  <a:cubicBezTo>
                    <a:pt x="87" y="140"/>
                    <a:pt x="87" y="140"/>
                    <a:pt x="87" y="140"/>
                  </a:cubicBezTo>
                  <a:cubicBezTo>
                    <a:pt x="87" y="159"/>
                    <a:pt x="87" y="159"/>
                    <a:pt x="87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31"/>
                    <a:pt x="40" y="0"/>
                    <a:pt x="119" y="0"/>
                  </a:cubicBezTo>
                  <a:cubicBezTo>
                    <a:pt x="341" y="0"/>
                    <a:pt x="341" y="0"/>
                    <a:pt x="341" y="0"/>
                  </a:cubicBezTo>
                  <a:cubicBezTo>
                    <a:pt x="420" y="0"/>
                    <a:pt x="459" y="31"/>
                    <a:pt x="459" y="92"/>
                  </a:cubicBezTo>
                  <a:cubicBezTo>
                    <a:pt x="459" y="159"/>
                    <a:pt x="459" y="159"/>
                    <a:pt x="459" y="159"/>
                  </a:cubicBezTo>
                  <a:lnTo>
                    <a:pt x="372" y="15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2"/>
            <p:cNvSpPr>
              <a:spLocks/>
            </p:cNvSpPr>
            <p:nvPr/>
          </p:nvSpPr>
          <p:spPr bwMode="auto">
            <a:xfrm>
              <a:off x="776611" y="1109495"/>
              <a:ext cx="457574" cy="491745"/>
            </a:xfrm>
            <a:custGeom>
              <a:avLst/>
              <a:gdLst>
                <a:gd name="T0" fmla="*/ 189 w 189"/>
                <a:gd name="T1" fmla="*/ 98 h 204"/>
                <a:gd name="T2" fmla="*/ 161 w 189"/>
                <a:gd name="T3" fmla="*/ 171 h 204"/>
                <a:gd name="T4" fmla="*/ 95 w 189"/>
                <a:gd name="T5" fmla="*/ 204 h 204"/>
                <a:gd name="T6" fmla="*/ 28 w 189"/>
                <a:gd name="T7" fmla="*/ 171 h 204"/>
                <a:gd name="T8" fmla="*/ 0 w 189"/>
                <a:gd name="T9" fmla="*/ 98 h 204"/>
                <a:gd name="T10" fmla="*/ 28 w 189"/>
                <a:gd name="T11" fmla="*/ 28 h 204"/>
                <a:gd name="T12" fmla="*/ 95 w 189"/>
                <a:gd name="T13" fmla="*/ 0 h 204"/>
                <a:gd name="T14" fmla="*/ 161 w 189"/>
                <a:gd name="T15" fmla="*/ 28 h 204"/>
                <a:gd name="T16" fmla="*/ 189 w 189"/>
                <a:gd name="T17" fmla="*/ 98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204">
                  <a:moveTo>
                    <a:pt x="189" y="98"/>
                  </a:moveTo>
                  <a:cubicBezTo>
                    <a:pt x="189" y="125"/>
                    <a:pt x="180" y="150"/>
                    <a:pt x="161" y="171"/>
                  </a:cubicBezTo>
                  <a:cubicBezTo>
                    <a:pt x="143" y="193"/>
                    <a:pt x="121" y="204"/>
                    <a:pt x="95" y="204"/>
                  </a:cubicBezTo>
                  <a:cubicBezTo>
                    <a:pt x="69" y="204"/>
                    <a:pt x="47" y="193"/>
                    <a:pt x="28" y="171"/>
                  </a:cubicBezTo>
                  <a:cubicBezTo>
                    <a:pt x="9" y="150"/>
                    <a:pt x="0" y="125"/>
                    <a:pt x="0" y="98"/>
                  </a:cubicBezTo>
                  <a:cubicBezTo>
                    <a:pt x="0" y="71"/>
                    <a:pt x="9" y="48"/>
                    <a:pt x="28" y="28"/>
                  </a:cubicBezTo>
                  <a:cubicBezTo>
                    <a:pt x="46" y="9"/>
                    <a:pt x="68" y="0"/>
                    <a:pt x="95" y="0"/>
                  </a:cubicBezTo>
                  <a:cubicBezTo>
                    <a:pt x="121" y="0"/>
                    <a:pt x="143" y="9"/>
                    <a:pt x="161" y="28"/>
                  </a:cubicBezTo>
                  <a:cubicBezTo>
                    <a:pt x="180" y="48"/>
                    <a:pt x="189" y="71"/>
                    <a:pt x="189" y="9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/>
          <p:cNvGrpSpPr>
            <a:grpSpLocks noChangeAspect="1"/>
          </p:cNvGrpSpPr>
          <p:nvPr/>
        </p:nvGrpSpPr>
        <p:grpSpPr>
          <a:xfrm>
            <a:off x="10471724" y="3686692"/>
            <a:ext cx="763317" cy="1984828"/>
            <a:chOff x="457200" y="1109495"/>
            <a:chExt cx="1111250" cy="2889548"/>
          </a:xfrm>
        </p:grpSpPr>
        <p:sp>
          <p:nvSpPr>
            <p:cNvPr id="70" name="Freeform 164"/>
            <p:cNvSpPr>
              <a:spLocks/>
            </p:cNvSpPr>
            <p:nvPr/>
          </p:nvSpPr>
          <p:spPr bwMode="auto">
            <a:xfrm>
              <a:off x="721642" y="3379535"/>
              <a:ext cx="258499" cy="619508"/>
            </a:xfrm>
            <a:custGeom>
              <a:avLst/>
              <a:gdLst>
                <a:gd name="T0" fmla="*/ 107 w 107"/>
                <a:gd name="T1" fmla="*/ 0 h 257"/>
                <a:gd name="T2" fmla="*/ 107 w 107"/>
                <a:gd name="T3" fmla="*/ 208 h 257"/>
                <a:gd name="T4" fmla="*/ 53 w 107"/>
                <a:gd name="T5" fmla="*/ 257 h 257"/>
                <a:gd name="T6" fmla="*/ 0 w 107"/>
                <a:gd name="T7" fmla="*/ 208 h 257"/>
                <a:gd name="T8" fmla="*/ 0 w 107"/>
                <a:gd name="T9" fmla="*/ 0 h 257"/>
                <a:gd name="T10" fmla="*/ 107 w 107"/>
                <a:gd name="T1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257">
                  <a:moveTo>
                    <a:pt x="107" y="0"/>
                  </a:moveTo>
                  <a:cubicBezTo>
                    <a:pt x="107" y="208"/>
                    <a:pt x="107" y="208"/>
                    <a:pt x="107" y="208"/>
                  </a:cubicBezTo>
                  <a:cubicBezTo>
                    <a:pt x="107" y="241"/>
                    <a:pt x="89" y="257"/>
                    <a:pt x="53" y="257"/>
                  </a:cubicBezTo>
                  <a:cubicBezTo>
                    <a:pt x="18" y="257"/>
                    <a:pt x="0" y="241"/>
                    <a:pt x="0" y="20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65"/>
            <p:cNvSpPr>
              <a:spLocks/>
            </p:cNvSpPr>
            <p:nvPr/>
          </p:nvSpPr>
          <p:spPr bwMode="auto">
            <a:xfrm>
              <a:off x="1048480" y="3379535"/>
              <a:ext cx="258499" cy="619508"/>
            </a:xfrm>
            <a:custGeom>
              <a:avLst/>
              <a:gdLst>
                <a:gd name="T0" fmla="*/ 107 w 107"/>
                <a:gd name="T1" fmla="*/ 0 h 257"/>
                <a:gd name="T2" fmla="*/ 107 w 107"/>
                <a:gd name="T3" fmla="*/ 208 h 257"/>
                <a:gd name="T4" fmla="*/ 53 w 107"/>
                <a:gd name="T5" fmla="*/ 257 h 257"/>
                <a:gd name="T6" fmla="*/ 0 w 107"/>
                <a:gd name="T7" fmla="*/ 208 h 257"/>
                <a:gd name="T8" fmla="*/ 0 w 107"/>
                <a:gd name="T9" fmla="*/ 0 h 257"/>
                <a:gd name="T10" fmla="*/ 107 w 107"/>
                <a:gd name="T1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257">
                  <a:moveTo>
                    <a:pt x="107" y="0"/>
                  </a:moveTo>
                  <a:cubicBezTo>
                    <a:pt x="107" y="208"/>
                    <a:pt x="107" y="208"/>
                    <a:pt x="107" y="208"/>
                  </a:cubicBezTo>
                  <a:cubicBezTo>
                    <a:pt x="107" y="241"/>
                    <a:pt x="89" y="257"/>
                    <a:pt x="53" y="257"/>
                  </a:cubicBezTo>
                  <a:cubicBezTo>
                    <a:pt x="17" y="257"/>
                    <a:pt x="0" y="241"/>
                    <a:pt x="0" y="20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66"/>
            <p:cNvSpPr>
              <a:spLocks noEditPoints="1"/>
            </p:cNvSpPr>
            <p:nvPr/>
          </p:nvSpPr>
          <p:spPr bwMode="auto">
            <a:xfrm>
              <a:off x="721642" y="2875908"/>
              <a:ext cx="585338" cy="503629"/>
            </a:xfrm>
            <a:custGeom>
              <a:avLst/>
              <a:gdLst>
                <a:gd name="T0" fmla="*/ 394 w 394"/>
                <a:gd name="T1" fmla="*/ 0 h 339"/>
                <a:gd name="T2" fmla="*/ 394 w 394"/>
                <a:gd name="T3" fmla="*/ 339 h 339"/>
                <a:gd name="T4" fmla="*/ 220 w 394"/>
                <a:gd name="T5" fmla="*/ 339 h 339"/>
                <a:gd name="T6" fmla="*/ 220 w 394"/>
                <a:gd name="T7" fmla="*/ 0 h 339"/>
                <a:gd name="T8" fmla="*/ 394 w 394"/>
                <a:gd name="T9" fmla="*/ 0 h 339"/>
                <a:gd name="T10" fmla="*/ 174 w 394"/>
                <a:gd name="T11" fmla="*/ 0 h 339"/>
                <a:gd name="T12" fmla="*/ 174 w 394"/>
                <a:gd name="T13" fmla="*/ 339 h 339"/>
                <a:gd name="T14" fmla="*/ 0 w 394"/>
                <a:gd name="T15" fmla="*/ 339 h 339"/>
                <a:gd name="T16" fmla="*/ 0 w 394"/>
                <a:gd name="T17" fmla="*/ 0 h 339"/>
                <a:gd name="T18" fmla="*/ 174 w 394"/>
                <a:gd name="T19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4" h="339">
                  <a:moveTo>
                    <a:pt x="394" y="0"/>
                  </a:moveTo>
                  <a:lnTo>
                    <a:pt x="394" y="339"/>
                  </a:lnTo>
                  <a:lnTo>
                    <a:pt x="220" y="339"/>
                  </a:lnTo>
                  <a:lnTo>
                    <a:pt x="220" y="0"/>
                  </a:lnTo>
                  <a:lnTo>
                    <a:pt x="394" y="0"/>
                  </a:lnTo>
                  <a:close/>
                  <a:moveTo>
                    <a:pt x="174" y="0"/>
                  </a:moveTo>
                  <a:lnTo>
                    <a:pt x="174" y="339"/>
                  </a:lnTo>
                  <a:lnTo>
                    <a:pt x="0" y="339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67"/>
            <p:cNvSpPr>
              <a:spLocks noEditPoints="1"/>
            </p:cNvSpPr>
            <p:nvPr/>
          </p:nvSpPr>
          <p:spPr bwMode="auto">
            <a:xfrm>
              <a:off x="457200" y="2358909"/>
              <a:ext cx="1111250" cy="516999"/>
            </a:xfrm>
            <a:custGeom>
              <a:avLst/>
              <a:gdLst>
                <a:gd name="T0" fmla="*/ 459 w 459"/>
                <a:gd name="T1" fmla="*/ 166 h 214"/>
                <a:gd name="T2" fmla="*/ 431 w 459"/>
                <a:gd name="T3" fmla="*/ 214 h 214"/>
                <a:gd name="T4" fmla="*/ 400 w 459"/>
                <a:gd name="T5" fmla="*/ 214 h 214"/>
                <a:gd name="T6" fmla="*/ 372 w 459"/>
                <a:gd name="T7" fmla="*/ 166 h 214"/>
                <a:gd name="T8" fmla="*/ 372 w 459"/>
                <a:gd name="T9" fmla="*/ 0 h 214"/>
                <a:gd name="T10" fmla="*/ 459 w 459"/>
                <a:gd name="T11" fmla="*/ 0 h 214"/>
                <a:gd name="T12" fmla="*/ 459 w 459"/>
                <a:gd name="T13" fmla="*/ 166 h 214"/>
                <a:gd name="T14" fmla="*/ 351 w 459"/>
                <a:gd name="T15" fmla="*/ 0 h 214"/>
                <a:gd name="T16" fmla="*/ 351 w 459"/>
                <a:gd name="T17" fmla="*/ 214 h 214"/>
                <a:gd name="T18" fmla="*/ 244 w 459"/>
                <a:gd name="T19" fmla="*/ 214 h 214"/>
                <a:gd name="T20" fmla="*/ 244 w 459"/>
                <a:gd name="T21" fmla="*/ 161 h 214"/>
                <a:gd name="T22" fmla="*/ 215 w 459"/>
                <a:gd name="T23" fmla="*/ 161 h 214"/>
                <a:gd name="T24" fmla="*/ 215 w 459"/>
                <a:gd name="T25" fmla="*/ 214 h 214"/>
                <a:gd name="T26" fmla="*/ 109 w 459"/>
                <a:gd name="T27" fmla="*/ 214 h 214"/>
                <a:gd name="T28" fmla="*/ 109 w 459"/>
                <a:gd name="T29" fmla="*/ 0 h 214"/>
                <a:gd name="T30" fmla="*/ 351 w 459"/>
                <a:gd name="T31" fmla="*/ 0 h 214"/>
                <a:gd name="T32" fmla="*/ 87 w 459"/>
                <a:gd name="T33" fmla="*/ 0 h 214"/>
                <a:gd name="T34" fmla="*/ 87 w 459"/>
                <a:gd name="T35" fmla="*/ 166 h 214"/>
                <a:gd name="T36" fmla="*/ 59 w 459"/>
                <a:gd name="T37" fmla="*/ 214 h 214"/>
                <a:gd name="T38" fmla="*/ 28 w 459"/>
                <a:gd name="T39" fmla="*/ 214 h 214"/>
                <a:gd name="T40" fmla="*/ 0 w 459"/>
                <a:gd name="T41" fmla="*/ 166 h 214"/>
                <a:gd name="T42" fmla="*/ 0 w 459"/>
                <a:gd name="T43" fmla="*/ 0 h 214"/>
                <a:gd name="T44" fmla="*/ 87 w 459"/>
                <a:gd name="T4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9" h="214">
                  <a:moveTo>
                    <a:pt x="459" y="166"/>
                  </a:moveTo>
                  <a:cubicBezTo>
                    <a:pt x="459" y="193"/>
                    <a:pt x="450" y="208"/>
                    <a:pt x="431" y="214"/>
                  </a:cubicBezTo>
                  <a:cubicBezTo>
                    <a:pt x="400" y="214"/>
                    <a:pt x="400" y="214"/>
                    <a:pt x="400" y="214"/>
                  </a:cubicBezTo>
                  <a:cubicBezTo>
                    <a:pt x="381" y="208"/>
                    <a:pt x="372" y="193"/>
                    <a:pt x="372" y="166"/>
                  </a:cubicBezTo>
                  <a:cubicBezTo>
                    <a:pt x="372" y="0"/>
                    <a:pt x="372" y="0"/>
                    <a:pt x="372" y="0"/>
                  </a:cubicBezTo>
                  <a:cubicBezTo>
                    <a:pt x="459" y="0"/>
                    <a:pt x="459" y="0"/>
                    <a:pt x="459" y="0"/>
                  </a:cubicBezTo>
                  <a:lnTo>
                    <a:pt x="459" y="166"/>
                  </a:lnTo>
                  <a:close/>
                  <a:moveTo>
                    <a:pt x="351" y="0"/>
                  </a:moveTo>
                  <a:cubicBezTo>
                    <a:pt x="351" y="214"/>
                    <a:pt x="351" y="214"/>
                    <a:pt x="351" y="214"/>
                  </a:cubicBezTo>
                  <a:cubicBezTo>
                    <a:pt x="244" y="214"/>
                    <a:pt x="244" y="214"/>
                    <a:pt x="244" y="214"/>
                  </a:cubicBezTo>
                  <a:cubicBezTo>
                    <a:pt x="244" y="161"/>
                    <a:pt x="244" y="161"/>
                    <a:pt x="244" y="161"/>
                  </a:cubicBezTo>
                  <a:cubicBezTo>
                    <a:pt x="215" y="161"/>
                    <a:pt x="215" y="161"/>
                    <a:pt x="215" y="161"/>
                  </a:cubicBezTo>
                  <a:cubicBezTo>
                    <a:pt x="215" y="214"/>
                    <a:pt x="215" y="214"/>
                    <a:pt x="215" y="214"/>
                  </a:cubicBezTo>
                  <a:cubicBezTo>
                    <a:pt x="109" y="214"/>
                    <a:pt x="109" y="214"/>
                    <a:pt x="109" y="214"/>
                  </a:cubicBezTo>
                  <a:cubicBezTo>
                    <a:pt x="109" y="0"/>
                    <a:pt x="109" y="0"/>
                    <a:pt x="109" y="0"/>
                  </a:cubicBezTo>
                  <a:lnTo>
                    <a:pt x="351" y="0"/>
                  </a:lnTo>
                  <a:close/>
                  <a:moveTo>
                    <a:pt x="87" y="0"/>
                  </a:moveTo>
                  <a:cubicBezTo>
                    <a:pt x="87" y="166"/>
                    <a:pt x="87" y="166"/>
                    <a:pt x="87" y="166"/>
                  </a:cubicBezTo>
                  <a:cubicBezTo>
                    <a:pt x="87" y="193"/>
                    <a:pt x="78" y="208"/>
                    <a:pt x="59" y="214"/>
                  </a:cubicBezTo>
                  <a:cubicBezTo>
                    <a:pt x="28" y="214"/>
                    <a:pt x="28" y="214"/>
                    <a:pt x="28" y="214"/>
                  </a:cubicBezTo>
                  <a:cubicBezTo>
                    <a:pt x="9" y="208"/>
                    <a:pt x="0" y="193"/>
                    <a:pt x="0" y="16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68"/>
            <p:cNvSpPr>
              <a:spLocks noEditPoints="1"/>
            </p:cNvSpPr>
            <p:nvPr/>
          </p:nvSpPr>
          <p:spPr bwMode="auto">
            <a:xfrm>
              <a:off x="457200" y="2008301"/>
              <a:ext cx="1111250" cy="350608"/>
            </a:xfrm>
            <a:custGeom>
              <a:avLst/>
              <a:gdLst>
                <a:gd name="T0" fmla="*/ 606 w 748"/>
                <a:gd name="T1" fmla="*/ 236 h 236"/>
                <a:gd name="T2" fmla="*/ 606 w 748"/>
                <a:gd name="T3" fmla="*/ 0 h 236"/>
                <a:gd name="T4" fmla="*/ 748 w 748"/>
                <a:gd name="T5" fmla="*/ 0 h 236"/>
                <a:gd name="T6" fmla="*/ 748 w 748"/>
                <a:gd name="T7" fmla="*/ 236 h 236"/>
                <a:gd name="T8" fmla="*/ 606 w 748"/>
                <a:gd name="T9" fmla="*/ 236 h 236"/>
                <a:gd name="T10" fmla="*/ 572 w 748"/>
                <a:gd name="T11" fmla="*/ 0 h 236"/>
                <a:gd name="T12" fmla="*/ 572 w 748"/>
                <a:gd name="T13" fmla="*/ 236 h 236"/>
                <a:gd name="T14" fmla="*/ 178 w 748"/>
                <a:gd name="T15" fmla="*/ 236 h 236"/>
                <a:gd name="T16" fmla="*/ 178 w 748"/>
                <a:gd name="T17" fmla="*/ 0 h 236"/>
                <a:gd name="T18" fmla="*/ 572 w 748"/>
                <a:gd name="T19" fmla="*/ 0 h 236"/>
                <a:gd name="T20" fmla="*/ 142 w 748"/>
                <a:gd name="T21" fmla="*/ 0 h 236"/>
                <a:gd name="T22" fmla="*/ 142 w 748"/>
                <a:gd name="T23" fmla="*/ 236 h 236"/>
                <a:gd name="T24" fmla="*/ 0 w 748"/>
                <a:gd name="T25" fmla="*/ 236 h 236"/>
                <a:gd name="T26" fmla="*/ 0 w 748"/>
                <a:gd name="T27" fmla="*/ 0 h 236"/>
                <a:gd name="T28" fmla="*/ 142 w 748"/>
                <a:gd name="T2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48" h="236">
                  <a:moveTo>
                    <a:pt x="606" y="236"/>
                  </a:moveTo>
                  <a:lnTo>
                    <a:pt x="606" y="0"/>
                  </a:lnTo>
                  <a:lnTo>
                    <a:pt x="748" y="0"/>
                  </a:lnTo>
                  <a:lnTo>
                    <a:pt x="748" y="236"/>
                  </a:lnTo>
                  <a:lnTo>
                    <a:pt x="606" y="236"/>
                  </a:lnTo>
                  <a:close/>
                  <a:moveTo>
                    <a:pt x="572" y="0"/>
                  </a:moveTo>
                  <a:lnTo>
                    <a:pt x="572" y="236"/>
                  </a:lnTo>
                  <a:lnTo>
                    <a:pt x="178" y="236"/>
                  </a:lnTo>
                  <a:lnTo>
                    <a:pt x="178" y="0"/>
                  </a:lnTo>
                  <a:lnTo>
                    <a:pt x="572" y="0"/>
                  </a:lnTo>
                  <a:close/>
                  <a:moveTo>
                    <a:pt x="142" y="0"/>
                  </a:moveTo>
                  <a:lnTo>
                    <a:pt x="142" y="236"/>
                  </a:lnTo>
                  <a:lnTo>
                    <a:pt x="0" y="236"/>
                  </a:lnTo>
                  <a:lnTo>
                    <a:pt x="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69"/>
            <p:cNvSpPr>
              <a:spLocks/>
            </p:cNvSpPr>
            <p:nvPr/>
          </p:nvSpPr>
          <p:spPr bwMode="auto">
            <a:xfrm>
              <a:off x="457200" y="1625009"/>
              <a:ext cx="1111250" cy="383292"/>
            </a:xfrm>
            <a:custGeom>
              <a:avLst/>
              <a:gdLst>
                <a:gd name="T0" fmla="*/ 372 w 459"/>
                <a:gd name="T1" fmla="*/ 159 h 159"/>
                <a:gd name="T2" fmla="*/ 372 w 459"/>
                <a:gd name="T3" fmla="*/ 140 h 159"/>
                <a:gd name="T4" fmla="*/ 351 w 459"/>
                <a:gd name="T5" fmla="*/ 140 h 159"/>
                <a:gd name="T6" fmla="*/ 351 w 459"/>
                <a:gd name="T7" fmla="*/ 159 h 159"/>
                <a:gd name="T8" fmla="*/ 109 w 459"/>
                <a:gd name="T9" fmla="*/ 159 h 159"/>
                <a:gd name="T10" fmla="*/ 109 w 459"/>
                <a:gd name="T11" fmla="*/ 140 h 159"/>
                <a:gd name="T12" fmla="*/ 87 w 459"/>
                <a:gd name="T13" fmla="*/ 140 h 159"/>
                <a:gd name="T14" fmla="*/ 87 w 459"/>
                <a:gd name="T15" fmla="*/ 159 h 159"/>
                <a:gd name="T16" fmla="*/ 0 w 459"/>
                <a:gd name="T17" fmla="*/ 159 h 159"/>
                <a:gd name="T18" fmla="*/ 0 w 459"/>
                <a:gd name="T19" fmla="*/ 92 h 159"/>
                <a:gd name="T20" fmla="*/ 119 w 459"/>
                <a:gd name="T21" fmla="*/ 0 h 159"/>
                <a:gd name="T22" fmla="*/ 341 w 459"/>
                <a:gd name="T23" fmla="*/ 0 h 159"/>
                <a:gd name="T24" fmla="*/ 459 w 459"/>
                <a:gd name="T25" fmla="*/ 92 h 159"/>
                <a:gd name="T26" fmla="*/ 459 w 459"/>
                <a:gd name="T27" fmla="*/ 159 h 159"/>
                <a:gd name="T28" fmla="*/ 372 w 459"/>
                <a:gd name="T2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9" h="159">
                  <a:moveTo>
                    <a:pt x="372" y="159"/>
                  </a:moveTo>
                  <a:cubicBezTo>
                    <a:pt x="372" y="140"/>
                    <a:pt x="372" y="140"/>
                    <a:pt x="372" y="140"/>
                  </a:cubicBezTo>
                  <a:cubicBezTo>
                    <a:pt x="351" y="140"/>
                    <a:pt x="351" y="140"/>
                    <a:pt x="351" y="140"/>
                  </a:cubicBezTo>
                  <a:cubicBezTo>
                    <a:pt x="351" y="159"/>
                    <a:pt x="351" y="159"/>
                    <a:pt x="351" y="159"/>
                  </a:cubicBezTo>
                  <a:cubicBezTo>
                    <a:pt x="109" y="159"/>
                    <a:pt x="109" y="159"/>
                    <a:pt x="109" y="159"/>
                  </a:cubicBezTo>
                  <a:cubicBezTo>
                    <a:pt x="109" y="140"/>
                    <a:pt x="109" y="140"/>
                    <a:pt x="109" y="140"/>
                  </a:cubicBezTo>
                  <a:cubicBezTo>
                    <a:pt x="87" y="140"/>
                    <a:pt x="87" y="140"/>
                    <a:pt x="87" y="140"/>
                  </a:cubicBezTo>
                  <a:cubicBezTo>
                    <a:pt x="87" y="159"/>
                    <a:pt x="87" y="159"/>
                    <a:pt x="87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31"/>
                    <a:pt x="40" y="0"/>
                    <a:pt x="119" y="0"/>
                  </a:cubicBezTo>
                  <a:cubicBezTo>
                    <a:pt x="341" y="0"/>
                    <a:pt x="341" y="0"/>
                    <a:pt x="341" y="0"/>
                  </a:cubicBezTo>
                  <a:cubicBezTo>
                    <a:pt x="420" y="0"/>
                    <a:pt x="459" y="31"/>
                    <a:pt x="459" y="92"/>
                  </a:cubicBezTo>
                  <a:cubicBezTo>
                    <a:pt x="459" y="159"/>
                    <a:pt x="459" y="159"/>
                    <a:pt x="459" y="159"/>
                  </a:cubicBezTo>
                  <a:lnTo>
                    <a:pt x="372" y="15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70"/>
            <p:cNvSpPr>
              <a:spLocks/>
            </p:cNvSpPr>
            <p:nvPr/>
          </p:nvSpPr>
          <p:spPr bwMode="auto">
            <a:xfrm>
              <a:off x="776611" y="1109495"/>
              <a:ext cx="457574" cy="491744"/>
            </a:xfrm>
            <a:custGeom>
              <a:avLst/>
              <a:gdLst>
                <a:gd name="T0" fmla="*/ 189 w 189"/>
                <a:gd name="T1" fmla="*/ 98 h 204"/>
                <a:gd name="T2" fmla="*/ 161 w 189"/>
                <a:gd name="T3" fmla="*/ 171 h 204"/>
                <a:gd name="T4" fmla="*/ 95 w 189"/>
                <a:gd name="T5" fmla="*/ 204 h 204"/>
                <a:gd name="T6" fmla="*/ 28 w 189"/>
                <a:gd name="T7" fmla="*/ 171 h 204"/>
                <a:gd name="T8" fmla="*/ 0 w 189"/>
                <a:gd name="T9" fmla="*/ 98 h 204"/>
                <a:gd name="T10" fmla="*/ 28 w 189"/>
                <a:gd name="T11" fmla="*/ 28 h 204"/>
                <a:gd name="T12" fmla="*/ 95 w 189"/>
                <a:gd name="T13" fmla="*/ 0 h 204"/>
                <a:gd name="T14" fmla="*/ 161 w 189"/>
                <a:gd name="T15" fmla="*/ 28 h 204"/>
                <a:gd name="T16" fmla="*/ 189 w 189"/>
                <a:gd name="T17" fmla="*/ 98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204">
                  <a:moveTo>
                    <a:pt x="189" y="98"/>
                  </a:moveTo>
                  <a:cubicBezTo>
                    <a:pt x="189" y="125"/>
                    <a:pt x="180" y="150"/>
                    <a:pt x="161" y="171"/>
                  </a:cubicBezTo>
                  <a:cubicBezTo>
                    <a:pt x="143" y="193"/>
                    <a:pt x="121" y="204"/>
                    <a:pt x="95" y="204"/>
                  </a:cubicBezTo>
                  <a:cubicBezTo>
                    <a:pt x="69" y="204"/>
                    <a:pt x="47" y="193"/>
                    <a:pt x="28" y="171"/>
                  </a:cubicBezTo>
                  <a:cubicBezTo>
                    <a:pt x="9" y="150"/>
                    <a:pt x="0" y="125"/>
                    <a:pt x="0" y="98"/>
                  </a:cubicBezTo>
                  <a:cubicBezTo>
                    <a:pt x="0" y="71"/>
                    <a:pt x="9" y="48"/>
                    <a:pt x="28" y="28"/>
                  </a:cubicBezTo>
                  <a:cubicBezTo>
                    <a:pt x="46" y="9"/>
                    <a:pt x="68" y="0"/>
                    <a:pt x="95" y="0"/>
                  </a:cubicBezTo>
                  <a:cubicBezTo>
                    <a:pt x="121" y="0"/>
                    <a:pt x="143" y="9"/>
                    <a:pt x="161" y="28"/>
                  </a:cubicBezTo>
                  <a:cubicBezTo>
                    <a:pt x="180" y="48"/>
                    <a:pt x="189" y="71"/>
                    <a:pt x="189" y="9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7" name="Group 76"/>
          <p:cNvGrpSpPr>
            <a:grpSpLocks noChangeAspect="1"/>
          </p:cNvGrpSpPr>
          <p:nvPr/>
        </p:nvGrpSpPr>
        <p:grpSpPr>
          <a:xfrm>
            <a:off x="8698623" y="4288691"/>
            <a:ext cx="763317" cy="1367439"/>
            <a:chOff x="457200" y="2008301"/>
            <a:chExt cx="1111250" cy="1990742"/>
          </a:xfrm>
          <a:solidFill>
            <a:srgbClr val="92D050"/>
          </a:solidFill>
        </p:grpSpPr>
        <p:sp>
          <p:nvSpPr>
            <p:cNvPr id="78" name="Freeform 180"/>
            <p:cNvSpPr>
              <a:spLocks/>
            </p:cNvSpPr>
            <p:nvPr/>
          </p:nvSpPr>
          <p:spPr bwMode="auto">
            <a:xfrm>
              <a:off x="721642" y="3379535"/>
              <a:ext cx="258499" cy="619508"/>
            </a:xfrm>
            <a:custGeom>
              <a:avLst/>
              <a:gdLst>
                <a:gd name="T0" fmla="*/ 107 w 107"/>
                <a:gd name="T1" fmla="*/ 0 h 257"/>
                <a:gd name="T2" fmla="*/ 107 w 107"/>
                <a:gd name="T3" fmla="*/ 208 h 257"/>
                <a:gd name="T4" fmla="*/ 53 w 107"/>
                <a:gd name="T5" fmla="*/ 257 h 257"/>
                <a:gd name="T6" fmla="*/ 0 w 107"/>
                <a:gd name="T7" fmla="*/ 208 h 257"/>
                <a:gd name="T8" fmla="*/ 0 w 107"/>
                <a:gd name="T9" fmla="*/ 0 h 257"/>
                <a:gd name="T10" fmla="*/ 107 w 107"/>
                <a:gd name="T1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257">
                  <a:moveTo>
                    <a:pt x="107" y="0"/>
                  </a:moveTo>
                  <a:cubicBezTo>
                    <a:pt x="107" y="208"/>
                    <a:pt x="107" y="208"/>
                    <a:pt x="107" y="208"/>
                  </a:cubicBezTo>
                  <a:cubicBezTo>
                    <a:pt x="107" y="241"/>
                    <a:pt x="89" y="257"/>
                    <a:pt x="53" y="257"/>
                  </a:cubicBezTo>
                  <a:cubicBezTo>
                    <a:pt x="18" y="257"/>
                    <a:pt x="0" y="241"/>
                    <a:pt x="0" y="20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81"/>
            <p:cNvSpPr>
              <a:spLocks/>
            </p:cNvSpPr>
            <p:nvPr/>
          </p:nvSpPr>
          <p:spPr bwMode="auto">
            <a:xfrm>
              <a:off x="1048480" y="3379535"/>
              <a:ext cx="258499" cy="619508"/>
            </a:xfrm>
            <a:custGeom>
              <a:avLst/>
              <a:gdLst>
                <a:gd name="T0" fmla="*/ 107 w 107"/>
                <a:gd name="T1" fmla="*/ 0 h 257"/>
                <a:gd name="T2" fmla="*/ 107 w 107"/>
                <a:gd name="T3" fmla="*/ 208 h 257"/>
                <a:gd name="T4" fmla="*/ 53 w 107"/>
                <a:gd name="T5" fmla="*/ 257 h 257"/>
                <a:gd name="T6" fmla="*/ 0 w 107"/>
                <a:gd name="T7" fmla="*/ 208 h 257"/>
                <a:gd name="T8" fmla="*/ 0 w 107"/>
                <a:gd name="T9" fmla="*/ 0 h 257"/>
                <a:gd name="T10" fmla="*/ 107 w 107"/>
                <a:gd name="T1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257">
                  <a:moveTo>
                    <a:pt x="107" y="0"/>
                  </a:moveTo>
                  <a:cubicBezTo>
                    <a:pt x="107" y="208"/>
                    <a:pt x="107" y="208"/>
                    <a:pt x="107" y="208"/>
                  </a:cubicBezTo>
                  <a:cubicBezTo>
                    <a:pt x="107" y="241"/>
                    <a:pt x="89" y="257"/>
                    <a:pt x="53" y="257"/>
                  </a:cubicBezTo>
                  <a:cubicBezTo>
                    <a:pt x="17" y="257"/>
                    <a:pt x="0" y="241"/>
                    <a:pt x="0" y="20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82"/>
            <p:cNvSpPr>
              <a:spLocks noEditPoints="1"/>
            </p:cNvSpPr>
            <p:nvPr/>
          </p:nvSpPr>
          <p:spPr bwMode="auto">
            <a:xfrm>
              <a:off x="721642" y="2875908"/>
              <a:ext cx="585338" cy="503629"/>
            </a:xfrm>
            <a:custGeom>
              <a:avLst/>
              <a:gdLst>
                <a:gd name="T0" fmla="*/ 394 w 394"/>
                <a:gd name="T1" fmla="*/ 0 h 339"/>
                <a:gd name="T2" fmla="*/ 394 w 394"/>
                <a:gd name="T3" fmla="*/ 339 h 339"/>
                <a:gd name="T4" fmla="*/ 220 w 394"/>
                <a:gd name="T5" fmla="*/ 339 h 339"/>
                <a:gd name="T6" fmla="*/ 220 w 394"/>
                <a:gd name="T7" fmla="*/ 0 h 339"/>
                <a:gd name="T8" fmla="*/ 394 w 394"/>
                <a:gd name="T9" fmla="*/ 0 h 339"/>
                <a:gd name="T10" fmla="*/ 174 w 394"/>
                <a:gd name="T11" fmla="*/ 0 h 339"/>
                <a:gd name="T12" fmla="*/ 174 w 394"/>
                <a:gd name="T13" fmla="*/ 339 h 339"/>
                <a:gd name="T14" fmla="*/ 0 w 394"/>
                <a:gd name="T15" fmla="*/ 339 h 339"/>
                <a:gd name="T16" fmla="*/ 0 w 394"/>
                <a:gd name="T17" fmla="*/ 0 h 339"/>
                <a:gd name="T18" fmla="*/ 174 w 394"/>
                <a:gd name="T19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4" h="339">
                  <a:moveTo>
                    <a:pt x="394" y="0"/>
                  </a:moveTo>
                  <a:lnTo>
                    <a:pt x="394" y="339"/>
                  </a:lnTo>
                  <a:lnTo>
                    <a:pt x="220" y="339"/>
                  </a:lnTo>
                  <a:lnTo>
                    <a:pt x="220" y="0"/>
                  </a:lnTo>
                  <a:lnTo>
                    <a:pt x="394" y="0"/>
                  </a:lnTo>
                  <a:close/>
                  <a:moveTo>
                    <a:pt x="174" y="0"/>
                  </a:moveTo>
                  <a:lnTo>
                    <a:pt x="174" y="339"/>
                  </a:lnTo>
                  <a:lnTo>
                    <a:pt x="0" y="339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83"/>
            <p:cNvSpPr>
              <a:spLocks noEditPoints="1"/>
            </p:cNvSpPr>
            <p:nvPr/>
          </p:nvSpPr>
          <p:spPr bwMode="auto">
            <a:xfrm>
              <a:off x="457200" y="2358909"/>
              <a:ext cx="1111250" cy="516999"/>
            </a:xfrm>
            <a:custGeom>
              <a:avLst/>
              <a:gdLst>
                <a:gd name="T0" fmla="*/ 459 w 459"/>
                <a:gd name="T1" fmla="*/ 166 h 214"/>
                <a:gd name="T2" fmla="*/ 431 w 459"/>
                <a:gd name="T3" fmla="*/ 214 h 214"/>
                <a:gd name="T4" fmla="*/ 400 w 459"/>
                <a:gd name="T5" fmla="*/ 214 h 214"/>
                <a:gd name="T6" fmla="*/ 372 w 459"/>
                <a:gd name="T7" fmla="*/ 166 h 214"/>
                <a:gd name="T8" fmla="*/ 372 w 459"/>
                <a:gd name="T9" fmla="*/ 0 h 214"/>
                <a:gd name="T10" fmla="*/ 459 w 459"/>
                <a:gd name="T11" fmla="*/ 0 h 214"/>
                <a:gd name="T12" fmla="*/ 459 w 459"/>
                <a:gd name="T13" fmla="*/ 166 h 214"/>
                <a:gd name="T14" fmla="*/ 351 w 459"/>
                <a:gd name="T15" fmla="*/ 0 h 214"/>
                <a:gd name="T16" fmla="*/ 351 w 459"/>
                <a:gd name="T17" fmla="*/ 214 h 214"/>
                <a:gd name="T18" fmla="*/ 244 w 459"/>
                <a:gd name="T19" fmla="*/ 214 h 214"/>
                <a:gd name="T20" fmla="*/ 244 w 459"/>
                <a:gd name="T21" fmla="*/ 161 h 214"/>
                <a:gd name="T22" fmla="*/ 215 w 459"/>
                <a:gd name="T23" fmla="*/ 161 h 214"/>
                <a:gd name="T24" fmla="*/ 215 w 459"/>
                <a:gd name="T25" fmla="*/ 214 h 214"/>
                <a:gd name="T26" fmla="*/ 109 w 459"/>
                <a:gd name="T27" fmla="*/ 214 h 214"/>
                <a:gd name="T28" fmla="*/ 109 w 459"/>
                <a:gd name="T29" fmla="*/ 0 h 214"/>
                <a:gd name="T30" fmla="*/ 351 w 459"/>
                <a:gd name="T31" fmla="*/ 0 h 214"/>
                <a:gd name="T32" fmla="*/ 87 w 459"/>
                <a:gd name="T33" fmla="*/ 0 h 214"/>
                <a:gd name="T34" fmla="*/ 87 w 459"/>
                <a:gd name="T35" fmla="*/ 166 h 214"/>
                <a:gd name="T36" fmla="*/ 59 w 459"/>
                <a:gd name="T37" fmla="*/ 214 h 214"/>
                <a:gd name="T38" fmla="*/ 28 w 459"/>
                <a:gd name="T39" fmla="*/ 214 h 214"/>
                <a:gd name="T40" fmla="*/ 0 w 459"/>
                <a:gd name="T41" fmla="*/ 166 h 214"/>
                <a:gd name="T42" fmla="*/ 0 w 459"/>
                <a:gd name="T43" fmla="*/ 0 h 214"/>
                <a:gd name="T44" fmla="*/ 87 w 459"/>
                <a:gd name="T4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9" h="214">
                  <a:moveTo>
                    <a:pt x="459" y="166"/>
                  </a:moveTo>
                  <a:cubicBezTo>
                    <a:pt x="459" y="193"/>
                    <a:pt x="450" y="208"/>
                    <a:pt x="431" y="214"/>
                  </a:cubicBezTo>
                  <a:cubicBezTo>
                    <a:pt x="400" y="214"/>
                    <a:pt x="400" y="214"/>
                    <a:pt x="400" y="214"/>
                  </a:cubicBezTo>
                  <a:cubicBezTo>
                    <a:pt x="381" y="208"/>
                    <a:pt x="372" y="193"/>
                    <a:pt x="372" y="166"/>
                  </a:cubicBezTo>
                  <a:cubicBezTo>
                    <a:pt x="372" y="0"/>
                    <a:pt x="372" y="0"/>
                    <a:pt x="372" y="0"/>
                  </a:cubicBezTo>
                  <a:cubicBezTo>
                    <a:pt x="459" y="0"/>
                    <a:pt x="459" y="0"/>
                    <a:pt x="459" y="0"/>
                  </a:cubicBezTo>
                  <a:lnTo>
                    <a:pt x="459" y="166"/>
                  </a:lnTo>
                  <a:close/>
                  <a:moveTo>
                    <a:pt x="351" y="0"/>
                  </a:moveTo>
                  <a:cubicBezTo>
                    <a:pt x="351" y="214"/>
                    <a:pt x="351" y="214"/>
                    <a:pt x="351" y="214"/>
                  </a:cubicBezTo>
                  <a:cubicBezTo>
                    <a:pt x="244" y="214"/>
                    <a:pt x="244" y="214"/>
                    <a:pt x="244" y="214"/>
                  </a:cubicBezTo>
                  <a:cubicBezTo>
                    <a:pt x="244" y="161"/>
                    <a:pt x="244" y="161"/>
                    <a:pt x="244" y="161"/>
                  </a:cubicBezTo>
                  <a:cubicBezTo>
                    <a:pt x="215" y="161"/>
                    <a:pt x="215" y="161"/>
                    <a:pt x="215" y="161"/>
                  </a:cubicBezTo>
                  <a:cubicBezTo>
                    <a:pt x="215" y="214"/>
                    <a:pt x="215" y="214"/>
                    <a:pt x="215" y="214"/>
                  </a:cubicBezTo>
                  <a:cubicBezTo>
                    <a:pt x="109" y="214"/>
                    <a:pt x="109" y="214"/>
                    <a:pt x="109" y="214"/>
                  </a:cubicBezTo>
                  <a:cubicBezTo>
                    <a:pt x="109" y="0"/>
                    <a:pt x="109" y="0"/>
                    <a:pt x="109" y="0"/>
                  </a:cubicBezTo>
                  <a:lnTo>
                    <a:pt x="351" y="0"/>
                  </a:lnTo>
                  <a:close/>
                  <a:moveTo>
                    <a:pt x="87" y="0"/>
                  </a:moveTo>
                  <a:cubicBezTo>
                    <a:pt x="87" y="166"/>
                    <a:pt x="87" y="166"/>
                    <a:pt x="87" y="166"/>
                  </a:cubicBezTo>
                  <a:cubicBezTo>
                    <a:pt x="87" y="193"/>
                    <a:pt x="78" y="208"/>
                    <a:pt x="59" y="214"/>
                  </a:cubicBezTo>
                  <a:cubicBezTo>
                    <a:pt x="28" y="214"/>
                    <a:pt x="28" y="214"/>
                    <a:pt x="28" y="214"/>
                  </a:cubicBezTo>
                  <a:cubicBezTo>
                    <a:pt x="9" y="208"/>
                    <a:pt x="0" y="193"/>
                    <a:pt x="0" y="16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84"/>
            <p:cNvSpPr>
              <a:spLocks noEditPoints="1"/>
            </p:cNvSpPr>
            <p:nvPr/>
          </p:nvSpPr>
          <p:spPr bwMode="auto">
            <a:xfrm>
              <a:off x="457200" y="2008301"/>
              <a:ext cx="1111250" cy="350608"/>
            </a:xfrm>
            <a:custGeom>
              <a:avLst/>
              <a:gdLst>
                <a:gd name="T0" fmla="*/ 606 w 748"/>
                <a:gd name="T1" fmla="*/ 236 h 236"/>
                <a:gd name="T2" fmla="*/ 606 w 748"/>
                <a:gd name="T3" fmla="*/ 0 h 236"/>
                <a:gd name="T4" fmla="*/ 748 w 748"/>
                <a:gd name="T5" fmla="*/ 0 h 236"/>
                <a:gd name="T6" fmla="*/ 748 w 748"/>
                <a:gd name="T7" fmla="*/ 236 h 236"/>
                <a:gd name="T8" fmla="*/ 606 w 748"/>
                <a:gd name="T9" fmla="*/ 236 h 236"/>
                <a:gd name="T10" fmla="*/ 572 w 748"/>
                <a:gd name="T11" fmla="*/ 0 h 236"/>
                <a:gd name="T12" fmla="*/ 572 w 748"/>
                <a:gd name="T13" fmla="*/ 236 h 236"/>
                <a:gd name="T14" fmla="*/ 178 w 748"/>
                <a:gd name="T15" fmla="*/ 236 h 236"/>
                <a:gd name="T16" fmla="*/ 178 w 748"/>
                <a:gd name="T17" fmla="*/ 0 h 236"/>
                <a:gd name="T18" fmla="*/ 572 w 748"/>
                <a:gd name="T19" fmla="*/ 0 h 236"/>
                <a:gd name="T20" fmla="*/ 142 w 748"/>
                <a:gd name="T21" fmla="*/ 0 h 236"/>
                <a:gd name="T22" fmla="*/ 142 w 748"/>
                <a:gd name="T23" fmla="*/ 236 h 236"/>
                <a:gd name="T24" fmla="*/ 0 w 748"/>
                <a:gd name="T25" fmla="*/ 236 h 236"/>
                <a:gd name="T26" fmla="*/ 0 w 748"/>
                <a:gd name="T27" fmla="*/ 0 h 236"/>
                <a:gd name="T28" fmla="*/ 142 w 748"/>
                <a:gd name="T2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48" h="236">
                  <a:moveTo>
                    <a:pt x="606" y="236"/>
                  </a:moveTo>
                  <a:lnTo>
                    <a:pt x="606" y="0"/>
                  </a:lnTo>
                  <a:lnTo>
                    <a:pt x="748" y="0"/>
                  </a:lnTo>
                  <a:lnTo>
                    <a:pt x="748" y="236"/>
                  </a:lnTo>
                  <a:lnTo>
                    <a:pt x="606" y="236"/>
                  </a:lnTo>
                  <a:close/>
                  <a:moveTo>
                    <a:pt x="572" y="0"/>
                  </a:moveTo>
                  <a:lnTo>
                    <a:pt x="572" y="236"/>
                  </a:lnTo>
                  <a:lnTo>
                    <a:pt x="178" y="236"/>
                  </a:lnTo>
                  <a:lnTo>
                    <a:pt x="178" y="0"/>
                  </a:lnTo>
                  <a:lnTo>
                    <a:pt x="572" y="0"/>
                  </a:lnTo>
                  <a:close/>
                  <a:moveTo>
                    <a:pt x="142" y="0"/>
                  </a:moveTo>
                  <a:lnTo>
                    <a:pt x="142" y="236"/>
                  </a:lnTo>
                  <a:lnTo>
                    <a:pt x="0" y="236"/>
                  </a:lnTo>
                  <a:lnTo>
                    <a:pt x="0" y="0"/>
                  </a:lnTo>
                  <a:lnTo>
                    <a:pt x="1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3" name="Group 82"/>
          <p:cNvGrpSpPr>
            <a:grpSpLocks noChangeAspect="1"/>
          </p:cNvGrpSpPr>
          <p:nvPr/>
        </p:nvGrpSpPr>
        <p:grpSpPr>
          <a:xfrm>
            <a:off x="9558476" y="4547729"/>
            <a:ext cx="763317" cy="1126607"/>
            <a:chOff x="457200" y="2358909"/>
            <a:chExt cx="1111250" cy="1640134"/>
          </a:xfrm>
          <a:solidFill>
            <a:srgbClr val="92D050"/>
          </a:solidFill>
        </p:grpSpPr>
        <p:sp>
          <p:nvSpPr>
            <p:cNvPr id="84" name="Freeform 188"/>
            <p:cNvSpPr>
              <a:spLocks/>
            </p:cNvSpPr>
            <p:nvPr/>
          </p:nvSpPr>
          <p:spPr bwMode="auto">
            <a:xfrm>
              <a:off x="721642" y="3379535"/>
              <a:ext cx="258499" cy="619508"/>
            </a:xfrm>
            <a:custGeom>
              <a:avLst/>
              <a:gdLst>
                <a:gd name="T0" fmla="*/ 107 w 107"/>
                <a:gd name="T1" fmla="*/ 0 h 257"/>
                <a:gd name="T2" fmla="*/ 107 w 107"/>
                <a:gd name="T3" fmla="*/ 208 h 257"/>
                <a:gd name="T4" fmla="*/ 53 w 107"/>
                <a:gd name="T5" fmla="*/ 257 h 257"/>
                <a:gd name="T6" fmla="*/ 0 w 107"/>
                <a:gd name="T7" fmla="*/ 208 h 257"/>
                <a:gd name="T8" fmla="*/ 0 w 107"/>
                <a:gd name="T9" fmla="*/ 0 h 257"/>
                <a:gd name="T10" fmla="*/ 107 w 107"/>
                <a:gd name="T1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257">
                  <a:moveTo>
                    <a:pt x="107" y="0"/>
                  </a:moveTo>
                  <a:cubicBezTo>
                    <a:pt x="107" y="208"/>
                    <a:pt x="107" y="208"/>
                    <a:pt x="107" y="208"/>
                  </a:cubicBezTo>
                  <a:cubicBezTo>
                    <a:pt x="107" y="241"/>
                    <a:pt x="89" y="257"/>
                    <a:pt x="53" y="257"/>
                  </a:cubicBezTo>
                  <a:cubicBezTo>
                    <a:pt x="18" y="257"/>
                    <a:pt x="0" y="241"/>
                    <a:pt x="0" y="20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89"/>
            <p:cNvSpPr>
              <a:spLocks/>
            </p:cNvSpPr>
            <p:nvPr/>
          </p:nvSpPr>
          <p:spPr bwMode="auto">
            <a:xfrm>
              <a:off x="1048480" y="3379535"/>
              <a:ext cx="258499" cy="619508"/>
            </a:xfrm>
            <a:custGeom>
              <a:avLst/>
              <a:gdLst>
                <a:gd name="T0" fmla="*/ 107 w 107"/>
                <a:gd name="T1" fmla="*/ 0 h 257"/>
                <a:gd name="T2" fmla="*/ 107 w 107"/>
                <a:gd name="T3" fmla="*/ 208 h 257"/>
                <a:gd name="T4" fmla="*/ 53 w 107"/>
                <a:gd name="T5" fmla="*/ 257 h 257"/>
                <a:gd name="T6" fmla="*/ 0 w 107"/>
                <a:gd name="T7" fmla="*/ 208 h 257"/>
                <a:gd name="T8" fmla="*/ 0 w 107"/>
                <a:gd name="T9" fmla="*/ 0 h 257"/>
                <a:gd name="T10" fmla="*/ 107 w 107"/>
                <a:gd name="T1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257">
                  <a:moveTo>
                    <a:pt x="107" y="0"/>
                  </a:moveTo>
                  <a:cubicBezTo>
                    <a:pt x="107" y="208"/>
                    <a:pt x="107" y="208"/>
                    <a:pt x="107" y="208"/>
                  </a:cubicBezTo>
                  <a:cubicBezTo>
                    <a:pt x="107" y="241"/>
                    <a:pt x="89" y="257"/>
                    <a:pt x="53" y="257"/>
                  </a:cubicBezTo>
                  <a:cubicBezTo>
                    <a:pt x="17" y="257"/>
                    <a:pt x="0" y="241"/>
                    <a:pt x="0" y="20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90"/>
            <p:cNvSpPr>
              <a:spLocks noEditPoints="1"/>
            </p:cNvSpPr>
            <p:nvPr/>
          </p:nvSpPr>
          <p:spPr bwMode="auto">
            <a:xfrm>
              <a:off x="721642" y="2875908"/>
              <a:ext cx="585338" cy="503629"/>
            </a:xfrm>
            <a:custGeom>
              <a:avLst/>
              <a:gdLst>
                <a:gd name="T0" fmla="*/ 394 w 394"/>
                <a:gd name="T1" fmla="*/ 0 h 339"/>
                <a:gd name="T2" fmla="*/ 394 w 394"/>
                <a:gd name="T3" fmla="*/ 339 h 339"/>
                <a:gd name="T4" fmla="*/ 220 w 394"/>
                <a:gd name="T5" fmla="*/ 339 h 339"/>
                <a:gd name="T6" fmla="*/ 220 w 394"/>
                <a:gd name="T7" fmla="*/ 0 h 339"/>
                <a:gd name="T8" fmla="*/ 394 w 394"/>
                <a:gd name="T9" fmla="*/ 0 h 339"/>
                <a:gd name="T10" fmla="*/ 174 w 394"/>
                <a:gd name="T11" fmla="*/ 0 h 339"/>
                <a:gd name="T12" fmla="*/ 174 w 394"/>
                <a:gd name="T13" fmla="*/ 339 h 339"/>
                <a:gd name="T14" fmla="*/ 0 w 394"/>
                <a:gd name="T15" fmla="*/ 339 h 339"/>
                <a:gd name="T16" fmla="*/ 0 w 394"/>
                <a:gd name="T17" fmla="*/ 0 h 339"/>
                <a:gd name="T18" fmla="*/ 174 w 394"/>
                <a:gd name="T19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4" h="339">
                  <a:moveTo>
                    <a:pt x="394" y="0"/>
                  </a:moveTo>
                  <a:lnTo>
                    <a:pt x="394" y="339"/>
                  </a:lnTo>
                  <a:lnTo>
                    <a:pt x="220" y="339"/>
                  </a:lnTo>
                  <a:lnTo>
                    <a:pt x="220" y="0"/>
                  </a:lnTo>
                  <a:lnTo>
                    <a:pt x="394" y="0"/>
                  </a:lnTo>
                  <a:close/>
                  <a:moveTo>
                    <a:pt x="174" y="0"/>
                  </a:moveTo>
                  <a:lnTo>
                    <a:pt x="174" y="339"/>
                  </a:lnTo>
                  <a:lnTo>
                    <a:pt x="0" y="339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91"/>
            <p:cNvSpPr>
              <a:spLocks noEditPoints="1"/>
            </p:cNvSpPr>
            <p:nvPr/>
          </p:nvSpPr>
          <p:spPr bwMode="auto">
            <a:xfrm>
              <a:off x="457200" y="2358909"/>
              <a:ext cx="1111250" cy="516999"/>
            </a:xfrm>
            <a:custGeom>
              <a:avLst/>
              <a:gdLst>
                <a:gd name="T0" fmla="*/ 459 w 459"/>
                <a:gd name="T1" fmla="*/ 166 h 214"/>
                <a:gd name="T2" fmla="*/ 431 w 459"/>
                <a:gd name="T3" fmla="*/ 214 h 214"/>
                <a:gd name="T4" fmla="*/ 400 w 459"/>
                <a:gd name="T5" fmla="*/ 214 h 214"/>
                <a:gd name="T6" fmla="*/ 372 w 459"/>
                <a:gd name="T7" fmla="*/ 166 h 214"/>
                <a:gd name="T8" fmla="*/ 372 w 459"/>
                <a:gd name="T9" fmla="*/ 0 h 214"/>
                <a:gd name="T10" fmla="*/ 459 w 459"/>
                <a:gd name="T11" fmla="*/ 0 h 214"/>
                <a:gd name="T12" fmla="*/ 459 w 459"/>
                <a:gd name="T13" fmla="*/ 166 h 214"/>
                <a:gd name="T14" fmla="*/ 351 w 459"/>
                <a:gd name="T15" fmla="*/ 0 h 214"/>
                <a:gd name="T16" fmla="*/ 351 w 459"/>
                <a:gd name="T17" fmla="*/ 214 h 214"/>
                <a:gd name="T18" fmla="*/ 244 w 459"/>
                <a:gd name="T19" fmla="*/ 214 h 214"/>
                <a:gd name="T20" fmla="*/ 244 w 459"/>
                <a:gd name="T21" fmla="*/ 161 h 214"/>
                <a:gd name="T22" fmla="*/ 215 w 459"/>
                <a:gd name="T23" fmla="*/ 161 h 214"/>
                <a:gd name="T24" fmla="*/ 215 w 459"/>
                <a:gd name="T25" fmla="*/ 214 h 214"/>
                <a:gd name="T26" fmla="*/ 109 w 459"/>
                <a:gd name="T27" fmla="*/ 214 h 214"/>
                <a:gd name="T28" fmla="*/ 109 w 459"/>
                <a:gd name="T29" fmla="*/ 0 h 214"/>
                <a:gd name="T30" fmla="*/ 351 w 459"/>
                <a:gd name="T31" fmla="*/ 0 h 214"/>
                <a:gd name="T32" fmla="*/ 87 w 459"/>
                <a:gd name="T33" fmla="*/ 0 h 214"/>
                <a:gd name="T34" fmla="*/ 87 w 459"/>
                <a:gd name="T35" fmla="*/ 166 h 214"/>
                <a:gd name="T36" fmla="*/ 59 w 459"/>
                <a:gd name="T37" fmla="*/ 214 h 214"/>
                <a:gd name="T38" fmla="*/ 28 w 459"/>
                <a:gd name="T39" fmla="*/ 214 h 214"/>
                <a:gd name="T40" fmla="*/ 0 w 459"/>
                <a:gd name="T41" fmla="*/ 166 h 214"/>
                <a:gd name="T42" fmla="*/ 0 w 459"/>
                <a:gd name="T43" fmla="*/ 0 h 214"/>
                <a:gd name="T44" fmla="*/ 87 w 459"/>
                <a:gd name="T4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9" h="214">
                  <a:moveTo>
                    <a:pt x="459" y="166"/>
                  </a:moveTo>
                  <a:cubicBezTo>
                    <a:pt x="459" y="193"/>
                    <a:pt x="450" y="208"/>
                    <a:pt x="431" y="214"/>
                  </a:cubicBezTo>
                  <a:cubicBezTo>
                    <a:pt x="400" y="214"/>
                    <a:pt x="400" y="214"/>
                    <a:pt x="400" y="214"/>
                  </a:cubicBezTo>
                  <a:cubicBezTo>
                    <a:pt x="381" y="208"/>
                    <a:pt x="372" y="193"/>
                    <a:pt x="372" y="166"/>
                  </a:cubicBezTo>
                  <a:cubicBezTo>
                    <a:pt x="372" y="0"/>
                    <a:pt x="372" y="0"/>
                    <a:pt x="372" y="0"/>
                  </a:cubicBezTo>
                  <a:cubicBezTo>
                    <a:pt x="459" y="0"/>
                    <a:pt x="459" y="0"/>
                    <a:pt x="459" y="0"/>
                  </a:cubicBezTo>
                  <a:lnTo>
                    <a:pt x="459" y="166"/>
                  </a:lnTo>
                  <a:close/>
                  <a:moveTo>
                    <a:pt x="351" y="0"/>
                  </a:moveTo>
                  <a:cubicBezTo>
                    <a:pt x="351" y="214"/>
                    <a:pt x="351" y="214"/>
                    <a:pt x="351" y="214"/>
                  </a:cubicBezTo>
                  <a:cubicBezTo>
                    <a:pt x="244" y="214"/>
                    <a:pt x="244" y="214"/>
                    <a:pt x="244" y="214"/>
                  </a:cubicBezTo>
                  <a:cubicBezTo>
                    <a:pt x="244" y="161"/>
                    <a:pt x="244" y="161"/>
                    <a:pt x="244" y="161"/>
                  </a:cubicBezTo>
                  <a:cubicBezTo>
                    <a:pt x="215" y="161"/>
                    <a:pt x="215" y="161"/>
                    <a:pt x="215" y="161"/>
                  </a:cubicBezTo>
                  <a:cubicBezTo>
                    <a:pt x="215" y="214"/>
                    <a:pt x="215" y="214"/>
                    <a:pt x="215" y="214"/>
                  </a:cubicBezTo>
                  <a:cubicBezTo>
                    <a:pt x="109" y="214"/>
                    <a:pt x="109" y="214"/>
                    <a:pt x="109" y="214"/>
                  </a:cubicBezTo>
                  <a:cubicBezTo>
                    <a:pt x="109" y="0"/>
                    <a:pt x="109" y="0"/>
                    <a:pt x="109" y="0"/>
                  </a:cubicBezTo>
                  <a:lnTo>
                    <a:pt x="351" y="0"/>
                  </a:lnTo>
                  <a:close/>
                  <a:moveTo>
                    <a:pt x="87" y="0"/>
                  </a:moveTo>
                  <a:cubicBezTo>
                    <a:pt x="87" y="166"/>
                    <a:pt x="87" y="166"/>
                    <a:pt x="87" y="166"/>
                  </a:cubicBezTo>
                  <a:cubicBezTo>
                    <a:pt x="87" y="193"/>
                    <a:pt x="78" y="208"/>
                    <a:pt x="59" y="214"/>
                  </a:cubicBezTo>
                  <a:cubicBezTo>
                    <a:pt x="28" y="214"/>
                    <a:pt x="28" y="214"/>
                    <a:pt x="28" y="214"/>
                  </a:cubicBezTo>
                  <a:cubicBezTo>
                    <a:pt x="9" y="208"/>
                    <a:pt x="0" y="193"/>
                    <a:pt x="0" y="16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8" name="Group 87"/>
          <p:cNvGrpSpPr>
            <a:grpSpLocks noChangeAspect="1"/>
          </p:cNvGrpSpPr>
          <p:nvPr/>
        </p:nvGrpSpPr>
        <p:grpSpPr>
          <a:xfrm>
            <a:off x="10653369" y="4909323"/>
            <a:ext cx="402068" cy="771481"/>
            <a:chOff x="721642" y="2875908"/>
            <a:chExt cx="585338" cy="1123135"/>
          </a:xfrm>
          <a:solidFill>
            <a:srgbClr val="92D050"/>
          </a:solidFill>
        </p:grpSpPr>
        <p:sp>
          <p:nvSpPr>
            <p:cNvPr id="89" name="Freeform 194"/>
            <p:cNvSpPr>
              <a:spLocks/>
            </p:cNvSpPr>
            <p:nvPr/>
          </p:nvSpPr>
          <p:spPr bwMode="auto">
            <a:xfrm>
              <a:off x="721642" y="3379535"/>
              <a:ext cx="258499" cy="619508"/>
            </a:xfrm>
            <a:custGeom>
              <a:avLst/>
              <a:gdLst>
                <a:gd name="T0" fmla="*/ 107 w 107"/>
                <a:gd name="T1" fmla="*/ 0 h 257"/>
                <a:gd name="T2" fmla="*/ 107 w 107"/>
                <a:gd name="T3" fmla="*/ 208 h 257"/>
                <a:gd name="T4" fmla="*/ 53 w 107"/>
                <a:gd name="T5" fmla="*/ 257 h 257"/>
                <a:gd name="T6" fmla="*/ 0 w 107"/>
                <a:gd name="T7" fmla="*/ 208 h 257"/>
                <a:gd name="T8" fmla="*/ 0 w 107"/>
                <a:gd name="T9" fmla="*/ 0 h 257"/>
                <a:gd name="T10" fmla="*/ 107 w 107"/>
                <a:gd name="T1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257">
                  <a:moveTo>
                    <a:pt x="107" y="0"/>
                  </a:moveTo>
                  <a:cubicBezTo>
                    <a:pt x="107" y="208"/>
                    <a:pt x="107" y="208"/>
                    <a:pt x="107" y="208"/>
                  </a:cubicBezTo>
                  <a:cubicBezTo>
                    <a:pt x="107" y="241"/>
                    <a:pt x="89" y="257"/>
                    <a:pt x="53" y="257"/>
                  </a:cubicBezTo>
                  <a:cubicBezTo>
                    <a:pt x="18" y="257"/>
                    <a:pt x="0" y="241"/>
                    <a:pt x="0" y="20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95"/>
            <p:cNvSpPr>
              <a:spLocks/>
            </p:cNvSpPr>
            <p:nvPr/>
          </p:nvSpPr>
          <p:spPr bwMode="auto">
            <a:xfrm>
              <a:off x="1048480" y="3379535"/>
              <a:ext cx="258499" cy="619508"/>
            </a:xfrm>
            <a:custGeom>
              <a:avLst/>
              <a:gdLst>
                <a:gd name="T0" fmla="*/ 107 w 107"/>
                <a:gd name="T1" fmla="*/ 0 h 257"/>
                <a:gd name="T2" fmla="*/ 107 w 107"/>
                <a:gd name="T3" fmla="*/ 208 h 257"/>
                <a:gd name="T4" fmla="*/ 53 w 107"/>
                <a:gd name="T5" fmla="*/ 257 h 257"/>
                <a:gd name="T6" fmla="*/ 0 w 107"/>
                <a:gd name="T7" fmla="*/ 208 h 257"/>
                <a:gd name="T8" fmla="*/ 0 w 107"/>
                <a:gd name="T9" fmla="*/ 0 h 257"/>
                <a:gd name="T10" fmla="*/ 107 w 107"/>
                <a:gd name="T1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257">
                  <a:moveTo>
                    <a:pt x="107" y="0"/>
                  </a:moveTo>
                  <a:cubicBezTo>
                    <a:pt x="107" y="208"/>
                    <a:pt x="107" y="208"/>
                    <a:pt x="107" y="208"/>
                  </a:cubicBezTo>
                  <a:cubicBezTo>
                    <a:pt x="107" y="241"/>
                    <a:pt x="89" y="257"/>
                    <a:pt x="53" y="257"/>
                  </a:cubicBezTo>
                  <a:cubicBezTo>
                    <a:pt x="17" y="257"/>
                    <a:pt x="0" y="241"/>
                    <a:pt x="0" y="20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96"/>
            <p:cNvSpPr>
              <a:spLocks noEditPoints="1"/>
            </p:cNvSpPr>
            <p:nvPr/>
          </p:nvSpPr>
          <p:spPr bwMode="auto">
            <a:xfrm>
              <a:off x="721642" y="2875908"/>
              <a:ext cx="585338" cy="503629"/>
            </a:xfrm>
            <a:custGeom>
              <a:avLst/>
              <a:gdLst>
                <a:gd name="T0" fmla="*/ 394 w 394"/>
                <a:gd name="T1" fmla="*/ 0 h 339"/>
                <a:gd name="T2" fmla="*/ 394 w 394"/>
                <a:gd name="T3" fmla="*/ 339 h 339"/>
                <a:gd name="T4" fmla="*/ 220 w 394"/>
                <a:gd name="T5" fmla="*/ 339 h 339"/>
                <a:gd name="T6" fmla="*/ 220 w 394"/>
                <a:gd name="T7" fmla="*/ 0 h 339"/>
                <a:gd name="T8" fmla="*/ 394 w 394"/>
                <a:gd name="T9" fmla="*/ 0 h 339"/>
                <a:gd name="T10" fmla="*/ 174 w 394"/>
                <a:gd name="T11" fmla="*/ 0 h 339"/>
                <a:gd name="T12" fmla="*/ 174 w 394"/>
                <a:gd name="T13" fmla="*/ 339 h 339"/>
                <a:gd name="T14" fmla="*/ 0 w 394"/>
                <a:gd name="T15" fmla="*/ 339 h 339"/>
                <a:gd name="T16" fmla="*/ 0 w 394"/>
                <a:gd name="T17" fmla="*/ 0 h 339"/>
                <a:gd name="T18" fmla="*/ 174 w 394"/>
                <a:gd name="T19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4" h="339">
                  <a:moveTo>
                    <a:pt x="394" y="0"/>
                  </a:moveTo>
                  <a:lnTo>
                    <a:pt x="394" y="339"/>
                  </a:lnTo>
                  <a:lnTo>
                    <a:pt x="220" y="339"/>
                  </a:lnTo>
                  <a:lnTo>
                    <a:pt x="220" y="0"/>
                  </a:lnTo>
                  <a:lnTo>
                    <a:pt x="394" y="0"/>
                  </a:lnTo>
                  <a:close/>
                  <a:moveTo>
                    <a:pt x="174" y="0"/>
                  </a:moveTo>
                  <a:lnTo>
                    <a:pt x="174" y="339"/>
                  </a:lnTo>
                  <a:lnTo>
                    <a:pt x="0" y="339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Oval 91"/>
          <p:cNvSpPr/>
          <p:nvPr/>
        </p:nvSpPr>
        <p:spPr>
          <a:xfrm>
            <a:off x="8235861" y="3288281"/>
            <a:ext cx="3428375" cy="2978376"/>
          </a:xfrm>
          <a:prstGeom prst="ellipse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74614" y="402972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Badu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122665" y="402928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Budi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980885" y="4041419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Bona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770900" y="397839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Dona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658567" y="3980915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Doni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0540127" y="400306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Dono</a:t>
            </a:r>
          </a:p>
        </p:txBody>
      </p:sp>
      <p:sp>
        <p:nvSpPr>
          <p:cNvPr id="98" name="Rectangle 97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100" name="Rectangle 99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67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10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Berbagai Tipe Entitas (1)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B78-A12D-49B6-9548-7CB505C392C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/>
              <a:t>Entitas Kuat </a:t>
            </a:r>
            <a:r>
              <a:rPr lang="en-US"/>
              <a:t>adalah entitas yang keberadaannya mandiri, tidak tergantung pada keberadaan entitas lain.</a:t>
            </a:r>
          </a:p>
          <a:p>
            <a:r>
              <a:rPr lang="en-US" b="1"/>
              <a:t>Entitas Lemah </a:t>
            </a:r>
            <a:r>
              <a:rPr lang="en-US"/>
              <a:t>adalah entitas yang keberadaannya bergantung pada entitas lain.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1651000" y="3454788"/>
            <a:ext cx="8686800" cy="1425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ular Callout 13"/>
          <p:cNvSpPr/>
          <p:nvPr/>
        </p:nvSpPr>
        <p:spPr>
          <a:xfrm>
            <a:off x="1999800" y="5085093"/>
            <a:ext cx="1371600" cy="733425"/>
          </a:xfrm>
          <a:prstGeom prst="wedgeRectCallout">
            <a:avLst>
              <a:gd name="adj1" fmla="val 26165"/>
              <a:gd name="adj2" fmla="val -11878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Entitas Kuat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8370552" y="5085093"/>
            <a:ext cx="1967248" cy="733424"/>
          </a:xfrm>
          <a:prstGeom prst="wedgeRectCallout">
            <a:avLst>
              <a:gd name="adj1" fmla="val 30925"/>
              <a:gd name="adj2" fmla="val -11540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Entitas Lemah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5166932" y="5391389"/>
            <a:ext cx="1371600" cy="387350"/>
          </a:xfrm>
          <a:prstGeom prst="wedgeRectCallout">
            <a:avLst>
              <a:gd name="adj1" fmla="val 25252"/>
              <a:gd name="adj2" fmla="val -20061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Relasi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17" name="Flowchart: Stored Data 16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583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Berbagai Tipe Entitas (2)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B78-A12D-49B6-9548-7CB505C392C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/>
              <a:t>Entitas Asosiatif </a:t>
            </a:r>
            <a:r>
              <a:rPr lang="en-US"/>
              <a:t>adalah tipe entitas yang berasosiasi dengan instansiasi dari satu atau lebih tipe entitas dan memiliki atribut-atribut yang merujuk pada relasi antar tipe entitas tersebut.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06"/>
          <a:stretch/>
        </p:blipFill>
        <p:spPr bwMode="auto">
          <a:xfrm>
            <a:off x="1870766" y="3327400"/>
            <a:ext cx="8610600" cy="152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ular Callout 13"/>
          <p:cNvSpPr/>
          <p:nvPr/>
        </p:nvSpPr>
        <p:spPr>
          <a:xfrm>
            <a:off x="2223394" y="5608877"/>
            <a:ext cx="8620617" cy="568086"/>
          </a:xfrm>
          <a:prstGeom prst="wedgeRectCallout">
            <a:avLst>
              <a:gd name="adj1" fmla="val -344"/>
              <a:gd name="adj2" fmla="val -20013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Setiap </a:t>
            </a:r>
            <a:r>
              <a:rPr lang="en-US" sz="2000">
                <a:solidFill>
                  <a:srgbClr val="C00000"/>
                </a:solidFill>
              </a:rPr>
              <a:t>Peserta</a:t>
            </a:r>
            <a:r>
              <a:rPr lang="en-US" sz="2000"/>
              <a:t> yang mengikuti </a:t>
            </a:r>
            <a:r>
              <a:rPr lang="en-US" sz="2000">
                <a:solidFill>
                  <a:srgbClr val="C00000"/>
                </a:solidFill>
              </a:rPr>
              <a:t>Diklat</a:t>
            </a:r>
            <a:r>
              <a:rPr lang="en-US" sz="2000"/>
              <a:t> terasosiasi dengan hasil </a:t>
            </a:r>
            <a:r>
              <a:rPr lang="en-US" sz="2000">
                <a:solidFill>
                  <a:srgbClr val="C00000"/>
                </a:solidFill>
              </a:rPr>
              <a:t>Evaluasi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12" name="Flowchart: Stored Data 11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933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Atribut Entitas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B78-A12D-49B6-9548-7CB505C392C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Atribut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Properti atau karakteristik dari entitas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38200" y="2248620"/>
            <a:ext cx="432000" cy="432000"/>
            <a:chOff x="6287859" y="4690742"/>
            <a:chExt cx="432000" cy="432000"/>
          </a:xfrm>
        </p:grpSpPr>
        <p:sp>
          <p:nvSpPr>
            <p:cNvPr id="6" name="Oval 5"/>
            <p:cNvSpPr/>
            <p:nvPr/>
          </p:nvSpPr>
          <p:spPr>
            <a:xfrm>
              <a:off x="6287859" y="4690742"/>
              <a:ext cx="432000" cy="432000"/>
            </a:xfrm>
            <a:prstGeom prst="ellipse">
              <a:avLst/>
            </a:prstGeom>
            <a:solidFill>
              <a:schemeClr val="accent3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10528" y="4708919"/>
              <a:ext cx="3547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38200" y="2887615"/>
            <a:ext cx="432000" cy="432000"/>
            <a:chOff x="6287859" y="4690742"/>
            <a:chExt cx="432000" cy="432000"/>
          </a:xfrm>
        </p:grpSpPr>
        <p:sp>
          <p:nvSpPr>
            <p:cNvPr id="9" name="Oval 8"/>
            <p:cNvSpPr/>
            <p:nvPr/>
          </p:nvSpPr>
          <p:spPr>
            <a:xfrm>
              <a:off x="6287859" y="4690742"/>
              <a:ext cx="432000" cy="432000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25042" y="4694405"/>
              <a:ext cx="3547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id-ID" sz="200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38200" y="3526610"/>
            <a:ext cx="432000" cy="432000"/>
            <a:chOff x="6287859" y="4690742"/>
            <a:chExt cx="432000" cy="432000"/>
          </a:xfrm>
        </p:grpSpPr>
        <p:sp>
          <p:nvSpPr>
            <p:cNvPr id="12" name="Oval 11"/>
            <p:cNvSpPr/>
            <p:nvPr/>
          </p:nvSpPr>
          <p:spPr>
            <a:xfrm>
              <a:off x="6287859" y="4690742"/>
              <a:ext cx="432000" cy="432000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5042" y="4708919"/>
              <a:ext cx="3547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id-ID" sz="200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92869" y="2297575"/>
            <a:ext cx="4605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0800" lvl="1"/>
            <a:r>
              <a:rPr lang="id-ID" sz="2000"/>
              <a:t>Atribut memiliki nama dengan kata benda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07383" y="2924884"/>
            <a:ext cx="7876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id-ID" sz="2000"/>
              <a:t>Nama atribut berbeda dengan nama atribut lain di dalam satu tipe entitas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67271" y="3567410"/>
            <a:ext cx="6284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0800" lvl="1"/>
            <a:r>
              <a:rPr lang="id-ID" sz="2000"/>
              <a:t>Urutan atribut di dalam sebuah tipe entitas bisa diabaikan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0869" y="4140001"/>
            <a:ext cx="10492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/>
              <a:t>Atribut pengidentifikasi dipilih dari atribut-atribut yang tersedia selama memberikan nilai unik, memiliki nilai yang tidak berubah,dan tidak memiliki nilai null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843510" y="4212145"/>
            <a:ext cx="432000" cy="432000"/>
            <a:chOff x="6287859" y="4690742"/>
            <a:chExt cx="432000" cy="432000"/>
          </a:xfrm>
        </p:grpSpPr>
        <p:sp>
          <p:nvSpPr>
            <p:cNvPr id="19" name="Oval 18"/>
            <p:cNvSpPr/>
            <p:nvPr/>
          </p:nvSpPr>
          <p:spPr>
            <a:xfrm>
              <a:off x="6287859" y="4690742"/>
              <a:ext cx="432000" cy="432000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25042" y="4708919"/>
              <a:ext cx="3547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id-ID" sz="200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22" name="Flowchart: Stored Data 21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0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5" name="Group 14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2" name="Flowchart: Stored Data 1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1228037" y="648959"/>
            <a:ext cx="9483505" cy="6237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Karakteristik Basis Data</a:t>
            </a:r>
            <a:endParaRPr lang="id-ID" sz="3200" b="1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n-US" sz="120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623609" y="1409544"/>
            <a:ext cx="9200910" cy="1704258"/>
            <a:chOff x="2034851" y="2930369"/>
            <a:chExt cx="6538819" cy="997259"/>
          </a:xfrm>
        </p:grpSpPr>
        <p:sp>
          <p:nvSpPr>
            <p:cNvPr id="44" name="Freeform 43"/>
            <p:cNvSpPr/>
            <p:nvPr/>
          </p:nvSpPr>
          <p:spPr>
            <a:xfrm>
              <a:off x="2034851" y="2930369"/>
              <a:ext cx="2493147" cy="997259"/>
            </a:xfrm>
            <a:custGeom>
              <a:avLst/>
              <a:gdLst>
                <a:gd name="connsiteX0" fmla="*/ 0 w 2493147"/>
                <a:gd name="connsiteY0" fmla="*/ 0 h 997259"/>
                <a:gd name="connsiteX1" fmla="*/ 1994518 w 2493147"/>
                <a:gd name="connsiteY1" fmla="*/ 0 h 997259"/>
                <a:gd name="connsiteX2" fmla="*/ 2493147 w 2493147"/>
                <a:gd name="connsiteY2" fmla="*/ 498630 h 997259"/>
                <a:gd name="connsiteX3" fmla="*/ 1994518 w 2493147"/>
                <a:gd name="connsiteY3" fmla="*/ 997259 h 997259"/>
                <a:gd name="connsiteX4" fmla="*/ 0 w 2493147"/>
                <a:gd name="connsiteY4" fmla="*/ 997259 h 997259"/>
                <a:gd name="connsiteX5" fmla="*/ 0 w 2493147"/>
                <a:gd name="connsiteY5" fmla="*/ 0 h 99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3147" h="997259">
                  <a:moveTo>
                    <a:pt x="0" y="0"/>
                  </a:moveTo>
                  <a:lnTo>
                    <a:pt x="1994518" y="0"/>
                  </a:lnTo>
                  <a:lnTo>
                    <a:pt x="2493147" y="498630"/>
                  </a:lnTo>
                  <a:lnTo>
                    <a:pt x="1994518" y="997259"/>
                  </a:lnTo>
                  <a:lnTo>
                    <a:pt x="0" y="99725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034" tIns="136017" rIns="317324" bIns="136017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5100" kern="12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4057687" y="2930369"/>
              <a:ext cx="2493147" cy="997259"/>
            </a:xfrm>
            <a:custGeom>
              <a:avLst/>
              <a:gdLst>
                <a:gd name="connsiteX0" fmla="*/ 0 w 2493147"/>
                <a:gd name="connsiteY0" fmla="*/ 0 h 997259"/>
                <a:gd name="connsiteX1" fmla="*/ 1994518 w 2493147"/>
                <a:gd name="connsiteY1" fmla="*/ 0 h 997259"/>
                <a:gd name="connsiteX2" fmla="*/ 2493147 w 2493147"/>
                <a:gd name="connsiteY2" fmla="*/ 498630 h 997259"/>
                <a:gd name="connsiteX3" fmla="*/ 1994518 w 2493147"/>
                <a:gd name="connsiteY3" fmla="*/ 997259 h 997259"/>
                <a:gd name="connsiteX4" fmla="*/ 0 w 2493147"/>
                <a:gd name="connsiteY4" fmla="*/ 997259 h 997259"/>
                <a:gd name="connsiteX5" fmla="*/ 498630 w 2493147"/>
                <a:gd name="connsiteY5" fmla="*/ 498630 h 997259"/>
                <a:gd name="connsiteX6" fmla="*/ 0 w 2493147"/>
                <a:gd name="connsiteY6" fmla="*/ 0 h 99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93147" h="997259">
                  <a:moveTo>
                    <a:pt x="0" y="0"/>
                  </a:moveTo>
                  <a:lnTo>
                    <a:pt x="1994518" y="0"/>
                  </a:lnTo>
                  <a:lnTo>
                    <a:pt x="2493147" y="498630"/>
                  </a:lnTo>
                  <a:lnTo>
                    <a:pt x="1994518" y="997259"/>
                  </a:lnTo>
                  <a:lnTo>
                    <a:pt x="0" y="997259"/>
                  </a:lnTo>
                  <a:lnTo>
                    <a:pt x="498630" y="49863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337438"/>
                <a:satOff val="17272"/>
                <a:lumOff val="7255"/>
                <a:alphaOff val="0"/>
              </a:schemeClr>
            </a:fillRef>
            <a:effectRef idx="0">
              <a:schemeClr val="accent3">
                <a:hueOff val="337438"/>
                <a:satOff val="17272"/>
                <a:lumOff val="725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0652" tIns="114681" rIns="555970" bIns="114681" numCol="1" spcCol="1270" anchor="ctr" anchorCtr="0">
              <a:noAutofit/>
            </a:bodyPr>
            <a:lstStyle/>
            <a:p>
              <a:pPr lvl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4300" kern="120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6080523" y="2930369"/>
              <a:ext cx="2493147" cy="997259"/>
            </a:xfrm>
            <a:custGeom>
              <a:avLst/>
              <a:gdLst>
                <a:gd name="connsiteX0" fmla="*/ 0 w 2493147"/>
                <a:gd name="connsiteY0" fmla="*/ 0 h 997259"/>
                <a:gd name="connsiteX1" fmla="*/ 1994518 w 2493147"/>
                <a:gd name="connsiteY1" fmla="*/ 0 h 997259"/>
                <a:gd name="connsiteX2" fmla="*/ 2493147 w 2493147"/>
                <a:gd name="connsiteY2" fmla="*/ 498630 h 997259"/>
                <a:gd name="connsiteX3" fmla="*/ 1994518 w 2493147"/>
                <a:gd name="connsiteY3" fmla="*/ 997259 h 997259"/>
                <a:gd name="connsiteX4" fmla="*/ 0 w 2493147"/>
                <a:gd name="connsiteY4" fmla="*/ 997259 h 997259"/>
                <a:gd name="connsiteX5" fmla="*/ 498630 w 2493147"/>
                <a:gd name="connsiteY5" fmla="*/ 498630 h 997259"/>
                <a:gd name="connsiteX6" fmla="*/ 0 w 2493147"/>
                <a:gd name="connsiteY6" fmla="*/ 0 h 99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93147" h="997259">
                  <a:moveTo>
                    <a:pt x="0" y="0"/>
                  </a:moveTo>
                  <a:lnTo>
                    <a:pt x="1994518" y="0"/>
                  </a:lnTo>
                  <a:lnTo>
                    <a:pt x="2493147" y="498630"/>
                  </a:lnTo>
                  <a:lnTo>
                    <a:pt x="1994518" y="997259"/>
                  </a:lnTo>
                  <a:lnTo>
                    <a:pt x="0" y="997259"/>
                  </a:lnTo>
                  <a:lnTo>
                    <a:pt x="498630" y="49863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674876"/>
                <a:satOff val="34544"/>
                <a:lumOff val="14510"/>
                <a:alphaOff val="0"/>
              </a:schemeClr>
            </a:fillRef>
            <a:effectRef idx="0">
              <a:schemeClr val="accent3">
                <a:hueOff val="674876"/>
                <a:satOff val="34544"/>
                <a:lumOff val="1451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0652" tIns="114681" rIns="555970" bIns="114681" numCol="1" spcCol="1270" anchor="ctr" anchorCtr="0">
              <a:noAutofit/>
            </a:bodyPr>
            <a:lstStyle/>
            <a:p>
              <a:pPr lvl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4300" kern="1200"/>
            </a:p>
          </p:txBody>
        </p:sp>
      </p:grpSp>
      <p:sp>
        <p:nvSpPr>
          <p:cNvPr id="54" name="Content Placeholder 2"/>
          <p:cNvSpPr txBox="1">
            <a:spLocks/>
          </p:cNvSpPr>
          <p:nvPr/>
        </p:nvSpPr>
        <p:spPr>
          <a:xfrm>
            <a:off x="1864643" y="1866246"/>
            <a:ext cx="2605341" cy="3137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/>
              <a:t>Tempat penyimpanan data yang besar beserta metadatanya yang digunakan secara bersama-sama</a:t>
            </a:r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5118490" y="1913366"/>
            <a:ext cx="2344991" cy="3137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/>
              <a:t>Kumpulan record data terintegrasi yg bersifat self-describing</a:t>
            </a:r>
          </a:p>
        </p:txBody>
      </p:sp>
      <p:sp>
        <p:nvSpPr>
          <p:cNvPr id="56" name="Content Placeholder 2"/>
          <p:cNvSpPr txBox="1">
            <a:spLocks/>
          </p:cNvSpPr>
          <p:nvPr/>
        </p:nvSpPr>
        <p:spPr>
          <a:xfrm>
            <a:off x="7563301" y="1860272"/>
            <a:ext cx="2884751" cy="3137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/>
              <a:t>Katalog sistem (metadata) mendeskripsikan data untuk memungkinkan </a:t>
            </a:r>
            <a:r>
              <a:rPr lang="en-GB" sz="1400">
                <a:solidFill>
                  <a:srgbClr val="C00000"/>
                </a:solidFill>
              </a:rPr>
              <a:t>program–data independence</a:t>
            </a:r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139520" y="4396837"/>
            <a:ext cx="3427720" cy="13522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sz="1400"/>
              <a:t>DBMS adalah sistem perangkat lunak yang memungkinkan pemakai untuk mendefisinikan, mengelola &amp; mengontrol akses terhadap basis data</a:t>
            </a:r>
          </a:p>
        </p:txBody>
      </p:sp>
      <p:sp>
        <p:nvSpPr>
          <p:cNvPr id="61" name="Content Placeholder 2"/>
          <p:cNvSpPr txBox="1">
            <a:spLocks/>
          </p:cNvSpPr>
          <p:nvPr/>
        </p:nvSpPr>
        <p:spPr>
          <a:xfrm>
            <a:off x="3694872" y="4356608"/>
            <a:ext cx="4874998" cy="7163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sz="1400"/>
              <a:t>Program aplikasi basis data: program komputer yang berinteraksi dengan basis data dengan cara mengirimkan kueri tertentu (SQL statement) ke DBMS</a:t>
            </a:r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8569870" y="4421698"/>
            <a:ext cx="3345464" cy="7163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GB" sz="1400"/>
              <a:t>Contoh: MS Access, MySQL, Postgresql, Oracle, SQL Server</a:t>
            </a: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421014" y="2990335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Sistem Pengelola Basis Data (DBMS)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8222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54" grpId="0"/>
      <p:bldP spid="55" grpId="0"/>
      <p:bldP spid="56" grpId="0"/>
      <p:bldP spid="58" grpId="0"/>
      <p:bldP spid="61" grpId="0"/>
      <p:bldP spid="63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Atribut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B78-A12D-49B6-9548-7CB505C392C7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10" y="1636279"/>
            <a:ext cx="10147952" cy="3888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647229" y="112491"/>
            <a:ext cx="420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579DA54-78A2-44D3-84F9-6343F6896AE5}" type="slidenum">
              <a:rPr lang="id-ID" sz="140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id-ID" sz="14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11" name="Flowchart: Stored Data 10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80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68"/>
            <a:ext cx="10515600" cy="1325563"/>
          </a:xfrm>
        </p:spPr>
        <p:txBody>
          <a:bodyPr/>
          <a:lstStyle/>
          <a:p>
            <a:r>
              <a:rPr lang="en-US"/>
              <a:t>Jenis Atribut: Atribut Komposit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B78-A12D-49B6-9548-7CB505C392C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8229600" cy="1168400"/>
          </a:xfr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r>
              <a:rPr lang="nb-NO"/>
              <a:t>Atribut yang dapat dipecah menjadi beberapa komponen atribut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936570" y="2320926"/>
            <a:ext cx="8490130" cy="3482974"/>
            <a:chOff x="539570" y="2130426"/>
            <a:chExt cx="8490130" cy="3482974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70" y="3446463"/>
              <a:ext cx="8490130" cy="2166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4079785" y="2130426"/>
              <a:ext cx="1409700" cy="635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Pegawai</a:t>
              </a:r>
            </a:p>
          </p:txBody>
        </p:sp>
        <p:cxnSp>
          <p:nvCxnSpPr>
            <p:cNvPr id="14" name="Straight Connector 13"/>
            <p:cNvCxnSpPr>
              <a:stCxn id="13" idx="2"/>
              <a:endCxn id="8194" idx="0"/>
            </p:cNvCxnSpPr>
            <p:nvPr/>
          </p:nvCxnSpPr>
          <p:spPr>
            <a:xfrm>
              <a:off x="4784635" y="2765426"/>
              <a:ext cx="0" cy="6810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1647229" y="112491"/>
            <a:ext cx="420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579DA54-78A2-44D3-84F9-6343F6896AE5}" type="slidenum">
              <a:rPr lang="id-ID" sz="140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id-ID" sz="14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18" name="Flowchart: Stored Data 17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011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Jenis Atribut: Atribut Bernilai Tunggal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B78-A12D-49B6-9548-7CB505C392C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38200" y="1532731"/>
            <a:ext cx="10515600" cy="4351338"/>
          </a:xfrm>
        </p:spPr>
        <p:txBody>
          <a:bodyPr/>
          <a:lstStyle/>
          <a:p>
            <a:r>
              <a:rPr lang="en-US"/>
              <a:t>Atribut yang hanya memiliki satu nilai saja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152900" y="2578098"/>
            <a:ext cx="3333750" cy="1765302"/>
            <a:chOff x="2628900" y="2578098"/>
            <a:chExt cx="3333750" cy="1765302"/>
          </a:xfrm>
        </p:grpSpPr>
        <p:sp>
          <p:nvSpPr>
            <p:cNvPr id="22" name="Rectangle 21"/>
            <p:cNvSpPr/>
            <p:nvPr/>
          </p:nvSpPr>
          <p:spPr>
            <a:xfrm>
              <a:off x="3606800" y="3708400"/>
              <a:ext cx="1409700" cy="635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Pegawai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2628900" y="2603499"/>
              <a:ext cx="1435100" cy="5842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NIP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4527550" y="2578098"/>
              <a:ext cx="1435100" cy="5842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Nama</a:t>
              </a:r>
            </a:p>
          </p:txBody>
        </p:sp>
        <p:cxnSp>
          <p:nvCxnSpPr>
            <p:cNvPr id="25" name="Straight Connector 24"/>
            <p:cNvCxnSpPr>
              <a:stCxn id="22" idx="0"/>
              <a:endCxn id="24" idx="4"/>
            </p:cNvCxnSpPr>
            <p:nvPr/>
          </p:nvCxnSpPr>
          <p:spPr>
            <a:xfrm flipV="1">
              <a:off x="4311650" y="3162299"/>
              <a:ext cx="933450" cy="5461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3" idx="4"/>
              <a:endCxn id="22" idx="0"/>
            </p:cNvCxnSpPr>
            <p:nvPr/>
          </p:nvCxnSpPr>
          <p:spPr>
            <a:xfrm>
              <a:off x="3346450" y="3187700"/>
              <a:ext cx="965200" cy="520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1647229" y="112491"/>
            <a:ext cx="420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579DA54-78A2-44D3-84F9-6343F6896AE5}" type="slidenum">
              <a:rPr lang="id-ID" sz="140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id-ID" sz="14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16" name="Flowchart: Stored Data 15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039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Jenis Atribut: Atribut Multi Nilai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B78-A12D-49B6-9548-7CB505C392C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38200" y="1512723"/>
            <a:ext cx="10515600" cy="4351338"/>
          </a:xfrm>
        </p:spPr>
        <p:txBody>
          <a:bodyPr/>
          <a:lstStyle/>
          <a:p>
            <a:r>
              <a:rPr lang="en-US"/>
              <a:t>Atribut yang memiliki lebih dari satu nilai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38525" y="2705100"/>
            <a:ext cx="4667250" cy="1790702"/>
            <a:chOff x="2012950" y="2578099"/>
            <a:chExt cx="4667250" cy="1790702"/>
          </a:xfrm>
        </p:grpSpPr>
        <p:sp>
          <p:nvSpPr>
            <p:cNvPr id="13" name="Oval 12"/>
            <p:cNvSpPr/>
            <p:nvPr/>
          </p:nvSpPr>
          <p:spPr>
            <a:xfrm>
              <a:off x="5172075" y="2578099"/>
              <a:ext cx="1508125" cy="6794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NoHp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38550" y="3733801"/>
              <a:ext cx="1409700" cy="635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Pegawai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012950" y="2628900"/>
              <a:ext cx="1435100" cy="5842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NIP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619500" y="2603499"/>
              <a:ext cx="1435100" cy="5842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Nama</a:t>
              </a:r>
            </a:p>
          </p:txBody>
        </p:sp>
        <p:cxnSp>
          <p:nvCxnSpPr>
            <p:cNvPr id="17" name="Straight Connector 16"/>
            <p:cNvCxnSpPr>
              <a:stCxn id="14" idx="0"/>
              <a:endCxn id="16" idx="4"/>
            </p:cNvCxnSpPr>
            <p:nvPr/>
          </p:nvCxnSpPr>
          <p:spPr>
            <a:xfrm flipH="1" flipV="1">
              <a:off x="4337050" y="3187700"/>
              <a:ext cx="6350" cy="5461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5" idx="4"/>
              <a:endCxn id="14" idx="0"/>
            </p:cNvCxnSpPr>
            <p:nvPr/>
          </p:nvCxnSpPr>
          <p:spPr>
            <a:xfrm>
              <a:off x="2730500" y="3213101"/>
              <a:ext cx="1612900" cy="520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207000" y="2628899"/>
              <a:ext cx="1435100" cy="5842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NoHp</a:t>
              </a:r>
            </a:p>
          </p:txBody>
        </p:sp>
        <p:cxnSp>
          <p:nvCxnSpPr>
            <p:cNvPr id="20" name="Straight Connector 19"/>
            <p:cNvCxnSpPr>
              <a:stCxn id="14" idx="0"/>
            </p:cNvCxnSpPr>
            <p:nvPr/>
          </p:nvCxnSpPr>
          <p:spPr>
            <a:xfrm flipV="1">
              <a:off x="4343400" y="3257550"/>
              <a:ext cx="1397000" cy="4762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ctangular Callout 20"/>
          <p:cNvSpPr/>
          <p:nvPr/>
        </p:nvSpPr>
        <p:spPr>
          <a:xfrm>
            <a:off x="7736115" y="1979262"/>
            <a:ext cx="2322285" cy="549942"/>
          </a:xfrm>
          <a:prstGeom prst="wedgeRectCallout">
            <a:avLst>
              <a:gd name="adj1" fmla="val -37143"/>
              <a:gd name="adj2" fmla="val 10510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pegawai dpt memiliki lebih dari satu noHp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47229" y="112491"/>
            <a:ext cx="420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579DA54-78A2-44D3-84F9-6343F6896AE5}" type="slidenum">
              <a:rPr lang="id-ID" sz="140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endParaRPr lang="id-ID" sz="14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27" name="Flowchart: Stored Data 26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23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67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Tipe dan Instansiasi Relasi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B78-A12D-49B6-9548-7CB505C392C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8229600" cy="1524000"/>
          </a:xfrm>
        </p:spPr>
        <p:txBody>
          <a:bodyPr>
            <a:normAutofit fontScale="92500" lnSpcReduction="10000"/>
          </a:bodyPr>
          <a:lstStyle/>
          <a:p>
            <a:r>
              <a:rPr lang="en-US" b="1"/>
              <a:t>Tipe Relasi</a:t>
            </a:r>
            <a:r>
              <a:rPr lang="en-US"/>
              <a:t> adalah asosiasi antar tipe entitas yang menjadi kepentingan organisasi.</a:t>
            </a:r>
          </a:p>
          <a:p>
            <a:r>
              <a:rPr lang="en-US" b="1"/>
              <a:t>Instansiasi Relasi</a:t>
            </a:r>
            <a:r>
              <a:rPr lang="en-US"/>
              <a:t> adalah asosiasi antara satu atau lebih instansiasi entitas yang menjadi kepentingan organisasi</a:t>
            </a:r>
            <a:endParaRPr lang="id-ID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799" y="2729966"/>
            <a:ext cx="8293099" cy="1086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498" y="3733800"/>
            <a:ext cx="8315699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647229" y="112491"/>
            <a:ext cx="420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579DA54-78A2-44D3-84F9-6343F6896AE5}" type="slidenum">
              <a:rPr lang="id-ID" sz="140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fld>
            <a:endParaRPr lang="id-ID" sz="14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9" name="Flowchart: Stored Data 8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24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49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933" y="0"/>
            <a:ext cx="10515600" cy="1325563"/>
          </a:xfrm>
        </p:spPr>
        <p:txBody>
          <a:bodyPr/>
          <a:lstStyle/>
          <a:p>
            <a:r>
              <a:rPr lang="en-US"/>
              <a:t>Kardinaliti Relasi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B78-A12D-49B6-9548-7CB505C392C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72933" y="1219200"/>
            <a:ext cx="10972599" cy="1803400"/>
          </a:xfrm>
        </p:spPr>
        <p:txBody>
          <a:bodyPr>
            <a:normAutofit/>
          </a:bodyPr>
          <a:lstStyle/>
          <a:p>
            <a:r>
              <a:rPr lang="en-US"/>
              <a:t>M</a:t>
            </a:r>
            <a:r>
              <a:rPr lang="id-ID"/>
              <a:t>enentukan jumlah instansiasi entitas yang berasosiasi dengan setiap instansiasi entitas lain. </a:t>
            </a:r>
            <a:endParaRPr lang="en-US"/>
          </a:p>
          <a:p>
            <a:pPr lvl="1"/>
            <a:r>
              <a:rPr lang="en-US"/>
              <a:t>K</a:t>
            </a:r>
            <a:r>
              <a:rPr lang="id-ID"/>
              <a:t>ardinaliti minimum (jumlah minimum instansiasi entitas)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 0, 1</a:t>
            </a:r>
            <a:endParaRPr lang="en-US"/>
          </a:p>
          <a:p>
            <a:pPr lvl="1"/>
            <a:r>
              <a:rPr lang="en-US"/>
              <a:t>K</a:t>
            </a:r>
            <a:r>
              <a:rPr lang="id-ID"/>
              <a:t>ardinaliti maksimum (jumlah maksimum instansiasi entitas)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 1, banyak</a:t>
            </a:r>
            <a:endParaRPr lang="id-ID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066" y="3022601"/>
            <a:ext cx="7039335" cy="3252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647229" y="112491"/>
            <a:ext cx="420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579DA54-78A2-44D3-84F9-6343F6896AE5}" type="slidenum">
              <a:rPr lang="id-ID" sz="140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fld>
            <a:endParaRPr lang="id-ID" sz="14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11" name="Flowchart: Stored Data 10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25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724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Notasi Kardinaliti Relasi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B78-A12D-49B6-9548-7CB505C392C7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1752600"/>
            <a:ext cx="8077200" cy="3742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647229" y="112491"/>
            <a:ext cx="420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579DA54-78A2-44D3-84F9-6343F6896AE5}" type="slidenum">
              <a:rPr lang="id-ID" sz="140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fld>
            <a:endParaRPr lang="id-ID" sz="14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10" name="Flowchart: Stored Data 9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26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50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933" y="59660"/>
            <a:ext cx="10515600" cy="1325563"/>
          </a:xfrm>
        </p:spPr>
        <p:txBody>
          <a:bodyPr/>
          <a:lstStyle/>
          <a:p>
            <a:r>
              <a:rPr lang="en-US"/>
              <a:t>Jenis Kardinaliti Relasi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B78-A12D-49B6-9548-7CB505C392C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72933" y="1281218"/>
            <a:ext cx="10515600" cy="4351338"/>
          </a:xfrm>
        </p:spPr>
        <p:txBody>
          <a:bodyPr/>
          <a:lstStyle/>
          <a:p>
            <a:pPr lvl="0"/>
            <a:r>
              <a:rPr lang="en-US"/>
              <a:t>Satu lawan Satu (one-to-one)</a:t>
            </a:r>
          </a:p>
          <a:p>
            <a:pPr lvl="0"/>
            <a:r>
              <a:rPr lang="en-US"/>
              <a:t>Satu lawan Banyak (one-to-many)</a:t>
            </a:r>
          </a:p>
          <a:p>
            <a:pPr lvl="0"/>
            <a:r>
              <a:rPr lang="en-US"/>
              <a:t>Banyak lawan Banyak (many-to-many)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066" y="3022601"/>
            <a:ext cx="7039335" cy="3252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647229" y="112491"/>
            <a:ext cx="420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579DA54-78A2-44D3-84F9-6343F6896AE5}" type="slidenum">
              <a:rPr lang="id-ID" sz="140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fld>
            <a:endParaRPr lang="id-ID" sz="14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11" name="Flowchart: Stored Data 10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27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427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Konversi M:M ke Entitas Asosiasi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B78-A12D-49B6-9548-7CB505C392C7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974" y="3370264"/>
            <a:ext cx="8702610" cy="117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974" y="1690688"/>
            <a:ext cx="8695984" cy="135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10" name="Flowchart: Stored Data 9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724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Jenis Relasi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B78-A12D-49B6-9548-7CB505C392C7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799" y="2024744"/>
            <a:ext cx="8568402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9" name="Flowchart: Stored Data 8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29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075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/>
              <a:t>Sistem Pengelola Basis Data (DBMS)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5" name="Group 4"/>
          <p:cNvGrpSpPr/>
          <p:nvPr/>
        </p:nvGrpSpPr>
        <p:grpSpPr>
          <a:xfrm>
            <a:off x="11516380" y="-120296"/>
            <a:ext cx="1070484" cy="540564"/>
            <a:chOff x="11516380" y="-120296"/>
            <a:chExt cx="1070484" cy="540564"/>
          </a:xfrm>
        </p:grpSpPr>
        <p:sp>
          <p:nvSpPr>
            <p:cNvPr id="6" name="Flowchart: Stored Data 5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16380" y="112491"/>
              <a:ext cx="551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40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pic>
        <p:nvPicPr>
          <p:cNvPr id="11" name="Picture 6" descr="C01NF07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1337260"/>
            <a:ext cx="8534400" cy="476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4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Jenis Relasi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B78-A12D-49B6-9548-7CB505C392C7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692275"/>
            <a:ext cx="64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9" name="Flowchart: Stored Data 8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922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092" y="95605"/>
            <a:ext cx="10515600" cy="1325563"/>
          </a:xfrm>
        </p:spPr>
        <p:txBody>
          <a:bodyPr/>
          <a:lstStyle/>
          <a:p>
            <a:r>
              <a:rPr lang="en-US" err="1"/>
              <a:t>Perancangan</a:t>
            </a:r>
            <a:r>
              <a:rPr lang="en-US"/>
              <a:t> </a:t>
            </a:r>
            <a:r>
              <a:rPr lang="en-US" err="1"/>
              <a:t>Konseptual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B78-A12D-49B6-9548-7CB505C392C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49091" y="1352282"/>
            <a:ext cx="11719051" cy="4824681"/>
          </a:xfrm>
        </p:spPr>
        <p:txBody>
          <a:bodyPr>
            <a:normAutofit/>
          </a:bodyPr>
          <a:lstStyle/>
          <a:p>
            <a:r>
              <a:rPr lang="en-US"/>
              <a:t>Lakukan Fact-Finding</a:t>
            </a:r>
          </a:p>
          <a:p>
            <a:pPr lvl="1"/>
            <a:r>
              <a:rPr lang="en-US"/>
              <a:t>Identifikasi bagian organisasi yang akan didukung</a:t>
            </a:r>
          </a:p>
          <a:p>
            <a:pPr lvl="1"/>
            <a:r>
              <a:rPr lang="en-US"/>
              <a:t>Identifikasi pemakai utama</a:t>
            </a:r>
          </a:p>
          <a:p>
            <a:pPr lvl="1"/>
            <a:r>
              <a:rPr lang="en-US"/>
              <a:t>Cari info detail terkait: misi, kebutuhan data, kebutuhan transaksi, dan kebutuhan sistem</a:t>
            </a:r>
          </a:p>
          <a:p>
            <a:r>
              <a:rPr lang="en-US"/>
              <a:t>Pedoman </a:t>
            </a:r>
            <a:r>
              <a:rPr lang="en-US" err="1"/>
              <a:t>Pembuatan</a:t>
            </a:r>
            <a:r>
              <a:rPr lang="en-US"/>
              <a:t> Model </a:t>
            </a:r>
            <a:r>
              <a:rPr lang="en-US" err="1"/>
              <a:t>Relasi</a:t>
            </a:r>
            <a:r>
              <a:rPr lang="en-US"/>
              <a:t> </a:t>
            </a:r>
            <a:r>
              <a:rPr lang="en-US" err="1"/>
              <a:t>Entitas</a:t>
            </a:r>
            <a:endParaRPr lang="en-US"/>
          </a:p>
          <a:p>
            <a:pPr lvl="1"/>
            <a:r>
              <a:rPr lang="en-US" err="1"/>
              <a:t>Mengidentifikasi</a:t>
            </a:r>
            <a:r>
              <a:rPr lang="en-US"/>
              <a:t> </a:t>
            </a:r>
            <a:r>
              <a:rPr lang="en-US" err="1"/>
              <a:t>entitas-entitas</a:t>
            </a:r>
            <a:r>
              <a:rPr lang="en-US"/>
              <a:t> yang </a:t>
            </a:r>
            <a:r>
              <a:rPr lang="en-US" err="1"/>
              <a:t>menjadi</a:t>
            </a:r>
            <a:r>
              <a:rPr lang="en-US"/>
              <a:t> </a:t>
            </a:r>
            <a:r>
              <a:rPr lang="en-US" err="1"/>
              <a:t>kepentingan</a:t>
            </a:r>
            <a:r>
              <a:rPr lang="en-US"/>
              <a:t> </a:t>
            </a:r>
            <a:r>
              <a:rPr lang="en-US" err="1"/>
              <a:t>bagi</a:t>
            </a:r>
            <a:r>
              <a:rPr lang="en-US"/>
              <a:t> organisasi </a:t>
            </a:r>
            <a:r>
              <a:rPr lang="en-US">
                <a:sym typeface="Wingdings" panose="05000000000000000000" pitchFamily="2" charset="2"/>
              </a:rPr>
              <a:t> lihat kata benda</a:t>
            </a:r>
            <a:endParaRPr lang="en-US"/>
          </a:p>
          <a:p>
            <a:pPr lvl="1"/>
            <a:r>
              <a:rPr lang="en-US" err="1"/>
              <a:t>Mengidentifikasi</a:t>
            </a:r>
            <a:r>
              <a:rPr lang="en-US"/>
              <a:t> </a:t>
            </a:r>
            <a:r>
              <a:rPr lang="en-US" err="1"/>
              <a:t>relasi</a:t>
            </a:r>
            <a:r>
              <a:rPr lang="en-US"/>
              <a:t> </a:t>
            </a:r>
            <a:r>
              <a:rPr lang="en-US" err="1"/>
              <a:t>antar</a:t>
            </a:r>
            <a:r>
              <a:rPr lang="en-US"/>
              <a:t> entitas </a:t>
            </a:r>
            <a:r>
              <a:rPr lang="en-US">
                <a:sym typeface="Wingdings" panose="05000000000000000000" pitchFamily="2" charset="2"/>
              </a:rPr>
              <a:t> lihat kata kerja dan tentukan kardinaliti dan derajat relasinya</a:t>
            </a:r>
            <a:endParaRPr lang="en-US"/>
          </a:p>
          <a:p>
            <a:pPr lvl="1"/>
            <a:r>
              <a:rPr lang="en-US" err="1"/>
              <a:t>Mengidentifikasi</a:t>
            </a:r>
            <a:r>
              <a:rPr lang="en-US"/>
              <a:t> </a:t>
            </a:r>
            <a:r>
              <a:rPr lang="en-US" err="1"/>
              <a:t>atribut-atribut</a:t>
            </a:r>
            <a:r>
              <a:rPr lang="en-US"/>
              <a:t> yang </a:t>
            </a:r>
            <a:r>
              <a:rPr lang="en-US" err="1"/>
              <a:t>mendeskripsikan</a:t>
            </a:r>
            <a:r>
              <a:rPr lang="en-US"/>
              <a:t> </a:t>
            </a:r>
            <a:r>
              <a:rPr lang="en-US" err="1"/>
              <a:t>properti</a:t>
            </a:r>
            <a:r>
              <a:rPr lang="en-US"/>
              <a:t> </a:t>
            </a:r>
            <a:r>
              <a:rPr lang="en-US" err="1"/>
              <a:t>atau</a:t>
            </a:r>
            <a:r>
              <a:rPr lang="en-US"/>
              <a:t> </a:t>
            </a:r>
            <a:r>
              <a:rPr lang="en-US" err="1"/>
              <a:t>karakteristik</a:t>
            </a:r>
            <a:r>
              <a:rPr lang="en-US"/>
              <a:t> </a:t>
            </a:r>
            <a:r>
              <a:rPr lang="en-US" err="1"/>
              <a:t>suatu</a:t>
            </a:r>
            <a:r>
              <a:rPr lang="en-US"/>
              <a:t> entitas </a:t>
            </a:r>
            <a:r>
              <a:rPr lang="en-US">
                <a:sym typeface="Wingdings" panose="05000000000000000000" pitchFamily="2" charset="2"/>
              </a:rPr>
              <a:t> lihat kata benda, tentukan jenisnya, dan tetapkan atribut pengidentifikasi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647229" y="112491"/>
            <a:ext cx="420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579DA54-78A2-44D3-84F9-6343F6896AE5}" type="slidenum">
              <a:rPr lang="id-ID" sz="140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fld>
            <a:endParaRPr lang="id-ID" sz="14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11" name="Flowchart: Stored Data 10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31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031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Sifat-Sifat Tabel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B78-A12D-49B6-9548-7CB505C392C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63639" y="1442434"/>
            <a:ext cx="11475076" cy="4734529"/>
          </a:xfrm>
        </p:spPr>
        <p:txBody>
          <a:bodyPr>
            <a:normAutofit fontScale="92500"/>
          </a:bodyPr>
          <a:lstStyle/>
          <a:p>
            <a:pPr lvl="0"/>
            <a:r>
              <a:rPr lang="en-US"/>
              <a:t>Setiap tabel pada database memiliki nama yang unik</a:t>
            </a:r>
            <a:endParaRPr lang="en-AU"/>
          </a:p>
          <a:p>
            <a:pPr lvl="0"/>
            <a:r>
              <a:rPr lang="en-US"/>
              <a:t>Setiap data di perpotongan baris &amp; kolom bersifat atomik (satu kesatuan unit data): tidak boleh multi-nilai</a:t>
            </a:r>
            <a:endParaRPr lang="en-AU"/>
          </a:p>
          <a:p>
            <a:pPr lvl="0"/>
            <a:r>
              <a:rPr lang="en-US"/>
              <a:t>Setiap baris bersifat unik</a:t>
            </a:r>
          </a:p>
          <a:p>
            <a:pPr lvl="1"/>
            <a:r>
              <a:rPr lang="en-US"/>
              <a:t>tidak ada dua baris memiliki nilai yang sama di dalam satu tabel</a:t>
            </a:r>
            <a:endParaRPr lang="en-AU"/>
          </a:p>
          <a:p>
            <a:pPr lvl="0"/>
            <a:r>
              <a:rPr lang="en-US"/>
              <a:t>Setiap kolom pada suatu tabel memiliki nama yang unik</a:t>
            </a:r>
            <a:endParaRPr lang="en-AU"/>
          </a:p>
          <a:p>
            <a:pPr lvl="0"/>
            <a:r>
              <a:rPr lang="en-US"/>
              <a:t>Urutan kolom dari kiri ke kanan tidak berpengaruh</a:t>
            </a:r>
          </a:p>
          <a:p>
            <a:pPr lvl="1"/>
            <a:r>
              <a:rPr lang="en-US"/>
              <a:t>Posisi kolom satu dengan kolom lain dapat dipertukarkan tanpa mengubah makna tabel</a:t>
            </a:r>
          </a:p>
          <a:p>
            <a:r>
              <a:rPr lang="en-AU"/>
              <a:t>Urutan baris dari atas ke bawah tidak berpengaruh</a:t>
            </a:r>
          </a:p>
          <a:p>
            <a:pPr lvl="1"/>
            <a:r>
              <a:rPr lang="en-AU"/>
              <a:t>Urutan baris satu dengan yang lain dapat dipertukarkan tanpa mengubah makna tabel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6466072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9" name="Flowchart: Stored Data 8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747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Key Relasional: Superkey (Kunci Super)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/>
              <a:t>Segala kombinasi atribut yang dapat menentukan setiap rekord secara unik</a:t>
            </a:r>
          </a:p>
          <a:p>
            <a:pPr lvl="1"/>
            <a:r>
              <a:rPr lang="en-GB"/>
              <a:t>NIP, Diklat</a:t>
            </a:r>
          </a:p>
          <a:p>
            <a:pPr lvl="1"/>
            <a:r>
              <a:rPr lang="en-GB"/>
              <a:t>NIP, Diklat, Nilai</a:t>
            </a:r>
          </a:p>
          <a:p>
            <a:pPr lvl="1"/>
            <a:r>
              <a:rPr lang="en-GB"/>
              <a:t>NIP, Diklat, Gender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108385"/>
              </p:ext>
            </p:extLst>
          </p:nvPr>
        </p:nvGraphicFramePr>
        <p:xfrm>
          <a:off x="4271828" y="2629522"/>
          <a:ext cx="55955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5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403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58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537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Diklat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Nilai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1200019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1200019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analisis sistem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1200020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1200021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Perancangan</a:t>
                      </a:r>
                      <a:r>
                        <a:rPr lang="en-US" baseline="0"/>
                        <a:t> sistem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10" name="Flowchart: Stored Data 9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33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107767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  <p:bldP spid="6" grpId="0" animBg="1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Key Relasional: Candidate Key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>
                <a:sym typeface="Wingdings" panose="05000000000000000000" pitchFamily="2" charset="2"/>
              </a:rPr>
              <a:t>Superkey yang memiliki atribut minimal (tidak bisa dipecah lagi)</a:t>
            </a:r>
          </a:p>
          <a:p>
            <a:pPr lvl="1"/>
            <a:r>
              <a:rPr lang="en-GB"/>
              <a:t>NIP, Diklat</a:t>
            </a:r>
          </a:p>
          <a:p>
            <a:pPr lvl="1"/>
            <a:r>
              <a:rPr lang="en-GB"/>
              <a:t>NIP, Diklat, Nilai</a:t>
            </a:r>
          </a:p>
          <a:p>
            <a:pPr lvl="1"/>
            <a:r>
              <a:rPr lang="en-GB"/>
              <a:t>NIP, Diklat, Gender</a:t>
            </a:r>
            <a:endParaRPr lang="en-GB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r>
              <a:rPr lang="en-GB"/>
              <a:t>Key yang terdiri dari dua atau lebih kolom </a:t>
            </a:r>
            <a:r>
              <a:rPr lang="en-GB">
                <a:sym typeface="Wingdings" panose="05000000000000000000" pitchFamily="2" charset="2"/>
              </a:rPr>
              <a:t> Composite Key (Kunci Komposit)</a:t>
            </a:r>
            <a:endParaRPr lang="en-GB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088023"/>
              </p:ext>
            </p:extLst>
          </p:nvPr>
        </p:nvGraphicFramePr>
        <p:xfrm>
          <a:off x="5686940" y="2366142"/>
          <a:ext cx="42355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3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56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425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Nilai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Diklat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1200019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1200019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analisis sistem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1200020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1200021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Perancangan</a:t>
                      </a:r>
                      <a:r>
                        <a:rPr lang="en-US" baseline="0"/>
                        <a:t> sistem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3084687" y="2302741"/>
            <a:ext cx="1310935" cy="1150343"/>
            <a:chOff x="2410691" y="2142898"/>
            <a:chExt cx="1310935" cy="1150343"/>
          </a:xfrm>
        </p:grpSpPr>
        <p:sp>
          <p:nvSpPr>
            <p:cNvPr id="6" name="TextBox 5"/>
            <p:cNvSpPr txBox="1"/>
            <p:nvPr/>
          </p:nvSpPr>
          <p:spPr>
            <a:xfrm>
              <a:off x="2410691" y="2142898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V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8104" y="252746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10322" y="29239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17" name="Flowchart: Stored Data 16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34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85248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uiExpand="1" build="p"/>
      <p:bldP spid="13" grpId="0" animBg="1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Key Relasional: Foreign Key (Kunci Tamu)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B78-A12D-49B6-9548-7CB505C392C7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r>
              <a:rPr lang="en-US"/>
              <a:t>Apakah diklat yang diikuti oleh 200021?</a:t>
            </a:r>
          </a:p>
          <a:p>
            <a:r>
              <a:rPr lang="en-US"/>
              <a:t>Kunci yang nilainya berasal dari Primary Key </a:t>
            </a:r>
            <a:r>
              <a:rPr lang="en-US">
                <a:sym typeface="Wingdings" panose="05000000000000000000" pitchFamily="2" charset="2"/>
              </a:rPr>
              <a:t> Foreign Key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09849" y="1495096"/>
          <a:ext cx="41642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81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12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62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Diklat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1200019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N00022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1200020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N12099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Deptan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1200021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N34000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Dephub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1200022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N32499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Deptan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7392361" y="1504993"/>
          <a:ext cx="22187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9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Diklat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Analisis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11" name="Flowchart: Stored Data 10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720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Integritas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i-FI"/>
              <a:t>Aturan-aturan untuk menjamin keakuratan data</a:t>
            </a:r>
          </a:p>
          <a:p>
            <a:pPr lvl="1"/>
            <a:r>
              <a:rPr lang="en-US">
                <a:solidFill>
                  <a:srgbClr val="0070C0"/>
                </a:solidFill>
              </a:rPr>
              <a:t>Integritas Entitas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setiap entitas dalam bentuk tabel harus memiliki kunci primer untuk mengidentifikasi entitas secara unik dan nilai kunci primer tidak boleh null</a:t>
            </a:r>
          </a:p>
          <a:p>
            <a:pPr lvl="2"/>
            <a:r>
              <a:rPr lang="en-US"/>
              <a:t>Null: nilai tidak diketahui atau tidak ada nilai yang sesuai</a:t>
            </a:r>
          </a:p>
          <a:p>
            <a:pPr lvl="1"/>
            <a:r>
              <a:rPr lang="en-US">
                <a:solidFill>
                  <a:srgbClr val="0070C0"/>
                </a:solidFill>
              </a:rPr>
              <a:t>Integritas Referensial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nilai kunci tamu harus berasosiasi dgn nilai kunci primer atau nilai kunci tamu tersebut adalah null</a:t>
            </a:r>
          </a:p>
          <a:p>
            <a:pPr lvl="1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276104" y="4345186"/>
          <a:ext cx="41642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81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12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62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Diklat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1200019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N00022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1200020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N12099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Deptan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1200021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N34000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Dephub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1200022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N32499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Deptan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558616" y="4355083"/>
          <a:ext cx="22187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9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Diklat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Analisis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11" name="Flowchart: Stored Data 10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36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257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5" name="Group 14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2" name="Flowchart: Stored Data 1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37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1228038" y="663550"/>
            <a:ext cx="9512388" cy="7497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PENJAGAAN </a:t>
            </a:r>
            <a:r>
              <a:rPr lang="id-ID" sz="3200" b="1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INTEGRITAS </a:t>
            </a:r>
            <a:r>
              <a:rPr lang="en-US" sz="3200" b="1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REFERENSIAL</a:t>
            </a:r>
            <a:endParaRPr lang="id-ID" sz="3200" b="1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49829" y="5522155"/>
            <a:ext cx="931817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2459959" y="2636280"/>
            <a:ext cx="344222" cy="351018"/>
            <a:chOff x="7160655" y="2178006"/>
            <a:chExt cx="379359" cy="386846"/>
          </a:xfrm>
          <a:solidFill>
            <a:schemeClr val="bg1">
              <a:lumMod val="95000"/>
            </a:schemeClr>
          </a:solidFill>
        </p:grpSpPr>
        <p:sp>
          <p:nvSpPr>
            <p:cNvPr id="20" name="Freeform 36"/>
            <p:cNvSpPr>
              <a:spLocks noEditPoints="1"/>
            </p:cNvSpPr>
            <p:nvPr/>
          </p:nvSpPr>
          <p:spPr bwMode="auto">
            <a:xfrm>
              <a:off x="7277956" y="2178006"/>
              <a:ext cx="262058" cy="262058"/>
            </a:xfrm>
            <a:custGeom>
              <a:avLst/>
              <a:gdLst>
                <a:gd name="T0" fmla="*/ 65 w 79"/>
                <a:gd name="T1" fmla="*/ 14 h 79"/>
                <a:gd name="T2" fmla="*/ 14 w 79"/>
                <a:gd name="T3" fmla="*/ 14 h 79"/>
                <a:gd name="T4" fmla="*/ 11 w 79"/>
                <a:gd name="T5" fmla="*/ 63 h 79"/>
                <a:gd name="T6" fmla="*/ 11 w 79"/>
                <a:gd name="T7" fmla="*/ 63 h 79"/>
                <a:gd name="T8" fmla="*/ 17 w 79"/>
                <a:gd name="T9" fmla="*/ 68 h 79"/>
                <a:gd name="T10" fmla="*/ 64 w 79"/>
                <a:gd name="T11" fmla="*/ 65 h 79"/>
                <a:gd name="T12" fmla="*/ 65 w 79"/>
                <a:gd name="T13" fmla="*/ 14 h 79"/>
                <a:gd name="T14" fmla="*/ 58 w 79"/>
                <a:gd name="T15" fmla="*/ 59 h 79"/>
                <a:gd name="T16" fmla="*/ 20 w 79"/>
                <a:gd name="T17" fmla="*/ 59 h 79"/>
                <a:gd name="T18" fmla="*/ 20 w 79"/>
                <a:gd name="T19" fmla="*/ 21 h 79"/>
                <a:gd name="T20" fmla="*/ 58 w 79"/>
                <a:gd name="T21" fmla="*/ 21 h 79"/>
                <a:gd name="T22" fmla="*/ 58 w 79"/>
                <a:gd name="T23" fmla="*/ 5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79">
                  <a:moveTo>
                    <a:pt x="65" y="14"/>
                  </a:moveTo>
                  <a:cubicBezTo>
                    <a:pt x="51" y="0"/>
                    <a:pt x="28" y="0"/>
                    <a:pt x="14" y="14"/>
                  </a:cubicBezTo>
                  <a:cubicBezTo>
                    <a:pt x="0" y="28"/>
                    <a:pt x="0" y="49"/>
                    <a:pt x="11" y="63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4" y="66"/>
                    <a:pt x="15" y="67"/>
                    <a:pt x="17" y="68"/>
                  </a:cubicBezTo>
                  <a:cubicBezTo>
                    <a:pt x="31" y="79"/>
                    <a:pt x="51" y="78"/>
                    <a:pt x="64" y="65"/>
                  </a:cubicBezTo>
                  <a:cubicBezTo>
                    <a:pt x="78" y="51"/>
                    <a:pt x="79" y="29"/>
                    <a:pt x="65" y="14"/>
                  </a:cubicBezTo>
                  <a:close/>
                  <a:moveTo>
                    <a:pt x="58" y="59"/>
                  </a:moveTo>
                  <a:cubicBezTo>
                    <a:pt x="47" y="69"/>
                    <a:pt x="30" y="69"/>
                    <a:pt x="20" y="59"/>
                  </a:cubicBezTo>
                  <a:cubicBezTo>
                    <a:pt x="9" y="48"/>
                    <a:pt x="9" y="31"/>
                    <a:pt x="20" y="21"/>
                  </a:cubicBezTo>
                  <a:cubicBezTo>
                    <a:pt x="31" y="10"/>
                    <a:pt x="48" y="10"/>
                    <a:pt x="58" y="21"/>
                  </a:cubicBezTo>
                  <a:cubicBezTo>
                    <a:pt x="69" y="31"/>
                    <a:pt x="69" y="48"/>
                    <a:pt x="58" y="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7"/>
            <p:cNvSpPr>
              <a:spLocks/>
            </p:cNvSpPr>
            <p:nvPr/>
          </p:nvSpPr>
          <p:spPr bwMode="auto">
            <a:xfrm>
              <a:off x="7160655" y="2400130"/>
              <a:ext cx="159730" cy="164722"/>
            </a:xfrm>
            <a:custGeom>
              <a:avLst/>
              <a:gdLst>
                <a:gd name="T0" fmla="*/ 0 w 64"/>
                <a:gd name="T1" fmla="*/ 52 h 66"/>
                <a:gd name="T2" fmla="*/ 12 w 64"/>
                <a:gd name="T3" fmla="*/ 66 h 66"/>
                <a:gd name="T4" fmla="*/ 64 w 64"/>
                <a:gd name="T5" fmla="*/ 8 h 66"/>
                <a:gd name="T6" fmla="*/ 55 w 64"/>
                <a:gd name="T7" fmla="*/ 0 h 66"/>
                <a:gd name="T8" fmla="*/ 0 w 64"/>
                <a:gd name="T9" fmla="*/ 5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6">
                  <a:moveTo>
                    <a:pt x="0" y="52"/>
                  </a:moveTo>
                  <a:lnTo>
                    <a:pt x="12" y="66"/>
                  </a:lnTo>
                  <a:lnTo>
                    <a:pt x="64" y="8"/>
                  </a:lnTo>
                  <a:lnTo>
                    <a:pt x="55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8"/>
            <p:cNvSpPr>
              <a:spLocks/>
            </p:cNvSpPr>
            <p:nvPr/>
          </p:nvSpPr>
          <p:spPr bwMode="auto">
            <a:xfrm>
              <a:off x="7412728" y="2265358"/>
              <a:ext cx="99831" cy="119797"/>
            </a:xfrm>
            <a:custGeom>
              <a:avLst/>
              <a:gdLst>
                <a:gd name="T0" fmla="*/ 16 w 30"/>
                <a:gd name="T1" fmla="*/ 0 h 36"/>
                <a:gd name="T2" fmla="*/ 0 w 30"/>
                <a:gd name="T3" fmla="*/ 34 h 36"/>
                <a:gd name="T4" fmla="*/ 6 w 30"/>
                <a:gd name="T5" fmla="*/ 36 h 36"/>
                <a:gd name="T6" fmla="*/ 16 w 30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36">
                  <a:moveTo>
                    <a:pt x="16" y="0"/>
                  </a:moveTo>
                  <a:cubicBezTo>
                    <a:pt x="20" y="26"/>
                    <a:pt x="0" y="34"/>
                    <a:pt x="0" y="34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0" y="21"/>
                    <a:pt x="16" y="0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Content Placeholder 2"/>
          <p:cNvSpPr txBox="1">
            <a:spLocks/>
          </p:cNvSpPr>
          <p:nvPr/>
        </p:nvSpPr>
        <p:spPr>
          <a:xfrm>
            <a:off x="255288" y="3388098"/>
            <a:ext cx="4513394" cy="9051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>
                <a:solidFill>
                  <a:schemeClr val="tx1"/>
                </a:solidFill>
              </a:rPr>
              <a:t>Pengubahan ataupun penghapusan data pada tabel yang dirujuk akan mengubah ataupun menghapus data pada tabel yang merujuk secara otomatis</a:t>
            </a:r>
          </a:p>
        </p:txBody>
      </p:sp>
      <p:cxnSp>
        <p:nvCxnSpPr>
          <p:cNvPr id="9" name="Elbow Connector 8"/>
          <p:cNvCxnSpPr/>
          <p:nvPr/>
        </p:nvCxnSpPr>
        <p:spPr>
          <a:xfrm rot="10800000" flipV="1">
            <a:off x="1742972" y="2763957"/>
            <a:ext cx="554477" cy="450306"/>
          </a:xfrm>
          <a:prstGeom prst="bentConnector3">
            <a:avLst>
              <a:gd name="adj1" fmla="val 170412"/>
            </a:avLst>
          </a:prstGeom>
          <a:ln w="6350">
            <a:solidFill>
              <a:schemeClr val="accent6"/>
            </a:solidFill>
            <a:prstDash val="solid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10800000" flipV="1">
            <a:off x="5887659" y="2768815"/>
            <a:ext cx="554477" cy="450306"/>
          </a:xfrm>
          <a:prstGeom prst="bentConnector3">
            <a:avLst>
              <a:gd name="adj1" fmla="val 170412"/>
            </a:avLst>
          </a:prstGeom>
          <a:ln w="6350">
            <a:solidFill>
              <a:schemeClr val="accent5"/>
            </a:solidFill>
            <a:prstDash val="solid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0800000" flipV="1">
            <a:off x="9440812" y="2700625"/>
            <a:ext cx="554477" cy="450306"/>
          </a:xfrm>
          <a:prstGeom prst="bentConnector3">
            <a:avLst>
              <a:gd name="adj1" fmla="val 170412"/>
            </a:avLst>
          </a:prstGeom>
          <a:ln w="6350">
            <a:solidFill>
              <a:schemeClr val="accent4"/>
            </a:solidFill>
            <a:prstDash val="solid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167150" y="2359438"/>
            <a:ext cx="798490" cy="696469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327839" y="2338911"/>
            <a:ext cx="798490" cy="696469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9897401" y="2307032"/>
            <a:ext cx="798490" cy="69646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42972" y="3047901"/>
            <a:ext cx="1908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/>
              <a:t>Berantai (</a:t>
            </a:r>
            <a:r>
              <a:rPr lang="en-US" i="1"/>
              <a:t>cascade</a:t>
            </a:r>
            <a:r>
              <a:rPr lang="en-US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87659" y="3073261"/>
            <a:ext cx="1828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/>
              <a:t>Terbatas (</a:t>
            </a:r>
            <a:r>
              <a:rPr lang="en-US" i="1"/>
              <a:t>restrict</a:t>
            </a:r>
            <a:r>
              <a:rPr lang="en-US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96941" y="3406565"/>
            <a:ext cx="38100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lvl="1"/>
            <a:r>
              <a:rPr lang="en-US"/>
              <a:t>Pengubahan ataupun penghapusan data pada tabel yang dirujuk dibatasi selama data tersebut dirujuk oleh tabel lain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40812" y="2984568"/>
            <a:ext cx="1769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/>
              <a:t>Nilai null (</a:t>
            </a:r>
            <a:r>
              <a:rPr lang="en-US" i="1"/>
              <a:t>nullify</a:t>
            </a:r>
            <a:r>
              <a:rPr lang="en-US"/>
              <a:t>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706953" y="3317566"/>
            <a:ext cx="34850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/>
              <a:t>Pengubahan ataupun penghapusan data pada tabel yang dirujuk akan memberikan nilai null pada kunci tamu suatu tabel yang merujuk pada data tersebut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68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37" grpId="0"/>
      <p:bldP spid="53" grpId="0" animBg="1"/>
      <p:bldP spid="6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Penulisan Struktur/Skema Tabel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B78-A12D-49B6-9548-7CB505C392C7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643063"/>
            <a:ext cx="7810500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673" y="4638305"/>
            <a:ext cx="46196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10" name="Flowchart: Stored Data 9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38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873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532" y="-53730"/>
            <a:ext cx="10515600" cy="1325563"/>
          </a:xfrm>
        </p:spPr>
        <p:txBody>
          <a:bodyPr/>
          <a:lstStyle/>
          <a:p>
            <a:r>
              <a:rPr lang="en-US"/>
              <a:t>1. Pemetaan Entitas Kuat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B78-A12D-49B6-9548-7CB505C392C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96532" y="1271833"/>
            <a:ext cx="10515600" cy="4351338"/>
          </a:xfrm>
        </p:spPr>
        <p:txBody>
          <a:bodyPr/>
          <a:lstStyle/>
          <a:p>
            <a:r>
              <a:rPr lang="en-US"/>
              <a:t>Buat tabel dengan atribut-atribut entitas sebagai kolomnya</a:t>
            </a:r>
            <a:endParaRPr lang="en-A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606" y="1806988"/>
            <a:ext cx="6674785" cy="415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ular Callout 68"/>
          <p:cNvSpPr/>
          <p:nvPr/>
        </p:nvSpPr>
        <p:spPr>
          <a:xfrm>
            <a:off x="4895722" y="6006432"/>
            <a:ext cx="1889210" cy="303788"/>
          </a:xfrm>
          <a:prstGeom prst="wedgeRectCallout">
            <a:avLst>
              <a:gd name="adj1" fmla="val -37931"/>
              <a:gd name="adj2" fmla="val -12582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atribut multi nilai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12" name="Flowchart: Stored Data 11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39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763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Arsitektur ANSI-SPARC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5" name="Group 4"/>
          <p:cNvGrpSpPr/>
          <p:nvPr/>
        </p:nvGrpSpPr>
        <p:grpSpPr>
          <a:xfrm>
            <a:off x="11516380" y="-120296"/>
            <a:ext cx="1070484" cy="540564"/>
            <a:chOff x="11516380" y="-120296"/>
            <a:chExt cx="1070484" cy="540564"/>
          </a:xfrm>
        </p:grpSpPr>
        <p:sp>
          <p:nvSpPr>
            <p:cNvPr id="6" name="Flowchart: Stored Data 5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16380" y="112491"/>
              <a:ext cx="551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40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11059180" cy="4937760"/>
          </a:xfrm>
        </p:spPr>
        <p:txBody>
          <a:bodyPr>
            <a:normAutofit/>
          </a:bodyPr>
          <a:lstStyle/>
          <a:p>
            <a:r>
              <a:rPr lang="en-US"/>
              <a:t>Arsitektur dari hampir semua DBMS komersial</a:t>
            </a:r>
          </a:p>
          <a:p>
            <a:endParaRPr lang="en-US"/>
          </a:p>
          <a:p>
            <a:r>
              <a:rPr lang="en-US"/>
              <a:t>Arsitektur 3-Level: tiga layer berbeda dimana data dapat dideskripsikan</a:t>
            </a:r>
          </a:p>
          <a:p>
            <a:pPr lvl="1"/>
            <a:r>
              <a:rPr lang="en-US">
                <a:solidFill>
                  <a:srgbClr val="C00000"/>
                </a:solidFill>
              </a:rPr>
              <a:t>External/view</a:t>
            </a:r>
            <a:r>
              <a:rPr lang="en-US"/>
              <a:t> : cara pemakai melihat data</a:t>
            </a:r>
          </a:p>
          <a:p>
            <a:pPr lvl="1"/>
            <a:r>
              <a:rPr lang="en-US">
                <a:solidFill>
                  <a:srgbClr val="C00000"/>
                </a:solidFill>
              </a:rPr>
              <a:t>Conceptual</a:t>
            </a:r>
            <a:r>
              <a:rPr lang="en-US"/>
              <a:t>: menyediakan mapping dan ketidakbergantungan (independence) antara external dan internal level</a:t>
            </a:r>
          </a:p>
          <a:p>
            <a:pPr lvl="1"/>
            <a:r>
              <a:rPr lang="en-US">
                <a:solidFill>
                  <a:srgbClr val="C00000"/>
                </a:solidFill>
              </a:rPr>
              <a:t>Internal</a:t>
            </a:r>
            <a:r>
              <a:rPr lang="en-US"/>
              <a:t>: cara DBMS dan OS melihat data</a:t>
            </a:r>
          </a:p>
          <a:p>
            <a:pPr lvl="1"/>
            <a:endParaRPr lang="en-US"/>
          </a:p>
          <a:p>
            <a:r>
              <a:rPr lang="en-US"/>
              <a:t>Tujuan: memisahkan setiap view pemakai basis data dari cara presentasi database secara fisik</a:t>
            </a:r>
          </a:p>
        </p:txBody>
      </p:sp>
    </p:spTree>
    <p:extLst>
      <p:ext uri="{BB962C8B-B14F-4D97-AF65-F5344CB8AC3E}">
        <p14:creationId xmlns:p14="http://schemas.microsoft.com/office/powerpoint/2010/main" val="277727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0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4135"/>
            <a:ext cx="10515600" cy="833653"/>
          </a:xfrm>
        </p:spPr>
        <p:txBody>
          <a:bodyPr/>
          <a:lstStyle/>
          <a:p>
            <a:r>
              <a:rPr lang="en-US"/>
              <a:t>2. Pemetaan Entitas lemah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B78-A12D-49B6-9548-7CB505C392C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670" y="795315"/>
            <a:ext cx="11075831" cy="4351338"/>
          </a:xfrm>
        </p:spPr>
        <p:txBody>
          <a:bodyPr/>
          <a:lstStyle/>
          <a:p>
            <a:r>
              <a:rPr lang="en-US"/>
              <a:t>Sama dengan entitas kuat, tetapi atribut pengidentifikasi berasal dari entitas kuat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869" y="2325886"/>
            <a:ext cx="7388992" cy="36091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10" name="Flowchart: Stored Data 9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970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/>
              <a:t>3.1 Pemetaan Relasi Binary 1:1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B78-A12D-49B6-9548-7CB505C392C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005625" y="1364815"/>
            <a:ext cx="10515600" cy="4351338"/>
          </a:xfrm>
        </p:spPr>
        <p:txBody>
          <a:bodyPr/>
          <a:lstStyle/>
          <a:p>
            <a:r>
              <a:rPr lang="en-US"/>
              <a:t>Salah satu sisi optional</a:t>
            </a:r>
            <a:endParaRPr lang="en-AU"/>
          </a:p>
        </p:txBody>
      </p:sp>
      <p:grpSp>
        <p:nvGrpSpPr>
          <p:cNvPr id="6168" name="Group 6167"/>
          <p:cNvGrpSpPr/>
          <p:nvPr/>
        </p:nvGrpSpPr>
        <p:grpSpPr>
          <a:xfrm>
            <a:off x="2839605" y="2262274"/>
            <a:ext cx="6186487" cy="2676526"/>
            <a:chOff x="1315604" y="2262274"/>
            <a:chExt cx="6186487" cy="2676526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625166" y="2973474"/>
              <a:ext cx="1112837" cy="371475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868054" y="3063962"/>
              <a:ext cx="65081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Pegawai</a:t>
              </a:r>
              <a:endParaRPr 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6203516" y="2973474"/>
              <a:ext cx="1114425" cy="371475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6384491" y="3063962"/>
              <a:ext cx="77905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Komputer</a:t>
              </a:r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3728604" y="2819487"/>
              <a:ext cx="1422400" cy="681038"/>
            </a:xfrm>
            <a:custGeom>
              <a:avLst/>
              <a:gdLst>
                <a:gd name="T0" fmla="*/ 448 w 896"/>
                <a:gd name="T1" fmla="*/ 0 h 429"/>
                <a:gd name="T2" fmla="*/ 0 w 896"/>
                <a:gd name="T3" fmla="*/ 214 h 429"/>
                <a:gd name="T4" fmla="*/ 448 w 896"/>
                <a:gd name="T5" fmla="*/ 429 h 429"/>
                <a:gd name="T6" fmla="*/ 896 w 896"/>
                <a:gd name="T7" fmla="*/ 214 h 429"/>
                <a:gd name="T8" fmla="*/ 448 w 896"/>
                <a:gd name="T9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6" h="429">
                  <a:moveTo>
                    <a:pt x="448" y="0"/>
                  </a:moveTo>
                  <a:lnTo>
                    <a:pt x="0" y="214"/>
                  </a:lnTo>
                  <a:lnTo>
                    <a:pt x="448" y="429"/>
                  </a:lnTo>
                  <a:lnTo>
                    <a:pt x="896" y="214"/>
                  </a:lnTo>
                  <a:lnTo>
                    <a:pt x="448" y="0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3919104" y="3063962"/>
              <a:ext cx="107721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menggunakan</a:t>
              </a:r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2750704" y="3159212"/>
              <a:ext cx="977900" cy="0"/>
            </a:xfrm>
            <a:prstGeom prst="line">
              <a:avLst/>
            </a:prstGeom>
            <a:noFill/>
            <a:ln w="11113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5151004" y="3159212"/>
              <a:ext cx="1041400" cy="0"/>
            </a:xfrm>
            <a:prstGeom prst="line">
              <a:avLst/>
            </a:prstGeom>
            <a:noFill/>
            <a:ln w="11113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6008254" y="3067137"/>
              <a:ext cx="0" cy="185738"/>
            </a:xfrm>
            <a:prstGeom prst="line">
              <a:avLst/>
            </a:prstGeom>
            <a:noFill/>
            <a:ln w="11113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6008254" y="3067137"/>
              <a:ext cx="0" cy="185738"/>
            </a:xfrm>
            <a:prstGeom prst="line">
              <a:avLst/>
            </a:prstGeom>
            <a:noFill/>
            <a:ln w="11113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2923741" y="3056024"/>
              <a:ext cx="0" cy="185738"/>
            </a:xfrm>
            <a:prstGeom prst="line">
              <a:avLst/>
            </a:prstGeom>
            <a:noFill/>
            <a:ln w="11113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2976129" y="3056024"/>
              <a:ext cx="0" cy="185738"/>
            </a:xfrm>
            <a:prstGeom prst="line">
              <a:avLst/>
            </a:prstGeom>
            <a:noFill/>
            <a:ln w="11113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2923741" y="3056024"/>
              <a:ext cx="0" cy="185738"/>
            </a:xfrm>
            <a:prstGeom prst="line">
              <a:avLst/>
            </a:prstGeom>
            <a:noFill/>
            <a:ln w="11113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2976129" y="3056024"/>
              <a:ext cx="0" cy="185738"/>
            </a:xfrm>
            <a:prstGeom prst="line">
              <a:avLst/>
            </a:prstGeom>
            <a:noFill/>
            <a:ln w="11113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7" name="Oval 22"/>
            <p:cNvSpPr>
              <a:spLocks noChangeArrowheads="1"/>
            </p:cNvSpPr>
            <p:nvPr/>
          </p:nvSpPr>
          <p:spPr bwMode="auto">
            <a:xfrm>
              <a:off x="1315604" y="2262274"/>
              <a:ext cx="741362" cy="433388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1537854" y="2382924"/>
              <a:ext cx="31098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NIP</a:t>
              </a:r>
              <a:endParaRPr lang="en-US"/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1537854" y="2568662"/>
              <a:ext cx="298450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0" name="Oval 25"/>
            <p:cNvSpPr>
              <a:spLocks noChangeArrowheads="1"/>
            </p:cNvSpPr>
            <p:nvPr/>
          </p:nvSpPr>
          <p:spPr bwMode="auto">
            <a:xfrm>
              <a:off x="2118879" y="2262274"/>
              <a:ext cx="742950" cy="433388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2269691" y="2382924"/>
              <a:ext cx="45845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Nama</a:t>
              </a:r>
              <a:endParaRPr lang="en-US"/>
            </a:p>
          </p:txBody>
        </p:sp>
        <p:sp>
          <p:nvSpPr>
            <p:cNvPr id="14336" name="Oval 27"/>
            <p:cNvSpPr>
              <a:spLocks noChangeArrowheads="1"/>
            </p:cNvSpPr>
            <p:nvPr/>
          </p:nvSpPr>
          <p:spPr bwMode="auto">
            <a:xfrm>
              <a:off x="2923741" y="2262274"/>
              <a:ext cx="742950" cy="433388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337" name="Rectangle 28"/>
            <p:cNvSpPr>
              <a:spLocks noChangeArrowheads="1"/>
            </p:cNvSpPr>
            <p:nvPr/>
          </p:nvSpPr>
          <p:spPr bwMode="auto">
            <a:xfrm>
              <a:off x="3157104" y="2382924"/>
              <a:ext cx="19236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…</a:t>
              </a:r>
              <a:endParaRPr lang="en-US"/>
            </a:p>
          </p:txBody>
        </p:sp>
        <p:sp>
          <p:nvSpPr>
            <p:cNvPr id="14339" name="Rectangle 29"/>
            <p:cNvSpPr>
              <a:spLocks noChangeArrowheads="1"/>
            </p:cNvSpPr>
            <p:nvPr/>
          </p:nvSpPr>
          <p:spPr bwMode="auto">
            <a:xfrm>
              <a:off x="3342841" y="2382924"/>
              <a:ext cx="9618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..</a:t>
              </a:r>
              <a:endParaRPr lang="en-US"/>
            </a:p>
          </p:txBody>
        </p:sp>
        <p:sp>
          <p:nvSpPr>
            <p:cNvPr id="14340" name="Line 30"/>
            <p:cNvSpPr>
              <a:spLocks noChangeShapeType="1"/>
            </p:cNvSpPr>
            <p:nvPr/>
          </p:nvSpPr>
          <p:spPr bwMode="auto">
            <a:xfrm>
              <a:off x="1687079" y="2695662"/>
              <a:ext cx="493712" cy="266700"/>
            </a:xfrm>
            <a:prstGeom prst="line">
              <a:avLst/>
            </a:prstGeom>
            <a:noFill/>
            <a:ln w="11113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341" name="Line 31"/>
            <p:cNvSpPr>
              <a:spLocks noChangeShapeType="1"/>
            </p:cNvSpPr>
            <p:nvPr/>
          </p:nvSpPr>
          <p:spPr bwMode="auto">
            <a:xfrm flipH="1">
              <a:off x="2180791" y="2695662"/>
              <a:ext cx="309562" cy="266700"/>
            </a:xfrm>
            <a:prstGeom prst="line">
              <a:avLst/>
            </a:prstGeom>
            <a:noFill/>
            <a:ln w="11113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342" name="Line 32"/>
            <p:cNvSpPr>
              <a:spLocks noChangeShapeType="1"/>
            </p:cNvSpPr>
            <p:nvPr/>
          </p:nvSpPr>
          <p:spPr bwMode="auto">
            <a:xfrm flipH="1">
              <a:off x="2180791" y="2695662"/>
              <a:ext cx="1114425" cy="266700"/>
            </a:xfrm>
            <a:prstGeom prst="line">
              <a:avLst/>
            </a:prstGeom>
            <a:noFill/>
            <a:ln w="11113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343" name="Oval 33"/>
            <p:cNvSpPr>
              <a:spLocks noChangeArrowheads="1"/>
            </p:cNvSpPr>
            <p:nvPr/>
          </p:nvSpPr>
          <p:spPr bwMode="auto">
            <a:xfrm>
              <a:off x="5955866" y="2262274"/>
              <a:ext cx="742950" cy="433388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344" name="Rectangle 34"/>
            <p:cNvSpPr>
              <a:spLocks noChangeArrowheads="1"/>
            </p:cNvSpPr>
            <p:nvPr/>
          </p:nvSpPr>
          <p:spPr bwMode="auto">
            <a:xfrm>
              <a:off x="6244791" y="2382924"/>
              <a:ext cx="17152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IP</a:t>
              </a:r>
              <a:endParaRPr lang="en-US"/>
            </a:p>
          </p:txBody>
        </p:sp>
        <p:sp>
          <p:nvSpPr>
            <p:cNvPr id="14345" name="Rectangle 35"/>
            <p:cNvSpPr>
              <a:spLocks noChangeArrowheads="1"/>
            </p:cNvSpPr>
            <p:nvPr/>
          </p:nvSpPr>
          <p:spPr bwMode="auto">
            <a:xfrm>
              <a:off x="6244791" y="2568662"/>
              <a:ext cx="165100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346" name="Oval 36"/>
            <p:cNvSpPr>
              <a:spLocks noChangeArrowheads="1"/>
            </p:cNvSpPr>
            <p:nvPr/>
          </p:nvSpPr>
          <p:spPr bwMode="auto">
            <a:xfrm>
              <a:off x="6760729" y="2262274"/>
              <a:ext cx="741362" cy="433388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347" name="Rectangle 37"/>
            <p:cNvSpPr>
              <a:spLocks noChangeArrowheads="1"/>
            </p:cNvSpPr>
            <p:nvPr/>
          </p:nvSpPr>
          <p:spPr bwMode="auto">
            <a:xfrm>
              <a:off x="6879791" y="2382924"/>
              <a:ext cx="52257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Lokasi</a:t>
              </a:r>
              <a:endParaRPr lang="en-US"/>
            </a:p>
          </p:txBody>
        </p:sp>
        <p:sp>
          <p:nvSpPr>
            <p:cNvPr id="14348" name="Line 38"/>
            <p:cNvSpPr>
              <a:spLocks noChangeShapeType="1"/>
            </p:cNvSpPr>
            <p:nvPr/>
          </p:nvSpPr>
          <p:spPr bwMode="auto">
            <a:xfrm>
              <a:off x="6327341" y="2695662"/>
              <a:ext cx="433387" cy="266700"/>
            </a:xfrm>
            <a:prstGeom prst="line">
              <a:avLst/>
            </a:prstGeom>
            <a:noFill/>
            <a:ln w="11113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349" name="Line 39"/>
            <p:cNvSpPr>
              <a:spLocks noChangeShapeType="1"/>
            </p:cNvSpPr>
            <p:nvPr/>
          </p:nvSpPr>
          <p:spPr bwMode="auto">
            <a:xfrm flipH="1">
              <a:off x="6760729" y="2695662"/>
              <a:ext cx="371475" cy="247650"/>
            </a:xfrm>
            <a:prstGeom prst="line">
              <a:avLst/>
            </a:prstGeom>
            <a:noFill/>
            <a:ln w="11113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350" name="Freeform 40"/>
            <p:cNvSpPr>
              <a:spLocks/>
            </p:cNvSpPr>
            <p:nvPr/>
          </p:nvSpPr>
          <p:spPr bwMode="auto">
            <a:xfrm>
              <a:off x="4285816" y="3624349"/>
              <a:ext cx="309562" cy="495300"/>
            </a:xfrm>
            <a:custGeom>
              <a:avLst/>
              <a:gdLst>
                <a:gd name="T0" fmla="*/ 0 w 195"/>
                <a:gd name="T1" fmla="*/ 234 h 312"/>
                <a:gd name="T2" fmla="*/ 48 w 195"/>
                <a:gd name="T3" fmla="*/ 234 h 312"/>
                <a:gd name="T4" fmla="*/ 48 w 195"/>
                <a:gd name="T5" fmla="*/ 0 h 312"/>
                <a:gd name="T6" fmla="*/ 146 w 195"/>
                <a:gd name="T7" fmla="*/ 0 h 312"/>
                <a:gd name="T8" fmla="*/ 146 w 195"/>
                <a:gd name="T9" fmla="*/ 234 h 312"/>
                <a:gd name="T10" fmla="*/ 195 w 195"/>
                <a:gd name="T11" fmla="*/ 234 h 312"/>
                <a:gd name="T12" fmla="*/ 97 w 195"/>
                <a:gd name="T13" fmla="*/ 312 h 312"/>
                <a:gd name="T14" fmla="*/ 0 w 195"/>
                <a:gd name="T15" fmla="*/ 23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5" h="312">
                  <a:moveTo>
                    <a:pt x="0" y="234"/>
                  </a:moveTo>
                  <a:lnTo>
                    <a:pt x="48" y="234"/>
                  </a:lnTo>
                  <a:lnTo>
                    <a:pt x="48" y="0"/>
                  </a:lnTo>
                  <a:lnTo>
                    <a:pt x="146" y="0"/>
                  </a:lnTo>
                  <a:lnTo>
                    <a:pt x="146" y="234"/>
                  </a:lnTo>
                  <a:lnTo>
                    <a:pt x="195" y="234"/>
                  </a:lnTo>
                  <a:lnTo>
                    <a:pt x="97" y="312"/>
                  </a:lnTo>
                  <a:lnTo>
                    <a:pt x="0" y="23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351" name="Rectangle 41"/>
            <p:cNvSpPr>
              <a:spLocks noChangeArrowheads="1"/>
            </p:cNvSpPr>
            <p:nvPr/>
          </p:nvSpPr>
          <p:spPr bwMode="auto">
            <a:xfrm>
              <a:off x="1761691" y="4214899"/>
              <a:ext cx="619125" cy="371475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352" name="Rectangle 42"/>
            <p:cNvSpPr>
              <a:spLocks noChangeArrowheads="1"/>
            </p:cNvSpPr>
            <p:nvPr/>
          </p:nvSpPr>
          <p:spPr bwMode="auto">
            <a:xfrm>
              <a:off x="1922029" y="4303799"/>
              <a:ext cx="31098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NIP</a:t>
              </a:r>
              <a:endParaRPr lang="en-US"/>
            </a:p>
          </p:txBody>
        </p:sp>
        <p:sp>
          <p:nvSpPr>
            <p:cNvPr id="14354" name="Rectangle 44"/>
            <p:cNvSpPr>
              <a:spLocks noChangeArrowheads="1"/>
            </p:cNvSpPr>
            <p:nvPr/>
          </p:nvSpPr>
          <p:spPr bwMode="auto">
            <a:xfrm>
              <a:off x="1823604" y="3924387"/>
              <a:ext cx="74058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sz="1500">
                  <a:solidFill>
                    <a:srgbClr val="000000"/>
                  </a:solidFill>
                </a:rPr>
                <a:t>Pegawai</a:t>
              </a:r>
              <a:endParaRPr lang="en-US"/>
            </a:p>
          </p:txBody>
        </p:sp>
        <p:sp>
          <p:nvSpPr>
            <p:cNvPr id="14355" name="Rectangle 45"/>
            <p:cNvSpPr>
              <a:spLocks noChangeArrowheads="1"/>
            </p:cNvSpPr>
            <p:nvPr/>
          </p:nvSpPr>
          <p:spPr bwMode="auto">
            <a:xfrm>
              <a:off x="2380816" y="4214899"/>
              <a:ext cx="617537" cy="371475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356" name="Rectangle 46"/>
            <p:cNvSpPr>
              <a:spLocks noChangeArrowheads="1"/>
            </p:cNvSpPr>
            <p:nvPr/>
          </p:nvSpPr>
          <p:spPr bwMode="auto">
            <a:xfrm>
              <a:off x="2468129" y="4303799"/>
              <a:ext cx="45845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Nama</a:t>
              </a:r>
              <a:endParaRPr lang="en-US"/>
            </a:p>
          </p:txBody>
        </p:sp>
        <p:sp>
          <p:nvSpPr>
            <p:cNvPr id="14357" name="Rectangle 47"/>
            <p:cNvSpPr>
              <a:spLocks noChangeArrowheads="1"/>
            </p:cNvSpPr>
            <p:nvPr/>
          </p:nvSpPr>
          <p:spPr bwMode="auto">
            <a:xfrm>
              <a:off x="2998354" y="4214899"/>
              <a:ext cx="619125" cy="371475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358" name="Rectangle 48"/>
            <p:cNvSpPr>
              <a:spLocks noChangeArrowheads="1"/>
            </p:cNvSpPr>
            <p:nvPr/>
          </p:nvSpPr>
          <p:spPr bwMode="auto">
            <a:xfrm>
              <a:off x="3193616" y="4303799"/>
              <a:ext cx="19236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…</a:t>
              </a:r>
              <a:endParaRPr lang="en-US"/>
            </a:p>
          </p:txBody>
        </p:sp>
        <p:sp>
          <p:nvSpPr>
            <p:cNvPr id="14359" name="Rectangle 49"/>
            <p:cNvSpPr>
              <a:spLocks noChangeArrowheads="1"/>
            </p:cNvSpPr>
            <p:nvPr/>
          </p:nvSpPr>
          <p:spPr bwMode="auto">
            <a:xfrm>
              <a:off x="3379354" y="4303799"/>
              <a:ext cx="480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  <a:endParaRPr lang="en-US"/>
            </a:p>
          </p:txBody>
        </p:sp>
        <p:sp>
          <p:nvSpPr>
            <p:cNvPr id="14360" name="Rectangle 50"/>
            <p:cNvSpPr>
              <a:spLocks noChangeArrowheads="1"/>
            </p:cNvSpPr>
            <p:nvPr/>
          </p:nvSpPr>
          <p:spPr bwMode="auto">
            <a:xfrm>
              <a:off x="5287529" y="4214899"/>
              <a:ext cx="619125" cy="371475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361" name="Rectangle 51"/>
            <p:cNvSpPr>
              <a:spLocks noChangeArrowheads="1"/>
            </p:cNvSpPr>
            <p:nvPr/>
          </p:nvSpPr>
          <p:spPr bwMode="auto">
            <a:xfrm>
              <a:off x="5449454" y="4303799"/>
              <a:ext cx="31098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NIP</a:t>
              </a:r>
              <a:endParaRPr lang="en-US"/>
            </a:p>
          </p:txBody>
        </p:sp>
        <p:sp>
          <p:nvSpPr>
            <p:cNvPr id="14362" name="Rectangle 52"/>
            <p:cNvSpPr>
              <a:spLocks noChangeArrowheads="1"/>
            </p:cNvSpPr>
            <p:nvPr/>
          </p:nvSpPr>
          <p:spPr bwMode="auto">
            <a:xfrm>
              <a:off x="5349441" y="3924387"/>
              <a:ext cx="83516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sz="1500">
                  <a:solidFill>
                    <a:srgbClr val="000000"/>
                  </a:solidFill>
                </a:rPr>
                <a:t>Komputer</a:t>
              </a:r>
              <a:endParaRPr lang="en-US"/>
            </a:p>
          </p:txBody>
        </p:sp>
        <p:sp>
          <p:nvSpPr>
            <p:cNvPr id="14363" name="Rectangle 53"/>
            <p:cNvSpPr>
              <a:spLocks noChangeArrowheads="1"/>
            </p:cNvSpPr>
            <p:nvPr/>
          </p:nvSpPr>
          <p:spPr bwMode="auto">
            <a:xfrm>
              <a:off x="5906654" y="4214899"/>
              <a:ext cx="619125" cy="371475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364" name="Rectangle 54"/>
            <p:cNvSpPr>
              <a:spLocks noChangeArrowheads="1"/>
            </p:cNvSpPr>
            <p:nvPr/>
          </p:nvSpPr>
          <p:spPr bwMode="auto">
            <a:xfrm>
              <a:off x="6135254" y="4303799"/>
              <a:ext cx="17152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IP</a:t>
              </a:r>
              <a:endParaRPr lang="en-US"/>
            </a:p>
          </p:txBody>
        </p:sp>
        <p:sp>
          <p:nvSpPr>
            <p:cNvPr id="14366" name="Rectangle 56"/>
            <p:cNvSpPr>
              <a:spLocks noChangeArrowheads="1"/>
            </p:cNvSpPr>
            <p:nvPr/>
          </p:nvSpPr>
          <p:spPr bwMode="auto">
            <a:xfrm>
              <a:off x="6525779" y="4214899"/>
              <a:ext cx="668337" cy="371475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367" name="Rectangle 57"/>
            <p:cNvSpPr>
              <a:spLocks noChangeArrowheads="1"/>
            </p:cNvSpPr>
            <p:nvPr/>
          </p:nvSpPr>
          <p:spPr bwMode="auto">
            <a:xfrm>
              <a:off x="6606741" y="4303799"/>
              <a:ext cx="52257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Lokasi</a:t>
              </a:r>
              <a:endParaRPr lang="en-US"/>
            </a:p>
          </p:txBody>
        </p:sp>
        <p:sp>
          <p:nvSpPr>
            <p:cNvPr id="6144" name="Freeform 58"/>
            <p:cNvSpPr>
              <a:spLocks noEditPoints="1"/>
            </p:cNvSpPr>
            <p:nvPr/>
          </p:nvSpPr>
          <p:spPr bwMode="auto">
            <a:xfrm>
              <a:off x="2071254" y="4584787"/>
              <a:ext cx="3538537" cy="354013"/>
            </a:xfrm>
            <a:custGeom>
              <a:avLst/>
              <a:gdLst>
                <a:gd name="T0" fmla="*/ 22869 w 22881"/>
                <a:gd name="T1" fmla="*/ 149 h 2281"/>
                <a:gd name="T2" fmla="*/ 22832 w 22881"/>
                <a:gd name="T3" fmla="*/ 259 h 2281"/>
                <a:gd name="T4" fmla="*/ 22713 w 22881"/>
                <a:gd name="T5" fmla="*/ 426 h 2281"/>
                <a:gd name="T6" fmla="*/ 22447 w 22881"/>
                <a:gd name="T7" fmla="*/ 636 h 2281"/>
                <a:gd name="T8" fmla="*/ 21850 w 22881"/>
                <a:gd name="T9" fmla="*/ 930 h 2281"/>
                <a:gd name="T10" fmla="*/ 21033 w 22881"/>
                <a:gd name="T11" fmla="*/ 1205 h 2281"/>
                <a:gd name="T12" fmla="*/ 20021 w 22881"/>
                <a:gd name="T13" fmla="*/ 1460 h 2281"/>
                <a:gd name="T14" fmla="*/ 18842 w 22881"/>
                <a:gd name="T15" fmla="*/ 1689 h 2281"/>
                <a:gd name="T16" fmla="*/ 17522 w 22881"/>
                <a:gd name="T17" fmla="*/ 1888 h 2281"/>
                <a:gd name="T18" fmla="*/ 16090 w 22881"/>
                <a:gd name="T19" fmla="*/ 2052 h 2281"/>
                <a:gd name="T20" fmla="*/ 14574 w 22881"/>
                <a:gd name="T21" fmla="*/ 2176 h 2281"/>
                <a:gd name="T22" fmla="*/ 11401 w 22881"/>
                <a:gd name="T23" fmla="*/ 2281 h 2281"/>
                <a:gd name="T24" fmla="*/ 8227 w 22881"/>
                <a:gd name="T25" fmla="*/ 2176 h 2281"/>
                <a:gd name="T26" fmla="*/ 6711 w 22881"/>
                <a:gd name="T27" fmla="*/ 2053 h 2281"/>
                <a:gd name="T28" fmla="*/ 5279 w 22881"/>
                <a:gd name="T29" fmla="*/ 1890 h 2281"/>
                <a:gd name="T30" fmla="*/ 3959 w 22881"/>
                <a:gd name="T31" fmla="*/ 1691 h 2281"/>
                <a:gd name="T32" fmla="*/ 2780 w 22881"/>
                <a:gd name="T33" fmla="*/ 1463 h 2281"/>
                <a:gd name="T34" fmla="*/ 1769 w 22881"/>
                <a:gd name="T35" fmla="*/ 1210 h 2281"/>
                <a:gd name="T36" fmla="*/ 953 w 22881"/>
                <a:gd name="T37" fmla="*/ 937 h 2281"/>
                <a:gd name="T38" fmla="*/ 358 w 22881"/>
                <a:gd name="T39" fmla="*/ 647 h 2281"/>
                <a:gd name="T40" fmla="*/ 139 w 22881"/>
                <a:gd name="T41" fmla="*/ 450 h 2281"/>
                <a:gd name="T42" fmla="*/ 299 w 22881"/>
                <a:gd name="T43" fmla="*/ 422 h 2281"/>
                <a:gd name="T44" fmla="*/ 788 w 22881"/>
                <a:gd name="T45" fmla="*/ 704 h 2281"/>
                <a:gd name="T46" fmla="*/ 1518 w 22881"/>
                <a:gd name="T47" fmla="*/ 977 h 2281"/>
                <a:gd name="T48" fmla="*/ 2457 w 22881"/>
                <a:gd name="T49" fmla="*/ 1235 h 2281"/>
                <a:gd name="T50" fmla="*/ 3576 w 22881"/>
                <a:gd name="T51" fmla="*/ 1471 h 2281"/>
                <a:gd name="T52" fmla="*/ 4846 w 22881"/>
                <a:gd name="T53" fmla="*/ 1679 h 2281"/>
                <a:gd name="T54" fmla="*/ 6238 w 22881"/>
                <a:gd name="T55" fmla="*/ 1853 h 2281"/>
                <a:gd name="T56" fmla="*/ 7724 w 22881"/>
                <a:gd name="T57" fmla="*/ 1990 h 2281"/>
                <a:gd name="T58" fmla="*/ 10333 w 22881"/>
                <a:gd name="T59" fmla="*/ 2119 h 2281"/>
                <a:gd name="T60" fmla="*/ 13522 w 22881"/>
                <a:gd name="T61" fmla="*/ 2084 h 2281"/>
                <a:gd name="T62" fmla="*/ 15579 w 22881"/>
                <a:gd name="T63" fmla="*/ 1949 h 2281"/>
                <a:gd name="T64" fmla="*/ 17037 w 22881"/>
                <a:gd name="T65" fmla="*/ 1798 h 2281"/>
                <a:gd name="T66" fmla="*/ 18392 w 22881"/>
                <a:gd name="T67" fmla="*/ 1611 h 2281"/>
                <a:gd name="T68" fmla="*/ 19614 w 22881"/>
                <a:gd name="T69" fmla="*/ 1392 h 2281"/>
                <a:gd name="T70" fmla="*/ 20676 w 22881"/>
                <a:gd name="T71" fmla="*/ 1148 h 2281"/>
                <a:gd name="T72" fmla="*/ 21548 w 22881"/>
                <a:gd name="T73" fmla="*/ 884 h 2281"/>
                <a:gd name="T74" fmla="*/ 22199 w 22881"/>
                <a:gd name="T75" fmla="*/ 606 h 2281"/>
                <a:gd name="T76" fmla="*/ 22605 w 22881"/>
                <a:gd name="T77" fmla="*/ 323 h 2281"/>
                <a:gd name="T78" fmla="*/ 22669 w 22881"/>
                <a:gd name="T79" fmla="*/ 243 h 2281"/>
                <a:gd name="T80" fmla="*/ 22711 w 22881"/>
                <a:gd name="T81" fmla="*/ 162 h 2281"/>
                <a:gd name="T82" fmla="*/ 22731 w 22881"/>
                <a:gd name="T83" fmla="*/ 0 h 2281"/>
                <a:gd name="T84" fmla="*/ 0 w 22881"/>
                <a:gd name="T85" fmla="*/ 89 h 2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881" h="2281">
                  <a:moveTo>
                    <a:pt x="22881" y="12"/>
                  </a:moveTo>
                  <a:lnTo>
                    <a:pt x="22871" y="137"/>
                  </a:lnTo>
                  <a:cubicBezTo>
                    <a:pt x="22870" y="141"/>
                    <a:pt x="22870" y="145"/>
                    <a:pt x="22869" y="149"/>
                  </a:cubicBezTo>
                  <a:lnTo>
                    <a:pt x="22856" y="199"/>
                  </a:lnTo>
                  <a:cubicBezTo>
                    <a:pt x="22855" y="202"/>
                    <a:pt x="22854" y="206"/>
                    <a:pt x="22853" y="209"/>
                  </a:cubicBezTo>
                  <a:lnTo>
                    <a:pt x="22832" y="259"/>
                  </a:lnTo>
                  <a:lnTo>
                    <a:pt x="22799" y="317"/>
                  </a:lnTo>
                  <a:cubicBezTo>
                    <a:pt x="22798" y="321"/>
                    <a:pt x="22795" y="324"/>
                    <a:pt x="22793" y="327"/>
                  </a:cubicBezTo>
                  <a:lnTo>
                    <a:pt x="22713" y="426"/>
                  </a:lnTo>
                  <a:cubicBezTo>
                    <a:pt x="22710" y="429"/>
                    <a:pt x="22707" y="432"/>
                    <a:pt x="22704" y="435"/>
                  </a:cubicBezTo>
                  <a:lnTo>
                    <a:pt x="22594" y="533"/>
                  </a:lnTo>
                  <a:lnTo>
                    <a:pt x="22447" y="636"/>
                  </a:lnTo>
                  <a:lnTo>
                    <a:pt x="22274" y="737"/>
                  </a:lnTo>
                  <a:lnTo>
                    <a:pt x="22074" y="834"/>
                  </a:lnTo>
                  <a:lnTo>
                    <a:pt x="21850" y="930"/>
                  </a:lnTo>
                  <a:lnTo>
                    <a:pt x="21600" y="1024"/>
                  </a:lnTo>
                  <a:lnTo>
                    <a:pt x="21328" y="1116"/>
                  </a:lnTo>
                  <a:lnTo>
                    <a:pt x="21033" y="1205"/>
                  </a:lnTo>
                  <a:lnTo>
                    <a:pt x="20716" y="1293"/>
                  </a:lnTo>
                  <a:lnTo>
                    <a:pt x="20378" y="1377"/>
                  </a:lnTo>
                  <a:lnTo>
                    <a:pt x="20021" y="1460"/>
                  </a:lnTo>
                  <a:lnTo>
                    <a:pt x="19645" y="1539"/>
                  </a:lnTo>
                  <a:lnTo>
                    <a:pt x="19252" y="1616"/>
                  </a:lnTo>
                  <a:lnTo>
                    <a:pt x="18842" y="1689"/>
                  </a:lnTo>
                  <a:lnTo>
                    <a:pt x="18416" y="1759"/>
                  </a:lnTo>
                  <a:lnTo>
                    <a:pt x="17976" y="1825"/>
                  </a:lnTo>
                  <a:lnTo>
                    <a:pt x="17522" y="1888"/>
                  </a:lnTo>
                  <a:lnTo>
                    <a:pt x="17056" y="1947"/>
                  </a:lnTo>
                  <a:lnTo>
                    <a:pt x="16578" y="2001"/>
                  </a:lnTo>
                  <a:lnTo>
                    <a:pt x="16090" y="2052"/>
                  </a:lnTo>
                  <a:lnTo>
                    <a:pt x="15593" y="2098"/>
                  </a:lnTo>
                  <a:lnTo>
                    <a:pt x="15087" y="2139"/>
                  </a:lnTo>
                  <a:lnTo>
                    <a:pt x="14574" y="2176"/>
                  </a:lnTo>
                  <a:lnTo>
                    <a:pt x="13531" y="2233"/>
                  </a:lnTo>
                  <a:lnTo>
                    <a:pt x="12470" y="2269"/>
                  </a:lnTo>
                  <a:lnTo>
                    <a:pt x="11401" y="2281"/>
                  </a:lnTo>
                  <a:lnTo>
                    <a:pt x="10332" y="2269"/>
                  </a:lnTo>
                  <a:lnTo>
                    <a:pt x="9271" y="2233"/>
                  </a:lnTo>
                  <a:lnTo>
                    <a:pt x="8227" y="2176"/>
                  </a:lnTo>
                  <a:lnTo>
                    <a:pt x="7714" y="2140"/>
                  </a:lnTo>
                  <a:lnTo>
                    <a:pt x="7208" y="2099"/>
                  </a:lnTo>
                  <a:lnTo>
                    <a:pt x="6711" y="2053"/>
                  </a:lnTo>
                  <a:lnTo>
                    <a:pt x="6222" y="2003"/>
                  </a:lnTo>
                  <a:lnTo>
                    <a:pt x="5745" y="1948"/>
                  </a:lnTo>
                  <a:lnTo>
                    <a:pt x="5279" y="1890"/>
                  </a:lnTo>
                  <a:lnTo>
                    <a:pt x="4825" y="1827"/>
                  </a:lnTo>
                  <a:lnTo>
                    <a:pt x="4385" y="1761"/>
                  </a:lnTo>
                  <a:lnTo>
                    <a:pt x="3959" y="1691"/>
                  </a:lnTo>
                  <a:lnTo>
                    <a:pt x="3549" y="1618"/>
                  </a:lnTo>
                  <a:lnTo>
                    <a:pt x="3156" y="1542"/>
                  </a:lnTo>
                  <a:lnTo>
                    <a:pt x="2780" y="1463"/>
                  </a:lnTo>
                  <a:lnTo>
                    <a:pt x="2423" y="1381"/>
                  </a:lnTo>
                  <a:lnTo>
                    <a:pt x="2086" y="1297"/>
                  </a:lnTo>
                  <a:lnTo>
                    <a:pt x="1769" y="1210"/>
                  </a:lnTo>
                  <a:lnTo>
                    <a:pt x="1474" y="1121"/>
                  </a:lnTo>
                  <a:lnTo>
                    <a:pt x="1202" y="1030"/>
                  </a:lnTo>
                  <a:lnTo>
                    <a:pt x="953" y="937"/>
                  </a:lnTo>
                  <a:lnTo>
                    <a:pt x="729" y="842"/>
                  </a:lnTo>
                  <a:lnTo>
                    <a:pt x="530" y="745"/>
                  </a:lnTo>
                  <a:lnTo>
                    <a:pt x="358" y="647"/>
                  </a:lnTo>
                  <a:lnTo>
                    <a:pt x="213" y="545"/>
                  </a:lnTo>
                  <a:cubicBezTo>
                    <a:pt x="206" y="541"/>
                    <a:pt x="200" y="535"/>
                    <a:pt x="195" y="528"/>
                  </a:cubicBezTo>
                  <a:lnTo>
                    <a:pt x="139" y="450"/>
                  </a:lnTo>
                  <a:lnTo>
                    <a:pt x="261" y="363"/>
                  </a:lnTo>
                  <a:lnTo>
                    <a:pt x="317" y="440"/>
                  </a:lnTo>
                  <a:lnTo>
                    <a:pt x="299" y="422"/>
                  </a:lnTo>
                  <a:lnTo>
                    <a:pt x="433" y="516"/>
                  </a:lnTo>
                  <a:lnTo>
                    <a:pt x="596" y="610"/>
                  </a:lnTo>
                  <a:lnTo>
                    <a:pt x="788" y="704"/>
                  </a:lnTo>
                  <a:lnTo>
                    <a:pt x="1006" y="796"/>
                  </a:lnTo>
                  <a:lnTo>
                    <a:pt x="1250" y="887"/>
                  </a:lnTo>
                  <a:lnTo>
                    <a:pt x="1518" y="977"/>
                  </a:lnTo>
                  <a:lnTo>
                    <a:pt x="1809" y="1065"/>
                  </a:lnTo>
                  <a:lnTo>
                    <a:pt x="2122" y="1151"/>
                  </a:lnTo>
                  <a:lnTo>
                    <a:pt x="2457" y="1235"/>
                  </a:lnTo>
                  <a:lnTo>
                    <a:pt x="2811" y="1316"/>
                  </a:lnTo>
                  <a:lnTo>
                    <a:pt x="3184" y="1395"/>
                  </a:lnTo>
                  <a:lnTo>
                    <a:pt x="3576" y="1471"/>
                  </a:lnTo>
                  <a:lnTo>
                    <a:pt x="3984" y="1543"/>
                  </a:lnTo>
                  <a:lnTo>
                    <a:pt x="4407" y="1613"/>
                  </a:lnTo>
                  <a:lnTo>
                    <a:pt x="4846" y="1679"/>
                  </a:lnTo>
                  <a:lnTo>
                    <a:pt x="5297" y="1741"/>
                  </a:lnTo>
                  <a:lnTo>
                    <a:pt x="5762" y="1799"/>
                  </a:lnTo>
                  <a:lnTo>
                    <a:pt x="6238" y="1853"/>
                  </a:lnTo>
                  <a:lnTo>
                    <a:pt x="6724" y="1904"/>
                  </a:lnTo>
                  <a:lnTo>
                    <a:pt x="7220" y="1949"/>
                  </a:lnTo>
                  <a:lnTo>
                    <a:pt x="7724" y="1990"/>
                  </a:lnTo>
                  <a:lnTo>
                    <a:pt x="8236" y="2027"/>
                  </a:lnTo>
                  <a:lnTo>
                    <a:pt x="9276" y="2084"/>
                  </a:lnTo>
                  <a:lnTo>
                    <a:pt x="10333" y="2119"/>
                  </a:lnTo>
                  <a:lnTo>
                    <a:pt x="11399" y="2131"/>
                  </a:lnTo>
                  <a:lnTo>
                    <a:pt x="12465" y="2119"/>
                  </a:lnTo>
                  <a:lnTo>
                    <a:pt x="13522" y="2084"/>
                  </a:lnTo>
                  <a:lnTo>
                    <a:pt x="14563" y="2026"/>
                  </a:lnTo>
                  <a:lnTo>
                    <a:pt x="15075" y="1990"/>
                  </a:lnTo>
                  <a:lnTo>
                    <a:pt x="15579" y="1949"/>
                  </a:lnTo>
                  <a:lnTo>
                    <a:pt x="16075" y="1903"/>
                  </a:lnTo>
                  <a:lnTo>
                    <a:pt x="16561" y="1852"/>
                  </a:lnTo>
                  <a:lnTo>
                    <a:pt x="17037" y="1798"/>
                  </a:lnTo>
                  <a:lnTo>
                    <a:pt x="17502" y="1740"/>
                  </a:lnTo>
                  <a:lnTo>
                    <a:pt x="17953" y="1677"/>
                  </a:lnTo>
                  <a:lnTo>
                    <a:pt x="18392" y="1611"/>
                  </a:lnTo>
                  <a:lnTo>
                    <a:pt x="18815" y="1541"/>
                  </a:lnTo>
                  <a:lnTo>
                    <a:pt x="19223" y="1468"/>
                  </a:lnTo>
                  <a:lnTo>
                    <a:pt x="19614" y="1392"/>
                  </a:lnTo>
                  <a:lnTo>
                    <a:pt x="19988" y="1313"/>
                  </a:lnTo>
                  <a:lnTo>
                    <a:pt x="20342" y="1232"/>
                  </a:lnTo>
                  <a:lnTo>
                    <a:pt x="20676" y="1148"/>
                  </a:lnTo>
                  <a:lnTo>
                    <a:pt x="20989" y="1062"/>
                  </a:lnTo>
                  <a:lnTo>
                    <a:pt x="21280" y="973"/>
                  </a:lnTo>
                  <a:lnTo>
                    <a:pt x="21548" y="884"/>
                  </a:lnTo>
                  <a:lnTo>
                    <a:pt x="21791" y="793"/>
                  </a:lnTo>
                  <a:lnTo>
                    <a:pt x="22008" y="700"/>
                  </a:lnTo>
                  <a:lnTo>
                    <a:pt x="22199" y="606"/>
                  </a:lnTo>
                  <a:lnTo>
                    <a:pt x="22362" y="513"/>
                  </a:lnTo>
                  <a:lnTo>
                    <a:pt x="22494" y="421"/>
                  </a:lnTo>
                  <a:lnTo>
                    <a:pt x="22605" y="323"/>
                  </a:lnTo>
                  <a:lnTo>
                    <a:pt x="22596" y="332"/>
                  </a:lnTo>
                  <a:lnTo>
                    <a:pt x="22676" y="233"/>
                  </a:lnTo>
                  <a:lnTo>
                    <a:pt x="22669" y="243"/>
                  </a:lnTo>
                  <a:lnTo>
                    <a:pt x="22694" y="202"/>
                  </a:lnTo>
                  <a:lnTo>
                    <a:pt x="22714" y="152"/>
                  </a:lnTo>
                  <a:lnTo>
                    <a:pt x="22711" y="162"/>
                  </a:lnTo>
                  <a:lnTo>
                    <a:pt x="22723" y="113"/>
                  </a:lnTo>
                  <a:lnTo>
                    <a:pt x="22721" y="125"/>
                  </a:lnTo>
                  <a:lnTo>
                    <a:pt x="22731" y="0"/>
                  </a:lnTo>
                  <a:lnTo>
                    <a:pt x="22881" y="12"/>
                  </a:lnTo>
                  <a:close/>
                  <a:moveTo>
                    <a:pt x="50" y="590"/>
                  </a:moveTo>
                  <a:lnTo>
                    <a:pt x="0" y="89"/>
                  </a:lnTo>
                  <a:lnTo>
                    <a:pt x="430" y="350"/>
                  </a:lnTo>
                  <a:lnTo>
                    <a:pt x="50" y="59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167" name="Oval 6166"/>
            <p:cNvSpPr/>
            <p:nvPr/>
          </p:nvSpPr>
          <p:spPr>
            <a:xfrm>
              <a:off x="5835534" y="3103801"/>
              <a:ext cx="119270" cy="1192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60" name="Flowchart: Stored Data 59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41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025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/>
              <a:t>4. Pemetaan Relasi Binary 1:M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B78-A12D-49B6-9548-7CB505C392C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28800" y="1371600"/>
            <a:ext cx="8839200" cy="5105400"/>
          </a:xfrm>
        </p:spPr>
        <p:txBody>
          <a:bodyPr>
            <a:normAutofit/>
          </a:bodyPr>
          <a:lstStyle/>
          <a:p>
            <a:r>
              <a:rPr lang="en-US"/>
              <a:t>Duplikasikan kunci primer sisi 1 ke tabel sisi M</a:t>
            </a:r>
            <a:endParaRPr lang="en-AU"/>
          </a:p>
          <a:p>
            <a:pPr marL="357188" indent="-357188">
              <a:buNone/>
            </a:pPr>
            <a:r>
              <a:rPr lang="en-AU"/>
              <a:t>	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158" y="2153946"/>
            <a:ext cx="6726303" cy="3973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10" name="Flowchart: Stored Data 9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42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010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/>
              <a:t>5. Pemetaan Relasi Binary M:M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B78-A12D-49B6-9548-7CB505C392C7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140" y="1899294"/>
            <a:ext cx="6561694" cy="4198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10" name="Flowchart: Stored Data 9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43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640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57188"/>
            <a:r>
              <a:rPr lang="fi-FI"/>
              <a:t>6. Pemetaan Relasi Unary 1:1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B78-A12D-49B6-9548-7CB505C392C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01839" y="1387744"/>
            <a:ext cx="10515600" cy="4351338"/>
          </a:xfrm>
        </p:spPr>
        <p:txBody>
          <a:bodyPr/>
          <a:lstStyle/>
          <a:p>
            <a:r>
              <a:rPr lang="fi-FI"/>
              <a:t>Duplikasikan kunci primer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248" y="2016638"/>
            <a:ext cx="5260690" cy="40171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10" name="Flowchart: Stored Data 9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44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287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7. Pemetaan Relasi Unary 1:M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B78-A12D-49B6-9548-7CB505C392C7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399231"/>
            <a:ext cx="10515600" cy="4351338"/>
          </a:xfrm>
        </p:spPr>
        <p:txBody>
          <a:bodyPr/>
          <a:lstStyle/>
          <a:p>
            <a:r>
              <a:rPr lang="fi-FI"/>
              <a:t>Duplikasikan kunci primer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372" y="2021439"/>
            <a:ext cx="4163256" cy="37291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11" name="Flowchart: Stored Data 10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45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41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8. Pemetaan Relasi Unary M:M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B78-A12D-49B6-9548-7CB505C392C7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374865"/>
            <a:ext cx="10515600" cy="4351338"/>
          </a:xfrm>
        </p:spPr>
        <p:txBody>
          <a:bodyPr/>
          <a:lstStyle/>
          <a:p>
            <a:r>
              <a:rPr lang="en-US"/>
              <a:t>Buat tabel baru dengan 2x duplikasi kunci primer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1913342"/>
            <a:ext cx="4173764" cy="424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10" name="Flowchart: Stored Data 9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46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977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345" y="-40851"/>
            <a:ext cx="10515600" cy="1325563"/>
          </a:xfrm>
        </p:spPr>
        <p:txBody>
          <a:bodyPr/>
          <a:lstStyle/>
          <a:p>
            <a:r>
              <a:rPr lang="en-AU"/>
              <a:t>9. Pemetaan Relasi Ternary (n-ary)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B78-A12D-49B6-9548-7CB505C392C7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43345" y="1104408"/>
            <a:ext cx="10515600" cy="4351338"/>
          </a:xfrm>
        </p:spPr>
        <p:txBody>
          <a:bodyPr/>
          <a:lstStyle/>
          <a:p>
            <a:r>
              <a:rPr lang="en-US"/>
              <a:t>Buat tabel baru dengan duplikasi semua kunci primer</a:t>
            </a:r>
          </a:p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888" y="1863041"/>
            <a:ext cx="7034515" cy="41751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11" name="Flowchart: Stored Data 10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47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814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Normalisasi Tabel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1233-6B75-498F-BAC5-7C6E3237787D}" type="slidenum">
              <a:rPr lang="en-US" smtClean="0"/>
              <a:t>48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Normalisasi </a:t>
            </a:r>
          </a:p>
          <a:p>
            <a:pPr lvl="1"/>
            <a:r>
              <a:rPr lang="en-US"/>
              <a:t>Proses membuat tabel-tabel ke dalam bentuk normal tanpa adanya anomali database</a:t>
            </a:r>
          </a:p>
          <a:p>
            <a:pPr lvl="1"/>
            <a:r>
              <a:rPr lang="en-US"/>
              <a:t>Tujuan: meminimalkan terjadinya redundansi dan meningkatkan derajat konsistensi</a:t>
            </a:r>
          </a:p>
          <a:p>
            <a:pPr marL="274320" lvl="1" indent="0">
              <a:buNone/>
            </a:pPr>
            <a:endParaRPr lang="en-US"/>
          </a:p>
          <a:p>
            <a:r>
              <a:rPr lang="en-US"/>
              <a:t>Jenis Normalisasi</a:t>
            </a:r>
          </a:p>
          <a:p>
            <a:pPr lvl="1"/>
            <a:r>
              <a:rPr lang="en-US"/>
              <a:t>Bentuk Normal Pertama (1NF)</a:t>
            </a:r>
          </a:p>
          <a:p>
            <a:pPr lvl="1"/>
            <a:r>
              <a:rPr lang="en-US"/>
              <a:t>Bentuk Normal Kedua (2NF)</a:t>
            </a:r>
          </a:p>
          <a:p>
            <a:pPr lvl="1"/>
            <a:r>
              <a:rPr lang="en-US"/>
              <a:t>Bentuk Normal Ketiga(3NF)</a:t>
            </a:r>
          </a:p>
          <a:p>
            <a:pPr marL="274320" lvl="1" indent="0">
              <a:buNone/>
            </a:pPr>
            <a:endParaRPr lang="en-US"/>
          </a:p>
          <a:p>
            <a:r>
              <a:rPr lang="en-US"/>
              <a:t>Normalisasi dilakukan berdasarkan konsep Ketergantungan Fungsional (functional dependency)</a:t>
            </a:r>
          </a:p>
        </p:txBody>
      </p:sp>
      <p:sp>
        <p:nvSpPr>
          <p:cNvPr id="6" name="Rectangle 5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10" name="Flowchart: Stored Data 9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48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98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Ketergantungan Fungsional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B78-A12D-49B6-9548-7CB505C392C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/>
              <a:t>Suatu atribut B dikatakan memiliki ketergantungan fungsional terhadap atribut A, jika </a:t>
            </a:r>
            <a:r>
              <a:rPr lang="en-US" err="1"/>
              <a:t>dan</a:t>
            </a:r>
            <a:r>
              <a:rPr lang="en-US"/>
              <a:t> </a:t>
            </a:r>
            <a:r>
              <a:rPr lang="en-US" err="1"/>
              <a:t>hanya</a:t>
            </a:r>
            <a:r>
              <a:rPr lang="en-US"/>
              <a:t> </a:t>
            </a:r>
            <a:r>
              <a:rPr lang="en-US" err="1"/>
              <a:t>jika</a:t>
            </a:r>
            <a:r>
              <a:rPr lang="en-US"/>
              <a:t>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setiap</a:t>
            </a:r>
            <a:r>
              <a:rPr lang="en-US"/>
              <a:t> </a:t>
            </a:r>
            <a:r>
              <a:rPr lang="en-US" err="1"/>
              <a:t>nilai</a:t>
            </a:r>
            <a:r>
              <a:rPr lang="en-US"/>
              <a:t> </a:t>
            </a:r>
            <a:r>
              <a:rPr lang="en-US" err="1"/>
              <a:t>atribut</a:t>
            </a:r>
            <a:r>
              <a:rPr lang="en-US"/>
              <a:t> A </a:t>
            </a:r>
            <a:r>
              <a:rPr lang="en-US" err="1"/>
              <a:t>dapat</a:t>
            </a:r>
            <a:r>
              <a:rPr lang="en-US"/>
              <a:t> </a:t>
            </a:r>
            <a:r>
              <a:rPr lang="en-US" err="1"/>
              <a:t>menentukan</a:t>
            </a:r>
            <a:r>
              <a:rPr lang="en-US"/>
              <a:t> </a:t>
            </a:r>
            <a:r>
              <a:rPr lang="en-US" err="1"/>
              <a:t>nilai</a:t>
            </a:r>
            <a:r>
              <a:rPr lang="en-US"/>
              <a:t> </a:t>
            </a:r>
            <a:r>
              <a:rPr lang="en-US" err="1"/>
              <a:t>atribut</a:t>
            </a:r>
            <a:r>
              <a:rPr lang="en-US"/>
              <a:t> B </a:t>
            </a:r>
            <a:r>
              <a:rPr lang="en-US" err="1"/>
              <a:t>secara</a:t>
            </a:r>
            <a:r>
              <a:rPr lang="en-US"/>
              <a:t> pasti; ditulis A </a:t>
            </a:r>
            <a:r>
              <a:rPr lang="en-US">
                <a:sym typeface="Wingdings" panose="05000000000000000000" pitchFamily="2" charset="2"/>
              </a:rPr>
              <a:t> B</a:t>
            </a:r>
            <a:endParaRPr lang="en-US"/>
          </a:p>
          <a:p>
            <a:pPr lvl="1"/>
            <a:r>
              <a:rPr lang="en-US"/>
              <a:t>NIP </a:t>
            </a:r>
            <a:r>
              <a:rPr lang="en-US">
                <a:sym typeface="Wingdings" panose="05000000000000000000" pitchFamily="2" charset="2"/>
              </a:rPr>
              <a:t> K/L atau Diklat  Nama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K/L  NIP atau Nama  Diklat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276104" y="4083936"/>
          <a:ext cx="41642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81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12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62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Diklat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1200019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N00022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1200020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N12099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Deptan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1200021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N34000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Dephub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1200022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N32499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Deptan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558616" y="4093833"/>
          <a:ext cx="22187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9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Diklat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Analisis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46123" y="309202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46123" y="34613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ectangle 8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13" name="Flowchart: Stored Data 12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49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676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Arsitektur Database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1233-6B75-498F-BAC5-7C6E3237787D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371600"/>
            <a:ext cx="7647756" cy="4985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16380" y="112491"/>
            <a:ext cx="551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fld id="{8579DA54-78A2-44D3-84F9-6343F6896AE5}" type="slidenum">
              <a:rPr lang="id-ID" sz="140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id-ID" sz="14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516380" y="-120296"/>
            <a:ext cx="1070484" cy="540564"/>
            <a:chOff x="11516380" y="-120296"/>
            <a:chExt cx="1070484" cy="540564"/>
          </a:xfrm>
        </p:grpSpPr>
        <p:sp>
          <p:nvSpPr>
            <p:cNvPr id="11" name="Flowchart: Stored Data 10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16380" y="112491"/>
              <a:ext cx="551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40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280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804" y="1993076"/>
            <a:ext cx="6639367" cy="4300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Normalisasi: 1NF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B78-A12D-49B6-9548-7CB505C392C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387744"/>
            <a:ext cx="10515600" cy="4351338"/>
          </a:xfrm>
        </p:spPr>
        <p:txBody>
          <a:bodyPr/>
          <a:lstStyle/>
          <a:p>
            <a:pPr lvl="1"/>
            <a:r>
              <a:rPr lang="en-US"/>
              <a:t>Tidak ada multi nilai pada tabel</a:t>
            </a:r>
          </a:p>
        </p:txBody>
      </p:sp>
      <p:sp>
        <p:nvSpPr>
          <p:cNvPr id="6" name="Rectangle 5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10" name="Flowchart: Stored Data 9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126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171" y="1740562"/>
            <a:ext cx="6533652" cy="4484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762" y="-201363"/>
            <a:ext cx="10515600" cy="1325563"/>
          </a:xfrm>
        </p:spPr>
        <p:txBody>
          <a:bodyPr/>
          <a:lstStyle/>
          <a:p>
            <a:r>
              <a:rPr lang="en-US"/>
              <a:t>Normalisasi: 2NF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B78-A12D-49B6-9548-7CB505C392C7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0762" y="802228"/>
            <a:ext cx="11195982" cy="4937760"/>
          </a:xfrm>
        </p:spPr>
        <p:txBody>
          <a:bodyPr/>
          <a:lstStyle/>
          <a:p>
            <a:r>
              <a:rPr lang="sv-SE"/>
              <a:t>Memenuhi 1NF</a:t>
            </a:r>
          </a:p>
          <a:p>
            <a:r>
              <a:rPr lang="sv-SE"/>
              <a:t>Atribut bukan kunci bergantung penuh pada kunci primer	</a:t>
            </a:r>
          </a:p>
          <a:p>
            <a:endParaRPr lang="en-US"/>
          </a:p>
        </p:txBody>
      </p:sp>
      <p:sp>
        <p:nvSpPr>
          <p:cNvPr id="13" name="Rectangular Callout 12"/>
          <p:cNvSpPr/>
          <p:nvPr/>
        </p:nvSpPr>
        <p:spPr>
          <a:xfrm>
            <a:off x="7686423" y="2490818"/>
            <a:ext cx="1889210" cy="668018"/>
          </a:xfrm>
          <a:prstGeom prst="wedgeRectCallout">
            <a:avLst>
              <a:gd name="adj1" fmla="val -67475"/>
              <a:gd name="adj2" fmla="val -1560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Kunci Primer: NIK, KodeDiklat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11" name="Flowchart: Stored Data 10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51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41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803" y="-62160"/>
            <a:ext cx="10515600" cy="1325563"/>
          </a:xfrm>
        </p:spPr>
        <p:txBody>
          <a:bodyPr/>
          <a:lstStyle/>
          <a:p>
            <a:r>
              <a:rPr lang="en-US"/>
              <a:t>Normalisasi: 3NF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B78-A12D-49B6-9548-7CB505C392C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09410" y="998970"/>
            <a:ext cx="10515600" cy="4351338"/>
          </a:xfrm>
        </p:spPr>
        <p:txBody>
          <a:bodyPr/>
          <a:lstStyle/>
          <a:p>
            <a:r>
              <a:rPr lang="en-US"/>
              <a:t>Memenuhi 2NF</a:t>
            </a:r>
          </a:p>
          <a:p>
            <a:r>
              <a:rPr lang="en-US"/>
              <a:t>Tidak ada atribut bukan kunci yang bergantung pada atribut bukan kunci lain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877" y="2324533"/>
            <a:ext cx="6879009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1743217" y="3174639"/>
            <a:ext cx="1449660" cy="668018"/>
          </a:xfrm>
          <a:prstGeom prst="wedgeRectCallout">
            <a:avLst>
              <a:gd name="adj1" fmla="val 63594"/>
              <a:gd name="adj2" fmla="val 2172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Kunci Primer: Kode Materi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6710548" y="2003285"/>
            <a:ext cx="3800103" cy="431471"/>
          </a:xfrm>
          <a:prstGeom prst="wedgeRectCallout">
            <a:avLst>
              <a:gd name="adj1" fmla="val -9219"/>
              <a:gd name="adj2" fmla="val 9053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KodeDiklat </a:t>
            </a:r>
            <a:r>
              <a:rPr lang="en-US">
                <a:sym typeface="Wingdings" panose="05000000000000000000" pitchFamily="2" charset="2"/>
              </a:rPr>
              <a:t> NamaDiklat, Klasifikasi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15" name="Flowchart: Stored Data 14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52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97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Penghitungan Volume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B78-A12D-49B6-9548-7CB505C392C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/>
              <a:t>Diukur </a:t>
            </a:r>
            <a:r>
              <a:rPr lang="en-AU" err="1"/>
              <a:t>dengan</a:t>
            </a:r>
            <a:r>
              <a:rPr lang="en-AU"/>
              <a:t> </a:t>
            </a:r>
            <a:r>
              <a:rPr lang="en-AU" err="1"/>
              <a:t>memprediksi</a:t>
            </a:r>
            <a:r>
              <a:rPr lang="en-AU"/>
              <a:t> </a:t>
            </a:r>
            <a:r>
              <a:rPr lang="en-AU" err="1"/>
              <a:t>besarnya</a:t>
            </a:r>
            <a:r>
              <a:rPr lang="en-AU"/>
              <a:t> </a:t>
            </a:r>
            <a:r>
              <a:rPr lang="en-AU" err="1"/>
              <a:t>kegiatan</a:t>
            </a:r>
            <a:r>
              <a:rPr lang="en-AU"/>
              <a:t> </a:t>
            </a:r>
            <a:r>
              <a:rPr lang="en-AU" err="1"/>
              <a:t>suatu</a:t>
            </a:r>
            <a:r>
              <a:rPr lang="en-AU"/>
              <a:t> </a:t>
            </a:r>
            <a:r>
              <a:rPr lang="en-AU" err="1"/>
              <a:t>organisasi</a:t>
            </a:r>
            <a:r>
              <a:rPr lang="en-AU"/>
              <a:t> </a:t>
            </a:r>
            <a:r>
              <a:rPr lang="en-AU" err="1"/>
              <a:t>beberapa</a:t>
            </a:r>
            <a:r>
              <a:rPr lang="en-AU"/>
              <a:t> </a:t>
            </a:r>
            <a:r>
              <a:rPr lang="en-AU" err="1"/>
              <a:t>tahun</a:t>
            </a:r>
            <a:r>
              <a:rPr lang="en-AU"/>
              <a:t> </a:t>
            </a:r>
            <a:r>
              <a:rPr lang="en-AU" err="1"/>
              <a:t>ke</a:t>
            </a:r>
            <a:r>
              <a:rPr lang="en-AU"/>
              <a:t> </a:t>
            </a:r>
            <a:r>
              <a:rPr lang="en-AU" err="1"/>
              <a:t>depan</a:t>
            </a:r>
            <a:endParaRPr lang="en-AU"/>
          </a:p>
          <a:p>
            <a:r>
              <a:rPr lang="en-AU" err="1"/>
              <a:t>Frekuensi</a:t>
            </a:r>
            <a:r>
              <a:rPr lang="en-AU"/>
              <a:t> </a:t>
            </a:r>
            <a:r>
              <a:rPr lang="en-AU" err="1"/>
              <a:t>akses</a:t>
            </a:r>
            <a:r>
              <a:rPr lang="en-AU"/>
              <a:t> </a:t>
            </a:r>
            <a:r>
              <a:rPr lang="en-AU" err="1"/>
              <a:t>dihitung</a:t>
            </a:r>
            <a:r>
              <a:rPr lang="en-AU"/>
              <a:t> </a:t>
            </a:r>
            <a:r>
              <a:rPr lang="en-AU" err="1"/>
              <a:t>dengan</a:t>
            </a:r>
            <a:r>
              <a:rPr lang="en-AU"/>
              <a:t> </a:t>
            </a:r>
            <a:r>
              <a:rPr lang="en-AU" err="1"/>
              <a:t>memperhatikan</a:t>
            </a:r>
            <a:r>
              <a:rPr lang="en-AU"/>
              <a:t> </a:t>
            </a:r>
            <a:r>
              <a:rPr lang="en-AU" err="1"/>
              <a:t>waktu</a:t>
            </a:r>
            <a:r>
              <a:rPr lang="en-AU"/>
              <a:t> </a:t>
            </a:r>
            <a:r>
              <a:rPr lang="en-AU" err="1"/>
              <a:t>akses</a:t>
            </a:r>
            <a:r>
              <a:rPr lang="en-AU"/>
              <a:t>, volume </a:t>
            </a:r>
            <a:r>
              <a:rPr lang="en-AU" err="1"/>
              <a:t>transaksi</a:t>
            </a:r>
            <a:r>
              <a:rPr lang="en-AU"/>
              <a:t>, </a:t>
            </a:r>
            <a:r>
              <a:rPr lang="en-AU" err="1"/>
              <a:t>serta</a:t>
            </a:r>
            <a:r>
              <a:rPr lang="en-AU"/>
              <a:t> </a:t>
            </a:r>
            <a:r>
              <a:rPr lang="en-AU" err="1"/>
              <a:t>kuantitas</a:t>
            </a:r>
            <a:r>
              <a:rPr lang="en-AU"/>
              <a:t> </a:t>
            </a:r>
            <a:r>
              <a:rPr lang="en-AU" err="1"/>
              <a:t>aktivitas</a:t>
            </a:r>
            <a:r>
              <a:rPr lang="en-AU"/>
              <a:t> </a:t>
            </a:r>
            <a:r>
              <a:rPr lang="en-AU" err="1"/>
              <a:t>kueri</a:t>
            </a:r>
            <a:r>
              <a:rPr lang="en-AU"/>
              <a:t> dan </a:t>
            </a:r>
            <a:r>
              <a:rPr lang="en-AU" err="1"/>
              <a:t>pelaporan</a:t>
            </a:r>
            <a:endParaRPr lang="en-AU"/>
          </a:p>
          <a:p>
            <a:r>
              <a:rPr lang="en-AU" err="1"/>
              <a:t>H</a:t>
            </a:r>
            <a:r>
              <a:rPr lang="en-AU"/>
              <a:t>asil </a:t>
            </a:r>
            <a:r>
              <a:rPr lang="en-AU" err="1"/>
              <a:t>analisis</a:t>
            </a:r>
            <a:r>
              <a:rPr lang="en-AU"/>
              <a:t> volume data </a:t>
            </a:r>
            <a:r>
              <a:rPr lang="nb-NO"/>
              <a:t>dan frekuensi akses </a:t>
            </a:r>
            <a:r>
              <a:rPr lang="nb-NO">
                <a:sym typeface="Wingdings" panose="05000000000000000000" pitchFamily="2" charset="2"/>
              </a:rPr>
              <a:t> </a:t>
            </a:r>
            <a:r>
              <a:rPr lang="nb-NO"/>
              <a:t>spesifikasi perangkat lunak </a:t>
            </a:r>
            <a:r>
              <a:rPr lang="en-AU"/>
              <a:t>dan </a:t>
            </a:r>
            <a:r>
              <a:rPr lang="en-AU" err="1"/>
              <a:t>perangkat</a:t>
            </a:r>
            <a:r>
              <a:rPr lang="en-AU"/>
              <a:t> </a:t>
            </a:r>
            <a:r>
              <a:rPr lang="en-AU" err="1"/>
              <a:t>keras</a:t>
            </a:r>
            <a:r>
              <a:rPr lang="en-AU"/>
              <a:t> </a:t>
            </a:r>
            <a:r>
              <a:rPr lang="en-AU" err="1"/>
              <a:t>sebagai</a:t>
            </a:r>
            <a:r>
              <a:rPr lang="en-AU"/>
              <a:t> </a:t>
            </a:r>
            <a:r>
              <a:rPr lang="en-AU" err="1"/>
              <a:t>pendukung</a:t>
            </a:r>
            <a:r>
              <a:rPr lang="en-AU"/>
              <a:t> </a:t>
            </a:r>
            <a:r>
              <a:rPr lang="en-AU" err="1"/>
              <a:t>utama</a:t>
            </a:r>
            <a:r>
              <a:rPr lang="en-AU"/>
              <a:t> </a:t>
            </a:r>
            <a:r>
              <a:rPr lang="en-AU" err="1"/>
              <a:t>performa</a:t>
            </a:r>
            <a:r>
              <a:rPr lang="en-AU"/>
              <a:t> </a:t>
            </a:r>
            <a:r>
              <a:rPr lang="en-AU" err="1"/>
              <a:t>sistem</a:t>
            </a:r>
            <a:r>
              <a:rPr lang="en-AU"/>
              <a:t> database</a:t>
            </a:r>
          </a:p>
          <a:p>
            <a:pPr lvl="1"/>
            <a:endParaRPr lang="en-AU"/>
          </a:p>
          <a:p>
            <a:pPr lvl="1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9" name="Flowchart: Stored Data 8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53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086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Perancangan Kolom: </a:t>
            </a:r>
            <a:r>
              <a:rPr lang="id-ID"/>
              <a:t>Tipe Data</a:t>
            </a:r>
            <a:r>
              <a:rPr lang="en-US"/>
              <a:t> String</a:t>
            </a:r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1233-6B75-498F-BAC5-7C6E3237787D}" type="slidenum">
              <a:rPr lang="en-US" smtClean="0"/>
              <a:t>54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79549" y="1690688"/>
            <a:ext cx="10774251" cy="448627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000"/>
              <a:t> CHAR( )		A fixed section from 0 to 255 characters long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/>
              <a:t> VARCHAR( )	A variable section from 0 to 255 characters long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/>
              <a:t> TINYTEXT		maximum 255 characters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/>
              <a:t> TEXT		maximum 65535 characters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/>
              <a:t> BLOB		maximum 65535 characters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/>
              <a:t> MEDIUMTEXT	maximum 16777215 characters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/>
              <a:t> MEDIUMBLOB	maximum 16777215 characters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/>
              <a:t> LONGTEXT	maximum 4294967295 characters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/>
              <a:t> LONGBLOB	maximum 4294967295 characters</a:t>
            </a:r>
            <a:endParaRPr lang="id-ID" sz="2000"/>
          </a:p>
        </p:txBody>
      </p:sp>
      <p:sp>
        <p:nvSpPr>
          <p:cNvPr id="5" name="Rectangle 4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11" name="Flowchart: Stored Data 10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54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28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6381" y="107548"/>
            <a:ext cx="10515600" cy="974277"/>
          </a:xfrm>
        </p:spPr>
        <p:txBody>
          <a:bodyPr/>
          <a:lstStyle/>
          <a:p>
            <a:r>
              <a:rPr lang="en-US"/>
              <a:t>Perancangan Kolom: </a:t>
            </a:r>
            <a:r>
              <a:rPr lang="id-ID"/>
              <a:t>Tipe Data</a:t>
            </a:r>
            <a:r>
              <a:rPr lang="en-US"/>
              <a:t> Angka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1233-6B75-498F-BAC5-7C6E3237787D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30602802"/>
              </p:ext>
            </p:extLst>
          </p:nvPr>
        </p:nvGraphicFramePr>
        <p:xfrm>
          <a:off x="1808892" y="1081825"/>
          <a:ext cx="8568952" cy="5117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68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53583">
                <a:tc gridSpan="2">
                  <a:txBody>
                    <a:bodyPr/>
                    <a:lstStyle/>
                    <a:p>
                      <a:pPr lvl="1" algn="l"/>
                      <a:r>
                        <a:rPr lang="en-US" sz="3200" b="0"/>
                        <a:t>NUMERIC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6305">
                <a:tc>
                  <a:txBody>
                    <a:bodyPr/>
                    <a:lstStyle/>
                    <a:p>
                      <a:pPr marL="85725" lvl="1" indent="0"/>
                      <a:r>
                        <a:rPr lang="en-US" sz="1800"/>
                        <a:t>TINYINT(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/>
                        <a:t>-128 to 127 normal</a:t>
                      </a:r>
                    </a:p>
                    <a:p>
                      <a:pPr lvl="1"/>
                      <a:r>
                        <a:rPr lang="en-US" sz="1800"/>
                        <a:t>0 to 255 UNSIGNED.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6305">
                <a:tc>
                  <a:txBody>
                    <a:bodyPr/>
                    <a:lstStyle/>
                    <a:p>
                      <a:pPr marL="85725" lvl="1" indent="0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SMALLINT(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/>
                        <a:t>-32768 to 32767 normal</a:t>
                      </a:r>
                    </a:p>
                    <a:p>
                      <a:pPr lvl="1"/>
                      <a:r>
                        <a:rPr lang="en-US" sz="1800"/>
                        <a:t>0 to 65535 UNSIGNED.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6305">
                <a:tc>
                  <a:txBody>
                    <a:bodyPr/>
                    <a:lstStyle/>
                    <a:p>
                      <a:pPr marL="85725" lvl="1" indent="0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MEDIUMINT( )</a:t>
                      </a:r>
                      <a:endParaRPr lang="id-ID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/>
                        <a:t>-8388608 to 8388607 normal</a:t>
                      </a:r>
                    </a:p>
                    <a:p>
                      <a:pPr lvl="1"/>
                      <a:r>
                        <a:rPr lang="en-US" sz="1800"/>
                        <a:t>0 to 16777215 UNSIGNED.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6305">
                <a:tc>
                  <a:txBody>
                    <a:bodyPr/>
                    <a:lstStyle/>
                    <a:p>
                      <a:pPr marL="85725" lvl="1" indent="0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/>
                        <a:t>-2147483648 to 2147483647 normal</a:t>
                      </a:r>
                    </a:p>
                    <a:p>
                      <a:pPr lvl="1"/>
                      <a:r>
                        <a:rPr lang="en-US" sz="1800"/>
                        <a:t>0 to 4294967295 UNSIGNED.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6305">
                <a:tc>
                  <a:txBody>
                    <a:bodyPr/>
                    <a:lstStyle/>
                    <a:p>
                      <a:pPr marL="85725" lvl="1" indent="0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BIGINT(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/>
                        <a:t>-9223372036854775808 to 9223372036854775807 normal</a:t>
                      </a:r>
                    </a:p>
                    <a:p>
                      <a:pPr lvl="1"/>
                      <a:r>
                        <a:rPr lang="en-US" sz="1800"/>
                        <a:t>0 to 18446744073709551615 UNSIGNED.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2694">
                <a:tc>
                  <a:txBody>
                    <a:bodyPr/>
                    <a:lstStyle/>
                    <a:p>
                      <a:pPr marL="85725" lvl="1" indent="0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/>
                        <a:t>A small number with a floating decimal point.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2694">
                <a:tc>
                  <a:txBody>
                    <a:bodyPr/>
                    <a:lstStyle/>
                    <a:p>
                      <a:pPr marL="85725" lvl="1" indent="0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DOUBLE( ,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/>
                        <a:t>A large number with a floating decimal point.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06305">
                <a:tc>
                  <a:txBody>
                    <a:bodyPr/>
                    <a:lstStyle/>
                    <a:p>
                      <a:pPr marL="85725" lvl="1" indent="0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DECIMAL( ,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/>
                        <a:t>A DOUBLE stored as a string , allowing for a fixed decimal point.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11" name="Flowchart: Stored Data 10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55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150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Perancangan Kolom: </a:t>
            </a:r>
            <a:r>
              <a:rPr lang="id-ID"/>
              <a:t>Tipe Data</a:t>
            </a:r>
            <a:r>
              <a:rPr lang="en-US"/>
              <a:t> Tanggal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1233-6B75-498F-BAC5-7C6E3237787D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DATE		YYYY-MM-DD.</a:t>
            </a:r>
          </a:p>
          <a:p>
            <a:r>
              <a:rPr lang="en-US"/>
              <a:t>DATETIME		YYYY-MM-DD HH:MM:SS.</a:t>
            </a:r>
          </a:p>
          <a:p>
            <a:r>
              <a:rPr lang="en-US"/>
              <a:t>TIMESTAMP	YYYYMMDDHHMMSS.</a:t>
            </a:r>
          </a:p>
          <a:p>
            <a:r>
              <a:rPr lang="en-US"/>
              <a:t>TIME		HH:MM:SS.</a:t>
            </a:r>
          </a:p>
        </p:txBody>
      </p:sp>
      <p:sp>
        <p:nvSpPr>
          <p:cNvPr id="6" name="Rectangle 5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10" name="Flowchart: Stored Data 9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379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352354"/>
              </p:ext>
            </p:extLst>
          </p:nvPr>
        </p:nvGraphicFramePr>
        <p:xfrm>
          <a:off x="3276599" y="514871"/>
          <a:ext cx="5638800" cy="5990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Worksheet" r:id="rId3" imgW="5638757" imgH="6200630" progId="Excel.Sheet.12">
                  <p:embed/>
                </p:oleObj>
              </mc:Choice>
              <mc:Fallback>
                <p:oleObj name="Worksheet" r:id="rId3" imgW="5638757" imgH="6200630" progId="Excel.Sheet.12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599" y="514871"/>
                        <a:ext cx="5638800" cy="5990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79776" y="153106"/>
            <a:ext cx="3849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RANCANGAN FISIK DATABASE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1233-6B75-498F-BAC5-7C6E3237787D}" type="slidenum">
              <a:rPr lang="en-US" smtClean="0"/>
              <a:t>57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9" name="Flowchart: Stored Data 8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57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715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Pembuatan Indeks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B78-A12D-49B6-9548-7CB505C392C7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Indeks dipergunakan untuk meningkatkan efisiensi waktu pengaksesan database</a:t>
            </a:r>
          </a:p>
          <a:p>
            <a:r>
              <a:rPr lang="en-US"/>
              <a:t>Pada umumnya indeks dibuat untuk kunci primer dari suatu tabel, tetapi indeks juga bisa dibuat untuk kunci sekunder</a:t>
            </a:r>
          </a:p>
          <a:p>
            <a:r>
              <a:rPr lang="en-US"/>
              <a:t>Indeks Populer </a:t>
            </a:r>
            <a:r>
              <a:rPr lang="en-US">
                <a:sym typeface="Wingdings" panose="05000000000000000000" pitchFamily="2" charset="2"/>
              </a:rPr>
              <a:t> B</a:t>
            </a:r>
            <a:r>
              <a:rPr lang="en-US" baseline="30000">
                <a:sym typeface="Wingdings" panose="05000000000000000000" pitchFamily="2" charset="2"/>
              </a:rPr>
              <a:t>+</a:t>
            </a:r>
            <a:r>
              <a:rPr lang="en-US">
                <a:sym typeface="Wingdings" panose="05000000000000000000" pitchFamily="2" charset="2"/>
              </a:rPr>
              <a:t>-Tree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10" name="Flowchart: Stored Data 9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58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587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B</a:t>
            </a:r>
            <a:r>
              <a:rPr lang="en-US" baseline="30000"/>
              <a:t>+</a:t>
            </a:r>
            <a:r>
              <a:rPr lang="en-US"/>
              <a:t>-Tree Indeks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B78-A12D-49B6-9548-7CB505C392C7}" type="slidenum">
              <a:rPr lang="en-US" smtClean="0"/>
              <a:pPr/>
              <a:t>59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124454" y="1377212"/>
            <a:ext cx="945569" cy="228847"/>
            <a:chOff x="3255289" y="2954851"/>
            <a:chExt cx="945569" cy="228847"/>
          </a:xfrm>
        </p:grpSpPr>
        <p:sp>
          <p:nvSpPr>
            <p:cNvPr id="7" name="Rectangle 6"/>
            <p:cNvSpPr/>
            <p:nvPr/>
          </p:nvSpPr>
          <p:spPr>
            <a:xfrm>
              <a:off x="3435889" y="2955098"/>
              <a:ext cx="583994" cy="2286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c005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255289" y="2955098"/>
              <a:ext cx="180975" cy="228600"/>
              <a:chOff x="4533899" y="1581150"/>
              <a:chExt cx="180975" cy="2286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4533899" y="1581150"/>
                <a:ext cx="180975" cy="228600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601526" y="167259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019883" y="2954851"/>
              <a:ext cx="180975" cy="228600"/>
              <a:chOff x="4533899" y="1581150"/>
              <a:chExt cx="180975" cy="2286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4533899" y="1581150"/>
                <a:ext cx="180975" cy="228600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601526" y="167259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922868" y="1929660"/>
            <a:ext cx="945569" cy="228848"/>
            <a:chOff x="3552211" y="2333377"/>
            <a:chExt cx="945569" cy="228848"/>
          </a:xfrm>
        </p:grpSpPr>
        <p:sp>
          <p:nvSpPr>
            <p:cNvPr id="15" name="Rectangle 14"/>
            <p:cNvSpPr/>
            <p:nvPr/>
          </p:nvSpPr>
          <p:spPr>
            <a:xfrm>
              <a:off x="3732811" y="2333625"/>
              <a:ext cx="583994" cy="2286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c003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552211" y="2333625"/>
              <a:ext cx="180975" cy="228600"/>
              <a:chOff x="4533899" y="1581150"/>
              <a:chExt cx="180975" cy="2286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4533899" y="1581150"/>
                <a:ext cx="180975" cy="228600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1526" y="167259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316805" y="2333377"/>
              <a:ext cx="180975" cy="228847"/>
              <a:chOff x="4533899" y="1581150"/>
              <a:chExt cx="180975" cy="2286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4533899" y="1581150"/>
                <a:ext cx="180975" cy="228600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601526" y="167259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2834375" y="2497696"/>
            <a:ext cx="945569" cy="228848"/>
            <a:chOff x="3552211" y="2333377"/>
            <a:chExt cx="945569" cy="228848"/>
          </a:xfrm>
        </p:grpSpPr>
        <p:sp>
          <p:nvSpPr>
            <p:cNvPr id="23" name="Rectangle 22"/>
            <p:cNvSpPr/>
            <p:nvPr/>
          </p:nvSpPr>
          <p:spPr>
            <a:xfrm>
              <a:off x="3732811" y="2333377"/>
              <a:ext cx="583994" cy="22884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c001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552211" y="2333377"/>
              <a:ext cx="180975" cy="228848"/>
              <a:chOff x="4533899" y="1580902"/>
              <a:chExt cx="180975" cy="228848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533899" y="1580902"/>
                <a:ext cx="180975" cy="228848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601526" y="167259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316805" y="2333377"/>
              <a:ext cx="180975" cy="228847"/>
              <a:chOff x="4533899" y="1581150"/>
              <a:chExt cx="180975" cy="2286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533899" y="1581150"/>
                <a:ext cx="180975" cy="228600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601526" y="167259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3777729" y="2497697"/>
            <a:ext cx="764969" cy="228601"/>
            <a:chOff x="2867541" y="4275361"/>
            <a:chExt cx="764969" cy="228601"/>
          </a:xfrm>
        </p:grpSpPr>
        <p:sp>
          <p:nvSpPr>
            <p:cNvPr id="31" name="Rectangle 30"/>
            <p:cNvSpPr/>
            <p:nvPr/>
          </p:nvSpPr>
          <p:spPr>
            <a:xfrm>
              <a:off x="2867541" y="4275361"/>
              <a:ext cx="583994" cy="2286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c002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451535" y="4275363"/>
              <a:ext cx="180975" cy="228599"/>
              <a:chOff x="4533899" y="1581398"/>
              <a:chExt cx="180975" cy="228352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4533899" y="1581398"/>
                <a:ext cx="180975" cy="228352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601526" y="167259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4717995" y="2497697"/>
            <a:ext cx="945569" cy="228601"/>
            <a:chOff x="3552211" y="2333625"/>
            <a:chExt cx="945569" cy="228601"/>
          </a:xfrm>
        </p:grpSpPr>
        <p:sp>
          <p:nvSpPr>
            <p:cNvPr id="36" name="Rectangle 35"/>
            <p:cNvSpPr/>
            <p:nvPr/>
          </p:nvSpPr>
          <p:spPr>
            <a:xfrm>
              <a:off x="3732811" y="2333625"/>
              <a:ext cx="583994" cy="2286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c003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3552211" y="2333625"/>
              <a:ext cx="180975" cy="228600"/>
              <a:chOff x="4533899" y="1581150"/>
              <a:chExt cx="180975" cy="22860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533899" y="1581150"/>
                <a:ext cx="180975" cy="228600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4601526" y="167259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316805" y="2333627"/>
              <a:ext cx="180975" cy="228599"/>
              <a:chOff x="4533899" y="1581398"/>
              <a:chExt cx="180975" cy="22835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533899" y="1581398"/>
                <a:ext cx="180975" cy="228352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601526" y="167259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5841366" y="2497697"/>
            <a:ext cx="945569" cy="228601"/>
            <a:chOff x="3552211" y="2333625"/>
            <a:chExt cx="945569" cy="228601"/>
          </a:xfrm>
        </p:grpSpPr>
        <p:sp>
          <p:nvSpPr>
            <p:cNvPr id="44" name="Rectangle 43"/>
            <p:cNvSpPr/>
            <p:nvPr/>
          </p:nvSpPr>
          <p:spPr>
            <a:xfrm>
              <a:off x="3732811" y="2333625"/>
              <a:ext cx="583994" cy="2286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c005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552211" y="2333625"/>
              <a:ext cx="180975" cy="228600"/>
              <a:chOff x="4533899" y="1581150"/>
              <a:chExt cx="180975" cy="2286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4533899" y="1581150"/>
                <a:ext cx="180975" cy="228600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601526" y="167259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316805" y="2333627"/>
              <a:ext cx="180975" cy="228599"/>
              <a:chOff x="4533899" y="1581398"/>
              <a:chExt cx="180975" cy="228352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4533899" y="1581398"/>
                <a:ext cx="180975" cy="228352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601526" y="167259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6918782" y="2497697"/>
            <a:ext cx="945569" cy="228601"/>
            <a:chOff x="3552211" y="2333625"/>
            <a:chExt cx="945569" cy="228601"/>
          </a:xfrm>
        </p:grpSpPr>
        <p:sp>
          <p:nvSpPr>
            <p:cNvPr id="52" name="Rectangle 51"/>
            <p:cNvSpPr/>
            <p:nvPr/>
          </p:nvSpPr>
          <p:spPr>
            <a:xfrm>
              <a:off x="3732811" y="2333625"/>
              <a:ext cx="583994" cy="2286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c012</a:t>
              </a: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3552211" y="2333625"/>
              <a:ext cx="180975" cy="228600"/>
              <a:chOff x="4533899" y="1581150"/>
              <a:chExt cx="180975" cy="22860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4533899" y="1581150"/>
                <a:ext cx="180975" cy="228600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601526" y="167259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316805" y="2333627"/>
              <a:ext cx="180975" cy="228599"/>
              <a:chOff x="4533899" y="1581398"/>
              <a:chExt cx="180975" cy="228352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4533899" y="1581398"/>
                <a:ext cx="180975" cy="228352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4601526" y="167259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9" name="Rectangle 58"/>
          <p:cNvSpPr/>
          <p:nvPr/>
        </p:nvSpPr>
        <p:spPr>
          <a:xfrm>
            <a:off x="7864350" y="2497696"/>
            <a:ext cx="583994" cy="2286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c019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446494" y="2497697"/>
            <a:ext cx="180975" cy="22859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1" name="Straight Arrow Connector 60"/>
          <p:cNvCxnSpPr>
            <a:stCxn id="13" idx="3"/>
            <a:endCxn id="15" idx="0"/>
          </p:cNvCxnSpPr>
          <p:nvPr/>
        </p:nvCxnSpPr>
        <p:spPr>
          <a:xfrm flipH="1">
            <a:off x="4395465" y="1507922"/>
            <a:ext cx="803311" cy="42198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1" idx="4"/>
            <a:endCxn id="26" idx="0"/>
          </p:cNvCxnSpPr>
          <p:nvPr/>
        </p:nvCxnSpPr>
        <p:spPr>
          <a:xfrm flipH="1">
            <a:off x="3689456" y="2067068"/>
            <a:ext cx="323898" cy="43062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9" idx="5"/>
            <a:endCxn id="36" idx="0"/>
          </p:cNvCxnSpPr>
          <p:nvPr/>
        </p:nvCxnSpPr>
        <p:spPr>
          <a:xfrm>
            <a:off x="4794113" y="2060264"/>
            <a:ext cx="396479" cy="43743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6557023" y="1929909"/>
            <a:ext cx="945569" cy="228601"/>
            <a:chOff x="3552211" y="2333625"/>
            <a:chExt cx="945569" cy="228601"/>
          </a:xfrm>
        </p:grpSpPr>
        <p:sp>
          <p:nvSpPr>
            <p:cNvPr id="65" name="Rectangle 64"/>
            <p:cNvSpPr/>
            <p:nvPr/>
          </p:nvSpPr>
          <p:spPr>
            <a:xfrm>
              <a:off x="3732811" y="2333625"/>
              <a:ext cx="583994" cy="2286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c012</a:t>
              </a: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552211" y="2333625"/>
              <a:ext cx="180975" cy="228600"/>
              <a:chOff x="4533899" y="1581150"/>
              <a:chExt cx="180975" cy="228600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4533899" y="1581150"/>
                <a:ext cx="180975" cy="228600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4601526" y="167259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4316805" y="2333627"/>
              <a:ext cx="180975" cy="228599"/>
              <a:chOff x="4533899" y="1581398"/>
              <a:chExt cx="180975" cy="228352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533899" y="1581398"/>
                <a:ext cx="180975" cy="228352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4601526" y="167259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72" name="Straight Arrow Connector 71"/>
          <p:cNvCxnSpPr>
            <a:stCxn id="11" idx="6"/>
            <a:endCxn id="65" idx="0"/>
          </p:cNvCxnSpPr>
          <p:nvPr/>
        </p:nvCxnSpPr>
        <p:spPr>
          <a:xfrm>
            <a:off x="6002393" y="1491512"/>
            <a:ext cx="1027226" cy="4383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4" idx="6"/>
            <a:endCxn id="42" idx="2"/>
          </p:cNvCxnSpPr>
          <p:nvPr/>
        </p:nvCxnSpPr>
        <p:spPr>
          <a:xfrm>
            <a:off x="4475069" y="2611874"/>
            <a:ext cx="310553" cy="1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0" idx="6"/>
            <a:endCxn id="50" idx="2"/>
          </p:cNvCxnSpPr>
          <p:nvPr/>
        </p:nvCxnSpPr>
        <p:spPr>
          <a:xfrm>
            <a:off x="5595934" y="2611874"/>
            <a:ext cx="313058" cy="1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8" idx="6"/>
            <a:endCxn id="58" idx="2"/>
          </p:cNvCxnSpPr>
          <p:nvPr/>
        </p:nvCxnSpPr>
        <p:spPr>
          <a:xfrm>
            <a:off x="6719306" y="2611874"/>
            <a:ext cx="267103" cy="1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1" idx="4"/>
            <a:endCxn id="44" idx="0"/>
          </p:cNvCxnSpPr>
          <p:nvPr/>
        </p:nvCxnSpPr>
        <p:spPr>
          <a:xfrm flipH="1">
            <a:off x="6313963" y="2067068"/>
            <a:ext cx="333547" cy="43062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9" idx="5"/>
            <a:endCxn id="55" idx="0"/>
          </p:cNvCxnSpPr>
          <p:nvPr/>
        </p:nvCxnSpPr>
        <p:spPr>
          <a:xfrm>
            <a:off x="7428267" y="2060266"/>
            <a:ext cx="345596" cy="43743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4118105" y="3386011"/>
          <a:ext cx="2421084" cy="27501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9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43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37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19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305">
                <a:tc>
                  <a:txBody>
                    <a:bodyPr/>
                    <a:lstStyle/>
                    <a:p>
                      <a:pPr algn="ctr"/>
                      <a:r>
                        <a:rPr lang="en-US" sz="1050" b="1" i="1" u="none"/>
                        <a:t>noFaktur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1"/>
                        <a:t>tgl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1"/>
                        <a:t>noCus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1"/>
                        <a:t>idStaf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1305">
                <a:tc>
                  <a:txBody>
                    <a:bodyPr/>
                    <a:lstStyle/>
                    <a:p>
                      <a:r>
                        <a:rPr lang="en-US" sz="1050"/>
                        <a:t>FK00021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01/07/2013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c003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pr001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1305">
                <a:tc>
                  <a:txBody>
                    <a:bodyPr/>
                    <a:lstStyle/>
                    <a:p>
                      <a:r>
                        <a:rPr lang="en-US" sz="1050"/>
                        <a:t>FK00070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/>
                        <a:t>01/07/2013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c005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pr005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1305">
                <a:tc>
                  <a:txBody>
                    <a:bodyPr/>
                    <a:lstStyle/>
                    <a:p>
                      <a:r>
                        <a:rPr lang="en-US" sz="1050"/>
                        <a:t>FK00080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10/09/2013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c001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pr010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1305">
                <a:tc>
                  <a:txBody>
                    <a:bodyPr/>
                    <a:lstStyle/>
                    <a:p>
                      <a:r>
                        <a:rPr lang="en-US" sz="1050"/>
                        <a:t>FK00111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/>
                        <a:t>15/09/2013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c012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pr002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1305">
                <a:tc>
                  <a:txBody>
                    <a:bodyPr/>
                    <a:lstStyle/>
                    <a:p>
                      <a:r>
                        <a:rPr lang="en-US" sz="1050"/>
                        <a:t>FK00113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/>
                        <a:t>15/09/2013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c002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pr003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1305">
                <a:tc>
                  <a:txBody>
                    <a:bodyPr/>
                    <a:lstStyle/>
                    <a:p>
                      <a:r>
                        <a:rPr lang="en-US" sz="1050"/>
                        <a:t>FK00120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12/09/2013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c019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pr010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9" name="Rectangle 78"/>
          <p:cNvSpPr/>
          <p:nvPr/>
        </p:nvSpPr>
        <p:spPr>
          <a:xfrm>
            <a:off x="4092856" y="3094286"/>
            <a:ext cx="14302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/>
              <a:t>File di disk (Data File)</a:t>
            </a:r>
          </a:p>
        </p:txBody>
      </p:sp>
      <p:cxnSp>
        <p:nvCxnSpPr>
          <p:cNvPr id="80" name="Curved Connector 79"/>
          <p:cNvCxnSpPr>
            <a:stCxn id="42" idx="4"/>
          </p:cNvCxnSpPr>
          <p:nvPr/>
        </p:nvCxnSpPr>
        <p:spPr>
          <a:xfrm rot="16200000" flipH="1">
            <a:off x="5075292" y="2368044"/>
            <a:ext cx="1190006" cy="1723629"/>
          </a:xfrm>
          <a:prstGeom prst="curvedConnector4">
            <a:avLst>
              <a:gd name="adj1" fmla="val 45192"/>
              <a:gd name="adj2" fmla="val 113263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50" idx="5"/>
          </p:cNvCxnSpPr>
          <p:nvPr/>
        </p:nvCxnSpPr>
        <p:spPr>
          <a:xfrm rot="16200000" flipH="1">
            <a:off x="5404603" y="3171574"/>
            <a:ext cx="1673943" cy="587114"/>
          </a:xfrm>
          <a:prstGeom prst="curvedConnector4">
            <a:avLst>
              <a:gd name="adj1" fmla="val 25406"/>
              <a:gd name="adj2" fmla="val 177561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58" idx="6"/>
          </p:cNvCxnSpPr>
          <p:nvPr/>
        </p:nvCxnSpPr>
        <p:spPr>
          <a:xfrm flipH="1">
            <a:off x="6532691" y="2611996"/>
            <a:ext cx="499436" cy="2484032"/>
          </a:xfrm>
          <a:prstGeom prst="curvedConnector3">
            <a:avLst>
              <a:gd name="adj1" fmla="val -45772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56" idx="4"/>
          </p:cNvCxnSpPr>
          <p:nvPr/>
        </p:nvCxnSpPr>
        <p:spPr>
          <a:xfrm rot="5400000">
            <a:off x="5514947" y="3658310"/>
            <a:ext cx="3282468" cy="1235362"/>
          </a:xfrm>
          <a:prstGeom prst="curved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7" idx="4"/>
          </p:cNvCxnSpPr>
          <p:nvPr/>
        </p:nvCxnSpPr>
        <p:spPr>
          <a:xfrm rot="16200000" flipH="1">
            <a:off x="2476001" y="3848457"/>
            <a:ext cx="2855556" cy="428649"/>
          </a:xfrm>
          <a:prstGeom prst="curved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29" idx="4"/>
          </p:cNvCxnSpPr>
          <p:nvPr/>
        </p:nvCxnSpPr>
        <p:spPr>
          <a:xfrm rot="16200000" flipH="1">
            <a:off x="2515694" y="3044270"/>
            <a:ext cx="2011578" cy="1193244"/>
          </a:xfrm>
          <a:prstGeom prst="curved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5020505" y="1810833"/>
            <a:ext cx="12795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B-tree Index File</a:t>
            </a:r>
          </a:p>
          <a:p>
            <a:pPr algn="ctr"/>
            <a:r>
              <a:rPr lang="en-US" sz="1100" b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100" b="1" i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100" b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=3)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6480735" y="1449229"/>
            <a:ext cx="254442" cy="25444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1</a:t>
            </a:r>
          </a:p>
        </p:txBody>
      </p:sp>
      <p:sp>
        <p:nvSpPr>
          <p:cNvPr id="88" name="Oval 87"/>
          <p:cNvSpPr/>
          <p:nvPr/>
        </p:nvSpPr>
        <p:spPr>
          <a:xfrm>
            <a:off x="7601065" y="2072442"/>
            <a:ext cx="254442" cy="25444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2</a:t>
            </a:r>
          </a:p>
        </p:txBody>
      </p:sp>
      <p:sp>
        <p:nvSpPr>
          <p:cNvPr id="89" name="Oval 88"/>
          <p:cNvSpPr/>
          <p:nvPr/>
        </p:nvSpPr>
        <p:spPr>
          <a:xfrm>
            <a:off x="6650476" y="4640246"/>
            <a:ext cx="254442" cy="25444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3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738847" y="1284233"/>
            <a:ext cx="7852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/>
              <a:t>Key: c012</a:t>
            </a:r>
          </a:p>
        </p:txBody>
      </p:sp>
      <p:sp>
        <p:nvSpPr>
          <p:cNvPr id="91" name="Rectangle 90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95" name="Flowchart: Stored Data 94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59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53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Contoh Pemetaan Skema</a:t>
            </a:r>
          </a:p>
        </p:txBody>
      </p:sp>
      <p:pic>
        <p:nvPicPr>
          <p:cNvPr id="61446" name="Picture 1030" descr="C02NF0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81200" y="1423153"/>
            <a:ext cx="8229600" cy="4529221"/>
          </a:xfrm>
        </p:spPr>
      </p:pic>
      <p:sp>
        <p:nvSpPr>
          <p:cNvPr id="13" name="Rectangle 12"/>
          <p:cNvSpPr/>
          <p:nvPr/>
        </p:nvSpPr>
        <p:spPr>
          <a:xfrm>
            <a:off x="4326730" y="2133600"/>
            <a:ext cx="702471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696201" y="2133600"/>
            <a:ext cx="702471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226428" y="1600200"/>
            <a:ext cx="5960315" cy="1828800"/>
            <a:chOff x="702427" y="1600200"/>
            <a:chExt cx="5960315" cy="1828800"/>
          </a:xfrm>
        </p:grpSpPr>
        <p:cxnSp>
          <p:nvCxnSpPr>
            <p:cNvPr id="12" name="Straight Arrow Connector 11"/>
            <p:cNvCxnSpPr>
              <a:endCxn id="15" idx="6"/>
            </p:cNvCxnSpPr>
            <p:nvPr/>
          </p:nvCxnSpPr>
          <p:spPr>
            <a:xfrm flipH="1">
              <a:off x="3124200" y="2035959"/>
              <a:ext cx="2895600" cy="1071570"/>
            </a:xfrm>
            <a:prstGeom prst="straightConnector1">
              <a:avLst/>
            </a:prstGeom>
            <a:ln>
              <a:solidFill>
                <a:srgbClr val="C00000"/>
              </a:solidFill>
              <a:headEnd type="arrow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714348" y="1600200"/>
              <a:ext cx="642942" cy="64294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5"/>
              <a:endCxn id="15" idx="1"/>
            </p:cNvCxnSpPr>
            <p:nvPr/>
          </p:nvCxnSpPr>
          <p:spPr>
            <a:xfrm>
              <a:off x="1263133" y="2148985"/>
              <a:ext cx="1312282" cy="731230"/>
            </a:xfrm>
            <a:prstGeom prst="straightConnector1">
              <a:avLst/>
            </a:prstGeom>
            <a:ln>
              <a:solidFill>
                <a:srgbClr val="C00000"/>
              </a:solidFill>
              <a:headEnd type="arrow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02427" y="2435423"/>
              <a:ext cx="1202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rgbClr val="C00000"/>
                  </a:solidFill>
                </a:rPr>
                <a:t>sNo</a:t>
              </a:r>
              <a:r>
                <a:rPr lang="en-US" sz="1400">
                  <a:solidFill>
                    <a:srgbClr val="C00000"/>
                  </a:solidFill>
                  <a:sym typeface="Wingdings" panose="05000000000000000000" pitchFamily="2" charset="2"/>
                </a:rPr>
                <a:t>staffNo</a:t>
              </a:r>
              <a:endParaRPr lang="en-US" sz="1400">
                <a:solidFill>
                  <a:srgbClr val="C0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81258" y="2786058"/>
              <a:ext cx="642942" cy="64294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19800" y="1629547"/>
              <a:ext cx="642942" cy="64294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53000" y="2359222"/>
              <a:ext cx="1527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rgbClr val="C00000"/>
                  </a:solidFill>
                  <a:sym typeface="Wingdings" panose="05000000000000000000" pitchFamily="2" charset="2"/>
                </a:rPr>
                <a:t>staffNo  staffNo</a:t>
              </a:r>
              <a:endParaRPr lang="en-US" sz="1400">
                <a:solidFill>
                  <a:srgbClr val="C00000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1516380" y="-120296"/>
            <a:ext cx="1070484" cy="540564"/>
            <a:chOff x="11516380" y="-120296"/>
            <a:chExt cx="1070484" cy="540564"/>
          </a:xfrm>
        </p:grpSpPr>
        <p:sp>
          <p:nvSpPr>
            <p:cNvPr id="25" name="Flowchart: Stored Data 24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516380" y="112491"/>
              <a:ext cx="551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40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348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Gunakan Indeks Untuk…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B78-A12D-49B6-9548-7CB505C392C7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/>
              <a:t>Tabel berukuran besar</a:t>
            </a:r>
          </a:p>
          <a:p>
            <a:r>
              <a:rPr lang="en-AU"/>
              <a:t>Kunci primer</a:t>
            </a:r>
          </a:p>
          <a:p>
            <a:r>
              <a:rPr lang="en-AU"/>
              <a:t>Field-field yang paling </a:t>
            </a:r>
            <a:r>
              <a:rPr lang="en-AU" err="1"/>
              <a:t>sering</a:t>
            </a:r>
            <a:r>
              <a:rPr lang="en-AU"/>
              <a:t> </a:t>
            </a:r>
            <a:r>
              <a:rPr lang="en-AU" err="1"/>
              <a:t>dipergunakan</a:t>
            </a:r>
            <a:r>
              <a:rPr lang="en-AU"/>
              <a:t> di </a:t>
            </a:r>
            <a:r>
              <a:rPr lang="en-AU" err="1"/>
              <a:t>dalam</a:t>
            </a:r>
            <a:r>
              <a:rPr lang="en-AU"/>
              <a:t> SQL</a:t>
            </a:r>
          </a:p>
          <a:p>
            <a:r>
              <a:rPr lang="en-AU"/>
              <a:t>Pengurutan (order by) dan </a:t>
            </a:r>
            <a:r>
              <a:rPr lang="en-AU" err="1"/>
              <a:t>pengelompokkan</a:t>
            </a:r>
            <a:r>
              <a:rPr lang="en-AU"/>
              <a:t> (group by)</a:t>
            </a:r>
          </a:p>
          <a:p>
            <a:r>
              <a:rPr lang="en-AU"/>
              <a:t>Field-field yang </a:t>
            </a:r>
            <a:r>
              <a:rPr lang="en-AU" err="1"/>
              <a:t>memiliki</a:t>
            </a:r>
            <a:r>
              <a:rPr lang="en-AU"/>
              <a:t> </a:t>
            </a:r>
            <a:r>
              <a:rPr lang="en-AU" err="1"/>
              <a:t>nilai</a:t>
            </a:r>
            <a:r>
              <a:rPr lang="en-AU"/>
              <a:t> </a:t>
            </a:r>
            <a:r>
              <a:rPr lang="en-AU" err="1"/>
              <a:t>sangat</a:t>
            </a:r>
            <a:r>
              <a:rPr lang="en-AU"/>
              <a:t> bervariasi</a:t>
            </a:r>
          </a:p>
          <a:p>
            <a:pPr lvl="1"/>
            <a:r>
              <a:rPr lang="en-AU"/>
              <a:t>&gt; 100 </a:t>
            </a:r>
            <a:r>
              <a:rPr lang="en-AU" err="1"/>
              <a:t>atau</a:t>
            </a:r>
            <a:r>
              <a:rPr lang="en-AU"/>
              <a:t> lebih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9" name="Flowchart: Stored Data 8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60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177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Perancangan</a:t>
            </a:r>
            <a:r>
              <a:rPr lang="en-US"/>
              <a:t> </a:t>
            </a:r>
            <a:r>
              <a:rPr lang="en-US" err="1"/>
              <a:t>Fisik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B78-A12D-49B6-9548-7CB505C392C7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1" err="1"/>
              <a:t>Pengolahan</a:t>
            </a:r>
            <a:r>
              <a:rPr lang="en-AU" b="1"/>
              <a:t> </a:t>
            </a:r>
            <a:r>
              <a:rPr lang="en-AU" b="1" err="1"/>
              <a:t>Kueri</a:t>
            </a:r>
            <a:endParaRPr lang="en-AU" b="1"/>
          </a:p>
          <a:p>
            <a:pPr lvl="1"/>
            <a:r>
              <a:rPr lang="en-AU" err="1"/>
              <a:t>Memahami</a:t>
            </a:r>
            <a:r>
              <a:rPr lang="en-AU"/>
              <a:t> </a:t>
            </a:r>
            <a:r>
              <a:rPr lang="en-AU" err="1"/>
              <a:t>penggunaan</a:t>
            </a:r>
            <a:r>
              <a:rPr lang="en-AU"/>
              <a:t> </a:t>
            </a:r>
            <a:r>
              <a:rPr lang="en-AU" err="1"/>
              <a:t>indeks</a:t>
            </a:r>
            <a:r>
              <a:rPr lang="en-AU"/>
              <a:t> di </a:t>
            </a:r>
            <a:r>
              <a:rPr lang="en-AU" err="1"/>
              <a:t>dalam</a:t>
            </a:r>
            <a:r>
              <a:rPr lang="en-AU"/>
              <a:t> </a:t>
            </a:r>
            <a:r>
              <a:rPr lang="en-AU" err="1"/>
              <a:t>kueri</a:t>
            </a:r>
            <a:endParaRPr lang="en-AU"/>
          </a:p>
          <a:p>
            <a:pPr lvl="1"/>
            <a:r>
              <a:rPr lang="en-AU" err="1"/>
              <a:t>Menggunakan</a:t>
            </a:r>
            <a:r>
              <a:rPr lang="en-AU"/>
              <a:t> </a:t>
            </a:r>
            <a:r>
              <a:rPr lang="en-AU" err="1"/>
              <a:t>tipe</a:t>
            </a:r>
            <a:r>
              <a:rPr lang="en-AU"/>
              <a:t> data yang </a:t>
            </a:r>
            <a:r>
              <a:rPr lang="en-AU" err="1"/>
              <a:t>cocok</a:t>
            </a:r>
            <a:r>
              <a:rPr lang="en-AU"/>
              <a:t> </a:t>
            </a:r>
            <a:r>
              <a:rPr lang="en-AU" err="1"/>
              <a:t>dengan</a:t>
            </a:r>
            <a:r>
              <a:rPr lang="en-AU"/>
              <a:t> literal di </a:t>
            </a:r>
            <a:r>
              <a:rPr lang="en-AU" err="1"/>
              <a:t>dalam</a:t>
            </a:r>
            <a:r>
              <a:rPr lang="en-AU"/>
              <a:t> </a:t>
            </a:r>
            <a:r>
              <a:rPr lang="en-AU" err="1"/>
              <a:t>kueri</a:t>
            </a:r>
            <a:endParaRPr lang="en-AU"/>
          </a:p>
          <a:p>
            <a:pPr lvl="1"/>
            <a:r>
              <a:rPr lang="en-AU" err="1"/>
              <a:t>Menyusun</a:t>
            </a:r>
            <a:r>
              <a:rPr lang="en-AU"/>
              <a:t> </a:t>
            </a:r>
            <a:r>
              <a:rPr lang="en-AU" err="1"/>
              <a:t>kueri</a:t>
            </a:r>
            <a:r>
              <a:rPr lang="en-AU"/>
              <a:t> </a:t>
            </a:r>
            <a:r>
              <a:rPr lang="en-AU" err="1"/>
              <a:t>dengan</a:t>
            </a:r>
            <a:r>
              <a:rPr lang="en-AU"/>
              <a:t> </a:t>
            </a:r>
            <a:r>
              <a:rPr lang="en-AU" err="1"/>
              <a:t>sederhana</a:t>
            </a:r>
            <a:endParaRPr lang="en-AU"/>
          </a:p>
          <a:p>
            <a:pPr lvl="1"/>
            <a:r>
              <a:rPr lang="en-AU" err="1"/>
              <a:t>Memecah</a:t>
            </a:r>
            <a:r>
              <a:rPr lang="en-AU"/>
              <a:t> </a:t>
            </a:r>
            <a:r>
              <a:rPr lang="en-AU" err="1"/>
              <a:t>kueri</a:t>
            </a:r>
            <a:r>
              <a:rPr lang="en-AU"/>
              <a:t> yang </a:t>
            </a:r>
            <a:r>
              <a:rPr lang="en-AU" err="1"/>
              <a:t>kompleks</a:t>
            </a:r>
            <a:r>
              <a:rPr lang="en-AU"/>
              <a:t> </a:t>
            </a:r>
            <a:r>
              <a:rPr lang="en-AU" err="1"/>
              <a:t>ke</a:t>
            </a:r>
            <a:r>
              <a:rPr lang="en-AU"/>
              <a:t> </a:t>
            </a:r>
            <a:r>
              <a:rPr lang="en-AU" err="1"/>
              <a:t>bentuk</a:t>
            </a:r>
            <a:r>
              <a:rPr lang="en-AU"/>
              <a:t> </a:t>
            </a:r>
            <a:r>
              <a:rPr lang="en-AU" err="1"/>
              <a:t>beberapa</a:t>
            </a:r>
            <a:r>
              <a:rPr lang="en-AU"/>
              <a:t> </a:t>
            </a:r>
            <a:r>
              <a:rPr lang="en-AU" err="1"/>
              <a:t>kueri</a:t>
            </a:r>
            <a:r>
              <a:rPr lang="en-AU"/>
              <a:t> </a:t>
            </a:r>
            <a:r>
              <a:rPr lang="en-AU" err="1"/>
              <a:t>sederhana</a:t>
            </a:r>
            <a:endParaRPr lang="en-AU"/>
          </a:p>
          <a:p>
            <a:pPr lvl="1"/>
            <a:r>
              <a:rPr lang="en-AU" err="1"/>
              <a:t>Menghindari</a:t>
            </a:r>
            <a:r>
              <a:rPr lang="en-AU"/>
              <a:t> </a:t>
            </a:r>
            <a:r>
              <a:rPr lang="en-AU" err="1"/>
              <a:t>penggunaan</a:t>
            </a:r>
            <a:r>
              <a:rPr lang="en-AU"/>
              <a:t> </a:t>
            </a:r>
            <a:r>
              <a:rPr lang="en-AU" err="1"/>
              <a:t>kueri</a:t>
            </a:r>
            <a:r>
              <a:rPr lang="en-AU"/>
              <a:t> </a:t>
            </a:r>
            <a:r>
              <a:rPr lang="en-AU" err="1"/>
              <a:t>bersarang</a:t>
            </a:r>
            <a:endParaRPr lang="en-AU"/>
          </a:p>
          <a:p>
            <a:pPr lvl="1"/>
            <a:r>
              <a:rPr lang="en-AU" err="1"/>
              <a:t>Menghindari</a:t>
            </a:r>
            <a:r>
              <a:rPr lang="en-AU"/>
              <a:t> </a:t>
            </a:r>
            <a:r>
              <a:rPr lang="en-AU" err="1"/>
              <a:t>penggabungan</a:t>
            </a:r>
            <a:r>
              <a:rPr lang="en-AU"/>
              <a:t> </a:t>
            </a:r>
            <a:r>
              <a:rPr lang="en-AU" err="1"/>
              <a:t>tabel</a:t>
            </a:r>
            <a:r>
              <a:rPr lang="en-AU"/>
              <a:t> </a:t>
            </a:r>
            <a:r>
              <a:rPr lang="en-AU" err="1"/>
              <a:t>dengan</a:t>
            </a:r>
            <a:r>
              <a:rPr lang="en-AU"/>
              <a:t> </a:t>
            </a:r>
            <a:r>
              <a:rPr lang="en-AU" err="1"/>
              <a:t>tabel</a:t>
            </a:r>
            <a:r>
              <a:rPr lang="en-AU"/>
              <a:t> </a:t>
            </a:r>
            <a:r>
              <a:rPr lang="en-AU" err="1"/>
              <a:t>itu</a:t>
            </a:r>
            <a:r>
              <a:rPr lang="en-AU"/>
              <a:t> </a:t>
            </a:r>
            <a:r>
              <a:rPr lang="en-AU" err="1"/>
              <a:t>sendiri</a:t>
            </a:r>
            <a:endParaRPr lang="en-AU"/>
          </a:p>
          <a:p>
            <a:pPr lvl="1"/>
            <a:r>
              <a:rPr lang="en-AU" err="1"/>
              <a:t>Membuat</a:t>
            </a:r>
            <a:r>
              <a:rPr lang="en-AU"/>
              <a:t> </a:t>
            </a:r>
            <a:r>
              <a:rPr lang="en-AU" err="1"/>
              <a:t>tabel-tabel</a:t>
            </a:r>
            <a:r>
              <a:rPr lang="en-AU"/>
              <a:t> </a:t>
            </a:r>
            <a:r>
              <a:rPr lang="en-AU" err="1"/>
              <a:t>sementara</a:t>
            </a:r>
            <a:r>
              <a:rPr lang="en-AU"/>
              <a:t> </a:t>
            </a:r>
            <a:r>
              <a:rPr lang="en-AU" err="1"/>
              <a:t>untuk</a:t>
            </a:r>
            <a:r>
              <a:rPr lang="en-AU"/>
              <a:t> </a:t>
            </a:r>
            <a:r>
              <a:rPr lang="en-AU" err="1"/>
              <a:t>serangkaian</a:t>
            </a:r>
            <a:r>
              <a:rPr lang="en-AU"/>
              <a:t> </a:t>
            </a:r>
            <a:r>
              <a:rPr lang="en-AU" err="1"/>
              <a:t>kueri</a:t>
            </a:r>
            <a:r>
              <a:rPr lang="en-AU"/>
              <a:t> yang </a:t>
            </a:r>
            <a:r>
              <a:rPr lang="en-AU" err="1"/>
              <a:t>kompleks</a:t>
            </a:r>
            <a:endParaRPr lang="en-AU"/>
          </a:p>
          <a:p>
            <a:pPr lvl="1"/>
            <a:r>
              <a:rPr lang="en-AU" err="1"/>
              <a:t>Jika</a:t>
            </a:r>
            <a:r>
              <a:rPr lang="en-AU"/>
              <a:t> </a:t>
            </a:r>
            <a:r>
              <a:rPr lang="en-AU" err="1"/>
              <a:t>memungkinkan</a:t>
            </a:r>
            <a:r>
              <a:rPr lang="en-AU"/>
              <a:t>, </a:t>
            </a:r>
            <a:r>
              <a:rPr lang="en-AU" err="1"/>
              <a:t>kombinasikan</a:t>
            </a:r>
            <a:r>
              <a:rPr lang="en-AU"/>
              <a:t> </a:t>
            </a:r>
            <a:r>
              <a:rPr lang="en-AU" err="1"/>
              <a:t>beberapa</a:t>
            </a:r>
            <a:r>
              <a:rPr lang="en-AU"/>
              <a:t> </a:t>
            </a:r>
            <a:r>
              <a:rPr lang="en-AU" err="1"/>
              <a:t>perintah</a:t>
            </a:r>
            <a:r>
              <a:rPr lang="en-AU"/>
              <a:t> update </a:t>
            </a:r>
            <a:r>
              <a:rPr lang="en-AU" err="1"/>
              <a:t>ke</a:t>
            </a:r>
            <a:r>
              <a:rPr lang="en-AU"/>
              <a:t> </a:t>
            </a:r>
            <a:r>
              <a:rPr lang="en-AU" err="1"/>
              <a:t>dalam</a:t>
            </a:r>
            <a:r>
              <a:rPr lang="en-AU"/>
              <a:t> </a:t>
            </a:r>
            <a:r>
              <a:rPr lang="en-AU" err="1"/>
              <a:t>satu</a:t>
            </a:r>
            <a:r>
              <a:rPr lang="en-AU"/>
              <a:t> </a:t>
            </a:r>
            <a:r>
              <a:rPr lang="en-AU" err="1"/>
              <a:t>pernyataan</a:t>
            </a:r>
            <a:r>
              <a:rPr lang="en-AU"/>
              <a:t> update</a:t>
            </a:r>
          </a:p>
          <a:p>
            <a:pPr lvl="1"/>
            <a:r>
              <a:rPr lang="en-AU" err="1"/>
              <a:t>Memanggil</a:t>
            </a:r>
            <a:r>
              <a:rPr lang="en-AU"/>
              <a:t> data yang </a:t>
            </a:r>
            <a:r>
              <a:rPr lang="en-AU" err="1"/>
              <a:t>hanya</a:t>
            </a:r>
            <a:r>
              <a:rPr lang="en-AU"/>
              <a:t> </a:t>
            </a:r>
            <a:r>
              <a:rPr lang="en-AU" err="1"/>
              <a:t>diperlukan</a:t>
            </a:r>
            <a:endParaRPr lang="en-AU"/>
          </a:p>
          <a:p>
            <a:pPr lvl="1"/>
            <a:r>
              <a:rPr lang="en-AU" err="1"/>
              <a:t>Menghindari</a:t>
            </a:r>
            <a:r>
              <a:rPr lang="en-AU"/>
              <a:t> </a:t>
            </a:r>
            <a:r>
              <a:rPr lang="en-AU" err="1"/>
              <a:t>pengurutan</a:t>
            </a:r>
            <a:r>
              <a:rPr lang="en-AU"/>
              <a:t> </a:t>
            </a:r>
            <a:r>
              <a:rPr lang="en-AU" err="1"/>
              <a:t>tanpa</a:t>
            </a:r>
            <a:r>
              <a:rPr lang="en-AU"/>
              <a:t> </a:t>
            </a:r>
            <a:r>
              <a:rPr lang="en-AU" err="1"/>
              <a:t>menggunakan</a:t>
            </a:r>
            <a:r>
              <a:rPr lang="en-AU"/>
              <a:t> </a:t>
            </a:r>
            <a:r>
              <a:rPr lang="en-AU" err="1"/>
              <a:t>indeks</a:t>
            </a:r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9" name="Flowchart: Stored Data 8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61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088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10" y="975575"/>
            <a:ext cx="2949767" cy="650174"/>
          </a:xfrm>
        </p:spPr>
        <p:txBody>
          <a:bodyPr>
            <a:normAutofit fontScale="90000"/>
          </a:bodyPr>
          <a:lstStyle/>
          <a:p>
            <a:r>
              <a:rPr lang="en-US"/>
              <a:t>Tipe Data SQL Standar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B78-A12D-49B6-9548-7CB505C392C7}" type="slidenum">
              <a:rPr lang="en-US" smtClean="0"/>
              <a:pPr/>
              <a:t>62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215933"/>
              </p:ext>
            </p:extLst>
          </p:nvPr>
        </p:nvGraphicFramePr>
        <p:xfrm>
          <a:off x="3336134" y="177876"/>
          <a:ext cx="7875728" cy="60496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47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610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2786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Tipe Data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Deskripsi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BOOLEAN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Nilai True atau False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CHAR (n)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Sejumlah karakter dengan panjang tetap 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VARCHAR (n)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Sejumlah karakter dengan panjang bervariasi sampai 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BIT (n)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Nilai 0 atau 1 dengan panjang tetap n bit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BIT VARYING (n)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Nilai 0 atau 1 dengan panjang bervariasi sampai n bit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NUMERIC [precision, scale]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Bilangan desimal, nilai default 0, precision adalah jumlah angka penting, scale adalah jumlah angka dibelakang tanda desimal, nilai default scale 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DECIMAL [precision, scale], DEC [precision, scale]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Bilangan desimal, nilai default 0, precision adalah jumlah angka penting, scale adalah jumlah angka dibelakang tanda desimal, nilai default scale 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INTEGER, INT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Bilangan bulat positif atau negatif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SMALLINT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Bilangan bulat positif atau negative yang lebih kecil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FLOAT [precision]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Bilangan asli, precision jumlah angka penting sebagai mantisa pada notasi ilmiah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REAL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Bilangan asli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DOUBLE PRECISION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Bilangan asli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DATE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Nilai Tahun, Bulan, dan Hari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TIME [timePrecision]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Nilai Jam, Menit, dan Detik, timePrecision adalah angka desimal di belakang Detik, timePrecision default 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TIMESTAMP [timePrecision]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Nilai Jam, Menit, dan Detik, timePrecision default 6 (mikrodetik)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INTERVAL sField TO eField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Periode waktu, sField adalah Tahun, Bulan, Hari, Jam, atau Menit, eField adalah Tahun, Bulan, Hari, Jam, Menit atau Detik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CLOB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Character Large Object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BLOB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Binary Large Object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10" name="Flowchart: Stored Data 9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62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036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Bahasa Kueri SQL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1233-6B75-498F-BAC5-7C6E3237787D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Data Definition Language (DDL)</a:t>
            </a:r>
          </a:p>
          <a:p>
            <a:pPr lvl="1"/>
            <a:r>
              <a:rPr lang="en-US"/>
              <a:t>Create</a:t>
            </a:r>
          </a:p>
          <a:p>
            <a:pPr lvl="1"/>
            <a:r>
              <a:rPr lang="en-US"/>
              <a:t>Drop</a:t>
            </a:r>
          </a:p>
          <a:p>
            <a:pPr lvl="1"/>
            <a:r>
              <a:rPr lang="en-US"/>
              <a:t>Alter</a:t>
            </a:r>
          </a:p>
          <a:p>
            <a:r>
              <a:rPr lang="en-US"/>
              <a:t>Data Manipulation Language (DML)</a:t>
            </a:r>
          </a:p>
          <a:p>
            <a:pPr lvl="1"/>
            <a:r>
              <a:rPr lang="en-US"/>
              <a:t>Insert</a:t>
            </a:r>
          </a:p>
          <a:p>
            <a:pPr lvl="1"/>
            <a:r>
              <a:rPr lang="en-US"/>
              <a:t>Update</a:t>
            </a:r>
          </a:p>
          <a:p>
            <a:pPr lvl="1"/>
            <a:r>
              <a:rPr lang="en-US"/>
              <a:t>Select</a:t>
            </a:r>
          </a:p>
          <a:p>
            <a:pPr lvl="1"/>
            <a:r>
              <a:rPr lang="en-US"/>
              <a:t>Delete</a:t>
            </a:r>
          </a:p>
          <a:p>
            <a:r>
              <a:rPr lang="en-US"/>
              <a:t>Data Control Language (DCL)</a:t>
            </a:r>
          </a:p>
          <a:p>
            <a:pPr lvl="1"/>
            <a:r>
              <a:rPr lang="en-US"/>
              <a:t>Grant</a:t>
            </a:r>
          </a:p>
          <a:p>
            <a:pPr lvl="1"/>
            <a:r>
              <a:rPr lang="en-US"/>
              <a:t>Revoke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10" name="Flowchart: Stored Data 9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63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779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Buat dan Hapus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B78-A12D-49B6-9548-7CB505C392C7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/>
              <a:t>Membuat Definisi Domain</a:t>
            </a:r>
          </a:p>
          <a:p>
            <a:pPr lvl="1"/>
            <a:r>
              <a:rPr lang="en-US"/>
              <a:t>CREATE DOMAIN dom_nama VARCHAR(40) NOT NULL DEFAULT ‘anonymous’;</a:t>
            </a:r>
          </a:p>
          <a:p>
            <a:pPr lvl="1"/>
            <a:r>
              <a:rPr lang="en-US"/>
              <a:t>CREATE DOMAIN dom_gaji DECIMAL (10,2);</a:t>
            </a:r>
          </a:p>
          <a:p>
            <a:endParaRPr lang="en-AU"/>
          </a:p>
          <a:p>
            <a:r>
              <a:rPr lang="en-AU"/>
              <a:t>Menghapus Definisi Domain</a:t>
            </a:r>
          </a:p>
          <a:p>
            <a:pPr lvl="1"/>
            <a:r>
              <a:rPr lang="en-US"/>
              <a:t>DROP DOMAIN domain-name [ CASCADE | RESTRICT ]</a:t>
            </a:r>
          </a:p>
          <a:p>
            <a:pPr lvl="1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21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Buat Tabel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1233-6B75-498F-BAC5-7C6E3237787D}" type="slidenum">
              <a:rPr lang="en-US" smtClean="0"/>
              <a:t>65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Sintaks : 	</a:t>
            </a:r>
            <a:r>
              <a:rPr lang="en-US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err="1">
                <a:latin typeface="Courier New" pitchFamily="49" charset="0"/>
                <a:cs typeface="Courier New" pitchFamily="49" charset="0"/>
              </a:rPr>
              <a:t>tbname</a:t>
            </a:r>
            <a:r>
              <a:rPr lang="en-US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it-IT">
                <a:latin typeface="Courier New" pitchFamily="49" charset="0"/>
                <a:cs typeface="Courier New" pitchFamily="49" charset="0"/>
              </a:rPr>
              <a:t>		(col 1 data type data spec, </a:t>
            </a:r>
          </a:p>
          <a:p>
            <a:pPr marL="0" indent="0">
              <a:buNone/>
            </a:pPr>
            <a:r>
              <a:rPr lang="it-IT">
                <a:latin typeface="Courier New" pitchFamily="49" charset="0"/>
                <a:cs typeface="Courier New" pitchFamily="49" charset="0"/>
              </a:rPr>
              <a:t>		col 2 data type data spec, 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	. 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	. 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	PRIMARY KEY (col1,……)) </a:t>
            </a:r>
          </a:p>
          <a:p>
            <a:endParaRPr lang="en-US"/>
          </a:p>
          <a:p>
            <a:r>
              <a:rPr lang="en-US" err="1"/>
              <a:t>Contoh</a:t>
            </a:r>
            <a:r>
              <a:rPr lang="en-US"/>
              <a:t> : 	</a:t>
            </a:r>
            <a:r>
              <a:rPr lang="en-US">
                <a:latin typeface="Courier New" pitchFamily="49" charset="0"/>
                <a:cs typeface="Courier New" pitchFamily="49" charset="0"/>
              </a:rPr>
              <a:t>CREATE TABLE `Mata Diklat`</a:t>
            </a:r>
          </a:p>
          <a:p>
            <a:pPr marL="914400" lvl="2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(</a:t>
            </a:r>
            <a:r>
              <a:rPr lang="en-US" err="1">
                <a:latin typeface="Courier New" pitchFamily="49" charset="0"/>
                <a:cs typeface="Courier New" pitchFamily="49" charset="0"/>
              </a:rPr>
              <a:t>idMataDiklat</a:t>
            </a:r>
            <a:r>
              <a:rPr lang="en-US">
                <a:latin typeface="Courier New" pitchFamily="49" charset="0"/>
                <a:cs typeface="Courier New" pitchFamily="49" charset="0"/>
              </a:rPr>
              <a:t> VARCHAR(4) NOT NULL, </a:t>
            </a:r>
          </a:p>
          <a:p>
            <a:pPr marL="914400" lvl="2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`</a:t>
            </a:r>
            <a:r>
              <a:rPr lang="en-US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>
                <a:latin typeface="Courier New" pitchFamily="49" charset="0"/>
                <a:cs typeface="Courier New" pitchFamily="49" charset="0"/>
              </a:rPr>
              <a:t> </a:t>
            </a:r>
            <a:r>
              <a:rPr lang="en-US" err="1">
                <a:latin typeface="Courier New" pitchFamily="49" charset="0"/>
                <a:cs typeface="Courier New" pitchFamily="49" charset="0"/>
              </a:rPr>
              <a:t>Peserta</a:t>
            </a:r>
            <a:r>
              <a:rPr lang="en-US">
                <a:latin typeface="Courier New" pitchFamily="49" charset="0"/>
                <a:cs typeface="Courier New" pitchFamily="49" charset="0"/>
              </a:rPr>
              <a:t>` TEXT(100) NOT NULL, </a:t>
            </a:r>
          </a:p>
          <a:p>
            <a:pPr marL="914400" lvl="2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TTL DATE NOT NULL WITH DEFAULT, </a:t>
            </a:r>
          </a:p>
          <a:p>
            <a:pPr marL="914400" lvl="2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`UNIT KERJA` TEXT(100) NOT NULL, 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	PRIMARY KEY (</a:t>
            </a:r>
            <a:r>
              <a:rPr lang="en-US" err="1">
                <a:latin typeface="Courier New" pitchFamily="49" charset="0"/>
                <a:cs typeface="Courier New" pitchFamily="49" charset="0"/>
              </a:rPr>
              <a:t>idMataDiklat</a:t>
            </a:r>
            <a:r>
              <a:rPr lang="en-US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6" name="Rectangle 5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10" name="Flowchart: Stored Data 9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65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502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Ubah Definisi Tabel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1233-6B75-498F-BAC5-7C6E3237787D}" type="slidenum">
              <a:rPr lang="en-US" smtClean="0"/>
              <a:t>66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11486882" cy="4351338"/>
          </a:xfrm>
        </p:spPr>
        <p:txBody>
          <a:bodyPr/>
          <a:lstStyle/>
          <a:p>
            <a:pPr lvl="1"/>
            <a:r>
              <a:rPr lang="en-US"/>
              <a:t>Sintaks: 	</a:t>
            </a:r>
            <a:r>
              <a:rPr lang="en-US">
                <a:latin typeface="Courier New" pitchFamily="49" charset="0"/>
                <a:cs typeface="Courier New" pitchFamily="49" charset="0"/>
              </a:rPr>
              <a:t>ALTER TABLE tbname</a:t>
            </a:r>
          </a:p>
          <a:p>
            <a:pPr marL="0" indent="0"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		MODIFY (nama_kolom tipe_kolom) 		</a:t>
            </a:r>
          </a:p>
          <a:p>
            <a:pPr marL="0" indent="0"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          ADD(nama_kolom tipe_kolom 			</a:t>
            </a:r>
          </a:p>
          <a:p>
            <a:pPr marL="0" indent="0"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          [[before, nama_kolom]]) </a:t>
            </a:r>
          </a:p>
          <a:p>
            <a:pPr marL="0" indent="0"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		DROP (nama_kolom tipe_kolom)</a:t>
            </a:r>
          </a:p>
          <a:p>
            <a:pPr lvl="1"/>
            <a:r>
              <a:rPr lang="en-US"/>
              <a:t>Contoh</a:t>
            </a:r>
          </a:p>
          <a:p>
            <a:pPr lvl="2"/>
            <a:r>
              <a:rPr lang="en-US"/>
              <a:t>ALTER TABLE Diklat DROP Klasifikasi;</a:t>
            </a:r>
          </a:p>
          <a:p>
            <a:pPr lvl="2"/>
            <a:r>
              <a:rPr lang="en-US"/>
              <a:t>ALTER TABLE Materi MODIFY Deskripsi VARCHAR(100);</a:t>
            </a:r>
          </a:p>
        </p:txBody>
      </p:sp>
      <p:sp>
        <p:nvSpPr>
          <p:cNvPr id="6" name="Rectangle 5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10" name="Flowchart: Stored Data 9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66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969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Hapus Tabel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1233-6B75-498F-BAC5-7C6E3237787D}" type="slidenum">
              <a:rPr lang="en-US" smtClean="0"/>
              <a:t>67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Sintaks : </a:t>
            </a:r>
            <a:r>
              <a:rPr lang="en-US">
                <a:latin typeface="Courier New" pitchFamily="49" charset="0"/>
                <a:cs typeface="Courier New" pitchFamily="49" charset="0"/>
              </a:rPr>
              <a:t>DROP TABLE </a:t>
            </a:r>
            <a:r>
              <a:rPr lang="en-US" err="1">
                <a:latin typeface="Courier New" pitchFamily="49" charset="0"/>
                <a:cs typeface="Courier New" pitchFamily="49" charset="0"/>
              </a:rPr>
              <a:t>tbname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 err="1"/>
              <a:t>Contoh</a:t>
            </a:r>
            <a:r>
              <a:rPr lang="en-US"/>
              <a:t> : </a:t>
            </a:r>
            <a:r>
              <a:rPr lang="en-US">
                <a:latin typeface="Courier New" pitchFamily="49" charset="0"/>
                <a:cs typeface="Courier New" pitchFamily="49" charset="0"/>
              </a:rPr>
              <a:t>DROP TABLE </a:t>
            </a:r>
            <a:r>
              <a:rPr lang="en-US" err="1">
                <a:latin typeface="Courier New" pitchFamily="49" charset="0"/>
                <a:cs typeface="Courier New" pitchFamily="49" charset="0"/>
              </a:rPr>
              <a:t>kelompok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08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DML: Penambahan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B78-A12D-49B6-9548-7CB505C392C7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Sintaks 1:</a:t>
            </a:r>
          </a:p>
          <a:p>
            <a:pPr lvl="1"/>
            <a:r>
              <a:rPr lang="en-US"/>
              <a:t>INSERT INTO table-name  [( column-name , ... )] ... VALUES  ( expression  | DEFAULT , ... )</a:t>
            </a:r>
          </a:p>
          <a:p>
            <a:endParaRPr lang="en-US"/>
          </a:p>
          <a:p>
            <a:r>
              <a:rPr lang="en-US"/>
              <a:t>Sintaks 2:</a:t>
            </a:r>
          </a:p>
          <a:p>
            <a:pPr lvl="1"/>
            <a:r>
              <a:rPr lang="en-US"/>
              <a:t>INSERT INTO table-name  [( column-name , ... )] ... select-statement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INSERT INTO Diklat (Kode_Diklat, Nama_Diklat, Klasifikasi) </a:t>
            </a:r>
          </a:p>
          <a:p>
            <a:pPr marL="0" indent="0">
              <a:buNone/>
            </a:pPr>
            <a:r>
              <a:rPr lang="en-US"/>
              <a:t>VALUES (‘ST003’, ‘Diklat Fungsional Statistisi Tk. Terampil’, ‘Statistik’);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INSERT INTO Diklat VALUES (‘PR002’, ‘Diklat Fungsional Pranata Komputer Tk. Terampil’);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516380" y="-120296"/>
            <a:ext cx="1070484" cy="540565"/>
            <a:chOff x="11516380" y="-120296"/>
            <a:chExt cx="1070484" cy="540565"/>
          </a:xfrm>
        </p:grpSpPr>
        <p:sp>
          <p:nvSpPr>
            <p:cNvPr id="9" name="Flowchart: Stored Data 8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516380" y="112492"/>
              <a:ext cx="551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68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333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DML: Pengubahan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B78-A12D-49B6-9548-7CB505C392C7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UPDATE  table-list  ...  </a:t>
            </a:r>
          </a:p>
          <a:p>
            <a:pPr marL="0" indent="0">
              <a:buNone/>
            </a:pPr>
            <a:r>
              <a:rPr lang="en-US"/>
              <a:t>SET   column-name = expression , ... ...  </a:t>
            </a:r>
          </a:p>
          <a:p>
            <a:pPr marL="0" indent="0">
              <a:buNone/>
            </a:pPr>
            <a:r>
              <a:rPr lang="en-US"/>
              <a:t>[ WHERE  search-condition  ]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UPDATE Materi SET Nama_Materi = ‘Sistem Database’;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UPDATE Materi SET Deskripsi = Nama_Materi WHERE Kode_Materi = ‘C1001’;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516380" y="-120296"/>
            <a:ext cx="1070484" cy="540565"/>
            <a:chOff x="11516380" y="-120296"/>
            <a:chExt cx="1070484" cy="540565"/>
          </a:xfrm>
        </p:grpSpPr>
        <p:sp>
          <p:nvSpPr>
            <p:cNvPr id="9" name="Flowchart: Stored Data 8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516380" y="112492"/>
              <a:ext cx="551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69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83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Oval 25"/>
          <p:cNvSpPr>
            <a:spLocks noChangeArrowheads="1"/>
          </p:cNvSpPr>
          <p:nvPr/>
        </p:nvSpPr>
        <p:spPr bwMode="auto">
          <a:xfrm>
            <a:off x="9482510" y="3594042"/>
            <a:ext cx="1028072" cy="10326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37" name="Group 436"/>
          <p:cNvGrpSpPr/>
          <p:nvPr/>
        </p:nvGrpSpPr>
        <p:grpSpPr>
          <a:xfrm>
            <a:off x="9250511" y="3364317"/>
            <a:ext cx="1492068" cy="1498894"/>
            <a:chOff x="9220221" y="3150065"/>
            <a:chExt cx="1492068" cy="1498894"/>
          </a:xfrm>
          <a:solidFill>
            <a:schemeClr val="bg1">
              <a:lumMod val="85000"/>
            </a:schemeClr>
          </a:solidFill>
        </p:grpSpPr>
        <p:sp>
          <p:nvSpPr>
            <p:cNvPr id="438" name="Oval 26"/>
            <p:cNvSpPr>
              <a:spLocks noChangeArrowheads="1"/>
            </p:cNvSpPr>
            <p:nvPr/>
          </p:nvSpPr>
          <p:spPr bwMode="auto">
            <a:xfrm>
              <a:off x="9879825" y="4480646"/>
              <a:ext cx="168313" cy="1683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Oval 27"/>
            <p:cNvSpPr>
              <a:spLocks noChangeArrowheads="1"/>
            </p:cNvSpPr>
            <p:nvPr/>
          </p:nvSpPr>
          <p:spPr bwMode="auto">
            <a:xfrm>
              <a:off x="9220221" y="3818767"/>
              <a:ext cx="168313" cy="1683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Oval 28"/>
            <p:cNvSpPr>
              <a:spLocks noChangeArrowheads="1"/>
            </p:cNvSpPr>
            <p:nvPr/>
          </p:nvSpPr>
          <p:spPr bwMode="auto">
            <a:xfrm>
              <a:off x="10546252" y="3818767"/>
              <a:ext cx="166037" cy="1683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Oval 29"/>
            <p:cNvSpPr>
              <a:spLocks noChangeArrowheads="1"/>
            </p:cNvSpPr>
            <p:nvPr/>
          </p:nvSpPr>
          <p:spPr bwMode="auto">
            <a:xfrm>
              <a:off x="10493939" y="4064413"/>
              <a:ext cx="168313" cy="1683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Oval 30"/>
            <p:cNvSpPr>
              <a:spLocks noChangeArrowheads="1"/>
            </p:cNvSpPr>
            <p:nvPr/>
          </p:nvSpPr>
          <p:spPr bwMode="auto">
            <a:xfrm>
              <a:off x="10355194" y="4278215"/>
              <a:ext cx="168313" cy="1683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Oval 31"/>
            <p:cNvSpPr>
              <a:spLocks noChangeArrowheads="1"/>
            </p:cNvSpPr>
            <p:nvPr/>
          </p:nvSpPr>
          <p:spPr bwMode="auto">
            <a:xfrm>
              <a:off x="10150489" y="4419234"/>
              <a:ext cx="166037" cy="1683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Oval 32"/>
            <p:cNvSpPr>
              <a:spLocks noChangeArrowheads="1"/>
            </p:cNvSpPr>
            <p:nvPr/>
          </p:nvSpPr>
          <p:spPr bwMode="auto">
            <a:xfrm>
              <a:off x="9265711" y="4064413"/>
              <a:ext cx="168313" cy="1683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Oval 33"/>
            <p:cNvSpPr>
              <a:spLocks noChangeArrowheads="1"/>
            </p:cNvSpPr>
            <p:nvPr/>
          </p:nvSpPr>
          <p:spPr bwMode="auto">
            <a:xfrm>
              <a:off x="9413552" y="4278215"/>
              <a:ext cx="166037" cy="1683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Oval 34"/>
            <p:cNvSpPr>
              <a:spLocks noChangeArrowheads="1"/>
            </p:cNvSpPr>
            <p:nvPr/>
          </p:nvSpPr>
          <p:spPr bwMode="auto">
            <a:xfrm>
              <a:off x="9609159" y="4419234"/>
              <a:ext cx="166037" cy="1683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Oval 35"/>
            <p:cNvSpPr>
              <a:spLocks noChangeArrowheads="1"/>
            </p:cNvSpPr>
            <p:nvPr/>
          </p:nvSpPr>
          <p:spPr bwMode="auto">
            <a:xfrm>
              <a:off x="9265711" y="3573121"/>
              <a:ext cx="168313" cy="1683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Oval 36"/>
            <p:cNvSpPr>
              <a:spLocks noChangeArrowheads="1"/>
            </p:cNvSpPr>
            <p:nvPr/>
          </p:nvSpPr>
          <p:spPr bwMode="auto">
            <a:xfrm>
              <a:off x="9413552" y="3350221"/>
              <a:ext cx="166037" cy="16603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Oval 37"/>
            <p:cNvSpPr>
              <a:spLocks noChangeArrowheads="1"/>
            </p:cNvSpPr>
            <p:nvPr/>
          </p:nvSpPr>
          <p:spPr bwMode="auto">
            <a:xfrm>
              <a:off x="9609159" y="3211477"/>
              <a:ext cx="166037" cy="1660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Oval 38"/>
            <p:cNvSpPr>
              <a:spLocks noChangeArrowheads="1"/>
            </p:cNvSpPr>
            <p:nvPr/>
          </p:nvSpPr>
          <p:spPr bwMode="auto">
            <a:xfrm>
              <a:off x="9879825" y="3150065"/>
              <a:ext cx="168313" cy="1705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Oval 39"/>
            <p:cNvSpPr>
              <a:spLocks noChangeArrowheads="1"/>
            </p:cNvSpPr>
            <p:nvPr/>
          </p:nvSpPr>
          <p:spPr bwMode="auto">
            <a:xfrm>
              <a:off x="10161862" y="3211477"/>
              <a:ext cx="168313" cy="1660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Oval 40"/>
            <p:cNvSpPr>
              <a:spLocks noChangeArrowheads="1"/>
            </p:cNvSpPr>
            <p:nvPr/>
          </p:nvSpPr>
          <p:spPr bwMode="auto">
            <a:xfrm>
              <a:off x="10352920" y="3350221"/>
              <a:ext cx="168313" cy="1660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Oval 41"/>
            <p:cNvSpPr>
              <a:spLocks noChangeArrowheads="1"/>
            </p:cNvSpPr>
            <p:nvPr/>
          </p:nvSpPr>
          <p:spPr bwMode="auto">
            <a:xfrm>
              <a:off x="10498488" y="3573121"/>
              <a:ext cx="168313" cy="1683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4" name="Oval 25"/>
          <p:cNvSpPr>
            <a:spLocks noChangeArrowheads="1"/>
          </p:cNvSpPr>
          <p:nvPr/>
        </p:nvSpPr>
        <p:spPr bwMode="auto">
          <a:xfrm>
            <a:off x="7512251" y="3604317"/>
            <a:ext cx="1028072" cy="10326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61" name="Group 360"/>
          <p:cNvGrpSpPr/>
          <p:nvPr/>
        </p:nvGrpSpPr>
        <p:grpSpPr>
          <a:xfrm>
            <a:off x="7280252" y="3374592"/>
            <a:ext cx="1492068" cy="1498894"/>
            <a:chOff x="9220221" y="3150065"/>
            <a:chExt cx="1492068" cy="1498894"/>
          </a:xfrm>
          <a:solidFill>
            <a:schemeClr val="bg1">
              <a:lumMod val="85000"/>
            </a:schemeClr>
          </a:solidFill>
        </p:grpSpPr>
        <p:sp>
          <p:nvSpPr>
            <p:cNvPr id="345" name="Oval 26"/>
            <p:cNvSpPr>
              <a:spLocks noChangeArrowheads="1"/>
            </p:cNvSpPr>
            <p:nvPr/>
          </p:nvSpPr>
          <p:spPr bwMode="auto">
            <a:xfrm>
              <a:off x="9879825" y="4480646"/>
              <a:ext cx="168313" cy="1683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Oval 27"/>
            <p:cNvSpPr>
              <a:spLocks noChangeArrowheads="1"/>
            </p:cNvSpPr>
            <p:nvPr/>
          </p:nvSpPr>
          <p:spPr bwMode="auto">
            <a:xfrm>
              <a:off x="9220221" y="3818767"/>
              <a:ext cx="168313" cy="1683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Oval 28"/>
            <p:cNvSpPr>
              <a:spLocks noChangeArrowheads="1"/>
            </p:cNvSpPr>
            <p:nvPr/>
          </p:nvSpPr>
          <p:spPr bwMode="auto">
            <a:xfrm>
              <a:off x="10546252" y="3818767"/>
              <a:ext cx="166037" cy="1683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Oval 29"/>
            <p:cNvSpPr>
              <a:spLocks noChangeArrowheads="1"/>
            </p:cNvSpPr>
            <p:nvPr/>
          </p:nvSpPr>
          <p:spPr bwMode="auto">
            <a:xfrm>
              <a:off x="10493939" y="4064413"/>
              <a:ext cx="168313" cy="1683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Oval 30"/>
            <p:cNvSpPr>
              <a:spLocks noChangeArrowheads="1"/>
            </p:cNvSpPr>
            <p:nvPr/>
          </p:nvSpPr>
          <p:spPr bwMode="auto">
            <a:xfrm>
              <a:off x="10355194" y="4278215"/>
              <a:ext cx="168313" cy="1683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Oval 31"/>
            <p:cNvSpPr>
              <a:spLocks noChangeArrowheads="1"/>
            </p:cNvSpPr>
            <p:nvPr/>
          </p:nvSpPr>
          <p:spPr bwMode="auto">
            <a:xfrm>
              <a:off x="10150489" y="4419234"/>
              <a:ext cx="166037" cy="1683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Oval 32"/>
            <p:cNvSpPr>
              <a:spLocks noChangeArrowheads="1"/>
            </p:cNvSpPr>
            <p:nvPr/>
          </p:nvSpPr>
          <p:spPr bwMode="auto">
            <a:xfrm>
              <a:off x="9265711" y="4064413"/>
              <a:ext cx="168313" cy="1683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Oval 33"/>
            <p:cNvSpPr>
              <a:spLocks noChangeArrowheads="1"/>
            </p:cNvSpPr>
            <p:nvPr/>
          </p:nvSpPr>
          <p:spPr bwMode="auto">
            <a:xfrm>
              <a:off x="9413552" y="4278215"/>
              <a:ext cx="166037" cy="1683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Oval 34"/>
            <p:cNvSpPr>
              <a:spLocks noChangeArrowheads="1"/>
            </p:cNvSpPr>
            <p:nvPr/>
          </p:nvSpPr>
          <p:spPr bwMode="auto">
            <a:xfrm>
              <a:off x="9609159" y="4419234"/>
              <a:ext cx="166037" cy="1683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Oval 35"/>
            <p:cNvSpPr>
              <a:spLocks noChangeArrowheads="1"/>
            </p:cNvSpPr>
            <p:nvPr/>
          </p:nvSpPr>
          <p:spPr bwMode="auto">
            <a:xfrm>
              <a:off x="9265711" y="3573121"/>
              <a:ext cx="168313" cy="1683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Oval 36"/>
            <p:cNvSpPr>
              <a:spLocks noChangeArrowheads="1"/>
            </p:cNvSpPr>
            <p:nvPr/>
          </p:nvSpPr>
          <p:spPr bwMode="auto">
            <a:xfrm>
              <a:off x="9413552" y="3350221"/>
              <a:ext cx="166037" cy="16603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Oval 37"/>
            <p:cNvSpPr>
              <a:spLocks noChangeArrowheads="1"/>
            </p:cNvSpPr>
            <p:nvPr/>
          </p:nvSpPr>
          <p:spPr bwMode="auto">
            <a:xfrm>
              <a:off x="9609159" y="3211477"/>
              <a:ext cx="166037" cy="1660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Oval 38"/>
            <p:cNvSpPr>
              <a:spLocks noChangeArrowheads="1"/>
            </p:cNvSpPr>
            <p:nvPr/>
          </p:nvSpPr>
          <p:spPr bwMode="auto">
            <a:xfrm>
              <a:off x="9879825" y="3150065"/>
              <a:ext cx="168313" cy="1705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Oval 39"/>
            <p:cNvSpPr>
              <a:spLocks noChangeArrowheads="1"/>
            </p:cNvSpPr>
            <p:nvPr/>
          </p:nvSpPr>
          <p:spPr bwMode="auto">
            <a:xfrm>
              <a:off x="10161862" y="3211477"/>
              <a:ext cx="168313" cy="1660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Oval 40"/>
            <p:cNvSpPr>
              <a:spLocks noChangeArrowheads="1"/>
            </p:cNvSpPr>
            <p:nvPr/>
          </p:nvSpPr>
          <p:spPr bwMode="auto">
            <a:xfrm>
              <a:off x="10352920" y="3350221"/>
              <a:ext cx="168313" cy="1660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Oval 41"/>
            <p:cNvSpPr>
              <a:spLocks noChangeArrowheads="1"/>
            </p:cNvSpPr>
            <p:nvPr/>
          </p:nvSpPr>
          <p:spPr bwMode="auto">
            <a:xfrm>
              <a:off x="10498488" y="3573121"/>
              <a:ext cx="168313" cy="1683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6" name="Oval 25"/>
          <p:cNvSpPr>
            <a:spLocks noChangeArrowheads="1"/>
          </p:cNvSpPr>
          <p:nvPr/>
        </p:nvSpPr>
        <p:spPr bwMode="auto">
          <a:xfrm>
            <a:off x="5567824" y="3603015"/>
            <a:ext cx="1028072" cy="10326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97" name="Group 396"/>
          <p:cNvGrpSpPr/>
          <p:nvPr/>
        </p:nvGrpSpPr>
        <p:grpSpPr>
          <a:xfrm>
            <a:off x="5335825" y="3373290"/>
            <a:ext cx="1492068" cy="1498894"/>
            <a:chOff x="9220221" y="3150065"/>
            <a:chExt cx="1492068" cy="1498894"/>
          </a:xfrm>
          <a:solidFill>
            <a:schemeClr val="bg1">
              <a:lumMod val="85000"/>
            </a:schemeClr>
          </a:solidFill>
        </p:grpSpPr>
        <p:sp>
          <p:nvSpPr>
            <p:cNvPr id="398" name="Oval 26"/>
            <p:cNvSpPr>
              <a:spLocks noChangeArrowheads="1"/>
            </p:cNvSpPr>
            <p:nvPr/>
          </p:nvSpPr>
          <p:spPr bwMode="auto">
            <a:xfrm>
              <a:off x="9879825" y="4480646"/>
              <a:ext cx="168313" cy="1683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Oval 27"/>
            <p:cNvSpPr>
              <a:spLocks noChangeArrowheads="1"/>
            </p:cNvSpPr>
            <p:nvPr/>
          </p:nvSpPr>
          <p:spPr bwMode="auto">
            <a:xfrm>
              <a:off x="9220221" y="3818767"/>
              <a:ext cx="168313" cy="1683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Oval 28"/>
            <p:cNvSpPr>
              <a:spLocks noChangeArrowheads="1"/>
            </p:cNvSpPr>
            <p:nvPr/>
          </p:nvSpPr>
          <p:spPr bwMode="auto">
            <a:xfrm>
              <a:off x="10546252" y="3818767"/>
              <a:ext cx="166037" cy="1683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Oval 29"/>
            <p:cNvSpPr>
              <a:spLocks noChangeArrowheads="1"/>
            </p:cNvSpPr>
            <p:nvPr/>
          </p:nvSpPr>
          <p:spPr bwMode="auto">
            <a:xfrm>
              <a:off x="10493939" y="4064413"/>
              <a:ext cx="168313" cy="1683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Oval 30"/>
            <p:cNvSpPr>
              <a:spLocks noChangeArrowheads="1"/>
            </p:cNvSpPr>
            <p:nvPr/>
          </p:nvSpPr>
          <p:spPr bwMode="auto">
            <a:xfrm>
              <a:off x="10355194" y="4278215"/>
              <a:ext cx="168313" cy="1683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Oval 31"/>
            <p:cNvSpPr>
              <a:spLocks noChangeArrowheads="1"/>
            </p:cNvSpPr>
            <p:nvPr/>
          </p:nvSpPr>
          <p:spPr bwMode="auto">
            <a:xfrm>
              <a:off x="10150489" y="4419234"/>
              <a:ext cx="166037" cy="1683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Oval 32"/>
            <p:cNvSpPr>
              <a:spLocks noChangeArrowheads="1"/>
            </p:cNvSpPr>
            <p:nvPr/>
          </p:nvSpPr>
          <p:spPr bwMode="auto">
            <a:xfrm>
              <a:off x="9265711" y="4064413"/>
              <a:ext cx="168313" cy="1683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Oval 33"/>
            <p:cNvSpPr>
              <a:spLocks noChangeArrowheads="1"/>
            </p:cNvSpPr>
            <p:nvPr/>
          </p:nvSpPr>
          <p:spPr bwMode="auto">
            <a:xfrm>
              <a:off x="9413552" y="4278215"/>
              <a:ext cx="166037" cy="1683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Oval 34"/>
            <p:cNvSpPr>
              <a:spLocks noChangeArrowheads="1"/>
            </p:cNvSpPr>
            <p:nvPr/>
          </p:nvSpPr>
          <p:spPr bwMode="auto">
            <a:xfrm>
              <a:off x="9609159" y="4419234"/>
              <a:ext cx="166037" cy="1683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Oval 35"/>
            <p:cNvSpPr>
              <a:spLocks noChangeArrowheads="1"/>
            </p:cNvSpPr>
            <p:nvPr/>
          </p:nvSpPr>
          <p:spPr bwMode="auto">
            <a:xfrm>
              <a:off x="9265711" y="3573121"/>
              <a:ext cx="168313" cy="1683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Oval 36"/>
            <p:cNvSpPr>
              <a:spLocks noChangeArrowheads="1"/>
            </p:cNvSpPr>
            <p:nvPr/>
          </p:nvSpPr>
          <p:spPr bwMode="auto">
            <a:xfrm>
              <a:off x="9413552" y="3350221"/>
              <a:ext cx="166037" cy="16603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Oval 37"/>
            <p:cNvSpPr>
              <a:spLocks noChangeArrowheads="1"/>
            </p:cNvSpPr>
            <p:nvPr/>
          </p:nvSpPr>
          <p:spPr bwMode="auto">
            <a:xfrm>
              <a:off x="9609159" y="3211477"/>
              <a:ext cx="166037" cy="1660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Oval 38"/>
            <p:cNvSpPr>
              <a:spLocks noChangeArrowheads="1"/>
            </p:cNvSpPr>
            <p:nvPr/>
          </p:nvSpPr>
          <p:spPr bwMode="auto">
            <a:xfrm>
              <a:off x="9879825" y="3150065"/>
              <a:ext cx="168313" cy="1705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Oval 39"/>
            <p:cNvSpPr>
              <a:spLocks noChangeArrowheads="1"/>
            </p:cNvSpPr>
            <p:nvPr/>
          </p:nvSpPr>
          <p:spPr bwMode="auto">
            <a:xfrm>
              <a:off x="10161862" y="3211477"/>
              <a:ext cx="168313" cy="1660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Oval 40"/>
            <p:cNvSpPr>
              <a:spLocks noChangeArrowheads="1"/>
            </p:cNvSpPr>
            <p:nvPr/>
          </p:nvSpPr>
          <p:spPr bwMode="auto">
            <a:xfrm>
              <a:off x="10352920" y="3350221"/>
              <a:ext cx="168313" cy="1660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Oval 41"/>
            <p:cNvSpPr>
              <a:spLocks noChangeArrowheads="1"/>
            </p:cNvSpPr>
            <p:nvPr/>
          </p:nvSpPr>
          <p:spPr bwMode="auto">
            <a:xfrm>
              <a:off x="10498488" y="3573121"/>
              <a:ext cx="168313" cy="1683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4" name="Oval 25"/>
          <p:cNvSpPr>
            <a:spLocks noChangeArrowheads="1"/>
          </p:cNvSpPr>
          <p:nvPr/>
        </p:nvSpPr>
        <p:spPr bwMode="auto">
          <a:xfrm>
            <a:off x="3556621" y="3603015"/>
            <a:ext cx="1028072" cy="10326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15" name="Group 414"/>
          <p:cNvGrpSpPr/>
          <p:nvPr/>
        </p:nvGrpSpPr>
        <p:grpSpPr>
          <a:xfrm>
            <a:off x="3324622" y="3373290"/>
            <a:ext cx="1492068" cy="1498894"/>
            <a:chOff x="9220221" y="3150065"/>
            <a:chExt cx="1492068" cy="1498894"/>
          </a:xfrm>
          <a:solidFill>
            <a:schemeClr val="bg1">
              <a:lumMod val="85000"/>
            </a:schemeClr>
          </a:solidFill>
        </p:grpSpPr>
        <p:sp>
          <p:nvSpPr>
            <p:cNvPr id="416" name="Oval 26"/>
            <p:cNvSpPr>
              <a:spLocks noChangeArrowheads="1"/>
            </p:cNvSpPr>
            <p:nvPr/>
          </p:nvSpPr>
          <p:spPr bwMode="auto">
            <a:xfrm>
              <a:off x="9879825" y="4480646"/>
              <a:ext cx="168313" cy="1683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Oval 27"/>
            <p:cNvSpPr>
              <a:spLocks noChangeArrowheads="1"/>
            </p:cNvSpPr>
            <p:nvPr/>
          </p:nvSpPr>
          <p:spPr bwMode="auto">
            <a:xfrm>
              <a:off x="9220221" y="3818767"/>
              <a:ext cx="168313" cy="1683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Oval 28"/>
            <p:cNvSpPr>
              <a:spLocks noChangeArrowheads="1"/>
            </p:cNvSpPr>
            <p:nvPr/>
          </p:nvSpPr>
          <p:spPr bwMode="auto">
            <a:xfrm>
              <a:off x="10546252" y="3818767"/>
              <a:ext cx="166037" cy="1683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Oval 29"/>
            <p:cNvSpPr>
              <a:spLocks noChangeArrowheads="1"/>
            </p:cNvSpPr>
            <p:nvPr/>
          </p:nvSpPr>
          <p:spPr bwMode="auto">
            <a:xfrm>
              <a:off x="10493939" y="4064413"/>
              <a:ext cx="168313" cy="1683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Oval 30"/>
            <p:cNvSpPr>
              <a:spLocks noChangeArrowheads="1"/>
            </p:cNvSpPr>
            <p:nvPr/>
          </p:nvSpPr>
          <p:spPr bwMode="auto">
            <a:xfrm>
              <a:off x="10355194" y="4278215"/>
              <a:ext cx="168313" cy="1683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Oval 31"/>
            <p:cNvSpPr>
              <a:spLocks noChangeArrowheads="1"/>
            </p:cNvSpPr>
            <p:nvPr/>
          </p:nvSpPr>
          <p:spPr bwMode="auto">
            <a:xfrm>
              <a:off x="10150489" y="4419234"/>
              <a:ext cx="166037" cy="1683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Oval 32"/>
            <p:cNvSpPr>
              <a:spLocks noChangeArrowheads="1"/>
            </p:cNvSpPr>
            <p:nvPr/>
          </p:nvSpPr>
          <p:spPr bwMode="auto">
            <a:xfrm>
              <a:off x="9265711" y="4064413"/>
              <a:ext cx="168313" cy="1683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Oval 33"/>
            <p:cNvSpPr>
              <a:spLocks noChangeArrowheads="1"/>
            </p:cNvSpPr>
            <p:nvPr/>
          </p:nvSpPr>
          <p:spPr bwMode="auto">
            <a:xfrm>
              <a:off x="9413552" y="4278215"/>
              <a:ext cx="166037" cy="1683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Oval 34"/>
            <p:cNvSpPr>
              <a:spLocks noChangeArrowheads="1"/>
            </p:cNvSpPr>
            <p:nvPr/>
          </p:nvSpPr>
          <p:spPr bwMode="auto">
            <a:xfrm>
              <a:off x="9609159" y="4419234"/>
              <a:ext cx="166037" cy="1683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Oval 35"/>
            <p:cNvSpPr>
              <a:spLocks noChangeArrowheads="1"/>
            </p:cNvSpPr>
            <p:nvPr/>
          </p:nvSpPr>
          <p:spPr bwMode="auto">
            <a:xfrm>
              <a:off x="9265711" y="3573121"/>
              <a:ext cx="168313" cy="1683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Oval 36"/>
            <p:cNvSpPr>
              <a:spLocks noChangeArrowheads="1"/>
            </p:cNvSpPr>
            <p:nvPr/>
          </p:nvSpPr>
          <p:spPr bwMode="auto">
            <a:xfrm>
              <a:off x="9413552" y="3350221"/>
              <a:ext cx="166037" cy="16603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Oval 37"/>
            <p:cNvSpPr>
              <a:spLocks noChangeArrowheads="1"/>
            </p:cNvSpPr>
            <p:nvPr/>
          </p:nvSpPr>
          <p:spPr bwMode="auto">
            <a:xfrm>
              <a:off x="9609159" y="3211477"/>
              <a:ext cx="166037" cy="1660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Oval 38"/>
            <p:cNvSpPr>
              <a:spLocks noChangeArrowheads="1"/>
            </p:cNvSpPr>
            <p:nvPr/>
          </p:nvSpPr>
          <p:spPr bwMode="auto">
            <a:xfrm>
              <a:off x="9879825" y="3150065"/>
              <a:ext cx="168313" cy="1705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Oval 39"/>
            <p:cNvSpPr>
              <a:spLocks noChangeArrowheads="1"/>
            </p:cNvSpPr>
            <p:nvPr/>
          </p:nvSpPr>
          <p:spPr bwMode="auto">
            <a:xfrm>
              <a:off x="10161862" y="3211477"/>
              <a:ext cx="168313" cy="1660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Oval 40"/>
            <p:cNvSpPr>
              <a:spLocks noChangeArrowheads="1"/>
            </p:cNvSpPr>
            <p:nvPr/>
          </p:nvSpPr>
          <p:spPr bwMode="auto">
            <a:xfrm>
              <a:off x="10352920" y="3350221"/>
              <a:ext cx="168313" cy="1660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Oval 41"/>
            <p:cNvSpPr>
              <a:spLocks noChangeArrowheads="1"/>
            </p:cNvSpPr>
            <p:nvPr/>
          </p:nvSpPr>
          <p:spPr bwMode="auto">
            <a:xfrm>
              <a:off x="10498488" y="3573121"/>
              <a:ext cx="168313" cy="1683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5" name="Group 14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2" name="Flowchart: Stored Data 1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5208136" y="1368880"/>
            <a:ext cx="5532289" cy="6036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Pengguna (User) Database</a:t>
            </a:r>
            <a:endParaRPr lang="id-ID" sz="3200" b="1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342" name="Group 341"/>
          <p:cNvGrpSpPr>
            <a:grpSpLocks noChangeAspect="1"/>
          </p:cNvGrpSpPr>
          <p:nvPr/>
        </p:nvGrpSpPr>
        <p:grpSpPr>
          <a:xfrm>
            <a:off x="-6520" y="760851"/>
            <a:ext cx="3474618" cy="4803720"/>
            <a:chOff x="1270242" y="2227041"/>
            <a:chExt cx="2976954" cy="4115691"/>
          </a:xfrm>
        </p:grpSpPr>
        <p:grpSp>
          <p:nvGrpSpPr>
            <p:cNvPr id="17" name="Group 16"/>
            <p:cNvGrpSpPr/>
            <p:nvPr/>
          </p:nvGrpSpPr>
          <p:grpSpPr>
            <a:xfrm flipH="1">
              <a:off x="1437626" y="2230502"/>
              <a:ext cx="2634844" cy="4112230"/>
              <a:chOff x="-6707188" y="-431800"/>
              <a:chExt cx="5697538" cy="9431338"/>
            </a:xfrm>
            <a:solidFill>
              <a:schemeClr val="accent2"/>
            </a:solidFill>
          </p:grpSpPr>
          <p:sp>
            <p:nvSpPr>
              <p:cNvPr id="239" name="Freeform 5"/>
              <p:cNvSpPr>
                <a:spLocks/>
              </p:cNvSpPr>
              <p:nvPr/>
            </p:nvSpPr>
            <p:spPr bwMode="auto">
              <a:xfrm>
                <a:off x="-5016500" y="7881938"/>
                <a:ext cx="474663" cy="404813"/>
              </a:xfrm>
              <a:custGeom>
                <a:avLst/>
                <a:gdLst>
                  <a:gd name="T0" fmla="*/ 31 w 299"/>
                  <a:gd name="T1" fmla="*/ 255 h 255"/>
                  <a:gd name="T2" fmla="*/ 83 w 299"/>
                  <a:gd name="T3" fmla="*/ 198 h 255"/>
                  <a:gd name="T4" fmla="*/ 299 w 299"/>
                  <a:gd name="T5" fmla="*/ 198 h 255"/>
                  <a:gd name="T6" fmla="*/ 299 w 299"/>
                  <a:gd name="T7" fmla="*/ 139 h 255"/>
                  <a:gd name="T8" fmla="*/ 105 w 299"/>
                  <a:gd name="T9" fmla="*/ 139 h 255"/>
                  <a:gd name="T10" fmla="*/ 93 w 299"/>
                  <a:gd name="T11" fmla="*/ 139 h 255"/>
                  <a:gd name="T12" fmla="*/ 93 w 299"/>
                  <a:gd name="T13" fmla="*/ 130 h 255"/>
                  <a:gd name="T14" fmla="*/ 93 w 299"/>
                  <a:gd name="T15" fmla="*/ 0 h 255"/>
                  <a:gd name="T16" fmla="*/ 0 w 299"/>
                  <a:gd name="T17" fmla="*/ 0 h 255"/>
                  <a:gd name="T18" fmla="*/ 0 w 299"/>
                  <a:gd name="T19" fmla="*/ 198 h 255"/>
                  <a:gd name="T20" fmla="*/ 31 w 299"/>
                  <a:gd name="T21" fmla="*/ 198 h 255"/>
                  <a:gd name="T22" fmla="*/ 31 w 299"/>
                  <a:gd name="T23" fmla="*/ 255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9" h="255">
                    <a:moveTo>
                      <a:pt x="31" y="255"/>
                    </a:moveTo>
                    <a:lnTo>
                      <a:pt x="83" y="198"/>
                    </a:lnTo>
                    <a:lnTo>
                      <a:pt x="299" y="198"/>
                    </a:lnTo>
                    <a:lnTo>
                      <a:pt x="299" y="139"/>
                    </a:lnTo>
                    <a:lnTo>
                      <a:pt x="105" y="139"/>
                    </a:lnTo>
                    <a:lnTo>
                      <a:pt x="93" y="139"/>
                    </a:lnTo>
                    <a:lnTo>
                      <a:pt x="93" y="130"/>
                    </a:lnTo>
                    <a:lnTo>
                      <a:pt x="93" y="0"/>
                    </a:lnTo>
                    <a:lnTo>
                      <a:pt x="0" y="0"/>
                    </a:lnTo>
                    <a:lnTo>
                      <a:pt x="0" y="198"/>
                    </a:lnTo>
                    <a:lnTo>
                      <a:pt x="31" y="198"/>
                    </a:lnTo>
                    <a:lnTo>
                      <a:pt x="31" y="2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0" name="Freeform 6"/>
              <p:cNvSpPr>
                <a:spLocks/>
              </p:cNvSpPr>
              <p:nvPr/>
            </p:nvSpPr>
            <p:spPr bwMode="auto">
              <a:xfrm>
                <a:off x="-4849813" y="7756525"/>
                <a:ext cx="492125" cy="425450"/>
              </a:xfrm>
              <a:custGeom>
                <a:avLst/>
                <a:gdLst>
                  <a:gd name="T0" fmla="*/ 310 w 310"/>
                  <a:gd name="T1" fmla="*/ 0 h 268"/>
                  <a:gd name="T2" fmla="*/ 0 w 310"/>
                  <a:gd name="T3" fmla="*/ 0 h 268"/>
                  <a:gd name="T4" fmla="*/ 0 w 310"/>
                  <a:gd name="T5" fmla="*/ 79 h 268"/>
                  <a:gd name="T6" fmla="*/ 0 w 310"/>
                  <a:gd name="T7" fmla="*/ 209 h 268"/>
                  <a:gd name="T8" fmla="*/ 194 w 310"/>
                  <a:gd name="T9" fmla="*/ 209 h 268"/>
                  <a:gd name="T10" fmla="*/ 222 w 310"/>
                  <a:gd name="T11" fmla="*/ 209 h 268"/>
                  <a:gd name="T12" fmla="*/ 277 w 310"/>
                  <a:gd name="T13" fmla="*/ 268 h 268"/>
                  <a:gd name="T14" fmla="*/ 277 w 310"/>
                  <a:gd name="T15" fmla="*/ 209 h 268"/>
                  <a:gd name="T16" fmla="*/ 310 w 310"/>
                  <a:gd name="T17" fmla="*/ 209 h 268"/>
                  <a:gd name="T18" fmla="*/ 310 w 310"/>
                  <a:gd name="T19" fmla="*/ 0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0" h="268">
                    <a:moveTo>
                      <a:pt x="310" y="0"/>
                    </a:moveTo>
                    <a:lnTo>
                      <a:pt x="0" y="0"/>
                    </a:lnTo>
                    <a:lnTo>
                      <a:pt x="0" y="79"/>
                    </a:lnTo>
                    <a:lnTo>
                      <a:pt x="0" y="209"/>
                    </a:lnTo>
                    <a:lnTo>
                      <a:pt x="194" y="209"/>
                    </a:lnTo>
                    <a:lnTo>
                      <a:pt x="222" y="209"/>
                    </a:lnTo>
                    <a:lnTo>
                      <a:pt x="277" y="268"/>
                    </a:lnTo>
                    <a:lnTo>
                      <a:pt x="277" y="209"/>
                    </a:lnTo>
                    <a:lnTo>
                      <a:pt x="310" y="209"/>
                    </a:lnTo>
                    <a:lnTo>
                      <a:pt x="3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1" name="Freeform 7"/>
              <p:cNvSpPr>
                <a:spLocks/>
              </p:cNvSpPr>
              <p:nvPr/>
            </p:nvSpPr>
            <p:spPr bwMode="auto">
              <a:xfrm>
                <a:off x="-6127750" y="3248025"/>
                <a:ext cx="577850" cy="574675"/>
              </a:xfrm>
              <a:custGeom>
                <a:avLst/>
                <a:gdLst>
                  <a:gd name="T0" fmla="*/ 151 w 154"/>
                  <a:gd name="T1" fmla="*/ 59 h 153"/>
                  <a:gd name="T2" fmla="*/ 120 w 154"/>
                  <a:gd name="T3" fmla="*/ 72 h 153"/>
                  <a:gd name="T4" fmla="*/ 108 w 154"/>
                  <a:gd name="T5" fmla="*/ 72 h 153"/>
                  <a:gd name="T6" fmla="*/ 102 w 154"/>
                  <a:gd name="T7" fmla="*/ 57 h 153"/>
                  <a:gd name="T8" fmla="*/ 111 w 154"/>
                  <a:gd name="T9" fmla="*/ 49 h 153"/>
                  <a:gd name="T10" fmla="*/ 142 w 154"/>
                  <a:gd name="T11" fmla="*/ 36 h 153"/>
                  <a:gd name="T12" fmla="*/ 128 w 154"/>
                  <a:gd name="T13" fmla="*/ 19 h 153"/>
                  <a:gd name="T14" fmla="*/ 108 w 154"/>
                  <a:gd name="T15" fmla="*/ 11 h 153"/>
                  <a:gd name="T16" fmla="*/ 105 w 154"/>
                  <a:gd name="T17" fmla="*/ 35 h 153"/>
                  <a:gd name="T18" fmla="*/ 90 w 154"/>
                  <a:gd name="T19" fmla="*/ 57 h 153"/>
                  <a:gd name="T20" fmla="*/ 92 w 154"/>
                  <a:gd name="T21" fmla="*/ 34 h 153"/>
                  <a:gd name="T22" fmla="*/ 81 w 154"/>
                  <a:gd name="T23" fmla="*/ 27 h 153"/>
                  <a:gd name="T24" fmla="*/ 81 w 154"/>
                  <a:gd name="T25" fmla="*/ 15 h 153"/>
                  <a:gd name="T26" fmla="*/ 73 w 154"/>
                  <a:gd name="T27" fmla="*/ 15 h 153"/>
                  <a:gd name="T28" fmla="*/ 73 w 154"/>
                  <a:gd name="T29" fmla="*/ 27 h 153"/>
                  <a:gd name="T30" fmla="*/ 62 w 154"/>
                  <a:gd name="T31" fmla="*/ 34 h 153"/>
                  <a:gd name="T32" fmla="*/ 63 w 154"/>
                  <a:gd name="T33" fmla="*/ 57 h 153"/>
                  <a:gd name="T34" fmla="*/ 49 w 154"/>
                  <a:gd name="T35" fmla="*/ 35 h 153"/>
                  <a:gd name="T36" fmla="*/ 45 w 154"/>
                  <a:gd name="T37" fmla="*/ 11 h 153"/>
                  <a:gd name="T38" fmla="*/ 25 w 154"/>
                  <a:gd name="T39" fmla="*/ 19 h 153"/>
                  <a:gd name="T40" fmla="*/ 12 w 154"/>
                  <a:gd name="T41" fmla="*/ 36 h 153"/>
                  <a:gd name="T42" fmla="*/ 43 w 154"/>
                  <a:gd name="T43" fmla="*/ 49 h 153"/>
                  <a:gd name="T44" fmla="*/ 51 w 154"/>
                  <a:gd name="T45" fmla="*/ 57 h 153"/>
                  <a:gd name="T46" fmla="*/ 45 w 154"/>
                  <a:gd name="T47" fmla="*/ 72 h 153"/>
                  <a:gd name="T48" fmla="*/ 33 w 154"/>
                  <a:gd name="T49" fmla="*/ 72 h 153"/>
                  <a:gd name="T50" fmla="*/ 2 w 154"/>
                  <a:gd name="T51" fmla="*/ 59 h 153"/>
                  <a:gd name="T52" fmla="*/ 0 w 154"/>
                  <a:gd name="T53" fmla="*/ 81 h 153"/>
                  <a:gd name="T54" fmla="*/ 8 w 154"/>
                  <a:gd name="T55" fmla="*/ 100 h 153"/>
                  <a:gd name="T56" fmla="*/ 28 w 154"/>
                  <a:gd name="T57" fmla="*/ 86 h 153"/>
                  <a:gd name="T58" fmla="*/ 54 w 154"/>
                  <a:gd name="T59" fmla="*/ 81 h 153"/>
                  <a:gd name="T60" fmla="*/ 36 w 154"/>
                  <a:gd name="T61" fmla="*/ 96 h 153"/>
                  <a:gd name="T62" fmla="*/ 39 w 154"/>
                  <a:gd name="T63" fmla="*/ 108 h 153"/>
                  <a:gd name="T64" fmla="*/ 31 w 154"/>
                  <a:gd name="T65" fmla="*/ 116 h 153"/>
                  <a:gd name="T66" fmla="*/ 37 w 154"/>
                  <a:gd name="T67" fmla="*/ 122 h 153"/>
                  <a:gd name="T68" fmla="*/ 45 w 154"/>
                  <a:gd name="T69" fmla="*/ 114 h 153"/>
                  <a:gd name="T70" fmla="*/ 57 w 154"/>
                  <a:gd name="T71" fmla="*/ 117 h 153"/>
                  <a:gd name="T72" fmla="*/ 73 w 154"/>
                  <a:gd name="T73" fmla="*/ 100 h 153"/>
                  <a:gd name="T74" fmla="*/ 68 w 154"/>
                  <a:gd name="T75" fmla="*/ 125 h 153"/>
                  <a:gd name="T76" fmla="*/ 53 w 154"/>
                  <a:gd name="T77" fmla="*/ 145 h 153"/>
                  <a:gd name="T78" fmla="*/ 73 w 154"/>
                  <a:gd name="T79" fmla="*/ 153 h 153"/>
                  <a:gd name="T80" fmla="*/ 94 w 154"/>
                  <a:gd name="T81" fmla="*/ 151 h 153"/>
                  <a:gd name="T82" fmla="*/ 81 w 154"/>
                  <a:gd name="T83" fmla="*/ 120 h 153"/>
                  <a:gd name="T84" fmla="*/ 81 w 154"/>
                  <a:gd name="T85" fmla="*/ 108 h 153"/>
                  <a:gd name="T86" fmla="*/ 96 w 154"/>
                  <a:gd name="T87" fmla="*/ 102 h 153"/>
                  <a:gd name="T88" fmla="*/ 105 w 154"/>
                  <a:gd name="T89" fmla="*/ 110 h 153"/>
                  <a:gd name="T90" fmla="*/ 117 w 154"/>
                  <a:gd name="T91" fmla="*/ 141 h 153"/>
                  <a:gd name="T92" fmla="*/ 134 w 154"/>
                  <a:gd name="T93" fmla="*/ 128 h 153"/>
                  <a:gd name="T94" fmla="*/ 142 w 154"/>
                  <a:gd name="T95" fmla="*/ 108 h 153"/>
                  <a:gd name="T96" fmla="*/ 118 w 154"/>
                  <a:gd name="T97" fmla="*/ 104 h 153"/>
                  <a:gd name="T98" fmla="*/ 96 w 154"/>
                  <a:gd name="T99" fmla="*/ 90 h 153"/>
                  <a:gd name="T100" fmla="*/ 119 w 154"/>
                  <a:gd name="T101" fmla="*/ 92 h 153"/>
                  <a:gd name="T102" fmla="*/ 126 w 154"/>
                  <a:gd name="T103" fmla="*/ 81 h 153"/>
                  <a:gd name="T104" fmla="*/ 138 w 154"/>
                  <a:gd name="T105" fmla="*/ 81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4" h="153">
                    <a:moveTo>
                      <a:pt x="154" y="72"/>
                    </a:moveTo>
                    <a:cubicBezTo>
                      <a:pt x="138" y="72"/>
                      <a:pt x="138" y="72"/>
                      <a:pt x="138" y="72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45" y="53"/>
                      <a:pt x="145" y="53"/>
                      <a:pt x="145" y="53"/>
                    </a:cubicBezTo>
                    <a:cubicBezTo>
                      <a:pt x="126" y="72"/>
                      <a:pt x="126" y="72"/>
                      <a:pt x="126" y="72"/>
                    </a:cubicBezTo>
                    <a:cubicBezTo>
                      <a:pt x="120" y="72"/>
                      <a:pt x="120" y="72"/>
                      <a:pt x="120" y="72"/>
                    </a:cubicBezTo>
                    <a:cubicBezTo>
                      <a:pt x="125" y="67"/>
                      <a:pt x="125" y="67"/>
                      <a:pt x="125" y="67"/>
                    </a:cubicBezTo>
                    <a:cubicBezTo>
                      <a:pt x="119" y="61"/>
                      <a:pt x="119" y="61"/>
                      <a:pt x="119" y="61"/>
                    </a:cubicBezTo>
                    <a:cubicBezTo>
                      <a:pt x="108" y="72"/>
                      <a:pt x="108" y="72"/>
                      <a:pt x="108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99" y="69"/>
                      <a:pt x="98" y="66"/>
                      <a:pt x="96" y="63"/>
                    </a:cubicBezTo>
                    <a:cubicBezTo>
                      <a:pt x="102" y="57"/>
                      <a:pt x="102" y="57"/>
                      <a:pt x="102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49"/>
                      <a:pt x="118" y="49"/>
                      <a:pt x="118" y="49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14" y="45"/>
                      <a:pt x="114" y="45"/>
                      <a:pt x="114" y="45"/>
                    </a:cubicBezTo>
                    <a:cubicBezTo>
                      <a:pt x="142" y="45"/>
                      <a:pt x="142" y="45"/>
                      <a:pt x="142" y="45"/>
                    </a:cubicBezTo>
                    <a:cubicBezTo>
                      <a:pt x="142" y="36"/>
                      <a:pt x="142" y="36"/>
                      <a:pt x="142" y="36"/>
                    </a:cubicBezTo>
                    <a:cubicBezTo>
                      <a:pt x="123" y="36"/>
                      <a:pt x="123" y="36"/>
                      <a:pt x="123" y="36"/>
                    </a:cubicBezTo>
                    <a:cubicBezTo>
                      <a:pt x="134" y="25"/>
                      <a:pt x="134" y="25"/>
                      <a:pt x="134" y="25"/>
                    </a:cubicBezTo>
                    <a:cubicBezTo>
                      <a:pt x="128" y="19"/>
                      <a:pt x="128" y="19"/>
                      <a:pt x="128" y="19"/>
                    </a:cubicBezTo>
                    <a:cubicBezTo>
                      <a:pt x="117" y="30"/>
                      <a:pt x="117" y="30"/>
                      <a:pt x="117" y="30"/>
                    </a:cubicBezTo>
                    <a:cubicBezTo>
                      <a:pt x="117" y="11"/>
                      <a:pt x="117" y="11"/>
                      <a:pt x="117" y="11"/>
                    </a:cubicBezTo>
                    <a:cubicBezTo>
                      <a:pt x="108" y="11"/>
                      <a:pt x="108" y="11"/>
                      <a:pt x="108" y="11"/>
                    </a:cubicBezTo>
                    <a:cubicBezTo>
                      <a:pt x="108" y="39"/>
                      <a:pt x="108" y="39"/>
                      <a:pt x="108" y="39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35"/>
                      <a:pt x="105" y="35"/>
                      <a:pt x="105" y="35"/>
                    </a:cubicBezTo>
                    <a:cubicBezTo>
                      <a:pt x="96" y="35"/>
                      <a:pt x="96" y="35"/>
                      <a:pt x="96" y="35"/>
                    </a:cubicBezTo>
                    <a:cubicBezTo>
                      <a:pt x="96" y="51"/>
                      <a:pt x="96" y="51"/>
                      <a:pt x="96" y="51"/>
                    </a:cubicBezTo>
                    <a:cubicBezTo>
                      <a:pt x="90" y="57"/>
                      <a:pt x="90" y="57"/>
                      <a:pt x="90" y="57"/>
                    </a:cubicBezTo>
                    <a:cubicBezTo>
                      <a:pt x="87" y="55"/>
                      <a:pt x="84" y="54"/>
                      <a:pt x="81" y="53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92" y="34"/>
                      <a:pt x="92" y="34"/>
                      <a:pt x="92" y="34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73" y="27"/>
                      <a:pt x="73" y="27"/>
                      <a:pt x="73" y="27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68" y="28"/>
                      <a:pt x="68" y="28"/>
                      <a:pt x="68" y="28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73" y="45"/>
                      <a:pt x="73" y="45"/>
                      <a:pt x="73" y="45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69" y="54"/>
                      <a:pt x="66" y="55"/>
                      <a:pt x="63" y="57"/>
                    </a:cubicBezTo>
                    <a:cubicBezTo>
                      <a:pt x="57" y="51"/>
                      <a:pt x="57" y="51"/>
                      <a:pt x="57" y="51"/>
                    </a:cubicBezTo>
                    <a:cubicBezTo>
                      <a:pt x="57" y="35"/>
                      <a:pt x="57" y="35"/>
                      <a:pt x="57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39" y="45"/>
                      <a:pt x="39" y="45"/>
                      <a:pt x="39" y="45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5" y="66"/>
                      <a:pt x="54" y="69"/>
                      <a:pt x="54" y="72"/>
                    </a:cubicBezTo>
                    <a:cubicBezTo>
                      <a:pt x="45" y="72"/>
                      <a:pt x="45" y="72"/>
                      <a:pt x="45" y="72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28" y="72"/>
                      <a:pt x="28" y="72"/>
                      <a:pt x="28" y="72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2" y="94"/>
                      <a:pt x="2" y="94"/>
                      <a:pt x="2" y="94"/>
                    </a:cubicBezTo>
                    <a:cubicBezTo>
                      <a:pt x="8" y="100"/>
                      <a:pt x="8" y="100"/>
                      <a:pt x="8" y="100"/>
                    </a:cubicBezTo>
                    <a:cubicBezTo>
                      <a:pt x="28" y="81"/>
                      <a:pt x="28" y="81"/>
                      <a:pt x="28" y="81"/>
                    </a:cubicBezTo>
                    <a:cubicBezTo>
                      <a:pt x="33" y="81"/>
                      <a:pt x="33" y="81"/>
                      <a:pt x="33" y="81"/>
                    </a:cubicBezTo>
                    <a:cubicBezTo>
                      <a:pt x="28" y="86"/>
                      <a:pt x="28" y="86"/>
                      <a:pt x="28" y="86"/>
                    </a:cubicBezTo>
                    <a:cubicBezTo>
                      <a:pt x="34" y="92"/>
                      <a:pt x="34" y="92"/>
                      <a:pt x="34" y="9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54" y="81"/>
                      <a:pt x="54" y="81"/>
                      <a:pt x="54" y="81"/>
                    </a:cubicBezTo>
                    <a:cubicBezTo>
                      <a:pt x="54" y="84"/>
                      <a:pt x="55" y="87"/>
                      <a:pt x="57" y="90"/>
                    </a:cubicBezTo>
                    <a:cubicBezTo>
                      <a:pt x="51" y="96"/>
                      <a:pt x="51" y="96"/>
                      <a:pt x="51" y="96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6" y="104"/>
                      <a:pt x="36" y="104"/>
                      <a:pt x="36" y="104"/>
                    </a:cubicBezTo>
                    <a:cubicBezTo>
                      <a:pt x="43" y="104"/>
                      <a:pt x="43" y="104"/>
                      <a:pt x="43" y="104"/>
                    </a:cubicBezTo>
                    <a:cubicBezTo>
                      <a:pt x="39" y="108"/>
                      <a:pt x="39" y="108"/>
                      <a:pt x="39" y="108"/>
                    </a:cubicBezTo>
                    <a:cubicBezTo>
                      <a:pt x="12" y="108"/>
                      <a:pt x="12" y="108"/>
                      <a:pt x="12" y="108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31" y="116"/>
                      <a:pt x="31" y="116"/>
                      <a:pt x="31" y="116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25" y="134"/>
                      <a:pt x="25" y="134"/>
                      <a:pt x="25" y="134"/>
                    </a:cubicBezTo>
                    <a:cubicBezTo>
                      <a:pt x="37" y="122"/>
                      <a:pt x="37" y="122"/>
                      <a:pt x="37" y="122"/>
                    </a:cubicBezTo>
                    <a:cubicBezTo>
                      <a:pt x="37" y="141"/>
                      <a:pt x="37" y="141"/>
                      <a:pt x="37" y="141"/>
                    </a:cubicBezTo>
                    <a:cubicBezTo>
                      <a:pt x="45" y="141"/>
                      <a:pt x="45" y="141"/>
                      <a:pt x="45" y="141"/>
                    </a:cubicBezTo>
                    <a:cubicBezTo>
                      <a:pt x="45" y="114"/>
                      <a:pt x="45" y="114"/>
                      <a:pt x="45" y="114"/>
                    </a:cubicBezTo>
                    <a:cubicBezTo>
                      <a:pt x="49" y="110"/>
                      <a:pt x="49" y="110"/>
                      <a:pt x="49" y="110"/>
                    </a:cubicBezTo>
                    <a:cubicBezTo>
                      <a:pt x="49" y="117"/>
                      <a:pt x="49" y="117"/>
                      <a:pt x="49" y="117"/>
                    </a:cubicBezTo>
                    <a:cubicBezTo>
                      <a:pt x="57" y="117"/>
                      <a:pt x="57" y="117"/>
                      <a:pt x="57" y="117"/>
                    </a:cubicBezTo>
                    <a:cubicBezTo>
                      <a:pt x="57" y="102"/>
                      <a:pt x="57" y="102"/>
                      <a:pt x="57" y="102"/>
                    </a:cubicBezTo>
                    <a:cubicBezTo>
                      <a:pt x="63" y="96"/>
                      <a:pt x="63" y="96"/>
                      <a:pt x="63" y="96"/>
                    </a:cubicBezTo>
                    <a:cubicBezTo>
                      <a:pt x="66" y="98"/>
                      <a:pt x="69" y="99"/>
                      <a:pt x="73" y="100"/>
                    </a:cubicBezTo>
                    <a:cubicBezTo>
                      <a:pt x="73" y="108"/>
                      <a:pt x="73" y="108"/>
                      <a:pt x="73" y="108"/>
                    </a:cubicBezTo>
                    <a:cubicBezTo>
                      <a:pt x="62" y="119"/>
                      <a:pt x="62" y="119"/>
                      <a:pt x="62" y="119"/>
                    </a:cubicBezTo>
                    <a:cubicBezTo>
                      <a:pt x="68" y="125"/>
                      <a:pt x="68" y="125"/>
                      <a:pt x="68" y="125"/>
                    </a:cubicBezTo>
                    <a:cubicBezTo>
                      <a:pt x="73" y="120"/>
                      <a:pt x="73" y="120"/>
                      <a:pt x="73" y="120"/>
                    </a:cubicBezTo>
                    <a:cubicBezTo>
                      <a:pt x="73" y="125"/>
                      <a:pt x="73" y="125"/>
                      <a:pt x="73" y="125"/>
                    </a:cubicBezTo>
                    <a:cubicBezTo>
                      <a:pt x="53" y="145"/>
                      <a:pt x="53" y="145"/>
                      <a:pt x="53" y="145"/>
                    </a:cubicBezTo>
                    <a:cubicBezTo>
                      <a:pt x="59" y="151"/>
                      <a:pt x="59" y="151"/>
                      <a:pt x="59" y="151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73" y="153"/>
                      <a:pt x="73" y="153"/>
                      <a:pt x="73" y="153"/>
                    </a:cubicBezTo>
                    <a:cubicBezTo>
                      <a:pt x="81" y="153"/>
                      <a:pt x="81" y="153"/>
                      <a:pt x="81" y="153"/>
                    </a:cubicBezTo>
                    <a:cubicBezTo>
                      <a:pt x="81" y="137"/>
                      <a:pt x="81" y="137"/>
                      <a:pt x="81" y="137"/>
                    </a:cubicBezTo>
                    <a:cubicBezTo>
                      <a:pt x="94" y="151"/>
                      <a:pt x="94" y="151"/>
                      <a:pt x="94" y="151"/>
                    </a:cubicBezTo>
                    <a:cubicBezTo>
                      <a:pt x="100" y="145"/>
                      <a:pt x="100" y="145"/>
                      <a:pt x="100" y="145"/>
                    </a:cubicBezTo>
                    <a:cubicBezTo>
                      <a:pt x="81" y="125"/>
                      <a:pt x="81" y="125"/>
                      <a:pt x="81" y="125"/>
                    </a:cubicBezTo>
                    <a:cubicBezTo>
                      <a:pt x="81" y="120"/>
                      <a:pt x="81" y="120"/>
                      <a:pt x="81" y="120"/>
                    </a:cubicBezTo>
                    <a:cubicBezTo>
                      <a:pt x="86" y="125"/>
                      <a:pt x="86" y="125"/>
                      <a:pt x="86" y="125"/>
                    </a:cubicBezTo>
                    <a:cubicBezTo>
                      <a:pt x="92" y="119"/>
                      <a:pt x="92" y="119"/>
                      <a:pt x="92" y="119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1" y="100"/>
                      <a:pt x="81" y="100"/>
                      <a:pt x="81" y="100"/>
                    </a:cubicBezTo>
                    <a:cubicBezTo>
                      <a:pt x="84" y="99"/>
                      <a:pt x="87" y="98"/>
                      <a:pt x="90" y="96"/>
                    </a:cubicBezTo>
                    <a:cubicBezTo>
                      <a:pt x="96" y="102"/>
                      <a:pt x="96" y="102"/>
                      <a:pt x="96" y="102"/>
                    </a:cubicBezTo>
                    <a:cubicBezTo>
                      <a:pt x="96" y="117"/>
                      <a:pt x="96" y="117"/>
                      <a:pt x="96" y="117"/>
                    </a:cubicBezTo>
                    <a:cubicBezTo>
                      <a:pt x="105" y="117"/>
                      <a:pt x="105" y="117"/>
                      <a:pt x="105" y="117"/>
                    </a:cubicBezTo>
                    <a:cubicBezTo>
                      <a:pt x="105" y="110"/>
                      <a:pt x="105" y="110"/>
                      <a:pt x="105" y="110"/>
                    </a:cubicBezTo>
                    <a:cubicBezTo>
                      <a:pt x="108" y="114"/>
                      <a:pt x="108" y="114"/>
                      <a:pt x="108" y="114"/>
                    </a:cubicBezTo>
                    <a:cubicBezTo>
                      <a:pt x="108" y="141"/>
                      <a:pt x="108" y="141"/>
                      <a:pt x="108" y="141"/>
                    </a:cubicBezTo>
                    <a:cubicBezTo>
                      <a:pt x="117" y="141"/>
                      <a:pt x="117" y="141"/>
                      <a:pt x="117" y="141"/>
                    </a:cubicBezTo>
                    <a:cubicBezTo>
                      <a:pt x="117" y="122"/>
                      <a:pt x="117" y="122"/>
                      <a:pt x="117" y="122"/>
                    </a:cubicBezTo>
                    <a:cubicBezTo>
                      <a:pt x="128" y="134"/>
                      <a:pt x="128" y="134"/>
                      <a:pt x="128" y="134"/>
                    </a:cubicBezTo>
                    <a:cubicBezTo>
                      <a:pt x="134" y="128"/>
                      <a:pt x="134" y="128"/>
                      <a:pt x="134" y="128"/>
                    </a:cubicBezTo>
                    <a:cubicBezTo>
                      <a:pt x="123" y="116"/>
                      <a:pt x="123" y="116"/>
                      <a:pt x="123" y="116"/>
                    </a:cubicBezTo>
                    <a:cubicBezTo>
                      <a:pt x="142" y="116"/>
                      <a:pt x="142" y="116"/>
                      <a:pt x="142" y="116"/>
                    </a:cubicBezTo>
                    <a:cubicBezTo>
                      <a:pt x="142" y="108"/>
                      <a:pt x="142" y="108"/>
                      <a:pt x="142" y="108"/>
                    </a:cubicBezTo>
                    <a:cubicBezTo>
                      <a:pt x="114" y="108"/>
                      <a:pt x="114" y="108"/>
                      <a:pt x="114" y="108"/>
                    </a:cubicBezTo>
                    <a:cubicBezTo>
                      <a:pt x="111" y="104"/>
                      <a:pt x="111" y="104"/>
                      <a:pt x="111" y="104"/>
                    </a:cubicBezTo>
                    <a:cubicBezTo>
                      <a:pt x="118" y="104"/>
                      <a:pt x="118" y="104"/>
                      <a:pt x="118" y="104"/>
                    </a:cubicBezTo>
                    <a:cubicBezTo>
                      <a:pt x="118" y="96"/>
                      <a:pt x="118" y="96"/>
                      <a:pt x="118" y="96"/>
                    </a:cubicBezTo>
                    <a:cubicBezTo>
                      <a:pt x="102" y="96"/>
                      <a:pt x="102" y="96"/>
                      <a:pt x="102" y="96"/>
                    </a:cubicBezTo>
                    <a:cubicBezTo>
                      <a:pt x="96" y="90"/>
                      <a:pt x="96" y="90"/>
                      <a:pt x="96" y="90"/>
                    </a:cubicBezTo>
                    <a:cubicBezTo>
                      <a:pt x="98" y="87"/>
                      <a:pt x="99" y="84"/>
                      <a:pt x="100" y="81"/>
                    </a:cubicBezTo>
                    <a:cubicBezTo>
                      <a:pt x="108" y="81"/>
                      <a:pt x="108" y="81"/>
                      <a:pt x="108" y="81"/>
                    </a:cubicBezTo>
                    <a:cubicBezTo>
                      <a:pt x="119" y="92"/>
                      <a:pt x="119" y="92"/>
                      <a:pt x="119" y="92"/>
                    </a:cubicBezTo>
                    <a:cubicBezTo>
                      <a:pt x="125" y="86"/>
                      <a:pt x="125" y="86"/>
                      <a:pt x="125" y="86"/>
                    </a:cubicBezTo>
                    <a:cubicBezTo>
                      <a:pt x="120" y="81"/>
                      <a:pt x="120" y="81"/>
                      <a:pt x="120" y="81"/>
                    </a:cubicBezTo>
                    <a:cubicBezTo>
                      <a:pt x="126" y="81"/>
                      <a:pt x="126" y="81"/>
                      <a:pt x="126" y="81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51" y="94"/>
                      <a:pt x="151" y="94"/>
                      <a:pt x="151" y="94"/>
                    </a:cubicBezTo>
                    <a:cubicBezTo>
                      <a:pt x="138" y="81"/>
                      <a:pt x="138" y="81"/>
                      <a:pt x="138" y="81"/>
                    </a:cubicBezTo>
                    <a:cubicBezTo>
                      <a:pt x="154" y="81"/>
                      <a:pt x="154" y="81"/>
                      <a:pt x="154" y="81"/>
                    </a:cubicBezTo>
                    <a:lnTo>
                      <a:pt x="154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2" name="Oval 8"/>
              <p:cNvSpPr>
                <a:spLocks noChangeArrowheads="1"/>
              </p:cNvSpPr>
              <p:nvPr/>
            </p:nvSpPr>
            <p:spPr bwMode="auto">
              <a:xfrm>
                <a:off x="-2798763" y="7035800"/>
                <a:ext cx="434975" cy="4365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3" name="Rectangle 9"/>
              <p:cNvSpPr>
                <a:spLocks noChangeArrowheads="1"/>
              </p:cNvSpPr>
              <p:nvPr/>
            </p:nvSpPr>
            <p:spPr bwMode="auto">
              <a:xfrm>
                <a:off x="-2606675" y="6927850"/>
                <a:ext cx="523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4" name="Rectangle 10"/>
              <p:cNvSpPr>
                <a:spLocks noChangeArrowheads="1"/>
              </p:cNvSpPr>
              <p:nvPr/>
            </p:nvSpPr>
            <p:spPr bwMode="auto">
              <a:xfrm>
                <a:off x="-2333625" y="7224713"/>
                <a:ext cx="79375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5" name="Rectangle 11"/>
              <p:cNvSpPr>
                <a:spLocks noChangeArrowheads="1"/>
              </p:cNvSpPr>
              <p:nvPr/>
            </p:nvSpPr>
            <p:spPr bwMode="auto">
              <a:xfrm>
                <a:off x="-2606675" y="7502525"/>
                <a:ext cx="52388" cy="777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6" name="Rectangle 12"/>
              <p:cNvSpPr>
                <a:spLocks noChangeArrowheads="1"/>
              </p:cNvSpPr>
              <p:nvPr/>
            </p:nvSpPr>
            <p:spPr bwMode="auto">
              <a:xfrm>
                <a:off x="-2908300" y="7224713"/>
                <a:ext cx="79375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7" name="Freeform 13"/>
              <p:cNvSpPr>
                <a:spLocks/>
              </p:cNvSpPr>
              <p:nvPr/>
            </p:nvSpPr>
            <p:spPr bwMode="auto">
              <a:xfrm>
                <a:off x="-2422525" y="7002463"/>
                <a:ext cx="93663" cy="93663"/>
              </a:xfrm>
              <a:custGeom>
                <a:avLst/>
                <a:gdLst>
                  <a:gd name="T0" fmla="*/ 59 w 59"/>
                  <a:gd name="T1" fmla="*/ 24 h 59"/>
                  <a:gd name="T2" fmla="*/ 23 w 59"/>
                  <a:gd name="T3" fmla="*/ 59 h 59"/>
                  <a:gd name="T4" fmla="*/ 0 w 59"/>
                  <a:gd name="T5" fmla="*/ 33 h 59"/>
                  <a:gd name="T6" fmla="*/ 33 w 59"/>
                  <a:gd name="T7" fmla="*/ 0 h 59"/>
                  <a:gd name="T8" fmla="*/ 59 w 59"/>
                  <a:gd name="T9" fmla="*/ 2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9">
                    <a:moveTo>
                      <a:pt x="59" y="24"/>
                    </a:moveTo>
                    <a:lnTo>
                      <a:pt x="23" y="59"/>
                    </a:lnTo>
                    <a:lnTo>
                      <a:pt x="0" y="33"/>
                    </a:lnTo>
                    <a:lnTo>
                      <a:pt x="33" y="0"/>
                    </a:lnTo>
                    <a:lnTo>
                      <a:pt x="59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8" name="Freeform 14"/>
              <p:cNvSpPr>
                <a:spLocks/>
              </p:cNvSpPr>
              <p:nvPr/>
            </p:nvSpPr>
            <p:spPr bwMode="auto">
              <a:xfrm>
                <a:off x="-2422525" y="7408863"/>
                <a:ext cx="93663" cy="93663"/>
              </a:xfrm>
              <a:custGeom>
                <a:avLst/>
                <a:gdLst>
                  <a:gd name="T0" fmla="*/ 23 w 59"/>
                  <a:gd name="T1" fmla="*/ 0 h 59"/>
                  <a:gd name="T2" fmla="*/ 59 w 59"/>
                  <a:gd name="T3" fmla="*/ 35 h 59"/>
                  <a:gd name="T4" fmla="*/ 33 w 59"/>
                  <a:gd name="T5" fmla="*/ 59 h 59"/>
                  <a:gd name="T6" fmla="*/ 0 w 59"/>
                  <a:gd name="T7" fmla="*/ 26 h 59"/>
                  <a:gd name="T8" fmla="*/ 23 w 59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9">
                    <a:moveTo>
                      <a:pt x="23" y="0"/>
                    </a:moveTo>
                    <a:lnTo>
                      <a:pt x="59" y="35"/>
                    </a:lnTo>
                    <a:lnTo>
                      <a:pt x="33" y="59"/>
                    </a:lnTo>
                    <a:lnTo>
                      <a:pt x="0" y="26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9" name="Freeform 15"/>
              <p:cNvSpPr>
                <a:spLocks/>
              </p:cNvSpPr>
              <p:nvPr/>
            </p:nvSpPr>
            <p:spPr bwMode="auto">
              <a:xfrm>
                <a:off x="-2832100" y="7408863"/>
                <a:ext cx="93663" cy="93663"/>
              </a:xfrm>
              <a:custGeom>
                <a:avLst/>
                <a:gdLst>
                  <a:gd name="T0" fmla="*/ 35 w 59"/>
                  <a:gd name="T1" fmla="*/ 0 h 59"/>
                  <a:gd name="T2" fmla="*/ 59 w 59"/>
                  <a:gd name="T3" fmla="*/ 26 h 59"/>
                  <a:gd name="T4" fmla="*/ 26 w 59"/>
                  <a:gd name="T5" fmla="*/ 59 h 59"/>
                  <a:gd name="T6" fmla="*/ 0 w 59"/>
                  <a:gd name="T7" fmla="*/ 35 h 59"/>
                  <a:gd name="T8" fmla="*/ 35 w 59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9">
                    <a:moveTo>
                      <a:pt x="35" y="0"/>
                    </a:moveTo>
                    <a:lnTo>
                      <a:pt x="59" y="26"/>
                    </a:lnTo>
                    <a:lnTo>
                      <a:pt x="26" y="59"/>
                    </a:lnTo>
                    <a:lnTo>
                      <a:pt x="0" y="35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0" name="Freeform 16"/>
              <p:cNvSpPr>
                <a:spLocks/>
              </p:cNvSpPr>
              <p:nvPr/>
            </p:nvSpPr>
            <p:spPr bwMode="auto">
              <a:xfrm>
                <a:off x="-2832100" y="7002463"/>
                <a:ext cx="93663" cy="93663"/>
              </a:xfrm>
              <a:custGeom>
                <a:avLst/>
                <a:gdLst>
                  <a:gd name="T0" fmla="*/ 59 w 59"/>
                  <a:gd name="T1" fmla="*/ 33 h 59"/>
                  <a:gd name="T2" fmla="*/ 35 w 59"/>
                  <a:gd name="T3" fmla="*/ 59 h 59"/>
                  <a:gd name="T4" fmla="*/ 0 w 59"/>
                  <a:gd name="T5" fmla="*/ 24 h 59"/>
                  <a:gd name="T6" fmla="*/ 26 w 59"/>
                  <a:gd name="T7" fmla="*/ 0 h 59"/>
                  <a:gd name="T8" fmla="*/ 59 w 59"/>
                  <a:gd name="T9" fmla="*/ 3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9">
                    <a:moveTo>
                      <a:pt x="59" y="33"/>
                    </a:moveTo>
                    <a:lnTo>
                      <a:pt x="35" y="59"/>
                    </a:lnTo>
                    <a:lnTo>
                      <a:pt x="0" y="24"/>
                    </a:lnTo>
                    <a:lnTo>
                      <a:pt x="26" y="0"/>
                    </a:lnTo>
                    <a:lnTo>
                      <a:pt x="59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1" name="Freeform 17"/>
              <p:cNvSpPr>
                <a:spLocks/>
              </p:cNvSpPr>
              <p:nvPr/>
            </p:nvSpPr>
            <p:spPr bwMode="auto">
              <a:xfrm>
                <a:off x="-2513013" y="6938963"/>
                <a:ext cx="82550" cy="93663"/>
              </a:xfrm>
              <a:custGeom>
                <a:avLst/>
                <a:gdLst>
                  <a:gd name="T0" fmla="*/ 52 w 52"/>
                  <a:gd name="T1" fmla="*/ 14 h 59"/>
                  <a:gd name="T2" fmla="*/ 33 w 52"/>
                  <a:gd name="T3" fmla="*/ 59 h 59"/>
                  <a:gd name="T4" fmla="*/ 0 w 52"/>
                  <a:gd name="T5" fmla="*/ 45 h 59"/>
                  <a:gd name="T6" fmla="*/ 19 w 52"/>
                  <a:gd name="T7" fmla="*/ 0 h 59"/>
                  <a:gd name="T8" fmla="*/ 52 w 52"/>
                  <a:gd name="T9" fmla="*/ 1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9">
                    <a:moveTo>
                      <a:pt x="52" y="14"/>
                    </a:moveTo>
                    <a:lnTo>
                      <a:pt x="33" y="59"/>
                    </a:lnTo>
                    <a:lnTo>
                      <a:pt x="0" y="45"/>
                    </a:lnTo>
                    <a:lnTo>
                      <a:pt x="19" y="0"/>
                    </a:lnTo>
                    <a:lnTo>
                      <a:pt x="52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2" name="Freeform 18"/>
              <p:cNvSpPr>
                <a:spLocks/>
              </p:cNvSpPr>
              <p:nvPr/>
            </p:nvSpPr>
            <p:spPr bwMode="auto">
              <a:xfrm>
                <a:off x="-2359025" y="7321550"/>
                <a:ext cx="90488" cy="79375"/>
              </a:xfrm>
              <a:custGeom>
                <a:avLst/>
                <a:gdLst>
                  <a:gd name="T0" fmla="*/ 12 w 57"/>
                  <a:gd name="T1" fmla="*/ 0 h 50"/>
                  <a:gd name="T2" fmla="*/ 57 w 57"/>
                  <a:gd name="T3" fmla="*/ 19 h 50"/>
                  <a:gd name="T4" fmla="*/ 45 w 57"/>
                  <a:gd name="T5" fmla="*/ 50 h 50"/>
                  <a:gd name="T6" fmla="*/ 0 w 57"/>
                  <a:gd name="T7" fmla="*/ 33 h 50"/>
                  <a:gd name="T8" fmla="*/ 12 w 57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0">
                    <a:moveTo>
                      <a:pt x="12" y="0"/>
                    </a:moveTo>
                    <a:lnTo>
                      <a:pt x="57" y="19"/>
                    </a:lnTo>
                    <a:lnTo>
                      <a:pt x="45" y="50"/>
                    </a:lnTo>
                    <a:lnTo>
                      <a:pt x="0" y="3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3" name="Freeform 19"/>
              <p:cNvSpPr>
                <a:spLocks/>
              </p:cNvSpPr>
              <p:nvPr/>
            </p:nvSpPr>
            <p:spPr bwMode="auto">
              <a:xfrm>
                <a:off x="-2730500" y="7472363"/>
                <a:ext cx="82550" cy="93663"/>
              </a:xfrm>
              <a:custGeom>
                <a:avLst/>
                <a:gdLst>
                  <a:gd name="T0" fmla="*/ 52 w 52"/>
                  <a:gd name="T1" fmla="*/ 14 h 59"/>
                  <a:gd name="T2" fmla="*/ 33 w 52"/>
                  <a:gd name="T3" fmla="*/ 59 h 59"/>
                  <a:gd name="T4" fmla="*/ 0 w 52"/>
                  <a:gd name="T5" fmla="*/ 45 h 59"/>
                  <a:gd name="T6" fmla="*/ 18 w 52"/>
                  <a:gd name="T7" fmla="*/ 0 h 59"/>
                  <a:gd name="T8" fmla="*/ 52 w 52"/>
                  <a:gd name="T9" fmla="*/ 1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9">
                    <a:moveTo>
                      <a:pt x="52" y="14"/>
                    </a:moveTo>
                    <a:lnTo>
                      <a:pt x="33" y="59"/>
                    </a:lnTo>
                    <a:lnTo>
                      <a:pt x="0" y="45"/>
                    </a:lnTo>
                    <a:lnTo>
                      <a:pt x="18" y="0"/>
                    </a:lnTo>
                    <a:lnTo>
                      <a:pt x="52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4" name="Freeform 20"/>
              <p:cNvSpPr>
                <a:spLocks/>
              </p:cNvSpPr>
              <p:nvPr/>
            </p:nvSpPr>
            <p:spPr bwMode="auto">
              <a:xfrm>
                <a:off x="-2892425" y="7104063"/>
                <a:ext cx="90488" cy="79375"/>
              </a:xfrm>
              <a:custGeom>
                <a:avLst/>
                <a:gdLst>
                  <a:gd name="T0" fmla="*/ 45 w 57"/>
                  <a:gd name="T1" fmla="*/ 50 h 50"/>
                  <a:gd name="T2" fmla="*/ 0 w 57"/>
                  <a:gd name="T3" fmla="*/ 31 h 50"/>
                  <a:gd name="T4" fmla="*/ 12 w 57"/>
                  <a:gd name="T5" fmla="*/ 0 h 50"/>
                  <a:gd name="T6" fmla="*/ 57 w 57"/>
                  <a:gd name="T7" fmla="*/ 19 h 50"/>
                  <a:gd name="T8" fmla="*/ 45 w 57"/>
                  <a:gd name="T9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0">
                    <a:moveTo>
                      <a:pt x="45" y="50"/>
                    </a:moveTo>
                    <a:lnTo>
                      <a:pt x="0" y="31"/>
                    </a:lnTo>
                    <a:lnTo>
                      <a:pt x="12" y="0"/>
                    </a:lnTo>
                    <a:lnTo>
                      <a:pt x="57" y="19"/>
                    </a:lnTo>
                    <a:lnTo>
                      <a:pt x="45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5" name="Freeform 21"/>
              <p:cNvSpPr>
                <a:spLocks/>
              </p:cNvSpPr>
              <p:nvPr/>
            </p:nvSpPr>
            <p:spPr bwMode="auto">
              <a:xfrm>
                <a:off x="-2363788" y="7100888"/>
                <a:ext cx="95250" cy="82550"/>
              </a:xfrm>
              <a:custGeom>
                <a:avLst/>
                <a:gdLst>
                  <a:gd name="T0" fmla="*/ 0 w 60"/>
                  <a:gd name="T1" fmla="*/ 18 h 52"/>
                  <a:gd name="T2" fmla="*/ 45 w 60"/>
                  <a:gd name="T3" fmla="*/ 0 h 52"/>
                  <a:gd name="T4" fmla="*/ 60 w 60"/>
                  <a:gd name="T5" fmla="*/ 33 h 52"/>
                  <a:gd name="T6" fmla="*/ 15 w 60"/>
                  <a:gd name="T7" fmla="*/ 52 h 52"/>
                  <a:gd name="T8" fmla="*/ 0 w 60"/>
                  <a:gd name="T9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0" y="18"/>
                    </a:moveTo>
                    <a:lnTo>
                      <a:pt x="45" y="0"/>
                    </a:lnTo>
                    <a:lnTo>
                      <a:pt x="60" y="33"/>
                    </a:lnTo>
                    <a:lnTo>
                      <a:pt x="15" y="52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6" name="Freeform 22"/>
              <p:cNvSpPr>
                <a:spLocks/>
              </p:cNvSpPr>
              <p:nvPr/>
            </p:nvSpPr>
            <p:spPr bwMode="auto">
              <a:xfrm>
                <a:off x="-2509838" y="7472363"/>
                <a:ext cx="79375" cy="93663"/>
              </a:xfrm>
              <a:custGeom>
                <a:avLst/>
                <a:gdLst>
                  <a:gd name="T0" fmla="*/ 50 w 50"/>
                  <a:gd name="T1" fmla="*/ 45 h 59"/>
                  <a:gd name="T2" fmla="*/ 19 w 50"/>
                  <a:gd name="T3" fmla="*/ 59 h 59"/>
                  <a:gd name="T4" fmla="*/ 0 w 50"/>
                  <a:gd name="T5" fmla="*/ 14 h 59"/>
                  <a:gd name="T6" fmla="*/ 31 w 50"/>
                  <a:gd name="T7" fmla="*/ 0 h 59"/>
                  <a:gd name="T8" fmla="*/ 50 w 50"/>
                  <a:gd name="T9" fmla="*/ 4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9">
                    <a:moveTo>
                      <a:pt x="50" y="45"/>
                    </a:moveTo>
                    <a:lnTo>
                      <a:pt x="19" y="59"/>
                    </a:lnTo>
                    <a:lnTo>
                      <a:pt x="0" y="14"/>
                    </a:lnTo>
                    <a:lnTo>
                      <a:pt x="31" y="0"/>
                    </a:lnTo>
                    <a:lnTo>
                      <a:pt x="50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7" name="Freeform 23"/>
              <p:cNvSpPr>
                <a:spLocks/>
              </p:cNvSpPr>
              <p:nvPr/>
            </p:nvSpPr>
            <p:spPr bwMode="auto">
              <a:xfrm>
                <a:off x="-2892425" y="7321550"/>
                <a:ext cx="93663" cy="82550"/>
              </a:xfrm>
              <a:custGeom>
                <a:avLst/>
                <a:gdLst>
                  <a:gd name="T0" fmla="*/ 59 w 59"/>
                  <a:gd name="T1" fmla="*/ 33 h 52"/>
                  <a:gd name="T2" fmla="*/ 14 w 59"/>
                  <a:gd name="T3" fmla="*/ 52 h 52"/>
                  <a:gd name="T4" fmla="*/ 0 w 59"/>
                  <a:gd name="T5" fmla="*/ 19 h 52"/>
                  <a:gd name="T6" fmla="*/ 45 w 59"/>
                  <a:gd name="T7" fmla="*/ 0 h 52"/>
                  <a:gd name="T8" fmla="*/ 59 w 59"/>
                  <a:gd name="T9" fmla="*/ 3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2">
                    <a:moveTo>
                      <a:pt x="59" y="33"/>
                    </a:moveTo>
                    <a:lnTo>
                      <a:pt x="14" y="52"/>
                    </a:lnTo>
                    <a:lnTo>
                      <a:pt x="0" y="19"/>
                    </a:lnTo>
                    <a:lnTo>
                      <a:pt x="45" y="0"/>
                    </a:lnTo>
                    <a:lnTo>
                      <a:pt x="59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8" name="Freeform 24"/>
              <p:cNvSpPr>
                <a:spLocks/>
              </p:cNvSpPr>
              <p:nvPr/>
            </p:nvSpPr>
            <p:spPr bwMode="auto">
              <a:xfrm>
                <a:off x="-2730500" y="6938963"/>
                <a:ext cx="77788" cy="93663"/>
              </a:xfrm>
              <a:custGeom>
                <a:avLst/>
                <a:gdLst>
                  <a:gd name="T0" fmla="*/ 49 w 49"/>
                  <a:gd name="T1" fmla="*/ 45 h 59"/>
                  <a:gd name="T2" fmla="*/ 18 w 49"/>
                  <a:gd name="T3" fmla="*/ 59 h 59"/>
                  <a:gd name="T4" fmla="*/ 0 w 49"/>
                  <a:gd name="T5" fmla="*/ 14 h 59"/>
                  <a:gd name="T6" fmla="*/ 30 w 49"/>
                  <a:gd name="T7" fmla="*/ 0 h 59"/>
                  <a:gd name="T8" fmla="*/ 49 w 49"/>
                  <a:gd name="T9" fmla="*/ 4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9">
                    <a:moveTo>
                      <a:pt x="49" y="45"/>
                    </a:moveTo>
                    <a:lnTo>
                      <a:pt x="18" y="59"/>
                    </a:lnTo>
                    <a:lnTo>
                      <a:pt x="0" y="14"/>
                    </a:lnTo>
                    <a:lnTo>
                      <a:pt x="30" y="0"/>
                    </a:lnTo>
                    <a:lnTo>
                      <a:pt x="49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9" name="Freeform 25"/>
              <p:cNvSpPr>
                <a:spLocks/>
              </p:cNvSpPr>
              <p:nvPr/>
            </p:nvSpPr>
            <p:spPr bwMode="auto">
              <a:xfrm>
                <a:off x="-2193925" y="3438525"/>
                <a:ext cx="465138" cy="417513"/>
              </a:xfrm>
              <a:custGeom>
                <a:avLst/>
                <a:gdLst>
                  <a:gd name="T0" fmla="*/ 13 w 124"/>
                  <a:gd name="T1" fmla="*/ 11 h 111"/>
                  <a:gd name="T2" fmla="*/ 1 w 124"/>
                  <a:gd name="T3" fmla="*/ 33 h 111"/>
                  <a:gd name="T4" fmla="*/ 0 w 124"/>
                  <a:gd name="T5" fmla="*/ 40 h 111"/>
                  <a:gd name="T6" fmla="*/ 0 w 124"/>
                  <a:gd name="T7" fmla="*/ 41 h 111"/>
                  <a:gd name="T8" fmla="*/ 0 w 124"/>
                  <a:gd name="T9" fmla="*/ 47 h 111"/>
                  <a:gd name="T10" fmla="*/ 1 w 124"/>
                  <a:gd name="T11" fmla="*/ 52 h 111"/>
                  <a:gd name="T12" fmla="*/ 5 w 124"/>
                  <a:gd name="T13" fmla="*/ 72 h 111"/>
                  <a:gd name="T14" fmla="*/ 19 w 124"/>
                  <a:gd name="T15" fmla="*/ 97 h 111"/>
                  <a:gd name="T16" fmla="*/ 19 w 124"/>
                  <a:gd name="T17" fmla="*/ 97 h 111"/>
                  <a:gd name="T18" fmla="*/ 27 w 124"/>
                  <a:gd name="T19" fmla="*/ 106 h 111"/>
                  <a:gd name="T20" fmla="*/ 30 w 124"/>
                  <a:gd name="T21" fmla="*/ 108 h 111"/>
                  <a:gd name="T22" fmla="*/ 43 w 124"/>
                  <a:gd name="T23" fmla="*/ 110 h 111"/>
                  <a:gd name="T24" fmla="*/ 44 w 124"/>
                  <a:gd name="T25" fmla="*/ 109 h 111"/>
                  <a:gd name="T26" fmla="*/ 50 w 124"/>
                  <a:gd name="T27" fmla="*/ 107 h 111"/>
                  <a:gd name="T28" fmla="*/ 54 w 124"/>
                  <a:gd name="T29" fmla="*/ 106 h 111"/>
                  <a:gd name="T30" fmla="*/ 62 w 124"/>
                  <a:gd name="T31" fmla="*/ 105 h 111"/>
                  <a:gd name="T32" fmla="*/ 62 w 124"/>
                  <a:gd name="T33" fmla="*/ 105 h 111"/>
                  <a:gd name="T34" fmla="*/ 70 w 124"/>
                  <a:gd name="T35" fmla="*/ 106 h 111"/>
                  <a:gd name="T36" fmla="*/ 74 w 124"/>
                  <a:gd name="T37" fmla="*/ 107 h 111"/>
                  <a:gd name="T38" fmla="*/ 81 w 124"/>
                  <a:gd name="T39" fmla="*/ 109 h 111"/>
                  <a:gd name="T40" fmla="*/ 81 w 124"/>
                  <a:gd name="T41" fmla="*/ 110 h 111"/>
                  <a:gd name="T42" fmla="*/ 94 w 124"/>
                  <a:gd name="T43" fmla="*/ 108 h 111"/>
                  <a:gd name="T44" fmla="*/ 97 w 124"/>
                  <a:gd name="T45" fmla="*/ 106 h 111"/>
                  <a:gd name="T46" fmla="*/ 105 w 124"/>
                  <a:gd name="T47" fmla="*/ 97 h 111"/>
                  <a:gd name="T48" fmla="*/ 105 w 124"/>
                  <a:gd name="T49" fmla="*/ 97 h 111"/>
                  <a:gd name="T50" fmla="*/ 119 w 124"/>
                  <a:gd name="T51" fmla="*/ 72 h 111"/>
                  <a:gd name="T52" fmla="*/ 124 w 124"/>
                  <a:gd name="T53" fmla="*/ 52 h 111"/>
                  <a:gd name="T54" fmla="*/ 124 w 124"/>
                  <a:gd name="T55" fmla="*/ 47 h 111"/>
                  <a:gd name="T56" fmla="*/ 124 w 124"/>
                  <a:gd name="T57" fmla="*/ 41 h 111"/>
                  <a:gd name="T58" fmla="*/ 124 w 124"/>
                  <a:gd name="T59" fmla="*/ 40 h 111"/>
                  <a:gd name="T60" fmla="*/ 123 w 124"/>
                  <a:gd name="T61" fmla="*/ 33 h 111"/>
                  <a:gd name="T62" fmla="*/ 111 w 124"/>
                  <a:gd name="T63" fmla="*/ 11 h 111"/>
                  <a:gd name="T64" fmla="*/ 109 w 124"/>
                  <a:gd name="T65" fmla="*/ 8 h 111"/>
                  <a:gd name="T66" fmla="*/ 91 w 124"/>
                  <a:gd name="T67" fmla="*/ 1 h 111"/>
                  <a:gd name="T68" fmla="*/ 72 w 124"/>
                  <a:gd name="T69" fmla="*/ 3 h 111"/>
                  <a:gd name="T70" fmla="*/ 62 w 124"/>
                  <a:gd name="T71" fmla="*/ 7 h 111"/>
                  <a:gd name="T72" fmla="*/ 52 w 124"/>
                  <a:gd name="T73" fmla="*/ 3 h 111"/>
                  <a:gd name="T74" fmla="*/ 33 w 124"/>
                  <a:gd name="T75" fmla="*/ 1 h 111"/>
                  <a:gd name="T76" fmla="*/ 15 w 124"/>
                  <a:gd name="T77" fmla="*/ 8 h 111"/>
                  <a:gd name="T78" fmla="*/ 13 w 124"/>
                  <a:gd name="T79" fmla="*/ 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24" h="111">
                    <a:moveTo>
                      <a:pt x="13" y="11"/>
                    </a:moveTo>
                    <a:cubicBezTo>
                      <a:pt x="6" y="17"/>
                      <a:pt x="3" y="25"/>
                      <a:pt x="1" y="33"/>
                    </a:cubicBezTo>
                    <a:cubicBezTo>
                      <a:pt x="1" y="36"/>
                      <a:pt x="1" y="38"/>
                      <a:pt x="0" y="40"/>
                    </a:cubicBezTo>
                    <a:cubicBezTo>
                      <a:pt x="0" y="40"/>
                      <a:pt x="0" y="41"/>
                      <a:pt x="0" y="41"/>
                    </a:cubicBezTo>
                    <a:cubicBezTo>
                      <a:pt x="0" y="43"/>
                      <a:pt x="0" y="45"/>
                      <a:pt x="0" y="47"/>
                    </a:cubicBezTo>
                    <a:cubicBezTo>
                      <a:pt x="0" y="49"/>
                      <a:pt x="0" y="50"/>
                      <a:pt x="1" y="52"/>
                    </a:cubicBezTo>
                    <a:cubicBezTo>
                      <a:pt x="1" y="59"/>
                      <a:pt x="3" y="65"/>
                      <a:pt x="5" y="72"/>
                    </a:cubicBezTo>
                    <a:cubicBezTo>
                      <a:pt x="8" y="81"/>
                      <a:pt x="13" y="89"/>
                      <a:pt x="19" y="97"/>
                    </a:cubicBezTo>
                    <a:cubicBezTo>
                      <a:pt x="19" y="97"/>
                      <a:pt x="19" y="97"/>
                      <a:pt x="19" y="97"/>
                    </a:cubicBezTo>
                    <a:cubicBezTo>
                      <a:pt x="22" y="101"/>
                      <a:pt x="24" y="104"/>
                      <a:pt x="27" y="106"/>
                    </a:cubicBezTo>
                    <a:cubicBezTo>
                      <a:pt x="28" y="107"/>
                      <a:pt x="29" y="107"/>
                      <a:pt x="30" y="108"/>
                    </a:cubicBezTo>
                    <a:cubicBezTo>
                      <a:pt x="34" y="111"/>
                      <a:pt x="38" y="111"/>
                      <a:pt x="43" y="110"/>
                    </a:cubicBezTo>
                    <a:cubicBezTo>
                      <a:pt x="43" y="110"/>
                      <a:pt x="43" y="110"/>
                      <a:pt x="44" y="109"/>
                    </a:cubicBezTo>
                    <a:cubicBezTo>
                      <a:pt x="46" y="109"/>
                      <a:pt x="48" y="108"/>
                      <a:pt x="50" y="107"/>
                    </a:cubicBezTo>
                    <a:cubicBezTo>
                      <a:pt x="51" y="107"/>
                      <a:pt x="53" y="106"/>
                      <a:pt x="54" y="106"/>
                    </a:cubicBezTo>
                    <a:cubicBezTo>
                      <a:pt x="57" y="105"/>
                      <a:pt x="62" y="105"/>
                      <a:pt x="62" y="105"/>
                    </a:cubicBezTo>
                    <a:cubicBezTo>
                      <a:pt x="62" y="105"/>
                      <a:pt x="62" y="105"/>
                      <a:pt x="62" y="105"/>
                    </a:cubicBezTo>
                    <a:cubicBezTo>
                      <a:pt x="65" y="105"/>
                      <a:pt x="67" y="105"/>
                      <a:pt x="70" y="106"/>
                    </a:cubicBezTo>
                    <a:cubicBezTo>
                      <a:pt x="71" y="106"/>
                      <a:pt x="73" y="107"/>
                      <a:pt x="74" y="107"/>
                    </a:cubicBezTo>
                    <a:cubicBezTo>
                      <a:pt x="76" y="108"/>
                      <a:pt x="78" y="109"/>
                      <a:pt x="81" y="109"/>
                    </a:cubicBezTo>
                    <a:cubicBezTo>
                      <a:pt x="81" y="110"/>
                      <a:pt x="81" y="110"/>
                      <a:pt x="81" y="110"/>
                    </a:cubicBezTo>
                    <a:cubicBezTo>
                      <a:pt x="86" y="111"/>
                      <a:pt x="90" y="111"/>
                      <a:pt x="94" y="108"/>
                    </a:cubicBezTo>
                    <a:cubicBezTo>
                      <a:pt x="95" y="107"/>
                      <a:pt x="96" y="107"/>
                      <a:pt x="97" y="106"/>
                    </a:cubicBezTo>
                    <a:cubicBezTo>
                      <a:pt x="100" y="104"/>
                      <a:pt x="102" y="101"/>
                      <a:pt x="105" y="97"/>
                    </a:cubicBezTo>
                    <a:cubicBezTo>
                      <a:pt x="105" y="97"/>
                      <a:pt x="105" y="97"/>
                      <a:pt x="105" y="97"/>
                    </a:cubicBezTo>
                    <a:cubicBezTo>
                      <a:pt x="111" y="89"/>
                      <a:pt x="116" y="81"/>
                      <a:pt x="119" y="72"/>
                    </a:cubicBezTo>
                    <a:cubicBezTo>
                      <a:pt x="121" y="65"/>
                      <a:pt x="123" y="59"/>
                      <a:pt x="124" y="52"/>
                    </a:cubicBezTo>
                    <a:cubicBezTo>
                      <a:pt x="124" y="50"/>
                      <a:pt x="124" y="49"/>
                      <a:pt x="124" y="47"/>
                    </a:cubicBezTo>
                    <a:cubicBezTo>
                      <a:pt x="124" y="45"/>
                      <a:pt x="124" y="43"/>
                      <a:pt x="124" y="41"/>
                    </a:cubicBezTo>
                    <a:cubicBezTo>
                      <a:pt x="124" y="41"/>
                      <a:pt x="124" y="40"/>
                      <a:pt x="124" y="40"/>
                    </a:cubicBezTo>
                    <a:cubicBezTo>
                      <a:pt x="124" y="38"/>
                      <a:pt x="123" y="36"/>
                      <a:pt x="123" y="33"/>
                    </a:cubicBezTo>
                    <a:cubicBezTo>
                      <a:pt x="121" y="25"/>
                      <a:pt x="118" y="17"/>
                      <a:pt x="111" y="11"/>
                    </a:cubicBezTo>
                    <a:cubicBezTo>
                      <a:pt x="110" y="10"/>
                      <a:pt x="110" y="9"/>
                      <a:pt x="109" y="8"/>
                    </a:cubicBezTo>
                    <a:cubicBezTo>
                      <a:pt x="104" y="4"/>
                      <a:pt x="98" y="2"/>
                      <a:pt x="91" y="1"/>
                    </a:cubicBezTo>
                    <a:cubicBezTo>
                      <a:pt x="84" y="0"/>
                      <a:pt x="78" y="1"/>
                      <a:pt x="72" y="3"/>
                    </a:cubicBezTo>
                    <a:cubicBezTo>
                      <a:pt x="69" y="4"/>
                      <a:pt x="62" y="7"/>
                      <a:pt x="62" y="7"/>
                    </a:cubicBezTo>
                    <a:cubicBezTo>
                      <a:pt x="62" y="7"/>
                      <a:pt x="55" y="4"/>
                      <a:pt x="52" y="3"/>
                    </a:cubicBezTo>
                    <a:cubicBezTo>
                      <a:pt x="46" y="1"/>
                      <a:pt x="40" y="0"/>
                      <a:pt x="33" y="1"/>
                    </a:cubicBezTo>
                    <a:cubicBezTo>
                      <a:pt x="26" y="2"/>
                      <a:pt x="20" y="4"/>
                      <a:pt x="15" y="8"/>
                    </a:cubicBezTo>
                    <a:cubicBezTo>
                      <a:pt x="14" y="9"/>
                      <a:pt x="14" y="10"/>
                      <a:pt x="1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0" name="Freeform 26"/>
              <p:cNvSpPr>
                <a:spLocks/>
              </p:cNvSpPr>
              <p:nvPr/>
            </p:nvSpPr>
            <p:spPr bwMode="auto">
              <a:xfrm>
                <a:off x="-2070100" y="3308350"/>
                <a:ext cx="109538" cy="127000"/>
              </a:xfrm>
              <a:custGeom>
                <a:avLst/>
                <a:gdLst>
                  <a:gd name="T0" fmla="*/ 9 w 29"/>
                  <a:gd name="T1" fmla="*/ 25 h 34"/>
                  <a:gd name="T2" fmla="*/ 21 w 29"/>
                  <a:gd name="T3" fmla="*/ 33 h 34"/>
                  <a:gd name="T4" fmla="*/ 28 w 29"/>
                  <a:gd name="T5" fmla="*/ 34 h 34"/>
                  <a:gd name="T6" fmla="*/ 29 w 29"/>
                  <a:gd name="T7" fmla="*/ 33 h 34"/>
                  <a:gd name="T8" fmla="*/ 23 w 29"/>
                  <a:gd name="T9" fmla="*/ 13 h 34"/>
                  <a:gd name="T10" fmla="*/ 2 w 29"/>
                  <a:gd name="T11" fmla="*/ 1 h 34"/>
                  <a:gd name="T12" fmla="*/ 1 w 29"/>
                  <a:gd name="T13" fmla="*/ 0 h 34"/>
                  <a:gd name="T14" fmla="*/ 0 w 29"/>
                  <a:gd name="T15" fmla="*/ 0 h 34"/>
                  <a:gd name="T16" fmla="*/ 0 w 29"/>
                  <a:gd name="T17" fmla="*/ 9 h 34"/>
                  <a:gd name="T18" fmla="*/ 9 w 29"/>
                  <a:gd name="T19" fmla="*/ 2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34">
                    <a:moveTo>
                      <a:pt x="9" y="25"/>
                    </a:moveTo>
                    <a:cubicBezTo>
                      <a:pt x="12" y="29"/>
                      <a:pt x="16" y="32"/>
                      <a:pt x="21" y="33"/>
                    </a:cubicBezTo>
                    <a:cubicBezTo>
                      <a:pt x="23" y="34"/>
                      <a:pt x="26" y="34"/>
                      <a:pt x="28" y="34"/>
                    </a:cubicBezTo>
                    <a:cubicBezTo>
                      <a:pt x="29" y="34"/>
                      <a:pt x="29" y="34"/>
                      <a:pt x="29" y="33"/>
                    </a:cubicBezTo>
                    <a:cubicBezTo>
                      <a:pt x="29" y="26"/>
                      <a:pt x="27" y="19"/>
                      <a:pt x="23" y="13"/>
                    </a:cubicBezTo>
                    <a:cubicBezTo>
                      <a:pt x="18" y="6"/>
                      <a:pt x="11" y="2"/>
                      <a:pt x="2" y="1"/>
                    </a:cubicBezTo>
                    <a:cubicBezTo>
                      <a:pt x="2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3"/>
                      <a:pt x="0" y="6"/>
                      <a:pt x="0" y="9"/>
                    </a:cubicBezTo>
                    <a:cubicBezTo>
                      <a:pt x="1" y="15"/>
                      <a:pt x="4" y="21"/>
                      <a:pt x="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1" name="Freeform 27"/>
              <p:cNvSpPr>
                <a:spLocks noEditPoints="1"/>
              </p:cNvSpPr>
              <p:nvPr/>
            </p:nvSpPr>
            <p:spPr bwMode="auto">
              <a:xfrm>
                <a:off x="-5324475" y="3683000"/>
                <a:ext cx="255588" cy="533400"/>
              </a:xfrm>
              <a:custGeom>
                <a:avLst/>
                <a:gdLst>
                  <a:gd name="T0" fmla="*/ 34 w 68"/>
                  <a:gd name="T1" fmla="*/ 122 h 142"/>
                  <a:gd name="T2" fmla="*/ 67 w 68"/>
                  <a:gd name="T3" fmla="*/ 138 h 142"/>
                  <a:gd name="T4" fmla="*/ 68 w 68"/>
                  <a:gd name="T5" fmla="*/ 138 h 142"/>
                  <a:gd name="T6" fmla="*/ 68 w 68"/>
                  <a:gd name="T7" fmla="*/ 31 h 142"/>
                  <a:gd name="T8" fmla="*/ 66 w 68"/>
                  <a:gd name="T9" fmla="*/ 15 h 142"/>
                  <a:gd name="T10" fmla="*/ 34 w 68"/>
                  <a:gd name="T11" fmla="*/ 0 h 142"/>
                  <a:gd name="T12" fmla="*/ 34 w 68"/>
                  <a:gd name="T13" fmla="*/ 19 h 142"/>
                  <a:gd name="T14" fmla="*/ 57 w 68"/>
                  <a:gd name="T15" fmla="*/ 23 h 142"/>
                  <a:gd name="T16" fmla="*/ 58 w 68"/>
                  <a:gd name="T17" fmla="*/ 26 h 142"/>
                  <a:gd name="T18" fmla="*/ 56 w 68"/>
                  <a:gd name="T19" fmla="*/ 27 h 142"/>
                  <a:gd name="T20" fmla="*/ 55 w 68"/>
                  <a:gd name="T21" fmla="*/ 27 h 142"/>
                  <a:gd name="T22" fmla="*/ 51 w 68"/>
                  <a:gd name="T23" fmla="*/ 25 h 142"/>
                  <a:gd name="T24" fmla="*/ 34 w 68"/>
                  <a:gd name="T25" fmla="*/ 23 h 142"/>
                  <a:gd name="T26" fmla="*/ 34 w 68"/>
                  <a:gd name="T27" fmla="*/ 38 h 142"/>
                  <a:gd name="T28" fmla="*/ 57 w 68"/>
                  <a:gd name="T29" fmla="*/ 43 h 142"/>
                  <a:gd name="T30" fmla="*/ 58 w 68"/>
                  <a:gd name="T31" fmla="*/ 45 h 142"/>
                  <a:gd name="T32" fmla="*/ 56 w 68"/>
                  <a:gd name="T33" fmla="*/ 46 h 142"/>
                  <a:gd name="T34" fmla="*/ 55 w 68"/>
                  <a:gd name="T35" fmla="*/ 46 h 142"/>
                  <a:gd name="T36" fmla="*/ 51 w 68"/>
                  <a:gd name="T37" fmla="*/ 44 h 142"/>
                  <a:gd name="T38" fmla="*/ 34 w 68"/>
                  <a:gd name="T39" fmla="*/ 42 h 142"/>
                  <a:gd name="T40" fmla="*/ 34 w 68"/>
                  <a:gd name="T41" fmla="*/ 57 h 142"/>
                  <a:gd name="T42" fmla="*/ 57 w 68"/>
                  <a:gd name="T43" fmla="*/ 62 h 142"/>
                  <a:gd name="T44" fmla="*/ 58 w 68"/>
                  <a:gd name="T45" fmla="*/ 64 h 142"/>
                  <a:gd name="T46" fmla="*/ 56 w 68"/>
                  <a:gd name="T47" fmla="*/ 65 h 142"/>
                  <a:gd name="T48" fmla="*/ 55 w 68"/>
                  <a:gd name="T49" fmla="*/ 65 h 142"/>
                  <a:gd name="T50" fmla="*/ 51 w 68"/>
                  <a:gd name="T51" fmla="*/ 63 h 142"/>
                  <a:gd name="T52" fmla="*/ 34 w 68"/>
                  <a:gd name="T53" fmla="*/ 61 h 142"/>
                  <a:gd name="T54" fmla="*/ 34 w 68"/>
                  <a:gd name="T55" fmla="*/ 122 h 142"/>
                  <a:gd name="T56" fmla="*/ 1 w 68"/>
                  <a:gd name="T57" fmla="*/ 138 h 142"/>
                  <a:gd name="T58" fmla="*/ 34 w 68"/>
                  <a:gd name="T59" fmla="*/ 122 h 142"/>
                  <a:gd name="T60" fmla="*/ 34 w 68"/>
                  <a:gd name="T61" fmla="*/ 61 h 142"/>
                  <a:gd name="T62" fmla="*/ 17 w 68"/>
                  <a:gd name="T63" fmla="*/ 63 h 142"/>
                  <a:gd name="T64" fmla="*/ 13 w 68"/>
                  <a:gd name="T65" fmla="*/ 65 h 142"/>
                  <a:gd name="T66" fmla="*/ 10 w 68"/>
                  <a:gd name="T67" fmla="*/ 64 h 142"/>
                  <a:gd name="T68" fmla="*/ 11 w 68"/>
                  <a:gd name="T69" fmla="*/ 62 h 142"/>
                  <a:gd name="T70" fmla="*/ 11 w 68"/>
                  <a:gd name="T71" fmla="*/ 62 h 142"/>
                  <a:gd name="T72" fmla="*/ 34 w 68"/>
                  <a:gd name="T73" fmla="*/ 57 h 142"/>
                  <a:gd name="T74" fmla="*/ 34 w 68"/>
                  <a:gd name="T75" fmla="*/ 42 h 142"/>
                  <a:gd name="T76" fmla="*/ 17 w 68"/>
                  <a:gd name="T77" fmla="*/ 44 h 142"/>
                  <a:gd name="T78" fmla="*/ 13 w 68"/>
                  <a:gd name="T79" fmla="*/ 46 h 142"/>
                  <a:gd name="T80" fmla="*/ 10 w 68"/>
                  <a:gd name="T81" fmla="*/ 45 h 142"/>
                  <a:gd name="T82" fmla="*/ 11 w 68"/>
                  <a:gd name="T83" fmla="*/ 43 h 142"/>
                  <a:gd name="T84" fmla="*/ 11 w 68"/>
                  <a:gd name="T85" fmla="*/ 43 h 142"/>
                  <a:gd name="T86" fmla="*/ 34 w 68"/>
                  <a:gd name="T87" fmla="*/ 38 h 142"/>
                  <a:gd name="T88" fmla="*/ 34 w 68"/>
                  <a:gd name="T89" fmla="*/ 23 h 142"/>
                  <a:gd name="T90" fmla="*/ 17 w 68"/>
                  <a:gd name="T91" fmla="*/ 25 h 142"/>
                  <a:gd name="T92" fmla="*/ 13 w 68"/>
                  <a:gd name="T93" fmla="*/ 27 h 142"/>
                  <a:gd name="T94" fmla="*/ 10 w 68"/>
                  <a:gd name="T95" fmla="*/ 26 h 142"/>
                  <a:gd name="T96" fmla="*/ 11 w 68"/>
                  <a:gd name="T97" fmla="*/ 23 h 142"/>
                  <a:gd name="T98" fmla="*/ 11 w 68"/>
                  <a:gd name="T99" fmla="*/ 23 h 142"/>
                  <a:gd name="T100" fmla="*/ 34 w 68"/>
                  <a:gd name="T101" fmla="*/ 19 h 142"/>
                  <a:gd name="T102" fmla="*/ 34 w 68"/>
                  <a:gd name="T103" fmla="*/ 0 h 142"/>
                  <a:gd name="T104" fmla="*/ 2 w 68"/>
                  <a:gd name="T105" fmla="*/ 15 h 142"/>
                  <a:gd name="T106" fmla="*/ 0 w 68"/>
                  <a:gd name="T107" fmla="*/ 31 h 142"/>
                  <a:gd name="T108" fmla="*/ 0 w 68"/>
                  <a:gd name="T109" fmla="*/ 138 h 142"/>
                  <a:gd name="T110" fmla="*/ 1 w 68"/>
                  <a:gd name="T111" fmla="*/ 13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8" h="142">
                    <a:moveTo>
                      <a:pt x="34" y="122"/>
                    </a:moveTo>
                    <a:cubicBezTo>
                      <a:pt x="50" y="122"/>
                      <a:pt x="63" y="126"/>
                      <a:pt x="67" y="138"/>
                    </a:cubicBezTo>
                    <a:cubicBezTo>
                      <a:pt x="68" y="142"/>
                      <a:pt x="68" y="142"/>
                      <a:pt x="68" y="138"/>
                    </a:cubicBezTo>
                    <a:cubicBezTo>
                      <a:pt x="68" y="116"/>
                      <a:pt x="68" y="53"/>
                      <a:pt x="68" y="31"/>
                    </a:cubicBezTo>
                    <a:cubicBezTo>
                      <a:pt x="68" y="26"/>
                      <a:pt x="68" y="19"/>
                      <a:pt x="66" y="15"/>
                    </a:cubicBezTo>
                    <a:cubicBezTo>
                      <a:pt x="62" y="3"/>
                      <a:pt x="49" y="0"/>
                      <a:pt x="34" y="0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44" y="19"/>
                      <a:pt x="51" y="21"/>
                      <a:pt x="57" y="23"/>
                    </a:cubicBezTo>
                    <a:cubicBezTo>
                      <a:pt x="58" y="24"/>
                      <a:pt x="58" y="25"/>
                      <a:pt x="58" y="26"/>
                    </a:cubicBezTo>
                    <a:cubicBezTo>
                      <a:pt x="58" y="27"/>
                      <a:pt x="57" y="27"/>
                      <a:pt x="56" y="27"/>
                    </a:cubicBezTo>
                    <a:cubicBezTo>
                      <a:pt x="56" y="27"/>
                      <a:pt x="56" y="27"/>
                      <a:pt x="55" y="27"/>
                    </a:cubicBezTo>
                    <a:cubicBezTo>
                      <a:pt x="54" y="26"/>
                      <a:pt x="52" y="26"/>
                      <a:pt x="51" y="25"/>
                    </a:cubicBezTo>
                    <a:cubicBezTo>
                      <a:pt x="46" y="24"/>
                      <a:pt x="41" y="23"/>
                      <a:pt x="34" y="23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44" y="38"/>
                      <a:pt x="51" y="40"/>
                      <a:pt x="57" y="43"/>
                    </a:cubicBezTo>
                    <a:cubicBezTo>
                      <a:pt x="58" y="43"/>
                      <a:pt x="58" y="44"/>
                      <a:pt x="58" y="45"/>
                    </a:cubicBezTo>
                    <a:cubicBezTo>
                      <a:pt x="58" y="46"/>
                      <a:pt x="57" y="46"/>
                      <a:pt x="56" y="46"/>
                    </a:cubicBezTo>
                    <a:cubicBezTo>
                      <a:pt x="56" y="46"/>
                      <a:pt x="56" y="46"/>
                      <a:pt x="55" y="46"/>
                    </a:cubicBezTo>
                    <a:cubicBezTo>
                      <a:pt x="54" y="45"/>
                      <a:pt x="52" y="45"/>
                      <a:pt x="51" y="44"/>
                    </a:cubicBezTo>
                    <a:cubicBezTo>
                      <a:pt x="46" y="43"/>
                      <a:pt x="41" y="42"/>
                      <a:pt x="34" y="42"/>
                    </a:cubicBez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1" y="59"/>
                      <a:pt x="57" y="62"/>
                    </a:cubicBezTo>
                    <a:cubicBezTo>
                      <a:pt x="58" y="62"/>
                      <a:pt x="58" y="63"/>
                      <a:pt x="58" y="64"/>
                    </a:cubicBezTo>
                    <a:cubicBezTo>
                      <a:pt x="58" y="65"/>
                      <a:pt x="57" y="65"/>
                      <a:pt x="56" y="65"/>
                    </a:cubicBezTo>
                    <a:cubicBezTo>
                      <a:pt x="56" y="65"/>
                      <a:pt x="56" y="65"/>
                      <a:pt x="55" y="65"/>
                    </a:cubicBezTo>
                    <a:cubicBezTo>
                      <a:pt x="54" y="64"/>
                      <a:pt x="52" y="64"/>
                      <a:pt x="51" y="63"/>
                    </a:cubicBezTo>
                    <a:cubicBezTo>
                      <a:pt x="46" y="62"/>
                      <a:pt x="41" y="61"/>
                      <a:pt x="34" y="61"/>
                    </a:cubicBezTo>
                    <a:lnTo>
                      <a:pt x="34" y="122"/>
                    </a:lnTo>
                    <a:close/>
                    <a:moveTo>
                      <a:pt x="1" y="138"/>
                    </a:moveTo>
                    <a:cubicBezTo>
                      <a:pt x="5" y="126"/>
                      <a:pt x="18" y="122"/>
                      <a:pt x="34" y="122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27" y="61"/>
                      <a:pt x="22" y="62"/>
                      <a:pt x="17" y="63"/>
                    </a:cubicBezTo>
                    <a:cubicBezTo>
                      <a:pt x="16" y="64"/>
                      <a:pt x="14" y="64"/>
                      <a:pt x="13" y="65"/>
                    </a:cubicBezTo>
                    <a:cubicBezTo>
                      <a:pt x="12" y="66"/>
                      <a:pt x="10" y="65"/>
                      <a:pt x="10" y="64"/>
                    </a:cubicBezTo>
                    <a:cubicBezTo>
                      <a:pt x="9" y="63"/>
                      <a:pt x="10" y="62"/>
                      <a:pt x="11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17" y="59"/>
                      <a:pt x="24" y="57"/>
                      <a:pt x="34" y="57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27" y="42"/>
                      <a:pt x="22" y="43"/>
                      <a:pt x="17" y="44"/>
                    </a:cubicBezTo>
                    <a:cubicBezTo>
                      <a:pt x="16" y="45"/>
                      <a:pt x="14" y="45"/>
                      <a:pt x="13" y="46"/>
                    </a:cubicBezTo>
                    <a:cubicBezTo>
                      <a:pt x="12" y="47"/>
                      <a:pt x="10" y="46"/>
                      <a:pt x="10" y="45"/>
                    </a:cubicBezTo>
                    <a:cubicBezTo>
                      <a:pt x="9" y="44"/>
                      <a:pt x="10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7" y="40"/>
                      <a:pt x="24" y="38"/>
                      <a:pt x="34" y="38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27" y="23"/>
                      <a:pt x="22" y="24"/>
                      <a:pt x="17" y="25"/>
                    </a:cubicBezTo>
                    <a:cubicBezTo>
                      <a:pt x="15" y="26"/>
                      <a:pt x="14" y="26"/>
                      <a:pt x="13" y="27"/>
                    </a:cubicBezTo>
                    <a:cubicBezTo>
                      <a:pt x="12" y="27"/>
                      <a:pt x="10" y="27"/>
                      <a:pt x="10" y="26"/>
                    </a:cubicBezTo>
                    <a:cubicBezTo>
                      <a:pt x="9" y="25"/>
                      <a:pt x="10" y="24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7" y="21"/>
                      <a:pt x="24" y="19"/>
                      <a:pt x="34" y="19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9" y="0"/>
                      <a:pt x="6" y="3"/>
                      <a:pt x="2" y="15"/>
                    </a:cubicBezTo>
                    <a:cubicBezTo>
                      <a:pt x="0" y="19"/>
                      <a:pt x="0" y="26"/>
                      <a:pt x="0" y="31"/>
                    </a:cubicBezTo>
                    <a:cubicBezTo>
                      <a:pt x="0" y="53"/>
                      <a:pt x="0" y="116"/>
                      <a:pt x="0" y="138"/>
                    </a:cubicBezTo>
                    <a:cubicBezTo>
                      <a:pt x="0" y="142"/>
                      <a:pt x="0" y="142"/>
                      <a:pt x="1" y="1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2" name="Freeform 28"/>
              <p:cNvSpPr>
                <a:spLocks noEditPoints="1"/>
              </p:cNvSpPr>
              <p:nvPr/>
            </p:nvSpPr>
            <p:spPr bwMode="auto">
              <a:xfrm>
                <a:off x="-5045075" y="3683000"/>
                <a:ext cx="250825" cy="533400"/>
              </a:xfrm>
              <a:custGeom>
                <a:avLst/>
                <a:gdLst>
                  <a:gd name="T0" fmla="*/ 67 w 67"/>
                  <a:gd name="T1" fmla="*/ 138 h 142"/>
                  <a:gd name="T2" fmla="*/ 66 w 67"/>
                  <a:gd name="T3" fmla="*/ 15 h 142"/>
                  <a:gd name="T4" fmla="*/ 33 w 67"/>
                  <a:gd name="T5" fmla="*/ 19 h 142"/>
                  <a:gd name="T6" fmla="*/ 57 w 67"/>
                  <a:gd name="T7" fmla="*/ 26 h 142"/>
                  <a:gd name="T8" fmla="*/ 56 w 67"/>
                  <a:gd name="T9" fmla="*/ 27 h 142"/>
                  <a:gd name="T10" fmla="*/ 50 w 67"/>
                  <a:gd name="T11" fmla="*/ 25 h 142"/>
                  <a:gd name="T12" fmla="*/ 33 w 67"/>
                  <a:gd name="T13" fmla="*/ 38 h 142"/>
                  <a:gd name="T14" fmla="*/ 57 w 67"/>
                  <a:gd name="T15" fmla="*/ 45 h 142"/>
                  <a:gd name="T16" fmla="*/ 56 w 67"/>
                  <a:gd name="T17" fmla="*/ 46 h 142"/>
                  <a:gd name="T18" fmla="*/ 50 w 67"/>
                  <a:gd name="T19" fmla="*/ 44 h 142"/>
                  <a:gd name="T20" fmla="*/ 33 w 67"/>
                  <a:gd name="T21" fmla="*/ 57 h 142"/>
                  <a:gd name="T22" fmla="*/ 57 w 67"/>
                  <a:gd name="T23" fmla="*/ 64 h 142"/>
                  <a:gd name="T24" fmla="*/ 56 w 67"/>
                  <a:gd name="T25" fmla="*/ 65 h 142"/>
                  <a:gd name="T26" fmla="*/ 50 w 67"/>
                  <a:gd name="T27" fmla="*/ 63 h 142"/>
                  <a:gd name="T28" fmla="*/ 33 w 67"/>
                  <a:gd name="T29" fmla="*/ 122 h 142"/>
                  <a:gd name="T30" fmla="*/ 66 w 67"/>
                  <a:gd name="T31" fmla="*/ 138 h 142"/>
                  <a:gd name="T32" fmla="*/ 33 w 67"/>
                  <a:gd name="T33" fmla="*/ 0 h 142"/>
                  <a:gd name="T34" fmla="*/ 0 w 67"/>
                  <a:gd name="T35" fmla="*/ 31 h 142"/>
                  <a:gd name="T36" fmla="*/ 1 w 67"/>
                  <a:gd name="T37" fmla="*/ 138 h 142"/>
                  <a:gd name="T38" fmla="*/ 33 w 67"/>
                  <a:gd name="T39" fmla="*/ 61 h 142"/>
                  <a:gd name="T40" fmla="*/ 17 w 67"/>
                  <a:gd name="T41" fmla="*/ 63 h 142"/>
                  <a:gd name="T42" fmla="*/ 9 w 67"/>
                  <a:gd name="T43" fmla="*/ 64 h 142"/>
                  <a:gd name="T44" fmla="*/ 33 w 67"/>
                  <a:gd name="T45" fmla="*/ 57 h 142"/>
                  <a:gd name="T46" fmla="*/ 33 w 67"/>
                  <a:gd name="T47" fmla="*/ 42 h 142"/>
                  <a:gd name="T48" fmla="*/ 17 w 67"/>
                  <a:gd name="T49" fmla="*/ 44 h 142"/>
                  <a:gd name="T50" fmla="*/ 9 w 67"/>
                  <a:gd name="T51" fmla="*/ 45 h 142"/>
                  <a:gd name="T52" fmla="*/ 33 w 67"/>
                  <a:gd name="T53" fmla="*/ 38 h 142"/>
                  <a:gd name="T54" fmla="*/ 33 w 67"/>
                  <a:gd name="T55" fmla="*/ 23 h 142"/>
                  <a:gd name="T56" fmla="*/ 17 w 67"/>
                  <a:gd name="T57" fmla="*/ 25 h 142"/>
                  <a:gd name="T58" fmla="*/ 9 w 67"/>
                  <a:gd name="T59" fmla="*/ 26 h 142"/>
                  <a:gd name="T60" fmla="*/ 33 w 67"/>
                  <a:gd name="T61" fmla="*/ 19 h 142"/>
                  <a:gd name="T62" fmla="*/ 33 w 67"/>
                  <a:gd name="T63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7" h="142">
                    <a:moveTo>
                      <a:pt x="66" y="138"/>
                    </a:moveTo>
                    <a:cubicBezTo>
                      <a:pt x="67" y="142"/>
                      <a:pt x="67" y="142"/>
                      <a:pt x="67" y="138"/>
                    </a:cubicBezTo>
                    <a:cubicBezTo>
                      <a:pt x="67" y="116"/>
                      <a:pt x="67" y="53"/>
                      <a:pt x="67" y="31"/>
                    </a:cubicBezTo>
                    <a:cubicBezTo>
                      <a:pt x="67" y="26"/>
                      <a:pt x="67" y="19"/>
                      <a:pt x="66" y="15"/>
                    </a:cubicBezTo>
                    <a:cubicBezTo>
                      <a:pt x="62" y="3"/>
                      <a:pt x="49" y="0"/>
                      <a:pt x="33" y="0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43" y="19"/>
                      <a:pt x="51" y="21"/>
                      <a:pt x="57" y="23"/>
                    </a:cubicBezTo>
                    <a:cubicBezTo>
                      <a:pt x="58" y="24"/>
                      <a:pt x="58" y="25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7"/>
                      <a:pt x="56" y="27"/>
                      <a:pt x="56" y="27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3" y="26"/>
                      <a:pt x="52" y="26"/>
                      <a:pt x="50" y="25"/>
                    </a:cubicBezTo>
                    <a:cubicBezTo>
                      <a:pt x="46" y="24"/>
                      <a:pt x="40" y="23"/>
                      <a:pt x="33" y="23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43" y="38"/>
                      <a:pt x="51" y="40"/>
                      <a:pt x="57" y="43"/>
                    </a:cubicBezTo>
                    <a:cubicBezTo>
                      <a:pt x="58" y="43"/>
                      <a:pt x="58" y="44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6" y="46"/>
                      <a:pt x="56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3" y="45"/>
                      <a:pt x="52" y="45"/>
                      <a:pt x="50" y="44"/>
                    </a:cubicBezTo>
                    <a:cubicBezTo>
                      <a:pt x="46" y="43"/>
                      <a:pt x="40" y="42"/>
                      <a:pt x="33" y="42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43" y="57"/>
                      <a:pt x="51" y="59"/>
                      <a:pt x="57" y="62"/>
                    </a:cubicBezTo>
                    <a:cubicBezTo>
                      <a:pt x="58" y="62"/>
                      <a:pt x="58" y="63"/>
                      <a:pt x="57" y="64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7" y="65"/>
                      <a:pt x="56" y="65"/>
                      <a:pt x="56" y="65"/>
                    </a:cubicBezTo>
                    <a:cubicBezTo>
                      <a:pt x="55" y="65"/>
                      <a:pt x="55" y="65"/>
                      <a:pt x="55" y="65"/>
                    </a:cubicBezTo>
                    <a:cubicBezTo>
                      <a:pt x="53" y="64"/>
                      <a:pt x="52" y="64"/>
                      <a:pt x="50" y="63"/>
                    </a:cubicBezTo>
                    <a:cubicBezTo>
                      <a:pt x="46" y="62"/>
                      <a:pt x="40" y="61"/>
                      <a:pt x="33" y="61"/>
                    </a:cubicBezTo>
                    <a:cubicBezTo>
                      <a:pt x="33" y="122"/>
                      <a:pt x="33" y="122"/>
                      <a:pt x="33" y="122"/>
                    </a:cubicBezTo>
                    <a:cubicBezTo>
                      <a:pt x="33" y="122"/>
                      <a:pt x="33" y="122"/>
                      <a:pt x="33" y="122"/>
                    </a:cubicBezTo>
                    <a:cubicBezTo>
                      <a:pt x="49" y="122"/>
                      <a:pt x="62" y="126"/>
                      <a:pt x="66" y="138"/>
                    </a:cubicBezTo>
                    <a:close/>
                    <a:moveTo>
                      <a:pt x="33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8" y="0"/>
                      <a:pt x="5" y="3"/>
                      <a:pt x="1" y="15"/>
                    </a:cubicBezTo>
                    <a:cubicBezTo>
                      <a:pt x="0" y="19"/>
                      <a:pt x="0" y="26"/>
                      <a:pt x="0" y="31"/>
                    </a:cubicBezTo>
                    <a:cubicBezTo>
                      <a:pt x="0" y="53"/>
                      <a:pt x="0" y="116"/>
                      <a:pt x="0" y="138"/>
                    </a:cubicBezTo>
                    <a:cubicBezTo>
                      <a:pt x="0" y="142"/>
                      <a:pt x="0" y="142"/>
                      <a:pt x="1" y="138"/>
                    </a:cubicBezTo>
                    <a:cubicBezTo>
                      <a:pt x="5" y="126"/>
                      <a:pt x="18" y="122"/>
                      <a:pt x="33" y="122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27" y="61"/>
                      <a:pt x="21" y="62"/>
                      <a:pt x="17" y="63"/>
                    </a:cubicBezTo>
                    <a:cubicBezTo>
                      <a:pt x="15" y="64"/>
                      <a:pt x="13" y="64"/>
                      <a:pt x="12" y="65"/>
                    </a:cubicBezTo>
                    <a:cubicBezTo>
                      <a:pt x="11" y="66"/>
                      <a:pt x="10" y="65"/>
                      <a:pt x="9" y="64"/>
                    </a:cubicBezTo>
                    <a:cubicBezTo>
                      <a:pt x="9" y="63"/>
                      <a:pt x="9" y="62"/>
                      <a:pt x="10" y="62"/>
                    </a:cubicBezTo>
                    <a:cubicBezTo>
                      <a:pt x="16" y="59"/>
                      <a:pt x="24" y="57"/>
                      <a:pt x="33" y="57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27" y="42"/>
                      <a:pt x="21" y="43"/>
                      <a:pt x="17" y="44"/>
                    </a:cubicBezTo>
                    <a:cubicBezTo>
                      <a:pt x="15" y="45"/>
                      <a:pt x="13" y="45"/>
                      <a:pt x="12" y="46"/>
                    </a:cubicBezTo>
                    <a:cubicBezTo>
                      <a:pt x="11" y="47"/>
                      <a:pt x="10" y="46"/>
                      <a:pt x="9" y="45"/>
                    </a:cubicBezTo>
                    <a:cubicBezTo>
                      <a:pt x="9" y="44"/>
                      <a:pt x="9" y="43"/>
                      <a:pt x="10" y="43"/>
                    </a:cubicBezTo>
                    <a:cubicBezTo>
                      <a:pt x="16" y="40"/>
                      <a:pt x="24" y="38"/>
                      <a:pt x="33" y="38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27" y="23"/>
                      <a:pt x="21" y="24"/>
                      <a:pt x="17" y="25"/>
                    </a:cubicBezTo>
                    <a:cubicBezTo>
                      <a:pt x="15" y="26"/>
                      <a:pt x="13" y="26"/>
                      <a:pt x="12" y="27"/>
                    </a:cubicBezTo>
                    <a:cubicBezTo>
                      <a:pt x="11" y="27"/>
                      <a:pt x="10" y="27"/>
                      <a:pt x="9" y="26"/>
                    </a:cubicBezTo>
                    <a:cubicBezTo>
                      <a:pt x="9" y="25"/>
                      <a:pt x="9" y="24"/>
                      <a:pt x="10" y="23"/>
                    </a:cubicBezTo>
                    <a:cubicBezTo>
                      <a:pt x="16" y="21"/>
                      <a:pt x="24" y="19"/>
                      <a:pt x="33" y="19"/>
                    </a:cubicBezTo>
                    <a:cubicBezTo>
                      <a:pt x="33" y="19"/>
                      <a:pt x="33" y="19"/>
                      <a:pt x="33" y="19"/>
                    </a:cubicBezTo>
                    <a:lnTo>
                      <a:pt x="3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3" name="Freeform 29"/>
              <p:cNvSpPr>
                <a:spLocks/>
              </p:cNvSpPr>
              <p:nvPr/>
            </p:nvSpPr>
            <p:spPr bwMode="auto">
              <a:xfrm>
                <a:off x="-3678238" y="7881938"/>
                <a:ext cx="288925" cy="555625"/>
              </a:xfrm>
              <a:custGeom>
                <a:avLst/>
                <a:gdLst>
                  <a:gd name="T0" fmla="*/ 77 w 77"/>
                  <a:gd name="T1" fmla="*/ 109 h 148"/>
                  <a:gd name="T2" fmla="*/ 77 w 77"/>
                  <a:gd name="T3" fmla="*/ 35 h 148"/>
                  <a:gd name="T4" fmla="*/ 45 w 77"/>
                  <a:gd name="T5" fmla="*/ 0 h 148"/>
                  <a:gd name="T6" fmla="*/ 31 w 77"/>
                  <a:gd name="T7" fmla="*/ 0 h 148"/>
                  <a:gd name="T8" fmla="*/ 0 w 77"/>
                  <a:gd name="T9" fmla="*/ 35 h 148"/>
                  <a:gd name="T10" fmla="*/ 0 w 77"/>
                  <a:gd name="T11" fmla="*/ 118 h 148"/>
                  <a:gd name="T12" fmla="*/ 29 w 77"/>
                  <a:gd name="T13" fmla="*/ 148 h 148"/>
                  <a:gd name="T14" fmla="*/ 30 w 77"/>
                  <a:gd name="T15" fmla="*/ 148 h 148"/>
                  <a:gd name="T16" fmla="*/ 60 w 77"/>
                  <a:gd name="T17" fmla="*/ 118 h 148"/>
                  <a:gd name="T18" fmla="*/ 60 w 77"/>
                  <a:gd name="T19" fmla="*/ 61 h 148"/>
                  <a:gd name="T20" fmla="*/ 40 w 77"/>
                  <a:gd name="T21" fmla="*/ 39 h 148"/>
                  <a:gd name="T22" fmla="*/ 37 w 77"/>
                  <a:gd name="T23" fmla="*/ 39 h 148"/>
                  <a:gd name="T24" fmla="*/ 17 w 77"/>
                  <a:gd name="T25" fmla="*/ 61 h 148"/>
                  <a:gd name="T26" fmla="*/ 17 w 77"/>
                  <a:gd name="T27" fmla="*/ 109 h 148"/>
                  <a:gd name="T28" fmla="*/ 29 w 77"/>
                  <a:gd name="T29" fmla="*/ 109 h 148"/>
                  <a:gd name="T30" fmla="*/ 29 w 77"/>
                  <a:gd name="T31" fmla="*/ 61 h 148"/>
                  <a:gd name="T32" fmla="*/ 37 w 77"/>
                  <a:gd name="T33" fmla="*/ 51 h 148"/>
                  <a:gd name="T34" fmla="*/ 40 w 77"/>
                  <a:gd name="T35" fmla="*/ 51 h 148"/>
                  <a:gd name="T36" fmla="*/ 49 w 77"/>
                  <a:gd name="T37" fmla="*/ 61 h 148"/>
                  <a:gd name="T38" fmla="*/ 49 w 77"/>
                  <a:gd name="T39" fmla="*/ 118 h 148"/>
                  <a:gd name="T40" fmla="*/ 30 w 77"/>
                  <a:gd name="T41" fmla="*/ 137 h 148"/>
                  <a:gd name="T42" fmla="*/ 16 w 77"/>
                  <a:gd name="T43" fmla="*/ 130 h 148"/>
                  <a:gd name="T44" fmla="*/ 11 w 77"/>
                  <a:gd name="T45" fmla="*/ 112 h 148"/>
                  <a:gd name="T46" fmla="*/ 11 w 77"/>
                  <a:gd name="T47" fmla="*/ 35 h 148"/>
                  <a:gd name="T48" fmla="*/ 31 w 77"/>
                  <a:gd name="T49" fmla="*/ 11 h 148"/>
                  <a:gd name="T50" fmla="*/ 45 w 77"/>
                  <a:gd name="T51" fmla="*/ 11 h 148"/>
                  <a:gd name="T52" fmla="*/ 66 w 77"/>
                  <a:gd name="T53" fmla="*/ 35 h 148"/>
                  <a:gd name="T54" fmla="*/ 66 w 77"/>
                  <a:gd name="T55" fmla="*/ 109 h 148"/>
                  <a:gd name="T56" fmla="*/ 77 w 77"/>
                  <a:gd name="T57" fmla="*/ 109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7" h="148">
                    <a:moveTo>
                      <a:pt x="77" y="109"/>
                    </a:moveTo>
                    <a:cubicBezTo>
                      <a:pt x="77" y="35"/>
                      <a:pt x="77" y="35"/>
                      <a:pt x="77" y="35"/>
                    </a:cubicBezTo>
                    <a:cubicBezTo>
                      <a:pt x="77" y="14"/>
                      <a:pt x="64" y="0"/>
                      <a:pt x="45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2" y="0"/>
                      <a:pt x="0" y="14"/>
                      <a:pt x="0" y="35"/>
                    </a:cubicBezTo>
                    <a:cubicBezTo>
                      <a:pt x="0" y="35"/>
                      <a:pt x="0" y="118"/>
                      <a:pt x="0" y="118"/>
                    </a:cubicBezTo>
                    <a:cubicBezTo>
                      <a:pt x="0" y="134"/>
                      <a:pt x="13" y="148"/>
                      <a:pt x="29" y="148"/>
                    </a:cubicBezTo>
                    <a:cubicBezTo>
                      <a:pt x="30" y="148"/>
                      <a:pt x="30" y="148"/>
                      <a:pt x="30" y="148"/>
                    </a:cubicBezTo>
                    <a:cubicBezTo>
                      <a:pt x="47" y="148"/>
                      <a:pt x="60" y="135"/>
                      <a:pt x="60" y="118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49"/>
                      <a:pt x="51" y="39"/>
                      <a:pt x="40" y="39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26" y="39"/>
                      <a:pt x="17" y="49"/>
                      <a:pt x="17" y="61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29" y="109"/>
                      <a:pt x="29" y="109"/>
                      <a:pt x="29" y="109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9" y="56"/>
                      <a:pt x="31" y="51"/>
                      <a:pt x="37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5" y="51"/>
                      <a:pt x="49" y="55"/>
                      <a:pt x="49" y="61"/>
                    </a:cubicBezTo>
                    <a:cubicBezTo>
                      <a:pt x="49" y="118"/>
                      <a:pt x="49" y="118"/>
                      <a:pt x="49" y="118"/>
                    </a:cubicBezTo>
                    <a:cubicBezTo>
                      <a:pt x="49" y="128"/>
                      <a:pt x="41" y="137"/>
                      <a:pt x="30" y="137"/>
                    </a:cubicBezTo>
                    <a:cubicBezTo>
                      <a:pt x="24" y="137"/>
                      <a:pt x="19" y="134"/>
                      <a:pt x="16" y="130"/>
                    </a:cubicBezTo>
                    <a:cubicBezTo>
                      <a:pt x="13" y="127"/>
                      <a:pt x="11" y="121"/>
                      <a:pt x="11" y="112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1" y="17"/>
                      <a:pt x="21" y="11"/>
                      <a:pt x="31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60" y="11"/>
                      <a:pt x="66" y="23"/>
                      <a:pt x="66" y="35"/>
                    </a:cubicBezTo>
                    <a:cubicBezTo>
                      <a:pt x="66" y="109"/>
                      <a:pt x="66" y="109"/>
                      <a:pt x="66" y="109"/>
                    </a:cubicBezTo>
                    <a:lnTo>
                      <a:pt x="77" y="1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4" name="Freeform 30"/>
              <p:cNvSpPr>
                <a:spLocks/>
              </p:cNvSpPr>
              <p:nvPr/>
            </p:nvSpPr>
            <p:spPr bwMode="auto">
              <a:xfrm>
                <a:off x="-4321175" y="4551363"/>
                <a:ext cx="312738" cy="311150"/>
              </a:xfrm>
              <a:custGeom>
                <a:avLst/>
                <a:gdLst>
                  <a:gd name="T0" fmla="*/ 39 w 83"/>
                  <a:gd name="T1" fmla="*/ 83 h 83"/>
                  <a:gd name="T2" fmla="*/ 41 w 83"/>
                  <a:gd name="T3" fmla="*/ 83 h 83"/>
                  <a:gd name="T4" fmla="*/ 83 w 83"/>
                  <a:gd name="T5" fmla="*/ 42 h 83"/>
                  <a:gd name="T6" fmla="*/ 41 w 83"/>
                  <a:gd name="T7" fmla="*/ 0 h 83"/>
                  <a:gd name="T8" fmla="*/ 0 w 83"/>
                  <a:gd name="T9" fmla="*/ 41 h 83"/>
                  <a:gd name="T10" fmla="*/ 23 w 83"/>
                  <a:gd name="T11" fmla="*/ 55 h 83"/>
                  <a:gd name="T12" fmla="*/ 39 w 83"/>
                  <a:gd name="T13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83">
                    <a:moveTo>
                      <a:pt x="39" y="83"/>
                    </a:moveTo>
                    <a:cubicBezTo>
                      <a:pt x="40" y="83"/>
                      <a:pt x="40" y="83"/>
                      <a:pt x="41" y="83"/>
                    </a:cubicBezTo>
                    <a:cubicBezTo>
                      <a:pt x="64" y="83"/>
                      <a:pt x="83" y="65"/>
                      <a:pt x="83" y="42"/>
                    </a:cubicBezTo>
                    <a:cubicBezTo>
                      <a:pt x="83" y="19"/>
                      <a:pt x="64" y="0"/>
                      <a:pt x="41" y="0"/>
                    </a:cubicBezTo>
                    <a:cubicBezTo>
                      <a:pt x="19" y="0"/>
                      <a:pt x="0" y="18"/>
                      <a:pt x="0" y="41"/>
                    </a:cubicBezTo>
                    <a:cubicBezTo>
                      <a:pt x="8" y="44"/>
                      <a:pt x="16" y="49"/>
                      <a:pt x="23" y="55"/>
                    </a:cubicBezTo>
                    <a:cubicBezTo>
                      <a:pt x="31" y="63"/>
                      <a:pt x="36" y="73"/>
                      <a:pt x="3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5" name="Freeform 31"/>
              <p:cNvSpPr>
                <a:spLocks/>
              </p:cNvSpPr>
              <p:nvPr/>
            </p:nvSpPr>
            <p:spPr bwMode="auto">
              <a:xfrm>
                <a:off x="-4208463" y="4464050"/>
                <a:ext cx="87313" cy="68263"/>
              </a:xfrm>
              <a:custGeom>
                <a:avLst/>
                <a:gdLst>
                  <a:gd name="T0" fmla="*/ 55 w 55"/>
                  <a:gd name="T1" fmla="*/ 43 h 43"/>
                  <a:gd name="T2" fmla="*/ 26 w 55"/>
                  <a:gd name="T3" fmla="*/ 0 h 43"/>
                  <a:gd name="T4" fmla="*/ 0 w 55"/>
                  <a:gd name="T5" fmla="*/ 43 h 43"/>
                  <a:gd name="T6" fmla="*/ 55 w 55"/>
                  <a:gd name="T7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43">
                    <a:moveTo>
                      <a:pt x="55" y="43"/>
                    </a:moveTo>
                    <a:lnTo>
                      <a:pt x="26" y="0"/>
                    </a:lnTo>
                    <a:lnTo>
                      <a:pt x="0" y="43"/>
                    </a:lnTo>
                    <a:lnTo>
                      <a:pt x="55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6" name="Freeform 32"/>
              <p:cNvSpPr>
                <a:spLocks/>
              </p:cNvSpPr>
              <p:nvPr/>
            </p:nvSpPr>
            <p:spPr bwMode="auto">
              <a:xfrm>
                <a:off x="-3989388" y="4664075"/>
                <a:ext cx="66675" cy="88900"/>
              </a:xfrm>
              <a:custGeom>
                <a:avLst/>
                <a:gdLst>
                  <a:gd name="T0" fmla="*/ 0 w 42"/>
                  <a:gd name="T1" fmla="*/ 56 h 56"/>
                  <a:gd name="T2" fmla="*/ 42 w 42"/>
                  <a:gd name="T3" fmla="*/ 28 h 56"/>
                  <a:gd name="T4" fmla="*/ 0 w 42"/>
                  <a:gd name="T5" fmla="*/ 0 h 56"/>
                  <a:gd name="T6" fmla="*/ 0 w 42"/>
                  <a:gd name="T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56">
                    <a:moveTo>
                      <a:pt x="0" y="56"/>
                    </a:moveTo>
                    <a:lnTo>
                      <a:pt x="42" y="28"/>
                    </a:lnTo>
                    <a:lnTo>
                      <a:pt x="0" y="0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7" name="Freeform 33"/>
              <p:cNvSpPr>
                <a:spLocks/>
              </p:cNvSpPr>
              <p:nvPr/>
            </p:nvSpPr>
            <p:spPr bwMode="auto">
              <a:xfrm>
                <a:off x="-4384675" y="4664075"/>
                <a:ext cx="41275" cy="33338"/>
              </a:xfrm>
              <a:custGeom>
                <a:avLst/>
                <a:gdLst>
                  <a:gd name="T0" fmla="*/ 11 w 11"/>
                  <a:gd name="T1" fmla="*/ 0 h 9"/>
                  <a:gd name="T2" fmla="*/ 0 w 11"/>
                  <a:gd name="T3" fmla="*/ 8 h 9"/>
                  <a:gd name="T4" fmla="*/ 11 w 11"/>
                  <a:gd name="T5" fmla="*/ 9 h 9"/>
                  <a:gd name="T6" fmla="*/ 11 w 11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9">
                    <a:moveTo>
                      <a:pt x="11" y="0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4" y="8"/>
                      <a:pt x="8" y="8"/>
                      <a:pt x="11" y="9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8" name="Freeform 34"/>
              <p:cNvSpPr>
                <a:spLocks/>
              </p:cNvSpPr>
              <p:nvPr/>
            </p:nvSpPr>
            <p:spPr bwMode="auto">
              <a:xfrm>
                <a:off x="-4071938" y="4535488"/>
                <a:ext cx="77788" cy="79375"/>
              </a:xfrm>
              <a:custGeom>
                <a:avLst/>
                <a:gdLst>
                  <a:gd name="T0" fmla="*/ 0 w 49"/>
                  <a:gd name="T1" fmla="*/ 12 h 50"/>
                  <a:gd name="T2" fmla="*/ 37 w 49"/>
                  <a:gd name="T3" fmla="*/ 50 h 50"/>
                  <a:gd name="T4" fmla="*/ 49 w 49"/>
                  <a:gd name="T5" fmla="*/ 0 h 50"/>
                  <a:gd name="T6" fmla="*/ 0 w 49"/>
                  <a:gd name="T7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50">
                    <a:moveTo>
                      <a:pt x="0" y="12"/>
                    </a:moveTo>
                    <a:lnTo>
                      <a:pt x="37" y="50"/>
                    </a:lnTo>
                    <a:lnTo>
                      <a:pt x="49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9" name="Freeform 35"/>
              <p:cNvSpPr>
                <a:spLocks/>
              </p:cNvSpPr>
              <p:nvPr/>
            </p:nvSpPr>
            <p:spPr bwMode="auto">
              <a:xfrm>
                <a:off x="-4071938" y="4802188"/>
                <a:ext cx="77788" cy="79375"/>
              </a:xfrm>
              <a:custGeom>
                <a:avLst/>
                <a:gdLst>
                  <a:gd name="T0" fmla="*/ 37 w 49"/>
                  <a:gd name="T1" fmla="*/ 0 h 50"/>
                  <a:gd name="T2" fmla="*/ 0 w 49"/>
                  <a:gd name="T3" fmla="*/ 38 h 50"/>
                  <a:gd name="T4" fmla="*/ 49 w 49"/>
                  <a:gd name="T5" fmla="*/ 50 h 50"/>
                  <a:gd name="T6" fmla="*/ 37 w 49"/>
                  <a:gd name="T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50">
                    <a:moveTo>
                      <a:pt x="37" y="0"/>
                    </a:moveTo>
                    <a:lnTo>
                      <a:pt x="0" y="38"/>
                    </a:lnTo>
                    <a:lnTo>
                      <a:pt x="49" y="5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0" name="Freeform 36"/>
              <p:cNvSpPr>
                <a:spLocks/>
              </p:cNvSpPr>
              <p:nvPr/>
            </p:nvSpPr>
            <p:spPr bwMode="auto">
              <a:xfrm>
                <a:off x="-4340225" y="4535488"/>
                <a:ext cx="79375" cy="79375"/>
              </a:xfrm>
              <a:custGeom>
                <a:avLst/>
                <a:gdLst>
                  <a:gd name="T0" fmla="*/ 12 w 50"/>
                  <a:gd name="T1" fmla="*/ 50 h 50"/>
                  <a:gd name="T2" fmla="*/ 50 w 50"/>
                  <a:gd name="T3" fmla="*/ 12 h 50"/>
                  <a:gd name="T4" fmla="*/ 0 w 50"/>
                  <a:gd name="T5" fmla="*/ 0 h 50"/>
                  <a:gd name="T6" fmla="*/ 12 w 50"/>
                  <a:gd name="T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" h="50">
                    <a:moveTo>
                      <a:pt x="12" y="50"/>
                    </a:moveTo>
                    <a:lnTo>
                      <a:pt x="50" y="12"/>
                    </a:lnTo>
                    <a:lnTo>
                      <a:pt x="0" y="0"/>
                    </a:lnTo>
                    <a:lnTo>
                      <a:pt x="12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1" name="Freeform 37"/>
              <p:cNvSpPr>
                <a:spLocks/>
              </p:cNvSpPr>
              <p:nvPr/>
            </p:nvSpPr>
            <p:spPr bwMode="auto">
              <a:xfrm>
                <a:off x="-4670425" y="4711700"/>
                <a:ext cx="684213" cy="417513"/>
              </a:xfrm>
              <a:custGeom>
                <a:avLst/>
                <a:gdLst>
                  <a:gd name="T0" fmla="*/ 149 w 182"/>
                  <a:gd name="T1" fmla="*/ 47 h 111"/>
                  <a:gd name="T2" fmla="*/ 145 w 182"/>
                  <a:gd name="T3" fmla="*/ 47 h 111"/>
                  <a:gd name="T4" fmla="*/ 129 w 182"/>
                  <a:gd name="T5" fmla="*/ 54 h 111"/>
                  <a:gd name="T6" fmla="*/ 128 w 182"/>
                  <a:gd name="T7" fmla="*/ 46 h 111"/>
                  <a:gd name="T8" fmla="*/ 126 w 182"/>
                  <a:gd name="T9" fmla="*/ 40 h 111"/>
                  <a:gd name="T10" fmla="*/ 93 w 182"/>
                  <a:gd name="T11" fmla="*/ 4 h 111"/>
                  <a:gd name="T12" fmla="*/ 87 w 182"/>
                  <a:gd name="T13" fmla="*/ 2 h 111"/>
                  <a:gd name="T14" fmla="*/ 73 w 182"/>
                  <a:gd name="T15" fmla="*/ 0 h 111"/>
                  <a:gd name="T16" fmla="*/ 71 w 182"/>
                  <a:gd name="T17" fmla="*/ 0 h 111"/>
                  <a:gd name="T18" fmla="*/ 17 w 182"/>
                  <a:gd name="T19" fmla="*/ 56 h 111"/>
                  <a:gd name="T20" fmla="*/ 20 w 182"/>
                  <a:gd name="T21" fmla="*/ 72 h 111"/>
                  <a:gd name="T22" fmla="*/ 0 w 182"/>
                  <a:gd name="T23" fmla="*/ 92 h 111"/>
                  <a:gd name="T24" fmla="*/ 20 w 182"/>
                  <a:gd name="T25" fmla="*/ 111 h 111"/>
                  <a:gd name="T26" fmla="*/ 73 w 182"/>
                  <a:gd name="T27" fmla="*/ 111 h 111"/>
                  <a:gd name="T28" fmla="*/ 75 w 182"/>
                  <a:gd name="T29" fmla="*/ 111 h 111"/>
                  <a:gd name="T30" fmla="*/ 149 w 182"/>
                  <a:gd name="T31" fmla="*/ 111 h 111"/>
                  <a:gd name="T32" fmla="*/ 182 w 182"/>
                  <a:gd name="T33" fmla="*/ 79 h 111"/>
                  <a:gd name="T34" fmla="*/ 149 w 182"/>
                  <a:gd name="T35" fmla="*/ 4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2" h="111">
                    <a:moveTo>
                      <a:pt x="149" y="47"/>
                    </a:moveTo>
                    <a:cubicBezTo>
                      <a:pt x="148" y="47"/>
                      <a:pt x="146" y="47"/>
                      <a:pt x="145" y="47"/>
                    </a:cubicBezTo>
                    <a:cubicBezTo>
                      <a:pt x="139" y="48"/>
                      <a:pt x="133" y="51"/>
                      <a:pt x="129" y="54"/>
                    </a:cubicBezTo>
                    <a:cubicBezTo>
                      <a:pt x="129" y="51"/>
                      <a:pt x="128" y="49"/>
                      <a:pt x="128" y="46"/>
                    </a:cubicBezTo>
                    <a:cubicBezTo>
                      <a:pt x="127" y="44"/>
                      <a:pt x="127" y="42"/>
                      <a:pt x="126" y="40"/>
                    </a:cubicBezTo>
                    <a:cubicBezTo>
                      <a:pt x="121" y="23"/>
                      <a:pt x="109" y="10"/>
                      <a:pt x="93" y="4"/>
                    </a:cubicBezTo>
                    <a:cubicBezTo>
                      <a:pt x="91" y="3"/>
                      <a:pt x="89" y="2"/>
                      <a:pt x="87" y="2"/>
                    </a:cubicBezTo>
                    <a:cubicBezTo>
                      <a:pt x="83" y="0"/>
                      <a:pt x="78" y="0"/>
                      <a:pt x="73" y="0"/>
                    </a:cubicBezTo>
                    <a:cubicBezTo>
                      <a:pt x="72" y="0"/>
                      <a:pt x="71" y="0"/>
                      <a:pt x="71" y="0"/>
                    </a:cubicBezTo>
                    <a:cubicBezTo>
                      <a:pt x="41" y="1"/>
                      <a:pt x="17" y="26"/>
                      <a:pt x="17" y="56"/>
                    </a:cubicBezTo>
                    <a:cubicBezTo>
                      <a:pt x="17" y="61"/>
                      <a:pt x="18" y="67"/>
                      <a:pt x="20" y="72"/>
                    </a:cubicBezTo>
                    <a:cubicBezTo>
                      <a:pt x="9" y="72"/>
                      <a:pt x="0" y="81"/>
                      <a:pt x="0" y="92"/>
                    </a:cubicBezTo>
                    <a:cubicBezTo>
                      <a:pt x="0" y="102"/>
                      <a:pt x="9" y="111"/>
                      <a:pt x="20" y="111"/>
                    </a:cubicBezTo>
                    <a:cubicBezTo>
                      <a:pt x="73" y="111"/>
                      <a:pt x="73" y="111"/>
                      <a:pt x="73" y="111"/>
                    </a:cubicBezTo>
                    <a:cubicBezTo>
                      <a:pt x="75" y="111"/>
                      <a:pt x="75" y="111"/>
                      <a:pt x="75" y="111"/>
                    </a:cubicBezTo>
                    <a:cubicBezTo>
                      <a:pt x="149" y="111"/>
                      <a:pt x="149" y="111"/>
                      <a:pt x="149" y="111"/>
                    </a:cubicBezTo>
                    <a:cubicBezTo>
                      <a:pt x="167" y="111"/>
                      <a:pt x="182" y="97"/>
                      <a:pt x="182" y="79"/>
                    </a:cubicBezTo>
                    <a:cubicBezTo>
                      <a:pt x="182" y="61"/>
                      <a:pt x="167" y="47"/>
                      <a:pt x="14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2" name="Freeform 38"/>
              <p:cNvSpPr>
                <a:spLocks/>
              </p:cNvSpPr>
              <p:nvPr/>
            </p:nvSpPr>
            <p:spPr bwMode="auto">
              <a:xfrm>
                <a:off x="-5305425" y="5665788"/>
                <a:ext cx="473075" cy="288925"/>
              </a:xfrm>
              <a:custGeom>
                <a:avLst/>
                <a:gdLst>
                  <a:gd name="T0" fmla="*/ 14 w 126"/>
                  <a:gd name="T1" fmla="*/ 77 h 77"/>
                  <a:gd name="T2" fmla="*/ 46 w 126"/>
                  <a:gd name="T3" fmla="*/ 77 h 77"/>
                  <a:gd name="T4" fmla="*/ 89 w 126"/>
                  <a:gd name="T5" fmla="*/ 51 h 77"/>
                  <a:gd name="T6" fmla="*/ 123 w 126"/>
                  <a:gd name="T7" fmla="*/ 65 h 77"/>
                  <a:gd name="T8" fmla="*/ 123 w 126"/>
                  <a:gd name="T9" fmla="*/ 65 h 77"/>
                  <a:gd name="T10" fmla="*/ 126 w 126"/>
                  <a:gd name="T11" fmla="*/ 55 h 77"/>
                  <a:gd name="T12" fmla="*/ 104 w 126"/>
                  <a:gd name="T13" fmla="*/ 32 h 77"/>
                  <a:gd name="T14" fmla="*/ 89 w 126"/>
                  <a:gd name="T15" fmla="*/ 38 h 77"/>
                  <a:gd name="T16" fmla="*/ 51 w 126"/>
                  <a:gd name="T17" fmla="*/ 0 h 77"/>
                  <a:gd name="T18" fmla="*/ 12 w 126"/>
                  <a:gd name="T19" fmla="*/ 38 h 77"/>
                  <a:gd name="T20" fmla="*/ 14 w 126"/>
                  <a:gd name="T21" fmla="*/ 50 h 77"/>
                  <a:gd name="T22" fmla="*/ 0 w 126"/>
                  <a:gd name="T23" fmla="*/ 63 h 77"/>
                  <a:gd name="T24" fmla="*/ 14 w 126"/>
                  <a:gd name="T2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77">
                    <a:moveTo>
                      <a:pt x="14" y="77"/>
                    </a:moveTo>
                    <a:cubicBezTo>
                      <a:pt x="46" y="77"/>
                      <a:pt x="46" y="77"/>
                      <a:pt x="46" y="77"/>
                    </a:cubicBezTo>
                    <a:cubicBezTo>
                      <a:pt x="54" y="62"/>
                      <a:pt x="70" y="51"/>
                      <a:pt x="89" y="51"/>
                    </a:cubicBezTo>
                    <a:cubicBezTo>
                      <a:pt x="102" y="51"/>
                      <a:pt x="114" y="56"/>
                      <a:pt x="123" y="65"/>
                    </a:cubicBezTo>
                    <a:cubicBezTo>
                      <a:pt x="123" y="65"/>
                      <a:pt x="123" y="65"/>
                      <a:pt x="123" y="65"/>
                    </a:cubicBezTo>
                    <a:cubicBezTo>
                      <a:pt x="125" y="62"/>
                      <a:pt x="126" y="59"/>
                      <a:pt x="126" y="55"/>
                    </a:cubicBezTo>
                    <a:cubicBezTo>
                      <a:pt x="126" y="42"/>
                      <a:pt x="116" y="32"/>
                      <a:pt x="104" y="32"/>
                    </a:cubicBezTo>
                    <a:cubicBezTo>
                      <a:pt x="98" y="32"/>
                      <a:pt x="93" y="34"/>
                      <a:pt x="89" y="38"/>
                    </a:cubicBezTo>
                    <a:cubicBezTo>
                      <a:pt x="89" y="16"/>
                      <a:pt x="72" y="0"/>
                      <a:pt x="51" y="0"/>
                    </a:cubicBezTo>
                    <a:cubicBezTo>
                      <a:pt x="29" y="0"/>
                      <a:pt x="12" y="17"/>
                      <a:pt x="12" y="38"/>
                    </a:cubicBezTo>
                    <a:cubicBezTo>
                      <a:pt x="12" y="42"/>
                      <a:pt x="13" y="46"/>
                      <a:pt x="14" y="50"/>
                    </a:cubicBezTo>
                    <a:cubicBezTo>
                      <a:pt x="6" y="50"/>
                      <a:pt x="0" y="56"/>
                      <a:pt x="0" y="63"/>
                    </a:cubicBezTo>
                    <a:cubicBezTo>
                      <a:pt x="0" y="71"/>
                      <a:pt x="6" y="77"/>
                      <a:pt x="1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3" name="Freeform 39"/>
              <p:cNvSpPr>
                <a:spLocks/>
              </p:cNvSpPr>
              <p:nvPr/>
            </p:nvSpPr>
            <p:spPr bwMode="auto">
              <a:xfrm>
                <a:off x="-5184775" y="5872163"/>
                <a:ext cx="536575" cy="330200"/>
              </a:xfrm>
              <a:custGeom>
                <a:avLst/>
                <a:gdLst>
                  <a:gd name="T0" fmla="*/ 117 w 143"/>
                  <a:gd name="T1" fmla="*/ 38 h 88"/>
                  <a:gd name="T2" fmla="*/ 101 w 143"/>
                  <a:gd name="T3" fmla="*/ 44 h 88"/>
                  <a:gd name="T4" fmla="*/ 89 w 143"/>
                  <a:gd name="T5" fmla="*/ 14 h 88"/>
                  <a:gd name="T6" fmla="*/ 57 w 143"/>
                  <a:gd name="T7" fmla="*/ 0 h 88"/>
                  <a:gd name="T8" fmla="*/ 19 w 143"/>
                  <a:gd name="T9" fmla="*/ 22 h 88"/>
                  <a:gd name="T10" fmla="*/ 13 w 143"/>
                  <a:gd name="T11" fmla="*/ 44 h 88"/>
                  <a:gd name="T12" fmla="*/ 15 w 143"/>
                  <a:gd name="T13" fmla="*/ 57 h 88"/>
                  <a:gd name="T14" fmla="*/ 0 w 143"/>
                  <a:gd name="T15" fmla="*/ 73 h 88"/>
                  <a:gd name="T16" fmla="*/ 15 w 143"/>
                  <a:gd name="T17" fmla="*/ 88 h 88"/>
                  <a:gd name="T18" fmla="*/ 57 w 143"/>
                  <a:gd name="T19" fmla="*/ 88 h 88"/>
                  <a:gd name="T20" fmla="*/ 59 w 143"/>
                  <a:gd name="T21" fmla="*/ 88 h 88"/>
                  <a:gd name="T22" fmla="*/ 117 w 143"/>
                  <a:gd name="T23" fmla="*/ 88 h 88"/>
                  <a:gd name="T24" fmla="*/ 143 w 143"/>
                  <a:gd name="T25" fmla="*/ 63 h 88"/>
                  <a:gd name="T26" fmla="*/ 117 w 143"/>
                  <a:gd name="T27" fmla="*/ 3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3" h="88">
                    <a:moveTo>
                      <a:pt x="117" y="38"/>
                    </a:moveTo>
                    <a:cubicBezTo>
                      <a:pt x="111" y="38"/>
                      <a:pt x="105" y="40"/>
                      <a:pt x="101" y="44"/>
                    </a:cubicBezTo>
                    <a:cubicBezTo>
                      <a:pt x="101" y="32"/>
                      <a:pt x="96" y="22"/>
                      <a:pt x="89" y="14"/>
                    </a:cubicBezTo>
                    <a:cubicBezTo>
                      <a:pt x="81" y="6"/>
                      <a:pt x="69" y="0"/>
                      <a:pt x="57" y="0"/>
                    </a:cubicBezTo>
                    <a:cubicBezTo>
                      <a:pt x="41" y="0"/>
                      <a:pt x="27" y="9"/>
                      <a:pt x="19" y="22"/>
                    </a:cubicBezTo>
                    <a:cubicBezTo>
                      <a:pt x="15" y="29"/>
                      <a:pt x="13" y="36"/>
                      <a:pt x="13" y="44"/>
                    </a:cubicBezTo>
                    <a:cubicBezTo>
                      <a:pt x="13" y="49"/>
                      <a:pt x="13" y="53"/>
                      <a:pt x="15" y="57"/>
                    </a:cubicBezTo>
                    <a:cubicBezTo>
                      <a:pt x="6" y="58"/>
                      <a:pt x="0" y="64"/>
                      <a:pt x="0" y="73"/>
                    </a:cubicBezTo>
                    <a:cubicBezTo>
                      <a:pt x="0" y="81"/>
                      <a:pt x="6" y="88"/>
                      <a:pt x="15" y="88"/>
                    </a:cubicBezTo>
                    <a:cubicBezTo>
                      <a:pt x="57" y="88"/>
                      <a:pt x="57" y="88"/>
                      <a:pt x="57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117" y="88"/>
                      <a:pt x="117" y="88"/>
                      <a:pt x="117" y="88"/>
                    </a:cubicBezTo>
                    <a:cubicBezTo>
                      <a:pt x="131" y="88"/>
                      <a:pt x="143" y="77"/>
                      <a:pt x="143" y="63"/>
                    </a:cubicBezTo>
                    <a:cubicBezTo>
                      <a:pt x="143" y="49"/>
                      <a:pt x="131" y="38"/>
                      <a:pt x="117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4" name="Freeform 40"/>
              <p:cNvSpPr>
                <a:spLocks/>
              </p:cNvSpPr>
              <p:nvPr/>
            </p:nvSpPr>
            <p:spPr bwMode="auto">
              <a:xfrm>
                <a:off x="-2963863" y="1122363"/>
                <a:ext cx="49213" cy="500063"/>
              </a:xfrm>
              <a:custGeom>
                <a:avLst/>
                <a:gdLst>
                  <a:gd name="T0" fmla="*/ 0 w 13"/>
                  <a:gd name="T1" fmla="*/ 0 h 133"/>
                  <a:gd name="T2" fmla="*/ 0 w 13"/>
                  <a:gd name="T3" fmla="*/ 133 h 133"/>
                  <a:gd name="T4" fmla="*/ 13 w 13"/>
                  <a:gd name="T5" fmla="*/ 133 h 133"/>
                  <a:gd name="T6" fmla="*/ 13 w 13"/>
                  <a:gd name="T7" fmla="*/ 0 h 133"/>
                  <a:gd name="T8" fmla="*/ 7 w 13"/>
                  <a:gd name="T9" fmla="*/ 1 h 133"/>
                  <a:gd name="T10" fmla="*/ 0 w 13"/>
                  <a:gd name="T1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3">
                    <a:moveTo>
                      <a:pt x="0" y="0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13" y="133"/>
                      <a:pt x="13" y="133"/>
                      <a:pt x="13" y="13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1" y="1"/>
                      <a:pt x="9" y="1"/>
                      <a:pt x="7" y="1"/>
                    </a:cubicBezTo>
                    <a:cubicBezTo>
                      <a:pt x="4" y="1"/>
                      <a:pt x="2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5" name="Oval 41"/>
              <p:cNvSpPr>
                <a:spLocks noChangeArrowheads="1"/>
              </p:cNvSpPr>
              <p:nvPr/>
            </p:nvSpPr>
            <p:spPr bwMode="auto">
              <a:xfrm>
                <a:off x="-2979738" y="1031875"/>
                <a:ext cx="79375" cy="793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6" name="Rectangle 42"/>
              <p:cNvSpPr>
                <a:spLocks noChangeArrowheads="1"/>
              </p:cNvSpPr>
              <p:nvPr/>
            </p:nvSpPr>
            <p:spPr bwMode="auto">
              <a:xfrm>
                <a:off x="-2881313" y="1127125"/>
                <a:ext cx="431800" cy="306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7" name="Rectangle 43"/>
              <p:cNvSpPr>
                <a:spLocks noChangeArrowheads="1"/>
              </p:cNvSpPr>
              <p:nvPr/>
            </p:nvSpPr>
            <p:spPr bwMode="auto">
              <a:xfrm>
                <a:off x="-1811338" y="168275"/>
                <a:ext cx="95250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8" name="Freeform 44"/>
              <p:cNvSpPr>
                <a:spLocks noEditPoints="1"/>
              </p:cNvSpPr>
              <p:nvPr/>
            </p:nvSpPr>
            <p:spPr bwMode="auto">
              <a:xfrm>
                <a:off x="-2166938" y="220663"/>
                <a:ext cx="514350" cy="368300"/>
              </a:xfrm>
              <a:custGeom>
                <a:avLst/>
                <a:gdLst>
                  <a:gd name="T0" fmla="*/ 69 w 137"/>
                  <a:gd name="T1" fmla="*/ 98 h 98"/>
                  <a:gd name="T2" fmla="*/ 137 w 137"/>
                  <a:gd name="T3" fmla="*/ 98 h 98"/>
                  <a:gd name="T4" fmla="*/ 137 w 137"/>
                  <a:gd name="T5" fmla="*/ 0 h 98"/>
                  <a:gd name="T6" fmla="*/ 69 w 137"/>
                  <a:gd name="T7" fmla="*/ 0 h 98"/>
                  <a:gd name="T8" fmla="*/ 69 w 137"/>
                  <a:gd name="T9" fmla="*/ 11 h 98"/>
                  <a:gd name="T10" fmla="*/ 69 w 137"/>
                  <a:gd name="T11" fmla="*/ 11 h 98"/>
                  <a:gd name="T12" fmla="*/ 107 w 137"/>
                  <a:gd name="T13" fmla="*/ 49 h 98"/>
                  <a:gd name="T14" fmla="*/ 69 w 137"/>
                  <a:gd name="T15" fmla="*/ 87 h 98"/>
                  <a:gd name="T16" fmla="*/ 69 w 137"/>
                  <a:gd name="T17" fmla="*/ 98 h 98"/>
                  <a:gd name="T18" fmla="*/ 0 w 137"/>
                  <a:gd name="T19" fmla="*/ 98 h 98"/>
                  <a:gd name="T20" fmla="*/ 69 w 137"/>
                  <a:gd name="T21" fmla="*/ 98 h 98"/>
                  <a:gd name="T22" fmla="*/ 69 w 137"/>
                  <a:gd name="T23" fmla="*/ 87 h 98"/>
                  <a:gd name="T24" fmla="*/ 31 w 137"/>
                  <a:gd name="T25" fmla="*/ 49 h 98"/>
                  <a:gd name="T26" fmla="*/ 69 w 137"/>
                  <a:gd name="T27" fmla="*/ 11 h 98"/>
                  <a:gd name="T28" fmla="*/ 69 w 137"/>
                  <a:gd name="T29" fmla="*/ 0 h 98"/>
                  <a:gd name="T30" fmla="*/ 0 w 137"/>
                  <a:gd name="T31" fmla="*/ 0 h 98"/>
                  <a:gd name="T32" fmla="*/ 0 w 137"/>
                  <a:gd name="T33" fmla="*/ 98 h 98"/>
                  <a:gd name="T34" fmla="*/ 69 w 137"/>
                  <a:gd name="T35" fmla="*/ 11 h 98"/>
                  <a:gd name="T36" fmla="*/ 69 w 137"/>
                  <a:gd name="T37" fmla="*/ 11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" h="98">
                    <a:moveTo>
                      <a:pt x="69" y="98"/>
                    </a:moveTo>
                    <a:cubicBezTo>
                      <a:pt x="137" y="98"/>
                      <a:pt x="137" y="98"/>
                      <a:pt x="137" y="98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90" y="11"/>
                      <a:pt x="107" y="28"/>
                      <a:pt x="107" y="49"/>
                    </a:cubicBezTo>
                    <a:cubicBezTo>
                      <a:pt x="107" y="70"/>
                      <a:pt x="90" y="87"/>
                      <a:pt x="69" y="87"/>
                    </a:cubicBezTo>
                    <a:lnTo>
                      <a:pt x="69" y="98"/>
                    </a:lnTo>
                    <a:close/>
                    <a:moveTo>
                      <a:pt x="0" y="98"/>
                    </a:moveTo>
                    <a:cubicBezTo>
                      <a:pt x="69" y="98"/>
                      <a:pt x="69" y="98"/>
                      <a:pt x="69" y="98"/>
                    </a:cubicBezTo>
                    <a:cubicBezTo>
                      <a:pt x="69" y="87"/>
                      <a:pt x="69" y="87"/>
                      <a:pt x="69" y="87"/>
                    </a:cubicBezTo>
                    <a:cubicBezTo>
                      <a:pt x="48" y="87"/>
                      <a:pt x="31" y="70"/>
                      <a:pt x="31" y="49"/>
                    </a:cubicBezTo>
                    <a:cubicBezTo>
                      <a:pt x="31" y="28"/>
                      <a:pt x="48" y="11"/>
                      <a:pt x="69" y="11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8"/>
                      <a:pt x="0" y="98"/>
                      <a:pt x="0" y="98"/>
                    </a:cubicBezTo>
                    <a:close/>
                    <a:moveTo>
                      <a:pt x="69" y="11"/>
                    </a:moveTo>
                    <a:cubicBezTo>
                      <a:pt x="69" y="11"/>
                      <a:pt x="69" y="11"/>
                      <a:pt x="69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9" name="Oval 45"/>
              <p:cNvSpPr>
                <a:spLocks noChangeArrowheads="1"/>
              </p:cNvSpPr>
              <p:nvPr/>
            </p:nvSpPr>
            <p:spPr bwMode="auto">
              <a:xfrm>
                <a:off x="-2006600" y="307975"/>
                <a:ext cx="192088" cy="1952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0" name="Rectangle 46"/>
              <p:cNvSpPr>
                <a:spLocks noChangeArrowheads="1"/>
              </p:cNvSpPr>
              <p:nvPr/>
            </p:nvSpPr>
            <p:spPr bwMode="auto">
              <a:xfrm>
                <a:off x="-2509838" y="7775575"/>
                <a:ext cx="673100" cy="428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1" name="Freeform 47"/>
              <p:cNvSpPr>
                <a:spLocks/>
              </p:cNvSpPr>
              <p:nvPr/>
            </p:nvSpPr>
            <p:spPr bwMode="auto">
              <a:xfrm>
                <a:off x="-2457450" y="8264525"/>
                <a:ext cx="106363" cy="66675"/>
              </a:xfrm>
              <a:custGeom>
                <a:avLst/>
                <a:gdLst>
                  <a:gd name="T0" fmla="*/ 2 w 28"/>
                  <a:gd name="T1" fmla="*/ 18 h 18"/>
                  <a:gd name="T2" fmla="*/ 3 w 28"/>
                  <a:gd name="T3" fmla="*/ 18 h 18"/>
                  <a:gd name="T4" fmla="*/ 26 w 28"/>
                  <a:gd name="T5" fmla="*/ 18 h 18"/>
                  <a:gd name="T6" fmla="*/ 26 w 28"/>
                  <a:gd name="T7" fmla="*/ 18 h 18"/>
                  <a:gd name="T8" fmla="*/ 28 w 28"/>
                  <a:gd name="T9" fmla="*/ 16 h 18"/>
                  <a:gd name="T10" fmla="*/ 28 w 28"/>
                  <a:gd name="T11" fmla="*/ 14 h 18"/>
                  <a:gd name="T12" fmla="*/ 14 w 28"/>
                  <a:gd name="T13" fmla="*/ 0 h 18"/>
                  <a:gd name="T14" fmla="*/ 0 w 28"/>
                  <a:gd name="T15" fmla="*/ 14 h 18"/>
                  <a:gd name="T16" fmla="*/ 0 w 28"/>
                  <a:gd name="T17" fmla="*/ 16 h 18"/>
                  <a:gd name="T18" fmla="*/ 2 w 28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18">
                    <a:moveTo>
                      <a:pt x="2" y="18"/>
                    </a:moveTo>
                    <a:cubicBezTo>
                      <a:pt x="2" y="18"/>
                      <a:pt x="3" y="18"/>
                      <a:pt x="3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7" y="17"/>
                      <a:pt x="28" y="16"/>
                      <a:pt x="28" y="16"/>
                    </a:cubicBezTo>
                    <a:cubicBezTo>
                      <a:pt x="28" y="15"/>
                      <a:pt x="28" y="15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1" y="16"/>
                      <a:pt x="2" y="17"/>
                      <a:pt x="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2" name="Freeform 48"/>
              <p:cNvSpPr>
                <a:spLocks/>
              </p:cNvSpPr>
              <p:nvPr/>
            </p:nvSpPr>
            <p:spPr bwMode="auto">
              <a:xfrm>
                <a:off x="-2227263" y="8264525"/>
                <a:ext cx="104775" cy="66675"/>
              </a:xfrm>
              <a:custGeom>
                <a:avLst/>
                <a:gdLst>
                  <a:gd name="T0" fmla="*/ 2 w 28"/>
                  <a:gd name="T1" fmla="*/ 18 h 18"/>
                  <a:gd name="T2" fmla="*/ 3 w 28"/>
                  <a:gd name="T3" fmla="*/ 18 h 18"/>
                  <a:gd name="T4" fmla="*/ 25 w 28"/>
                  <a:gd name="T5" fmla="*/ 18 h 18"/>
                  <a:gd name="T6" fmla="*/ 26 w 28"/>
                  <a:gd name="T7" fmla="*/ 18 h 18"/>
                  <a:gd name="T8" fmla="*/ 28 w 28"/>
                  <a:gd name="T9" fmla="*/ 16 h 18"/>
                  <a:gd name="T10" fmla="*/ 28 w 28"/>
                  <a:gd name="T11" fmla="*/ 14 h 18"/>
                  <a:gd name="T12" fmla="*/ 14 w 28"/>
                  <a:gd name="T13" fmla="*/ 0 h 18"/>
                  <a:gd name="T14" fmla="*/ 0 w 28"/>
                  <a:gd name="T15" fmla="*/ 14 h 18"/>
                  <a:gd name="T16" fmla="*/ 0 w 28"/>
                  <a:gd name="T17" fmla="*/ 16 h 18"/>
                  <a:gd name="T18" fmla="*/ 2 w 28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18">
                    <a:moveTo>
                      <a:pt x="2" y="18"/>
                    </a:moveTo>
                    <a:cubicBezTo>
                      <a:pt x="2" y="18"/>
                      <a:pt x="2" y="18"/>
                      <a:pt x="3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7" y="17"/>
                      <a:pt x="27" y="16"/>
                      <a:pt x="28" y="16"/>
                    </a:cubicBezTo>
                    <a:cubicBezTo>
                      <a:pt x="28" y="15"/>
                      <a:pt x="28" y="15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1" y="16"/>
                      <a:pt x="1" y="17"/>
                      <a:pt x="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3" name="Freeform 49"/>
              <p:cNvSpPr>
                <a:spLocks/>
              </p:cNvSpPr>
              <p:nvPr/>
            </p:nvSpPr>
            <p:spPr bwMode="auto">
              <a:xfrm>
                <a:off x="-1995488" y="8264525"/>
                <a:ext cx="106363" cy="66675"/>
              </a:xfrm>
              <a:custGeom>
                <a:avLst/>
                <a:gdLst>
                  <a:gd name="T0" fmla="*/ 2 w 28"/>
                  <a:gd name="T1" fmla="*/ 18 h 18"/>
                  <a:gd name="T2" fmla="*/ 24 w 28"/>
                  <a:gd name="T3" fmla="*/ 18 h 18"/>
                  <a:gd name="T4" fmla="*/ 25 w 28"/>
                  <a:gd name="T5" fmla="*/ 18 h 18"/>
                  <a:gd name="T6" fmla="*/ 28 w 28"/>
                  <a:gd name="T7" fmla="*/ 15 h 18"/>
                  <a:gd name="T8" fmla="*/ 28 w 28"/>
                  <a:gd name="T9" fmla="*/ 14 h 18"/>
                  <a:gd name="T10" fmla="*/ 14 w 28"/>
                  <a:gd name="T11" fmla="*/ 0 h 18"/>
                  <a:gd name="T12" fmla="*/ 0 w 28"/>
                  <a:gd name="T13" fmla="*/ 14 h 18"/>
                  <a:gd name="T14" fmla="*/ 0 w 28"/>
                  <a:gd name="T15" fmla="*/ 17 h 18"/>
                  <a:gd name="T16" fmla="*/ 1 w 28"/>
                  <a:gd name="T17" fmla="*/ 18 h 18"/>
                  <a:gd name="T18" fmla="*/ 2 w 28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18">
                    <a:moveTo>
                      <a:pt x="2" y="18"/>
                    </a:moveTo>
                    <a:cubicBezTo>
                      <a:pt x="24" y="18"/>
                      <a:pt x="24" y="18"/>
                      <a:pt x="24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7"/>
                      <a:pt x="27" y="16"/>
                      <a:pt x="28" y="15"/>
                    </a:cubicBezTo>
                    <a:cubicBezTo>
                      <a:pt x="28" y="15"/>
                      <a:pt x="28" y="14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7"/>
                      <a:pt x="1" y="17"/>
                      <a:pt x="1" y="18"/>
                    </a:cubicBezTo>
                    <a:cubicBezTo>
                      <a:pt x="1" y="18"/>
                      <a:pt x="1" y="18"/>
                      <a:pt x="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4" name="Freeform 50"/>
              <p:cNvSpPr>
                <a:spLocks/>
              </p:cNvSpPr>
              <p:nvPr/>
            </p:nvSpPr>
            <p:spPr bwMode="auto">
              <a:xfrm>
                <a:off x="-2513013" y="8331200"/>
                <a:ext cx="217488" cy="71438"/>
              </a:xfrm>
              <a:custGeom>
                <a:avLst/>
                <a:gdLst>
                  <a:gd name="T0" fmla="*/ 8 w 58"/>
                  <a:gd name="T1" fmla="*/ 0 h 19"/>
                  <a:gd name="T2" fmla="*/ 4 w 58"/>
                  <a:gd name="T3" fmla="*/ 1 h 19"/>
                  <a:gd name="T4" fmla="*/ 3 w 58"/>
                  <a:gd name="T5" fmla="*/ 12 h 19"/>
                  <a:gd name="T6" fmla="*/ 18 w 58"/>
                  <a:gd name="T7" fmla="*/ 19 h 19"/>
                  <a:gd name="T8" fmla="*/ 41 w 58"/>
                  <a:gd name="T9" fmla="*/ 19 h 19"/>
                  <a:gd name="T10" fmla="*/ 56 w 58"/>
                  <a:gd name="T11" fmla="*/ 12 h 19"/>
                  <a:gd name="T12" fmla="*/ 55 w 58"/>
                  <a:gd name="T13" fmla="*/ 1 h 19"/>
                  <a:gd name="T14" fmla="*/ 50 w 58"/>
                  <a:gd name="T15" fmla="*/ 0 h 19"/>
                  <a:gd name="T16" fmla="*/ 44 w 58"/>
                  <a:gd name="T17" fmla="*/ 2 h 19"/>
                  <a:gd name="T18" fmla="*/ 41 w 58"/>
                  <a:gd name="T19" fmla="*/ 4 h 19"/>
                  <a:gd name="T20" fmla="*/ 41 w 58"/>
                  <a:gd name="T21" fmla="*/ 4 h 19"/>
                  <a:gd name="T22" fmla="*/ 18 w 58"/>
                  <a:gd name="T23" fmla="*/ 4 h 19"/>
                  <a:gd name="T24" fmla="*/ 17 w 58"/>
                  <a:gd name="T25" fmla="*/ 4 h 19"/>
                  <a:gd name="T26" fmla="*/ 14 w 58"/>
                  <a:gd name="T27" fmla="*/ 2 h 19"/>
                  <a:gd name="T28" fmla="*/ 8 w 58"/>
                  <a:gd name="T2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19">
                    <a:moveTo>
                      <a:pt x="8" y="0"/>
                    </a:moveTo>
                    <a:cubicBezTo>
                      <a:pt x="7" y="0"/>
                      <a:pt x="5" y="0"/>
                      <a:pt x="4" y="1"/>
                    </a:cubicBezTo>
                    <a:cubicBezTo>
                      <a:pt x="1" y="4"/>
                      <a:pt x="0" y="9"/>
                      <a:pt x="3" y="12"/>
                    </a:cubicBezTo>
                    <a:cubicBezTo>
                      <a:pt x="7" y="16"/>
                      <a:pt x="12" y="19"/>
                      <a:pt x="18" y="19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6" y="19"/>
                      <a:pt x="52" y="16"/>
                      <a:pt x="56" y="12"/>
                    </a:cubicBezTo>
                    <a:cubicBezTo>
                      <a:pt x="58" y="9"/>
                      <a:pt x="58" y="4"/>
                      <a:pt x="55" y="1"/>
                    </a:cubicBezTo>
                    <a:cubicBezTo>
                      <a:pt x="53" y="0"/>
                      <a:pt x="52" y="0"/>
                      <a:pt x="50" y="0"/>
                    </a:cubicBezTo>
                    <a:cubicBezTo>
                      <a:pt x="48" y="0"/>
                      <a:pt x="46" y="1"/>
                      <a:pt x="44" y="2"/>
                    </a:cubicBezTo>
                    <a:cubicBezTo>
                      <a:pt x="43" y="3"/>
                      <a:pt x="42" y="4"/>
                      <a:pt x="41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6" y="4"/>
                      <a:pt x="15" y="3"/>
                      <a:pt x="14" y="2"/>
                    </a:cubicBezTo>
                    <a:cubicBezTo>
                      <a:pt x="13" y="1"/>
                      <a:pt x="11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5" name="Freeform 51"/>
              <p:cNvSpPr>
                <a:spLocks/>
              </p:cNvSpPr>
              <p:nvPr/>
            </p:nvSpPr>
            <p:spPr bwMode="auto">
              <a:xfrm>
                <a:off x="-2284413" y="8331200"/>
                <a:ext cx="217488" cy="71438"/>
              </a:xfrm>
              <a:custGeom>
                <a:avLst/>
                <a:gdLst>
                  <a:gd name="T0" fmla="*/ 13 w 58"/>
                  <a:gd name="T1" fmla="*/ 2 h 19"/>
                  <a:gd name="T2" fmla="*/ 13 w 58"/>
                  <a:gd name="T3" fmla="*/ 2 h 19"/>
                  <a:gd name="T4" fmla="*/ 13 w 58"/>
                  <a:gd name="T5" fmla="*/ 1 h 19"/>
                  <a:gd name="T6" fmla="*/ 13 w 58"/>
                  <a:gd name="T7" fmla="*/ 1 h 19"/>
                  <a:gd name="T8" fmla="*/ 12 w 58"/>
                  <a:gd name="T9" fmla="*/ 1 h 19"/>
                  <a:gd name="T10" fmla="*/ 12 w 58"/>
                  <a:gd name="T11" fmla="*/ 1 h 19"/>
                  <a:gd name="T12" fmla="*/ 12 w 58"/>
                  <a:gd name="T13" fmla="*/ 0 h 19"/>
                  <a:gd name="T14" fmla="*/ 11 w 58"/>
                  <a:gd name="T15" fmla="*/ 0 h 19"/>
                  <a:gd name="T16" fmla="*/ 11 w 58"/>
                  <a:gd name="T17" fmla="*/ 0 h 19"/>
                  <a:gd name="T18" fmla="*/ 11 w 58"/>
                  <a:gd name="T19" fmla="*/ 0 h 19"/>
                  <a:gd name="T20" fmla="*/ 10 w 58"/>
                  <a:gd name="T21" fmla="*/ 0 h 19"/>
                  <a:gd name="T22" fmla="*/ 10 w 58"/>
                  <a:gd name="T23" fmla="*/ 0 h 19"/>
                  <a:gd name="T24" fmla="*/ 9 w 58"/>
                  <a:gd name="T25" fmla="*/ 0 h 19"/>
                  <a:gd name="T26" fmla="*/ 9 w 58"/>
                  <a:gd name="T27" fmla="*/ 0 h 19"/>
                  <a:gd name="T28" fmla="*/ 9 w 58"/>
                  <a:gd name="T29" fmla="*/ 0 h 19"/>
                  <a:gd name="T30" fmla="*/ 8 w 58"/>
                  <a:gd name="T31" fmla="*/ 0 h 19"/>
                  <a:gd name="T32" fmla="*/ 8 w 58"/>
                  <a:gd name="T33" fmla="*/ 0 h 19"/>
                  <a:gd name="T34" fmla="*/ 7 w 58"/>
                  <a:gd name="T35" fmla="*/ 0 h 19"/>
                  <a:gd name="T36" fmla="*/ 7 w 58"/>
                  <a:gd name="T37" fmla="*/ 0 h 19"/>
                  <a:gd name="T38" fmla="*/ 6 w 58"/>
                  <a:gd name="T39" fmla="*/ 0 h 19"/>
                  <a:gd name="T40" fmla="*/ 6 w 58"/>
                  <a:gd name="T41" fmla="*/ 0 h 19"/>
                  <a:gd name="T42" fmla="*/ 5 w 58"/>
                  <a:gd name="T43" fmla="*/ 1 h 19"/>
                  <a:gd name="T44" fmla="*/ 5 w 58"/>
                  <a:gd name="T45" fmla="*/ 1 h 19"/>
                  <a:gd name="T46" fmla="*/ 4 w 58"/>
                  <a:gd name="T47" fmla="*/ 1 h 19"/>
                  <a:gd name="T48" fmla="*/ 3 w 58"/>
                  <a:gd name="T49" fmla="*/ 12 h 19"/>
                  <a:gd name="T50" fmla="*/ 18 w 58"/>
                  <a:gd name="T51" fmla="*/ 19 h 19"/>
                  <a:gd name="T52" fmla="*/ 40 w 58"/>
                  <a:gd name="T53" fmla="*/ 19 h 19"/>
                  <a:gd name="T54" fmla="*/ 56 w 58"/>
                  <a:gd name="T55" fmla="*/ 12 h 19"/>
                  <a:gd name="T56" fmla="*/ 55 w 58"/>
                  <a:gd name="T57" fmla="*/ 1 h 19"/>
                  <a:gd name="T58" fmla="*/ 54 w 58"/>
                  <a:gd name="T59" fmla="*/ 1 h 19"/>
                  <a:gd name="T60" fmla="*/ 53 w 58"/>
                  <a:gd name="T61" fmla="*/ 1 h 19"/>
                  <a:gd name="T62" fmla="*/ 52 w 58"/>
                  <a:gd name="T63" fmla="*/ 0 h 19"/>
                  <a:gd name="T64" fmla="*/ 52 w 58"/>
                  <a:gd name="T65" fmla="*/ 0 h 19"/>
                  <a:gd name="T66" fmla="*/ 51 w 58"/>
                  <a:gd name="T67" fmla="*/ 0 h 19"/>
                  <a:gd name="T68" fmla="*/ 51 w 58"/>
                  <a:gd name="T69" fmla="*/ 0 h 19"/>
                  <a:gd name="T70" fmla="*/ 50 w 58"/>
                  <a:gd name="T71" fmla="*/ 0 h 19"/>
                  <a:gd name="T72" fmla="*/ 50 w 58"/>
                  <a:gd name="T73" fmla="*/ 0 h 19"/>
                  <a:gd name="T74" fmla="*/ 50 w 58"/>
                  <a:gd name="T75" fmla="*/ 0 h 19"/>
                  <a:gd name="T76" fmla="*/ 49 w 58"/>
                  <a:gd name="T77" fmla="*/ 0 h 19"/>
                  <a:gd name="T78" fmla="*/ 49 w 58"/>
                  <a:gd name="T79" fmla="*/ 0 h 19"/>
                  <a:gd name="T80" fmla="*/ 48 w 58"/>
                  <a:gd name="T81" fmla="*/ 0 h 19"/>
                  <a:gd name="T82" fmla="*/ 48 w 58"/>
                  <a:gd name="T83" fmla="*/ 0 h 19"/>
                  <a:gd name="T84" fmla="*/ 48 w 58"/>
                  <a:gd name="T85" fmla="*/ 0 h 19"/>
                  <a:gd name="T86" fmla="*/ 47 w 58"/>
                  <a:gd name="T87" fmla="*/ 0 h 19"/>
                  <a:gd name="T88" fmla="*/ 47 w 58"/>
                  <a:gd name="T89" fmla="*/ 0 h 19"/>
                  <a:gd name="T90" fmla="*/ 47 w 58"/>
                  <a:gd name="T91" fmla="*/ 0 h 19"/>
                  <a:gd name="T92" fmla="*/ 46 w 58"/>
                  <a:gd name="T93" fmla="*/ 1 h 19"/>
                  <a:gd name="T94" fmla="*/ 46 w 58"/>
                  <a:gd name="T95" fmla="*/ 1 h 19"/>
                  <a:gd name="T96" fmla="*/ 46 w 58"/>
                  <a:gd name="T97" fmla="*/ 1 h 19"/>
                  <a:gd name="T98" fmla="*/ 45 w 58"/>
                  <a:gd name="T99" fmla="*/ 1 h 19"/>
                  <a:gd name="T100" fmla="*/ 45 w 58"/>
                  <a:gd name="T101" fmla="*/ 2 h 19"/>
                  <a:gd name="T102" fmla="*/ 45 w 58"/>
                  <a:gd name="T103" fmla="*/ 2 h 19"/>
                  <a:gd name="T104" fmla="*/ 44 w 58"/>
                  <a:gd name="T105" fmla="*/ 2 h 19"/>
                  <a:gd name="T106" fmla="*/ 41 w 58"/>
                  <a:gd name="T107" fmla="*/ 4 h 19"/>
                  <a:gd name="T108" fmla="*/ 40 w 58"/>
                  <a:gd name="T109" fmla="*/ 4 h 19"/>
                  <a:gd name="T110" fmla="*/ 18 w 58"/>
                  <a:gd name="T111" fmla="*/ 4 h 19"/>
                  <a:gd name="T112" fmla="*/ 17 w 58"/>
                  <a:gd name="T113" fmla="*/ 4 h 19"/>
                  <a:gd name="T114" fmla="*/ 14 w 58"/>
                  <a:gd name="T115" fmla="*/ 2 h 19"/>
                  <a:gd name="T116" fmla="*/ 13 w 58"/>
                  <a:gd name="T11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8" h="19">
                    <a:moveTo>
                      <a:pt x="13" y="2"/>
                    </a:move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1" y="4"/>
                      <a:pt x="0" y="9"/>
                      <a:pt x="3" y="12"/>
                    </a:cubicBezTo>
                    <a:cubicBezTo>
                      <a:pt x="6" y="16"/>
                      <a:pt x="12" y="19"/>
                      <a:pt x="18" y="19"/>
                    </a:cubicBezTo>
                    <a:cubicBezTo>
                      <a:pt x="40" y="19"/>
                      <a:pt x="40" y="19"/>
                      <a:pt x="40" y="19"/>
                    </a:cubicBezTo>
                    <a:cubicBezTo>
                      <a:pt x="46" y="19"/>
                      <a:pt x="52" y="16"/>
                      <a:pt x="56" y="12"/>
                    </a:cubicBezTo>
                    <a:cubicBezTo>
                      <a:pt x="58" y="9"/>
                      <a:pt x="58" y="4"/>
                      <a:pt x="55" y="1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4" y="1"/>
                      <a:pt x="53" y="1"/>
                      <a:pt x="53" y="1"/>
                    </a:cubicBezTo>
                    <a:cubicBezTo>
                      <a:pt x="53" y="0"/>
                      <a:pt x="53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0"/>
                      <a:pt x="50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6" y="1"/>
                      <a:pt x="46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5" y="2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5" y="2"/>
                      <a:pt x="44" y="2"/>
                      <a:pt x="44" y="2"/>
                    </a:cubicBezTo>
                    <a:cubicBezTo>
                      <a:pt x="43" y="3"/>
                      <a:pt x="42" y="4"/>
                      <a:pt x="41" y="4"/>
                    </a:cubicBezTo>
                    <a:cubicBezTo>
                      <a:pt x="41" y="4"/>
                      <a:pt x="41" y="4"/>
                      <a:pt x="40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7" y="4"/>
                      <a:pt x="17" y="4"/>
                    </a:cubicBezTo>
                    <a:cubicBezTo>
                      <a:pt x="16" y="4"/>
                      <a:pt x="15" y="3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6" name="Freeform 52"/>
              <p:cNvSpPr>
                <a:spLocks/>
              </p:cNvSpPr>
              <p:nvPr/>
            </p:nvSpPr>
            <p:spPr bwMode="auto">
              <a:xfrm>
                <a:off x="-2054225" y="8331200"/>
                <a:ext cx="217488" cy="71438"/>
              </a:xfrm>
              <a:custGeom>
                <a:avLst/>
                <a:gdLst>
                  <a:gd name="T0" fmla="*/ 14 w 58"/>
                  <a:gd name="T1" fmla="*/ 2 h 19"/>
                  <a:gd name="T2" fmla="*/ 8 w 58"/>
                  <a:gd name="T3" fmla="*/ 0 h 19"/>
                  <a:gd name="T4" fmla="*/ 3 w 58"/>
                  <a:gd name="T5" fmla="*/ 1 h 19"/>
                  <a:gd name="T6" fmla="*/ 3 w 58"/>
                  <a:gd name="T7" fmla="*/ 12 h 19"/>
                  <a:gd name="T8" fmla="*/ 18 w 58"/>
                  <a:gd name="T9" fmla="*/ 19 h 19"/>
                  <a:gd name="T10" fmla="*/ 40 w 58"/>
                  <a:gd name="T11" fmla="*/ 19 h 19"/>
                  <a:gd name="T12" fmla="*/ 55 w 58"/>
                  <a:gd name="T13" fmla="*/ 12 h 19"/>
                  <a:gd name="T14" fmla="*/ 54 w 58"/>
                  <a:gd name="T15" fmla="*/ 1 h 19"/>
                  <a:gd name="T16" fmla="*/ 50 w 58"/>
                  <a:gd name="T17" fmla="*/ 0 h 19"/>
                  <a:gd name="T18" fmla="*/ 44 w 58"/>
                  <a:gd name="T19" fmla="*/ 2 h 19"/>
                  <a:gd name="T20" fmla="*/ 42 w 58"/>
                  <a:gd name="T21" fmla="*/ 4 h 19"/>
                  <a:gd name="T22" fmla="*/ 40 w 58"/>
                  <a:gd name="T23" fmla="*/ 4 h 19"/>
                  <a:gd name="T24" fmla="*/ 18 w 58"/>
                  <a:gd name="T25" fmla="*/ 4 h 19"/>
                  <a:gd name="T26" fmla="*/ 18 w 58"/>
                  <a:gd name="T27" fmla="*/ 4 h 19"/>
                  <a:gd name="T28" fmla="*/ 14 w 58"/>
                  <a:gd name="T29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19">
                    <a:moveTo>
                      <a:pt x="14" y="2"/>
                    </a:moveTo>
                    <a:cubicBezTo>
                      <a:pt x="12" y="1"/>
                      <a:pt x="10" y="0"/>
                      <a:pt x="8" y="0"/>
                    </a:cubicBezTo>
                    <a:cubicBezTo>
                      <a:pt x="7" y="0"/>
                      <a:pt x="5" y="0"/>
                      <a:pt x="3" y="1"/>
                    </a:cubicBezTo>
                    <a:cubicBezTo>
                      <a:pt x="0" y="4"/>
                      <a:pt x="0" y="9"/>
                      <a:pt x="3" y="12"/>
                    </a:cubicBezTo>
                    <a:cubicBezTo>
                      <a:pt x="6" y="16"/>
                      <a:pt x="12" y="19"/>
                      <a:pt x="18" y="19"/>
                    </a:cubicBezTo>
                    <a:cubicBezTo>
                      <a:pt x="40" y="19"/>
                      <a:pt x="40" y="19"/>
                      <a:pt x="40" y="19"/>
                    </a:cubicBezTo>
                    <a:cubicBezTo>
                      <a:pt x="46" y="19"/>
                      <a:pt x="52" y="16"/>
                      <a:pt x="55" y="12"/>
                    </a:cubicBezTo>
                    <a:cubicBezTo>
                      <a:pt x="58" y="9"/>
                      <a:pt x="58" y="4"/>
                      <a:pt x="54" y="1"/>
                    </a:cubicBezTo>
                    <a:cubicBezTo>
                      <a:pt x="53" y="0"/>
                      <a:pt x="51" y="0"/>
                      <a:pt x="50" y="0"/>
                    </a:cubicBezTo>
                    <a:cubicBezTo>
                      <a:pt x="48" y="0"/>
                      <a:pt x="46" y="1"/>
                      <a:pt x="44" y="2"/>
                    </a:cubicBezTo>
                    <a:cubicBezTo>
                      <a:pt x="43" y="3"/>
                      <a:pt x="43" y="4"/>
                      <a:pt x="42" y="4"/>
                    </a:cubicBezTo>
                    <a:cubicBezTo>
                      <a:pt x="41" y="4"/>
                      <a:pt x="41" y="4"/>
                      <a:pt x="40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4"/>
                      <a:pt x="15" y="3"/>
                      <a:pt x="1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7" name="Freeform 53"/>
              <p:cNvSpPr>
                <a:spLocks/>
              </p:cNvSpPr>
              <p:nvPr/>
            </p:nvSpPr>
            <p:spPr bwMode="auto">
              <a:xfrm>
                <a:off x="-2949575" y="1719263"/>
                <a:ext cx="574675" cy="544513"/>
              </a:xfrm>
              <a:custGeom>
                <a:avLst/>
                <a:gdLst>
                  <a:gd name="T0" fmla="*/ 26 w 153"/>
                  <a:gd name="T1" fmla="*/ 145 h 145"/>
                  <a:gd name="T2" fmla="*/ 52 w 153"/>
                  <a:gd name="T3" fmla="*/ 119 h 145"/>
                  <a:gd name="T4" fmla="*/ 52 w 153"/>
                  <a:gd name="T5" fmla="*/ 119 h 145"/>
                  <a:gd name="T6" fmla="*/ 52 w 153"/>
                  <a:gd name="T7" fmla="*/ 33 h 145"/>
                  <a:gd name="T8" fmla="*/ 137 w 153"/>
                  <a:gd name="T9" fmla="*/ 33 h 145"/>
                  <a:gd name="T10" fmla="*/ 137 w 153"/>
                  <a:gd name="T11" fmla="*/ 94 h 145"/>
                  <a:gd name="T12" fmla="*/ 127 w 153"/>
                  <a:gd name="T13" fmla="*/ 93 h 145"/>
                  <a:gd name="T14" fmla="*/ 101 w 153"/>
                  <a:gd name="T15" fmla="*/ 119 h 145"/>
                  <a:gd name="T16" fmla="*/ 127 w 153"/>
                  <a:gd name="T17" fmla="*/ 145 h 145"/>
                  <a:gd name="T18" fmla="*/ 153 w 153"/>
                  <a:gd name="T19" fmla="*/ 119 h 145"/>
                  <a:gd name="T20" fmla="*/ 153 w 153"/>
                  <a:gd name="T21" fmla="*/ 119 h 145"/>
                  <a:gd name="T22" fmla="*/ 153 w 153"/>
                  <a:gd name="T23" fmla="*/ 119 h 145"/>
                  <a:gd name="T24" fmla="*/ 153 w 153"/>
                  <a:gd name="T25" fmla="*/ 33 h 145"/>
                  <a:gd name="T26" fmla="*/ 153 w 153"/>
                  <a:gd name="T27" fmla="*/ 0 h 145"/>
                  <a:gd name="T28" fmla="*/ 137 w 153"/>
                  <a:gd name="T29" fmla="*/ 0 h 145"/>
                  <a:gd name="T30" fmla="*/ 52 w 153"/>
                  <a:gd name="T31" fmla="*/ 0 h 145"/>
                  <a:gd name="T32" fmla="*/ 36 w 153"/>
                  <a:gd name="T33" fmla="*/ 0 h 145"/>
                  <a:gd name="T34" fmla="*/ 36 w 153"/>
                  <a:gd name="T35" fmla="*/ 33 h 145"/>
                  <a:gd name="T36" fmla="*/ 36 w 153"/>
                  <a:gd name="T37" fmla="*/ 94 h 145"/>
                  <a:gd name="T38" fmla="*/ 26 w 153"/>
                  <a:gd name="T39" fmla="*/ 93 h 145"/>
                  <a:gd name="T40" fmla="*/ 0 w 153"/>
                  <a:gd name="T41" fmla="*/ 119 h 145"/>
                  <a:gd name="T42" fmla="*/ 26 w 153"/>
                  <a:gd name="T4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3" h="145">
                    <a:moveTo>
                      <a:pt x="26" y="145"/>
                    </a:moveTo>
                    <a:cubicBezTo>
                      <a:pt x="40" y="145"/>
                      <a:pt x="52" y="133"/>
                      <a:pt x="52" y="119"/>
                    </a:cubicBezTo>
                    <a:cubicBezTo>
                      <a:pt x="52" y="119"/>
                      <a:pt x="52" y="119"/>
                      <a:pt x="52" y="119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137" y="33"/>
                      <a:pt x="137" y="33"/>
                      <a:pt x="137" y="33"/>
                    </a:cubicBezTo>
                    <a:cubicBezTo>
                      <a:pt x="137" y="94"/>
                      <a:pt x="137" y="94"/>
                      <a:pt x="137" y="94"/>
                    </a:cubicBezTo>
                    <a:cubicBezTo>
                      <a:pt x="134" y="93"/>
                      <a:pt x="130" y="93"/>
                      <a:pt x="127" y="93"/>
                    </a:cubicBezTo>
                    <a:cubicBezTo>
                      <a:pt x="112" y="93"/>
                      <a:pt x="101" y="104"/>
                      <a:pt x="101" y="119"/>
                    </a:cubicBezTo>
                    <a:cubicBezTo>
                      <a:pt x="101" y="133"/>
                      <a:pt x="112" y="145"/>
                      <a:pt x="127" y="145"/>
                    </a:cubicBezTo>
                    <a:cubicBezTo>
                      <a:pt x="141" y="145"/>
                      <a:pt x="153" y="133"/>
                      <a:pt x="153" y="119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53" y="33"/>
                      <a:pt x="153" y="33"/>
                      <a:pt x="153" y="33"/>
                    </a:cubicBezTo>
                    <a:cubicBezTo>
                      <a:pt x="153" y="0"/>
                      <a:pt x="153" y="0"/>
                      <a:pt x="153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3" y="93"/>
                      <a:pt x="29" y="93"/>
                      <a:pt x="26" y="93"/>
                    </a:cubicBezTo>
                    <a:cubicBezTo>
                      <a:pt x="11" y="93"/>
                      <a:pt x="0" y="104"/>
                      <a:pt x="0" y="119"/>
                    </a:cubicBezTo>
                    <a:cubicBezTo>
                      <a:pt x="0" y="133"/>
                      <a:pt x="11" y="145"/>
                      <a:pt x="26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8" name="Freeform 54"/>
              <p:cNvSpPr>
                <a:spLocks/>
              </p:cNvSpPr>
              <p:nvPr/>
            </p:nvSpPr>
            <p:spPr bwMode="auto">
              <a:xfrm>
                <a:off x="-1382713" y="8283575"/>
                <a:ext cx="195263" cy="63500"/>
              </a:xfrm>
              <a:custGeom>
                <a:avLst/>
                <a:gdLst>
                  <a:gd name="T0" fmla="*/ 3 w 123"/>
                  <a:gd name="T1" fmla="*/ 0 h 40"/>
                  <a:gd name="T2" fmla="*/ 0 w 123"/>
                  <a:gd name="T3" fmla="*/ 40 h 40"/>
                  <a:gd name="T4" fmla="*/ 123 w 123"/>
                  <a:gd name="T5" fmla="*/ 40 h 40"/>
                  <a:gd name="T6" fmla="*/ 121 w 123"/>
                  <a:gd name="T7" fmla="*/ 0 h 40"/>
                  <a:gd name="T8" fmla="*/ 3 w 123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40">
                    <a:moveTo>
                      <a:pt x="3" y="0"/>
                    </a:moveTo>
                    <a:lnTo>
                      <a:pt x="0" y="40"/>
                    </a:lnTo>
                    <a:lnTo>
                      <a:pt x="123" y="40"/>
                    </a:lnTo>
                    <a:lnTo>
                      <a:pt x="121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9" name="Freeform 55"/>
              <p:cNvSpPr>
                <a:spLocks noEditPoints="1"/>
              </p:cNvSpPr>
              <p:nvPr/>
            </p:nvSpPr>
            <p:spPr bwMode="auto">
              <a:xfrm>
                <a:off x="-1555750" y="7926388"/>
                <a:ext cx="546100" cy="338138"/>
              </a:xfrm>
              <a:custGeom>
                <a:avLst/>
                <a:gdLst>
                  <a:gd name="T0" fmla="*/ 230 w 344"/>
                  <a:gd name="T1" fmla="*/ 213 h 213"/>
                  <a:gd name="T2" fmla="*/ 344 w 344"/>
                  <a:gd name="T3" fmla="*/ 213 h 213"/>
                  <a:gd name="T4" fmla="*/ 344 w 344"/>
                  <a:gd name="T5" fmla="*/ 0 h 213"/>
                  <a:gd name="T6" fmla="*/ 171 w 344"/>
                  <a:gd name="T7" fmla="*/ 0 h 213"/>
                  <a:gd name="T8" fmla="*/ 171 w 344"/>
                  <a:gd name="T9" fmla="*/ 26 h 213"/>
                  <a:gd name="T10" fmla="*/ 313 w 344"/>
                  <a:gd name="T11" fmla="*/ 26 h 213"/>
                  <a:gd name="T12" fmla="*/ 313 w 344"/>
                  <a:gd name="T13" fmla="*/ 187 h 213"/>
                  <a:gd name="T14" fmla="*/ 228 w 344"/>
                  <a:gd name="T15" fmla="*/ 187 h 213"/>
                  <a:gd name="T16" fmla="*/ 171 w 344"/>
                  <a:gd name="T17" fmla="*/ 187 h 213"/>
                  <a:gd name="T18" fmla="*/ 171 w 344"/>
                  <a:gd name="T19" fmla="*/ 213 h 213"/>
                  <a:gd name="T20" fmla="*/ 230 w 344"/>
                  <a:gd name="T21" fmla="*/ 213 h 213"/>
                  <a:gd name="T22" fmla="*/ 171 w 344"/>
                  <a:gd name="T23" fmla="*/ 0 h 213"/>
                  <a:gd name="T24" fmla="*/ 0 w 344"/>
                  <a:gd name="T25" fmla="*/ 0 h 213"/>
                  <a:gd name="T26" fmla="*/ 0 w 344"/>
                  <a:gd name="T27" fmla="*/ 213 h 213"/>
                  <a:gd name="T28" fmla="*/ 112 w 344"/>
                  <a:gd name="T29" fmla="*/ 213 h 213"/>
                  <a:gd name="T30" fmla="*/ 171 w 344"/>
                  <a:gd name="T31" fmla="*/ 213 h 213"/>
                  <a:gd name="T32" fmla="*/ 171 w 344"/>
                  <a:gd name="T33" fmla="*/ 187 h 213"/>
                  <a:gd name="T34" fmla="*/ 114 w 344"/>
                  <a:gd name="T35" fmla="*/ 187 h 213"/>
                  <a:gd name="T36" fmla="*/ 31 w 344"/>
                  <a:gd name="T37" fmla="*/ 187 h 213"/>
                  <a:gd name="T38" fmla="*/ 31 w 344"/>
                  <a:gd name="T39" fmla="*/ 187 h 213"/>
                  <a:gd name="T40" fmla="*/ 31 w 344"/>
                  <a:gd name="T41" fmla="*/ 26 h 213"/>
                  <a:gd name="T42" fmla="*/ 171 w 344"/>
                  <a:gd name="T43" fmla="*/ 26 h 213"/>
                  <a:gd name="T44" fmla="*/ 171 w 344"/>
                  <a:gd name="T4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4" h="213">
                    <a:moveTo>
                      <a:pt x="230" y="213"/>
                    </a:moveTo>
                    <a:lnTo>
                      <a:pt x="344" y="213"/>
                    </a:lnTo>
                    <a:lnTo>
                      <a:pt x="344" y="0"/>
                    </a:lnTo>
                    <a:lnTo>
                      <a:pt x="171" y="0"/>
                    </a:lnTo>
                    <a:lnTo>
                      <a:pt x="171" y="26"/>
                    </a:lnTo>
                    <a:lnTo>
                      <a:pt x="313" y="26"/>
                    </a:lnTo>
                    <a:lnTo>
                      <a:pt x="313" y="187"/>
                    </a:lnTo>
                    <a:lnTo>
                      <a:pt x="228" y="187"/>
                    </a:lnTo>
                    <a:lnTo>
                      <a:pt x="171" y="187"/>
                    </a:lnTo>
                    <a:lnTo>
                      <a:pt x="171" y="213"/>
                    </a:lnTo>
                    <a:lnTo>
                      <a:pt x="230" y="213"/>
                    </a:lnTo>
                    <a:close/>
                    <a:moveTo>
                      <a:pt x="171" y="0"/>
                    </a:moveTo>
                    <a:lnTo>
                      <a:pt x="0" y="0"/>
                    </a:lnTo>
                    <a:lnTo>
                      <a:pt x="0" y="213"/>
                    </a:lnTo>
                    <a:lnTo>
                      <a:pt x="112" y="213"/>
                    </a:lnTo>
                    <a:lnTo>
                      <a:pt x="171" y="213"/>
                    </a:lnTo>
                    <a:lnTo>
                      <a:pt x="171" y="187"/>
                    </a:lnTo>
                    <a:lnTo>
                      <a:pt x="114" y="187"/>
                    </a:lnTo>
                    <a:lnTo>
                      <a:pt x="31" y="187"/>
                    </a:lnTo>
                    <a:lnTo>
                      <a:pt x="31" y="187"/>
                    </a:lnTo>
                    <a:lnTo>
                      <a:pt x="31" y="26"/>
                    </a:lnTo>
                    <a:lnTo>
                      <a:pt x="171" y="26"/>
                    </a:lnTo>
                    <a:lnTo>
                      <a:pt x="17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0" name="Freeform 56"/>
              <p:cNvSpPr>
                <a:spLocks/>
              </p:cNvSpPr>
              <p:nvPr/>
            </p:nvSpPr>
            <p:spPr bwMode="auto">
              <a:xfrm>
                <a:off x="-1419225" y="8366125"/>
                <a:ext cx="269875" cy="25400"/>
              </a:xfrm>
              <a:custGeom>
                <a:avLst/>
                <a:gdLst>
                  <a:gd name="T0" fmla="*/ 0 w 170"/>
                  <a:gd name="T1" fmla="*/ 0 h 16"/>
                  <a:gd name="T2" fmla="*/ 0 w 170"/>
                  <a:gd name="T3" fmla="*/ 16 h 16"/>
                  <a:gd name="T4" fmla="*/ 170 w 170"/>
                  <a:gd name="T5" fmla="*/ 16 h 16"/>
                  <a:gd name="T6" fmla="*/ 170 w 170"/>
                  <a:gd name="T7" fmla="*/ 0 h 16"/>
                  <a:gd name="T8" fmla="*/ 146 w 170"/>
                  <a:gd name="T9" fmla="*/ 0 h 16"/>
                  <a:gd name="T10" fmla="*/ 23 w 170"/>
                  <a:gd name="T11" fmla="*/ 0 h 16"/>
                  <a:gd name="T12" fmla="*/ 0 w 170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6">
                    <a:moveTo>
                      <a:pt x="0" y="0"/>
                    </a:moveTo>
                    <a:lnTo>
                      <a:pt x="0" y="16"/>
                    </a:lnTo>
                    <a:lnTo>
                      <a:pt x="170" y="16"/>
                    </a:lnTo>
                    <a:lnTo>
                      <a:pt x="170" y="0"/>
                    </a:lnTo>
                    <a:lnTo>
                      <a:pt x="146" y="0"/>
                    </a:lnTo>
                    <a:lnTo>
                      <a:pt x="2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1" name="Freeform 57"/>
              <p:cNvSpPr>
                <a:spLocks noEditPoints="1"/>
              </p:cNvSpPr>
              <p:nvPr/>
            </p:nvSpPr>
            <p:spPr bwMode="auto">
              <a:xfrm>
                <a:off x="-4494213" y="8478838"/>
                <a:ext cx="233363" cy="520700"/>
              </a:xfrm>
              <a:custGeom>
                <a:avLst/>
                <a:gdLst>
                  <a:gd name="T0" fmla="*/ 31 w 62"/>
                  <a:gd name="T1" fmla="*/ 120 h 139"/>
                  <a:gd name="T2" fmla="*/ 31 w 62"/>
                  <a:gd name="T3" fmla="*/ 120 h 139"/>
                  <a:gd name="T4" fmla="*/ 60 w 62"/>
                  <a:gd name="T5" fmla="*/ 135 h 139"/>
                  <a:gd name="T6" fmla="*/ 61 w 62"/>
                  <a:gd name="T7" fmla="*/ 135 h 139"/>
                  <a:gd name="T8" fmla="*/ 61 w 62"/>
                  <a:gd name="T9" fmla="*/ 36 h 139"/>
                  <a:gd name="T10" fmla="*/ 60 w 62"/>
                  <a:gd name="T11" fmla="*/ 22 h 139"/>
                  <a:gd name="T12" fmla="*/ 52 w 62"/>
                  <a:gd name="T13" fmla="*/ 12 h 139"/>
                  <a:gd name="T14" fmla="*/ 52 w 62"/>
                  <a:gd name="T15" fmla="*/ 4 h 139"/>
                  <a:gd name="T16" fmla="*/ 52 w 62"/>
                  <a:gd name="T17" fmla="*/ 0 h 139"/>
                  <a:gd name="T18" fmla="*/ 48 w 62"/>
                  <a:gd name="T19" fmla="*/ 0 h 139"/>
                  <a:gd name="T20" fmla="*/ 31 w 62"/>
                  <a:gd name="T21" fmla="*/ 0 h 139"/>
                  <a:gd name="T22" fmla="*/ 31 w 62"/>
                  <a:gd name="T23" fmla="*/ 4 h 139"/>
                  <a:gd name="T24" fmla="*/ 48 w 62"/>
                  <a:gd name="T25" fmla="*/ 4 h 139"/>
                  <a:gd name="T26" fmla="*/ 48 w 62"/>
                  <a:gd name="T27" fmla="*/ 10 h 139"/>
                  <a:gd name="T28" fmla="*/ 48 w 62"/>
                  <a:gd name="T29" fmla="*/ 58 h 139"/>
                  <a:gd name="T30" fmla="*/ 31 w 62"/>
                  <a:gd name="T31" fmla="*/ 40 h 139"/>
                  <a:gd name="T32" fmla="*/ 31 w 62"/>
                  <a:gd name="T33" fmla="*/ 41 h 139"/>
                  <a:gd name="T34" fmla="*/ 31 w 62"/>
                  <a:gd name="T35" fmla="*/ 120 h 139"/>
                  <a:gd name="T36" fmla="*/ 1 w 62"/>
                  <a:gd name="T37" fmla="*/ 135 h 139"/>
                  <a:gd name="T38" fmla="*/ 31 w 62"/>
                  <a:gd name="T39" fmla="*/ 120 h 139"/>
                  <a:gd name="T40" fmla="*/ 31 w 62"/>
                  <a:gd name="T41" fmla="*/ 41 h 139"/>
                  <a:gd name="T42" fmla="*/ 13 w 62"/>
                  <a:gd name="T43" fmla="*/ 58 h 139"/>
                  <a:gd name="T44" fmla="*/ 13 w 62"/>
                  <a:gd name="T45" fmla="*/ 10 h 139"/>
                  <a:gd name="T46" fmla="*/ 13 w 62"/>
                  <a:gd name="T47" fmla="*/ 10 h 139"/>
                  <a:gd name="T48" fmla="*/ 13 w 62"/>
                  <a:gd name="T49" fmla="*/ 10 h 139"/>
                  <a:gd name="T50" fmla="*/ 13 w 62"/>
                  <a:gd name="T51" fmla="*/ 4 h 139"/>
                  <a:gd name="T52" fmla="*/ 31 w 62"/>
                  <a:gd name="T53" fmla="*/ 4 h 139"/>
                  <a:gd name="T54" fmla="*/ 31 w 62"/>
                  <a:gd name="T55" fmla="*/ 0 h 139"/>
                  <a:gd name="T56" fmla="*/ 13 w 62"/>
                  <a:gd name="T57" fmla="*/ 0 h 139"/>
                  <a:gd name="T58" fmla="*/ 9 w 62"/>
                  <a:gd name="T59" fmla="*/ 0 h 139"/>
                  <a:gd name="T60" fmla="*/ 9 w 62"/>
                  <a:gd name="T61" fmla="*/ 4 h 139"/>
                  <a:gd name="T62" fmla="*/ 9 w 62"/>
                  <a:gd name="T63" fmla="*/ 12 h 139"/>
                  <a:gd name="T64" fmla="*/ 1 w 62"/>
                  <a:gd name="T65" fmla="*/ 22 h 139"/>
                  <a:gd name="T66" fmla="*/ 0 w 62"/>
                  <a:gd name="T67" fmla="*/ 36 h 139"/>
                  <a:gd name="T68" fmla="*/ 0 w 62"/>
                  <a:gd name="T69" fmla="*/ 135 h 139"/>
                  <a:gd name="T70" fmla="*/ 1 w 62"/>
                  <a:gd name="T71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2" h="139">
                    <a:moveTo>
                      <a:pt x="31" y="120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45" y="120"/>
                      <a:pt x="57" y="123"/>
                      <a:pt x="60" y="135"/>
                    </a:cubicBezTo>
                    <a:cubicBezTo>
                      <a:pt x="62" y="139"/>
                      <a:pt x="61" y="139"/>
                      <a:pt x="61" y="135"/>
                    </a:cubicBezTo>
                    <a:cubicBezTo>
                      <a:pt x="61" y="114"/>
                      <a:pt x="61" y="57"/>
                      <a:pt x="61" y="36"/>
                    </a:cubicBezTo>
                    <a:cubicBezTo>
                      <a:pt x="61" y="32"/>
                      <a:pt x="62" y="26"/>
                      <a:pt x="60" y="22"/>
                    </a:cubicBezTo>
                    <a:cubicBezTo>
                      <a:pt x="59" y="17"/>
                      <a:pt x="56" y="14"/>
                      <a:pt x="52" y="12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lnTo>
                      <a:pt x="31" y="120"/>
                    </a:lnTo>
                    <a:close/>
                    <a:moveTo>
                      <a:pt x="1" y="135"/>
                    </a:moveTo>
                    <a:cubicBezTo>
                      <a:pt x="4" y="123"/>
                      <a:pt x="16" y="120"/>
                      <a:pt x="31" y="12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5" y="14"/>
                      <a:pt x="2" y="17"/>
                      <a:pt x="1" y="22"/>
                    </a:cubicBezTo>
                    <a:cubicBezTo>
                      <a:pt x="0" y="26"/>
                      <a:pt x="0" y="32"/>
                      <a:pt x="0" y="36"/>
                    </a:cubicBezTo>
                    <a:cubicBezTo>
                      <a:pt x="0" y="57"/>
                      <a:pt x="0" y="114"/>
                      <a:pt x="0" y="135"/>
                    </a:cubicBezTo>
                    <a:cubicBezTo>
                      <a:pt x="0" y="139"/>
                      <a:pt x="0" y="139"/>
                      <a:pt x="1" y="1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2" name="Freeform 58"/>
              <p:cNvSpPr>
                <a:spLocks/>
              </p:cNvSpPr>
              <p:nvPr/>
            </p:nvSpPr>
            <p:spPr bwMode="auto">
              <a:xfrm>
                <a:off x="-4249738" y="8509000"/>
                <a:ext cx="236538" cy="490538"/>
              </a:xfrm>
              <a:custGeom>
                <a:avLst/>
                <a:gdLst>
                  <a:gd name="T0" fmla="*/ 2 w 63"/>
                  <a:gd name="T1" fmla="*/ 127 h 131"/>
                  <a:gd name="T2" fmla="*/ 32 w 63"/>
                  <a:gd name="T3" fmla="*/ 112 h 131"/>
                  <a:gd name="T4" fmla="*/ 61 w 63"/>
                  <a:gd name="T5" fmla="*/ 127 h 131"/>
                  <a:gd name="T6" fmla="*/ 62 w 63"/>
                  <a:gd name="T7" fmla="*/ 127 h 131"/>
                  <a:gd name="T8" fmla="*/ 62 w 63"/>
                  <a:gd name="T9" fmla="*/ 28 h 131"/>
                  <a:gd name="T10" fmla="*/ 61 w 63"/>
                  <a:gd name="T11" fmla="*/ 14 h 131"/>
                  <a:gd name="T12" fmla="*/ 32 w 63"/>
                  <a:gd name="T13" fmla="*/ 0 h 131"/>
                  <a:gd name="T14" fmla="*/ 2 w 63"/>
                  <a:gd name="T15" fmla="*/ 14 h 131"/>
                  <a:gd name="T16" fmla="*/ 1 w 63"/>
                  <a:gd name="T17" fmla="*/ 28 h 131"/>
                  <a:gd name="T18" fmla="*/ 1 w 63"/>
                  <a:gd name="T19" fmla="*/ 127 h 131"/>
                  <a:gd name="T20" fmla="*/ 2 w 63"/>
                  <a:gd name="T21" fmla="*/ 127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31">
                    <a:moveTo>
                      <a:pt x="2" y="127"/>
                    </a:moveTo>
                    <a:cubicBezTo>
                      <a:pt x="5" y="115"/>
                      <a:pt x="17" y="112"/>
                      <a:pt x="32" y="112"/>
                    </a:cubicBezTo>
                    <a:cubicBezTo>
                      <a:pt x="46" y="112"/>
                      <a:pt x="58" y="115"/>
                      <a:pt x="61" y="127"/>
                    </a:cubicBezTo>
                    <a:cubicBezTo>
                      <a:pt x="63" y="131"/>
                      <a:pt x="62" y="131"/>
                      <a:pt x="62" y="127"/>
                    </a:cubicBezTo>
                    <a:cubicBezTo>
                      <a:pt x="62" y="106"/>
                      <a:pt x="62" y="49"/>
                      <a:pt x="62" y="28"/>
                    </a:cubicBezTo>
                    <a:cubicBezTo>
                      <a:pt x="62" y="24"/>
                      <a:pt x="62" y="18"/>
                      <a:pt x="61" y="14"/>
                    </a:cubicBezTo>
                    <a:cubicBezTo>
                      <a:pt x="57" y="3"/>
                      <a:pt x="46" y="0"/>
                      <a:pt x="32" y="0"/>
                    </a:cubicBezTo>
                    <a:cubicBezTo>
                      <a:pt x="17" y="0"/>
                      <a:pt x="6" y="3"/>
                      <a:pt x="2" y="14"/>
                    </a:cubicBezTo>
                    <a:cubicBezTo>
                      <a:pt x="1" y="18"/>
                      <a:pt x="1" y="24"/>
                      <a:pt x="1" y="28"/>
                    </a:cubicBezTo>
                    <a:cubicBezTo>
                      <a:pt x="1" y="49"/>
                      <a:pt x="1" y="106"/>
                      <a:pt x="1" y="127"/>
                    </a:cubicBezTo>
                    <a:cubicBezTo>
                      <a:pt x="1" y="131"/>
                      <a:pt x="0" y="131"/>
                      <a:pt x="2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3" name="Freeform 59"/>
              <p:cNvSpPr>
                <a:spLocks noEditPoints="1"/>
              </p:cNvSpPr>
              <p:nvPr/>
            </p:nvSpPr>
            <p:spPr bwMode="auto">
              <a:xfrm>
                <a:off x="-1698625" y="3784600"/>
                <a:ext cx="444500" cy="447675"/>
              </a:xfrm>
              <a:custGeom>
                <a:avLst/>
                <a:gdLst>
                  <a:gd name="T0" fmla="*/ 59 w 118"/>
                  <a:gd name="T1" fmla="*/ 119 h 119"/>
                  <a:gd name="T2" fmla="*/ 68 w 118"/>
                  <a:gd name="T3" fmla="*/ 119 h 119"/>
                  <a:gd name="T4" fmla="*/ 68 w 118"/>
                  <a:gd name="T5" fmla="*/ 110 h 119"/>
                  <a:gd name="T6" fmla="*/ 88 w 118"/>
                  <a:gd name="T7" fmla="*/ 102 h 119"/>
                  <a:gd name="T8" fmla="*/ 94 w 118"/>
                  <a:gd name="T9" fmla="*/ 108 h 119"/>
                  <a:gd name="T10" fmla="*/ 108 w 118"/>
                  <a:gd name="T11" fmla="*/ 95 h 119"/>
                  <a:gd name="T12" fmla="*/ 101 w 118"/>
                  <a:gd name="T13" fmla="*/ 89 h 119"/>
                  <a:gd name="T14" fmla="*/ 109 w 118"/>
                  <a:gd name="T15" fmla="*/ 69 h 119"/>
                  <a:gd name="T16" fmla="*/ 118 w 118"/>
                  <a:gd name="T17" fmla="*/ 69 h 119"/>
                  <a:gd name="T18" fmla="*/ 118 w 118"/>
                  <a:gd name="T19" fmla="*/ 50 h 119"/>
                  <a:gd name="T20" fmla="*/ 109 w 118"/>
                  <a:gd name="T21" fmla="*/ 50 h 119"/>
                  <a:gd name="T22" fmla="*/ 101 w 118"/>
                  <a:gd name="T23" fmla="*/ 31 h 119"/>
                  <a:gd name="T24" fmla="*/ 108 w 118"/>
                  <a:gd name="T25" fmla="*/ 24 h 119"/>
                  <a:gd name="T26" fmla="*/ 94 w 118"/>
                  <a:gd name="T27" fmla="*/ 11 h 119"/>
                  <a:gd name="T28" fmla="*/ 88 w 118"/>
                  <a:gd name="T29" fmla="*/ 17 h 119"/>
                  <a:gd name="T30" fmla="*/ 68 w 118"/>
                  <a:gd name="T31" fmla="*/ 9 h 119"/>
                  <a:gd name="T32" fmla="*/ 68 w 118"/>
                  <a:gd name="T33" fmla="*/ 0 h 119"/>
                  <a:gd name="T34" fmla="*/ 59 w 118"/>
                  <a:gd name="T35" fmla="*/ 0 h 119"/>
                  <a:gd name="T36" fmla="*/ 59 w 118"/>
                  <a:gd name="T37" fmla="*/ 22 h 119"/>
                  <a:gd name="T38" fmla="*/ 97 w 118"/>
                  <a:gd name="T39" fmla="*/ 60 h 119"/>
                  <a:gd name="T40" fmla="*/ 59 w 118"/>
                  <a:gd name="T41" fmla="*/ 97 h 119"/>
                  <a:gd name="T42" fmla="*/ 59 w 118"/>
                  <a:gd name="T43" fmla="*/ 119 h 119"/>
                  <a:gd name="T44" fmla="*/ 17 w 118"/>
                  <a:gd name="T45" fmla="*/ 89 h 119"/>
                  <a:gd name="T46" fmla="*/ 11 w 118"/>
                  <a:gd name="T47" fmla="*/ 95 h 119"/>
                  <a:gd name="T48" fmla="*/ 24 w 118"/>
                  <a:gd name="T49" fmla="*/ 108 h 119"/>
                  <a:gd name="T50" fmla="*/ 30 w 118"/>
                  <a:gd name="T51" fmla="*/ 102 h 119"/>
                  <a:gd name="T52" fmla="*/ 50 w 118"/>
                  <a:gd name="T53" fmla="*/ 110 h 119"/>
                  <a:gd name="T54" fmla="*/ 50 w 118"/>
                  <a:gd name="T55" fmla="*/ 119 h 119"/>
                  <a:gd name="T56" fmla="*/ 59 w 118"/>
                  <a:gd name="T57" fmla="*/ 119 h 119"/>
                  <a:gd name="T58" fmla="*/ 59 w 118"/>
                  <a:gd name="T59" fmla="*/ 97 h 119"/>
                  <a:gd name="T60" fmla="*/ 59 w 118"/>
                  <a:gd name="T61" fmla="*/ 97 h 119"/>
                  <a:gd name="T62" fmla="*/ 21 w 118"/>
                  <a:gd name="T63" fmla="*/ 60 h 119"/>
                  <a:gd name="T64" fmla="*/ 59 w 118"/>
                  <a:gd name="T65" fmla="*/ 22 h 119"/>
                  <a:gd name="T66" fmla="*/ 59 w 118"/>
                  <a:gd name="T67" fmla="*/ 22 h 119"/>
                  <a:gd name="T68" fmla="*/ 59 w 118"/>
                  <a:gd name="T69" fmla="*/ 22 h 119"/>
                  <a:gd name="T70" fmla="*/ 59 w 118"/>
                  <a:gd name="T71" fmla="*/ 0 h 119"/>
                  <a:gd name="T72" fmla="*/ 50 w 118"/>
                  <a:gd name="T73" fmla="*/ 0 h 119"/>
                  <a:gd name="T74" fmla="*/ 50 w 118"/>
                  <a:gd name="T75" fmla="*/ 9 h 119"/>
                  <a:gd name="T76" fmla="*/ 30 w 118"/>
                  <a:gd name="T77" fmla="*/ 17 h 119"/>
                  <a:gd name="T78" fmla="*/ 24 w 118"/>
                  <a:gd name="T79" fmla="*/ 11 h 119"/>
                  <a:gd name="T80" fmla="*/ 11 w 118"/>
                  <a:gd name="T81" fmla="*/ 24 h 119"/>
                  <a:gd name="T82" fmla="*/ 17 w 118"/>
                  <a:gd name="T83" fmla="*/ 31 h 119"/>
                  <a:gd name="T84" fmla="*/ 9 w 118"/>
                  <a:gd name="T85" fmla="*/ 50 h 119"/>
                  <a:gd name="T86" fmla="*/ 0 w 118"/>
                  <a:gd name="T87" fmla="*/ 50 h 119"/>
                  <a:gd name="T88" fmla="*/ 0 w 118"/>
                  <a:gd name="T89" fmla="*/ 69 h 119"/>
                  <a:gd name="T90" fmla="*/ 9 w 118"/>
                  <a:gd name="T91" fmla="*/ 69 h 119"/>
                  <a:gd name="T92" fmla="*/ 17 w 118"/>
                  <a:gd name="T93" fmla="*/ 8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18" h="119">
                    <a:moveTo>
                      <a:pt x="59" y="119"/>
                    </a:moveTo>
                    <a:cubicBezTo>
                      <a:pt x="68" y="119"/>
                      <a:pt x="68" y="119"/>
                      <a:pt x="68" y="119"/>
                    </a:cubicBezTo>
                    <a:cubicBezTo>
                      <a:pt x="68" y="110"/>
                      <a:pt x="68" y="110"/>
                      <a:pt x="68" y="110"/>
                    </a:cubicBezTo>
                    <a:cubicBezTo>
                      <a:pt x="76" y="109"/>
                      <a:pt x="82" y="106"/>
                      <a:pt x="88" y="102"/>
                    </a:cubicBezTo>
                    <a:cubicBezTo>
                      <a:pt x="94" y="108"/>
                      <a:pt x="94" y="108"/>
                      <a:pt x="94" y="108"/>
                    </a:cubicBezTo>
                    <a:cubicBezTo>
                      <a:pt x="108" y="95"/>
                      <a:pt x="108" y="95"/>
                      <a:pt x="108" y="95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5" y="83"/>
                      <a:pt x="108" y="76"/>
                      <a:pt x="109" y="69"/>
                    </a:cubicBezTo>
                    <a:cubicBezTo>
                      <a:pt x="118" y="69"/>
                      <a:pt x="118" y="69"/>
                      <a:pt x="118" y="69"/>
                    </a:cubicBezTo>
                    <a:cubicBezTo>
                      <a:pt x="118" y="50"/>
                      <a:pt x="118" y="50"/>
                      <a:pt x="118" y="50"/>
                    </a:cubicBezTo>
                    <a:cubicBezTo>
                      <a:pt x="109" y="50"/>
                      <a:pt x="109" y="50"/>
                      <a:pt x="109" y="50"/>
                    </a:cubicBezTo>
                    <a:cubicBezTo>
                      <a:pt x="108" y="43"/>
                      <a:pt x="105" y="36"/>
                      <a:pt x="101" y="31"/>
                    </a:cubicBezTo>
                    <a:cubicBezTo>
                      <a:pt x="108" y="24"/>
                      <a:pt x="108" y="24"/>
                      <a:pt x="108" y="24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88" y="17"/>
                      <a:pt x="88" y="17"/>
                      <a:pt x="88" y="17"/>
                    </a:cubicBezTo>
                    <a:cubicBezTo>
                      <a:pt x="82" y="13"/>
                      <a:pt x="76" y="11"/>
                      <a:pt x="68" y="9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80" y="22"/>
                      <a:pt x="97" y="39"/>
                      <a:pt x="97" y="60"/>
                    </a:cubicBezTo>
                    <a:cubicBezTo>
                      <a:pt x="97" y="81"/>
                      <a:pt x="80" y="97"/>
                      <a:pt x="59" y="97"/>
                    </a:cubicBezTo>
                    <a:lnTo>
                      <a:pt x="59" y="119"/>
                    </a:lnTo>
                    <a:close/>
                    <a:moveTo>
                      <a:pt x="17" y="89"/>
                    </a:moveTo>
                    <a:cubicBezTo>
                      <a:pt x="11" y="95"/>
                      <a:pt x="11" y="95"/>
                      <a:pt x="11" y="95"/>
                    </a:cubicBezTo>
                    <a:cubicBezTo>
                      <a:pt x="24" y="108"/>
                      <a:pt x="24" y="108"/>
                      <a:pt x="24" y="108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6" y="106"/>
                      <a:pt x="42" y="109"/>
                      <a:pt x="50" y="110"/>
                    </a:cubicBezTo>
                    <a:cubicBezTo>
                      <a:pt x="50" y="119"/>
                      <a:pt x="50" y="119"/>
                      <a:pt x="50" y="119"/>
                    </a:cubicBezTo>
                    <a:cubicBezTo>
                      <a:pt x="59" y="119"/>
                      <a:pt x="59" y="119"/>
                      <a:pt x="59" y="119"/>
                    </a:cubicBezTo>
                    <a:cubicBezTo>
                      <a:pt x="59" y="97"/>
                      <a:pt x="59" y="97"/>
                      <a:pt x="59" y="97"/>
                    </a:cubicBezTo>
                    <a:cubicBezTo>
                      <a:pt x="59" y="97"/>
                      <a:pt x="59" y="97"/>
                      <a:pt x="59" y="97"/>
                    </a:cubicBezTo>
                    <a:cubicBezTo>
                      <a:pt x="38" y="97"/>
                      <a:pt x="21" y="81"/>
                      <a:pt x="21" y="60"/>
                    </a:cubicBezTo>
                    <a:cubicBezTo>
                      <a:pt x="21" y="39"/>
                      <a:pt x="38" y="22"/>
                      <a:pt x="59" y="22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42" y="11"/>
                      <a:pt x="36" y="13"/>
                      <a:pt x="30" y="17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3" y="36"/>
                      <a:pt x="10" y="43"/>
                      <a:pt x="9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9" y="69"/>
                      <a:pt x="9" y="69"/>
                      <a:pt x="9" y="69"/>
                    </a:cubicBezTo>
                    <a:cubicBezTo>
                      <a:pt x="10" y="76"/>
                      <a:pt x="13" y="83"/>
                      <a:pt x="17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4" name="Freeform 60"/>
              <p:cNvSpPr>
                <a:spLocks noEditPoints="1"/>
              </p:cNvSpPr>
              <p:nvPr/>
            </p:nvSpPr>
            <p:spPr bwMode="auto">
              <a:xfrm>
                <a:off x="-1355725" y="3586163"/>
                <a:ext cx="300038" cy="300038"/>
              </a:xfrm>
              <a:custGeom>
                <a:avLst/>
                <a:gdLst>
                  <a:gd name="T0" fmla="*/ 74 w 80"/>
                  <a:gd name="T1" fmla="*/ 33 h 80"/>
                  <a:gd name="T2" fmla="*/ 80 w 80"/>
                  <a:gd name="T3" fmla="*/ 31 h 80"/>
                  <a:gd name="T4" fmla="*/ 74 w 80"/>
                  <a:gd name="T5" fmla="*/ 17 h 80"/>
                  <a:gd name="T6" fmla="*/ 68 w 80"/>
                  <a:gd name="T7" fmla="*/ 20 h 80"/>
                  <a:gd name="T8" fmla="*/ 60 w 80"/>
                  <a:gd name="T9" fmla="*/ 11 h 80"/>
                  <a:gd name="T10" fmla="*/ 62 w 80"/>
                  <a:gd name="T11" fmla="*/ 5 h 80"/>
                  <a:gd name="T12" fmla="*/ 48 w 80"/>
                  <a:gd name="T13" fmla="*/ 0 h 80"/>
                  <a:gd name="T14" fmla="*/ 46 w 80"/>
                  <a:gd name="T15" fmla="*/ 5 h 80"/>
                  <a:gd name="T16" fmla="*/ 40 w 80"/>
                  <a:gd name="T17" fmla="*/ 5 h 80"/>
                  <a:gd name="T18" fmla="*/ 40 w 80"/>
                  <a:gd name="T19" fmla="*/ 16 h 80"/>
                  <a:gd name="T20" fmla="*/ 62 w 80"/>
                  <a:gd name="T21" fmla="*/ 31 h 80"/>
                  <a:gd name="T22" fmla="*/ 49 w 80"/>
                  <a:gd name="T23" fmla="*/ 61 h 80"/>
                  <a:gd name="T24" fmla="*/ 49 w 80"/>
                  <a:gd name="T25" fmla="*/ 61 h 80"/>
                  <a:gd name="T26" fmla="*/ 40 w 80"/>
                  <a:gd name="T27" fmla="*/ 63 h 80"/>
                  <a:gd name="T28" fmla="*/ 40 w 80"/>
                  <a:gd name="T29" fmla="*/ 63 h 80"/>
                  <a:gd name="T30" fmla="*/ 40 w 80"/>
                  <a:gd name="T31" fmla="*/ 75 h 80"/>
                  <a:gd name="T32" fmla="*/ 46 w 80"/>
                  <a:gd name="T33" fmla="*/ 74 h 80"/>
                  <a:gd name="T34" fmla="*/ 49 w 80"/>
                  <a:gd name="T35" fmla="*/ 80 h 80"/>
                  <a:gd name="T36" fmla="*/ 63 w 80"/>
                  <a:gd name="T37" fmla="*/ 74 h 80"/>
                  <a:gd name="T38" fmla="*/ 60 w 80"/>
                  <a:gd name="T39" fmla="*/ 68 h 80"/>
                  <a:gd name="T40" fmla="*/ 69 w 80"/>
                  <a:gd name="T41" fmla="*/ 60 h 80"/>
                  <a:gd name="T42" fmla="*/ 74 w 80"/>
                  <a:gd name="T43" fmla="*/ 62 h 80"/>
                  <a:gd name="T44" fmla="*/ 80 w 80"/>
                  <a:gd name="T45" fmla="*/ 48 h 80"/>
                  <a:gd name="T46" fmla="*/ 74 w 80"/>
                  <a:gd name="T47" fmla="*/ 46 h 80"/>
                  <a:gd name="T48" fmla="*/ 74 w 80"/>
                  <a:gd name="T49" fmla="*/ 33 h 80"/>
                  <a:gd name="T50" fmla="*/ 40 w 80"/>
                  <a:gd name="T51" fmla="*/ 5 h 80"/>
                  <a:gd name="T52" fmla="*/ 33 w 80"/>
                  <a:gd name="T53" fmla="*/ 5 h 80"/>
                  <a:gd name="T54" fmla="*/ 31 w 80"/>
                  <a:gd name="T55" fmla="*/ 0 h 80"/>
                  <a:gd name="T56" fmla="*/ 17 w 80"/>
                  <a:gd name="T57" fmla="*/ 6 h 80"/>
                  <a:gd name="T58" fmla="*/ 20 w 80"/>
                  <a:gd name="T59" fmla="*/ 11 h 80"/>
                  <a:gd name="T60" fmla="*/ 11 w 80"/>
                  <a:gd name="T61" fmla="*/ 20 h 80"/>
                  <a:gd name="T62" fmla="*/ 5 w 80"/>
                  <a:gd name="T63" fmla="*/ 18 h 80"/>
                  <a:gd name="T64" fmla="*/ 0 w 80"/>
                  <a:gd name="T65" fmla="*/ 32 h 80"/>
                  <a:gd name="T66" fmla="*/ 5 w 80"/>
                  <a:gd name="T67" fmla="*/ 34 h 80"/>
                  <a:gd name="T68" fmla="*/ 6 w 80"/>
                  <a:gd name="T69" fmla="*/ 46 h 80"/>
                  <a:gd name="T70" fmla="*/ 0 w 80"/>
                  <a:gd name="T71" fmla="*/ 49 h 80"/>
                  <a:gd name="T72" fmla="*/ 6 w 80"/>
                  <a:gd name="T73" fmla="*/ 62 h 80"/>
                  <a:gd name="T74" fmla="*/ 11 w 80"/>
                  <a:gd name="T75" fmla="*/ 60 h 80"/>
                  <a:gd name="T76" fmla="*/ 20 w 80"/>
                  <a:gd name="T77" fmla="*/ 69 h 80"/>
                  <a:gd name="T78" fmla="*/ 18 w 80"/>
                  <a:gd name="T79" fmla="*/ 74 h 80"/>
                  <a:gd name="T80" fmla="*/ 32 w 80"/>
                  <a:gd name="T81" fmla="*/ 80 h 80"/>
                  <a:gd name="T82" fmla="*/ 34 w 80"/>
                  <a:gd name="T83" fmla="*/ 74 h 80"/>
                  <a:gd name="T84" fmla="*/ 40 w 80"/>
                  <a:gd name="T85" fmla="*/ 75 h 80"/>
                  <a:gd name="T86" fmla="*/ 40 w 80"/>
                  <a:gd name="T87" fmla="*/ 63 h 80"/>
                  <a:gd name="T88" fmla="*/ 18 w 80"/>
                  <a:gd name="T89" fmla="*/ 49 h 80"/>
                  <a:gd name="T90" fmla="*/ 31 w 80"/>
                  <a:gd name="T91" fmla="*/ 18 h 80"/>
                  <a:gd name="T92" fmla="*/ 40 w 80"/>
                  <a:gd name="T93" fmla="*/ 16 h 80"/>
                  <a:gd name="T94" fmla="*/ 40 w 80"/>
                  <a:gd name="T95" fmla="*/ 16 h 80"/>
                  <a:gd name="T96" fmla="*/ 40 w 80"/>
                  <a:gd name="T97" fmla="*/ 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" h="80">
                    <a:moveTo>
                      <a:pt x="74" y="33"/>
                    </a:moveTo>
                    <a:cubicBezTo>
                      <a:pt x="80" y="31"/>
                      <a:pt x="80" y="31"/>
                      <a:pt x="80" y="31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6" y="16"/>
                      <a:pt x="63" y="13"/>
                      <a:pt x="60" y="11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4" y="5"/>
                      <a:pt x="42" y="5"/>
                      <a:pt x="40" y="5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49" y="16"/>
                      <a:pt x="58" y="22"/>
                      <a:pt x="62" y="31"/>
                    </a:cubicBezTo>
                    <a:cubicBezTo>
                      <a:pt x="67" y="43"/>
                      <a:pt x="61" y="56"/>
                      <a:pt x="49" y="61"/>
                    </a:cubicBezTo>
                    <a:cubicBezTo>
                      <a:pt x="49" y="61"/>
                      <a:pt x="49" y="61"/>
                      <a:pt x="49" y="61"/>
                    </a:cubicBezTo>
                    <a:cubicBezTo>
                      <a:pt x="46" y="63"/>
                      <a:pt x="43" y="63"/>
                      <a:pt x="40" y="63"/>
                    </a:cubicBezTo>
                    <a:cubicBezTo>
                      <a:pt x="40" y="63"/>
                      <a:pt x="40" y="63"/>
                      <a:pt x="40" y="63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2" y="75"/>
                      <a:pt x="44" y="75"/>
                      <a:pt x="46" y="74"/>
                    </a:cubicBezTo>
                    <a:cubicBezTo>
                      <a:pt x="49" y="80"/>
                      <a:pt x="49" y="80"/>
                      <a:pt x="49" y="80"/>
                    </a:cubicBezTo>
                    <a:cubicBezTo>
                      <a:pt x="63" y="74"/>
                      <a:pt x="63" y="74"/>
                      <a:pt x="63" y="74"/>
                    </a:cubicBezTo>
                    <a:cubicBezTo>
                      <a:pt x="60" y="68"/>
                      <a:pt x="60" y="68"/>
                      <a:pt x="60" y="68"/>
                    </a:cubicBezTo>
                    <a:cubicBezTo>
                      <a:pt x="64" y="66"/>
                      <a:pt x="67" y="63"/>
                      <a:pt x="69" y="60"/>
                    </a:cubicBezTo>
                    <a:cubicBezTo>
                      <a:pt x="74" y="62"/>
                      <a:pt x="74" y="62"/>
                      <a:pt x="74" y="62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74" y="46"/>
                      <a:pt x="74" y="46"/>
                      <a:pt x="74" y="46"/>
                    </a:cubicBezTo>
                    <a:cubicBezTo>
                      <a:pt x="75" y="42"/>
                      <a:pt x="75" y="37"/>
                      <a:pt x="74" y="33"/>
                    </a:cubicBezTo>
                    <a:close/>
                    <a:moveTo>
                      <a:pt x="40" y="5"/>
                    </a:moveTo>
                    <a:cubicBezTo>
                      <a:pt x="38" y="5"/>
                      <a:pt x="36" y="5"/>
                      <a:pt x="33" y="5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6" y="14"/>
                      <a:pt x="13" y="17"/>
                      <a:pt x="11" y="20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8"/>
                      <a:pt x="5" y="42"/>
                      <a:pt x="6" y="4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4" y="63"/>
                      <a:pt x="17" y="66"/>
                      <a:pt x="20" y="69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32" y="80"/>
                      <a:pt x="32" y="80"/>
                      <a:pt x="32" y="80"/>
                    </a:cubicBezTo>
                    <a:cubicBezTo>
                      <a:pt x="34" y="74"/>
                      <a:pt x="34" y="74"/>
                      <a:pt x="34" y="74"/>
                    </a:cubicBezTo>
                    <a:cubicBezTo>
                      <a:pt x="36" y="75"/>
                      <a:pt x="38" y="75"/>
                      <a:pt x="40" y="75"/>
                    </a:cubicBezTo>
                    <a:cubicBezTo>
                      <a:pt x="40" y="63"/>
                      <a:pt x="40" y="63"/>
                      <a:pt x="40" y="63"/>
                    </a:cubicBezTo>
                    <a:cubicBezTo>
                      <a:pt x="31" y="63"/>
                      <a:pt x="22" y="58"/>
                      <a:pt x="18" y="49"/>
                    </a:cubicBezTo>
                    <a:cubicBezTo>
                      <a:pt x="13" y="37"/>
                      <a:pt x="19" y="23"/>
                      <a:pt x="31" y="18"/>
                    </a:cubicBezTo>
                    <a:cubicBezTo>
                      <a:pt x="34" y="17"/>
                      <a:pt x="37" y="16"/>
                      <a:pt x="40" y="16"/>
                    </a:cubicBezTo>
                    <a:cubicBezTo>
                      <a:pt x="40" y="16"/>
                      <a:pt x="40" y="16"/>
                      <a:pt x="40" y="16"/>
                    </a:cubicBezTo>
                    <a:lnTo>
                      <a:pt x="4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5" name="Rectangle 61"/>
              <p:cNvSpPr>
                <a:spLocks noChangeArrowheads="1"/>
              </p:cNvSpPr>
              <p:nvPr/>
            </p:nvSpPr>
            <p:spPr bwMode="auto">
              <a:xfrm>
                <a:off x="-3163888" y="6438900"/>
                <a:ext cx="82550" cy="5492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6" name="Rectangle 62"/>
              <p:cNvSpPr>
                <a:spLocks noChangeArrowheads="1"/>
              </p:cNvSpPr>
              <p:nvPr/>
            </p:nvSpPr>
            <p:spPr bwMode="auto">
              <a:xfrm>
                <a:off x="-3282950" y="6740525"/>
                <a:ext cx="82550" cy="2476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7" name="Rectangle 63"/>
              <p:cNvSpPr>
                <a:spLocks noChangeArrowheads="1"/>
              </p:cNvSpPr>
              <p:nvPr/>
            </p:nvSpPr>
            <p:spPr bwMode="auto">
              <a:xfrm>
                <a:off x="-3403600" y="6521450"/>
                <a:ext cx="82550" cy="4667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8" name="Rectangle 64"/>
              <p:cNvSpPr>
                <a:spLocks noChangeArrowheads="1"/>
              </p:cNvSpPr>
              <p:nvPr/>
            </p:nvSpPr>
            <p:spPr bwMode="auto">
              <a:xfrm>
                <a:off x="-3524250" y="6669088"/>
                <a:ext cx="82550" cy="319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9" name="Rectangle 65"/>
              <p:cNvSpPr>
                <a:spLocks noChangeArrowheads="1"/>
              </p:cNvSpPr>
              <p:nvPr/>
            </p:nvSpPr>
            <p:spPr bwMode="auto">
              <a:xfrm>
                <a:off x="-3644900" y="6615113"/>
                <a:ext cx="82550" cy="3730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00" name="Rectangle 66"/>
              <p:cNvSpPr>
                <a:spLocks noChangeArrowheads="1"/>
              </p:cNvSpPr>
              <p:nvPr/>
            </p:nvSpPr>
            <p:spPr bwMode="auto">
              <a:xfrm>
                <a:off x="-3163888" y="6375400"/>
                <a:ext cx="82550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01" name="Rectangle 67"/>
              <p:cNvSpPr>
                <a:spLocks noChangeArrowheads="1"/>
              </p:cNvSpPr>
              <p:nvPr/>
            </p:nvSpPr>
            <p:spPr bwMode="auto">
              <a:xfrm>
                <a:off x="-3403600" y="6461125"/>
                <a:ext cx="82550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02" name="Rectangle 68"/>
              <p:cNvSpPr>
                <a:spLocks noChangeArrowheads="1"/>
              </p:cNvSpPr>
              <p:nvPr/>
            </p:nvSpPr>
            <p:spPr bwMode="auto">
              <a:xfrm>
                <a:off x="-3524250" y="6608763"/>
                <a:ext cx="82550" cy="365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03" name="Rectangle 69"/>
              <p:cNvSpPr>
                <a:spLocks noChangeArrowheads="1"/>
              </p:cNvSpPr>
              <p:nvPr/>
            </p:nvSpPr>
            <p:spPr bwMode="auto">
              <a:xfrm>
                <a:off x="-3644900" y="6556375"/>
                <a:ext cx="82550" cy="365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04" name="Rectangle 70"/>
              <p:cNvSpPr>
                <a:spLocks noChangeArrowheads="1"/>
              </p:cNvSpPr>
              <p:nvPr/>
            </p:nvSpPr>
            <p:spPr bwMode="auto">
              <a:xfrm>
                <a:off x="-3282950" y="6680200"/>
                <a:ext cx="82550" cy="365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05" name="Freeform 71"/>
              <p:cNvSpPr>
                <a:spLocks/>
              </p:cNvSpPr>
              <p:nvPr/>
            </p:nvSpPr>
            <p:spPr bwMode="auto">
              <a:xfrm>
                <a:off x="-4775200" y="2060575"/>
                <a:ext cx="560388" cy="331788"/>
              </a:xfrm>
              <a:custGeom>
                <a:avLst/>
                <a:gdLst>
                  <a:gd name="T0" fmla="*/ 84 w 149"/>
                  <a:gd name="T1" fmla="*/ 0 h 88"/>
                  <a:gd name="T2" fmla="*/ 84 w 149"/>
                  <a:gd name="T3" fmla="*/ 15 h 88"/>
                  <a:gd name="T4" fmla="*/ 0 w 149"/>
                  <a:gd name="T5" fmla="*/ 88 h 88"/>
                  <a:gd name="T6" fmla="*/ 84 w 149"/>
                  <a:gd name="T7" fmla="*/ 71 h 88"/>
                  <a:gd name="T8" fmla="*/ 84 w 149"/>
                  <a:gd name="T9" fmla="*/ 86 h 88"/>
                  <a:gd name="T10" fmla="*/ 149 w 149"/>
                  <a:gd name="T11" fmla="*/ 43 h 88"/>
                  <a:gd name="T12" fmla="*/ 84 w 149"/>
                  <a:gd name="T13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88">
                    <a:moveTo>
                      <a:pt x="84" y="0"/>
                    </a:moveTo>
                    <a:cubicBezTo>
                      <a:pt x="84" y="15"/>
                      <a:pt x="84" y="15"/>
                      <a:pt x="84" y="15"/>
                    </a:cubicBezTo>
                    <a:cubicBezTo>
                      <a:pt x="9" y="15"/>
                      <a:pt x="0" y="88"/>
                      <a:pt x="0" y="88"/>
                    </a:cubicBezTo>
                    <a:cubicBezTo>
                      <a:pt x="0" y="88"/>
                      <a:pt x="23" y="71"/>
                      <a:pt x="84" y="71"/>
                    </a:cubicBezTo>
                    <a:cubicBezTo>
                      <a:pt x="84" y="86"/>
                      <a:pt x="84" y="86"/>
                      <a:pt x="84" y="86"/>
                    </a:cubicBezTo>
                    <a:cubicBezTo>
                      <a:pt x="149" y="43"/>
                      <a:pt x="149" y="43"/>
                      <a:pt x="149" y="43"/>
                    </a:cubicBez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06" name="Freeform 72"/>
              <p:cNvSpPr>
                <a:spLocks/>
              </p:cNvSpPr>
              <p:nvPr/>
            </p:nvSpPr>
            <p:spPr bwMode="auto">
              <a:xfrm>
                <a:off x="-4832350" y="2354263"/>
                <a:ext cx="557213" cy="330200"/>
              </a:xfrm>
              <a:custGeom>
                <a:avLst/>
                <a:gdLst>
                  <a:gd name="T0" fmla="*/ 65 w 148"/>
                  <a:gd name="T1" fmla="*/ 88 h 88"/>
                  <a:gd name="T2" fmla="*/ 65 w 148"/>
                  <a:gd name="T3" fmla="*/ 73 h 88"/>
                  <a:gd name="T4" fmla="*/ 148 w 148"/>
                  <a:gd name="T5" fmla="*/ 0 h 88"/>
                  <a:gd name="T6" fmla="*/ 65 w 148"/>
                  <a:gd name="T7" fmla="*/ 17 h 88"/>
                  <a:gd name="T8" fmla="*/ 65 w 148"/>
                  <a:gd name="T9" fmla="*/ 2 h 88"/>
                  <a:gd name="T10" fmla="*/ 0 w 148"/>
                  <a:gd name="T11" fmla="*/ 45 h 88"/>
                  <a:gd name="T12" fmla="*/ 65 w 148"/>
                  <a:gd name="T13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88">
                    <a:moveTo>
                      <a:pt x="65" y="88"/>
                    </a:moveTo>
                    <a:cubicBezTo>
                      <a:pt x="65" y="73"/>
                      <a:pt x="65" y="73"/>
                      <a:pt x="65" y="73"/>
                    </a:cubicBezTo>
                    <a:cubicBezTo>
                      <a:pt x="140" y="73"/>
                      <a:pt x="148" y="0"/>
                      <a:pt x="148" y="0"/>
                    </a:cubicBezTo>
                    <a:cubicBezTo>
                      <a:pt x="148" y="0"/>
                      <a:pt x="126" y="17"/>
                      <a:pt x="65" y="17"/>
                    </a:cubicBezTo>
                    <a:cubicBezTo>
                      <a:pt x="65" y="2"/>
                      <a:pt x="65" y="2"/>
                      <a:pt x="65" y="2"/>
                    </a:cubicBezTo>
                    <a:cubicBezTo>
                      <a:pt x="0" y="45"/>
                      <a:pt x="0" y="45"/>
                      <a:pt x="0" y="45"/>
                    </a:cubicBezTo>
                    <a:lnTo>
                      <a:pt x="65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07" name="Freeform 73"/>
              <p:cNvSpPr>
                <a:spLocks noEditPoints="1"/>
              </p:cNvSpPr>
              <p:nvPr/>
            </p:nvSpPr>
            <p:spPr bwMode="auto">
              <a:xfrm>
                <a:off x="-2119313" y="1884363"/>
                <a:ext cx="703263" cy="698500"/>
              </a:xfrm>
              <a:custGeom>
                <a:avLst/>
                <a:gdLst>
                  <a:gd name="T0" fmla="*/ 140 w 187"/>
                  <a:gd name="T1" fmla="*/ 174 h 186"/>
                  <a:gd name="T2" fmla="*/ 174 w 187"/>
                  <a:gd name="T3" fmla="*/ 140 h 186"/>
                  <a:gd name="T4" fmla="*/ 185 w 187"/>
                  <a:gd name="T5" fmla="*/ 112 h 186"/>
                  <a:gd name="T6" fmla="*/ 185 w 187"/>
                  <a:gd name="T7" fmla="*/ 74 h 186"/>
                  <a:gd name="T8" fmla="*/ 174 w 187"/>
                  <a:gd name="T9" fmla="*/ 47 h 186"/>
                  <a:gd name="T10" fmla="*/ 140 w 187"/>
                  <a:gd name="T11" fmla="*/ 12 h 186"/>
                  <a:gd name="T12" fmla="*/ 128 w 187"/>
                  <a:gd name="T13" fmla="*/ 6 h 186"/>
                  <a:gd name="T14" fmla="*/ 100 w 187"/>
                  <a:gd name="T15" fmla="*/ 0 h 186"/>
                  <a:gd name="T16" fmla="*/ 104 w 187"/>
                  <a:gd name="T17" fmla="*/ 9 h 186"/>
                  <a:gd name="T18" fmla="*/ 115 w 187"/>
                  <a:gd name="T19" fmla="*/ 9 h 186"/>
                  <a:gd name="T20" fmla="*/ 126 w 187"/>
                  <a:gd name="T21" fmla="*/ 12 h 186"/>
                  <a:gd name="T22" fmla="*/ 123 w 187"/>
                  <a:gd name="T23" fmla="*/ 14 h 186"/>
                  <a:gd name="T24" fmla="*/ 108 w 187"/>
                  <a:gd name="T25" fmla="*/ 20 h 186"/>
                  <a:gd name="T26" fmla="*/ 110 w 187"/>
                  <a:gd name="T27" fmla="*/ 29 h 186"/>
                  <a:gd name="T28" fmla="*/ 119 w 187"/>
                  <a:gd name="T29" fmla="*/ 36 h 186"/>
                  <a:gd name="T30" fmla="*/ 132 w 187"/>
                  <a:gd name="T31" fmla="*/ 18 h 186"/>
                  <a:gd name="T32" fmla="*/ 142 w 187"/>
                  <a:gd name="T33" fmla="*/ 21 h 186"/>
                  <a:gd name="T34" fmla="*/ 150 w 187"/>
                  <a:gd name="T35" fmla="*/ 25 h 186"/>
                  <a:gd name="T36" fmla="*/ 154 w 187"/>
                  <a:gd name="T37" fmla="*/ 38 h 186"/>
                  <a:gd name="T38" fmla="*/ 151 w 187"/>
                  <a:gd name="T39" fmla="*/ 45 h 186"/>
                  <a:gd name="T40" fmla="*/ 146 w 187"/>
                  <a:gd name="T41" fmla="*/ 40 h 186"/>
                  <a:gd name="T42" fmla="*/ 135 w 187"/>
                  <a:gd name="T43" fmla="*/ 41 h 186"/>
                  <a:gd name="T44" fmla="*/ 143 w 187"/>
                  <a:gd name="T45" fmla="*/ 46 h 186"/>
                  <a:gd name="T46" fmla="*/ 123 w 187"/>
                  <a:gd name="T47" fmla="*/ 54 h 186"/>
                  <a:gd name="T48" fmla="*/ 113 w 187"/>
                  <a:gd name="T49" fmla="*/ 60 h 186"/>
                  <a:gd name="T50" fmla="*/ 101 w 187"/>
                  <a:gd name="T51" fmla="*/ 72 h 186"/>
                  <a:gd name="T52" fmla="*/ 108 w 187"/>
                  <a:gd name="T53" fmla="*/ 110 h 186"/>
                  <a:gd name="T54" fmla="*/ 118 w 187"/>
                  <a:gd name="T55" fmla="*/ 113 h 186"/>
                  <a:gd name="T56" fmla="*/ 129 w 187"/>
                  <a:gd name="T57" fmla="*/ 116 h 186"/>
                  <a:gd name="T58" fmla="*/ 146 w 187"/>
                  <a:gd name="T59" fmla="*/ 126 h 186"/>
                  <a:gd name="T60" fmla="*/ 155 w 187"/>
                  <a:gd name="T61" fmla="*/ 135 h 186"/>
                  <a:gd name="T62" fmla="*/ 169 w 187"/>
                  <a:gd name="T63" fmla="*/ 139 h 186"/>
                  <a:gd name="T64" fmla="*/ 107 w 187"/>
                  <a:gd name="T65" fmla="*/ 163 h 186"/>
                  <a:gd name="T66" fmla="*/ 1 w 187"/>
                  <a:gd name="T67" fmla="*/ 79 h 186"/>
                  <a:gd name="T68" fmla="*/ 3 w 187"/>
                  <a:gd name="T69" fmla="*/ 116 h 186"/>
                  <a:gd name="T70" fmla="*/ 20 w 187"/>
                  <a:gd name="T71" fmla="*/ 151 h 186"/>
                  <a:gd name="T72" fmla="*/ 59 w 187"/>
                  <a:gd name="T73" fmla="*/ 180 h 186"/>
                  <a:gd name="T74" fmla="*/ 95 w 187"/>
                  <a:gd name="T75" fmla="*/ 148 h 186"/>
                  <a:gd name="T76" fmla="*/ 92 w 187"/>
                  <a:gd name="T77" fmla="*/ 133 h 186"/>
                  <a:gd name="T78" fmla="*/ 97 w 187"/>
                  <a:gd name="T79" fmla="*/ 119 h 186"/>
                  <a:gd name="T80" fmla="*/ 85 w 187"/>
                  <a:gd name="T81" fmla="*/ 115 h 186"/>
                  <a:gd name="T82" fmla="*/ 73 w 187"/>
                  <a:gd name="T83" fmla="*/ 107 h 186"/>
                  <a:gd name="T84" fmla="*/ 54 w 187"/>
                  <a:gd name="T85" fmla="*/ 99 h 186"/>
                  <a:gd name="T86" fmla="*/ 45 w 187"/>
                  <a:gd name="T87" fmla="*/ 83 h 186"/>
                  <a:gd name="T88" fmla="*/ 41 w 187"/>
                  <a:gd name="T89" fmla="*/ 81 h 186"/>
                  <a:gd name="T90" fmla="*/ 40 w 187"/>
                  <a:gd name="T91" fmla="*/ 84 h 186"/>
                  <a:gd name="T92" fmla="*/ 34 w 187"/>
                  <a:gd name="T93" fmla="*/ 69 h 186"/>
                  <a:gd name="T94" fmla="*/ 34 w 187"/>
                  <a:gd name="T95" fmla="*/ 53 h 186"/>
                  <a:gd name="T96" fmla="*/ 41 w 187"/>
                  <a:gd name="T97" fmla="*/ 36 h 186"/>
                  <a:gd name="T98" fmla="*/ 40 w 187"/>
                  <a:gd name="T99" fmla="*/ 26 h 186"/>
                  <a:gd name="T100" fmla="*/ 84 w 187"/>
                  <a:gd name="T101" fmla="*/ 7 h 186"/>
                  <a:gd name="T102" fmla="*/ 100 w 187"/>
                  <a:gd name="T103" fmla="*/ 0 h 186"/>
                  <a:gd name="T104" fmla="*/ 58 w 187"/>
                  <a:gd name="T105" fmla="*/ 7 h 186"/>
                  <a:gd name="T106" fmla="*/ 27 w 187"/>
                  <a:gd name="T107" fmla="*/ 27 h 186"/>
                  <a:gd name="T108" fmla="*/ 6 w 187"/>
                  <a:gd name="T109" fmla="*/ 59 h 186"/>
                  <a:gd name="T110" fmla="*/ 99 w 187"/>
                  <a:gd name="T111" fmla="*/ 117 h 186"/>
                  <a:gd name="T112" fmla="*/ 86 w 187"/>
                  <a:gd name="T113" fmla="*/ 103 h 186"/>
                  <a:gd name="T114" fmla="*/ 83 w 187"/>
                  <a:gd name="T115" fmla="*/ 94 h 186"/>
                  <a:gd name="T116" fmla="*/ 67 w 187"/>
                  <a:gd name="T117" fmla="*/ 97 h 186"/>
                  <a:gd name="T118" fmla="*/ 75 w 187"/>
                  <a:gd name="T119" fmla="*/ 77 h 186"/>
                  <a:gd name="T120" fmla="*/ 92 w 187"/>
                  <a:gd name="T121" fmla="*/ 77 h 186"/>
                  <a:gd name="T122" fmla="*/ 97 w 187"/>
                  <a:gd name="T123" fmla="*/ 77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87" h="186">
                    <a:moveTo>
                      <a:pt x="100" y="186"/>
                    </a:moveTo>
                    <a:cubicBezTo>
                      <a:pt x="105" y="186"/>
                      <a:pt x="109" y="185"/>
                      <a:pt x="114" y="184"/>
                    </a:cubicBezTo>
                    <a:cubicBezTo>
                      <a:pt x="117" y="183"/>
                      <a:pt x="120" y="183"/>
                      <a:pt x="123" y="182"/>
                    </a:cubicBezTo>
                    <a:cubicBezTo>
                      <a:pt x="125" y="181"/>
                      <a:pt x="126" y="181"/>
                      <a:pt x="128" y="180"/>
                    </a:cubicBezTo>
                    <a:cubicBezTo>
                      <a:pt x="130" y="179"/>
                      <a:pt x="133" y="178"/>
                      <a:pt x="136" y="176"/>
                    </a:cubicBezTo>
                    <a:cubicBezTo>
                      <a:pt x="137" y="176"/>
                      <a:pt x="139" y="175"/>
                      <a:pt x="140" y="174"/>
                    </a:cubicBezTo>
                    <a:cubicBezTo>
                      <a:pt x="146" y="171"/>
                      <a:pt x="151" y="167"/>
                      <a:pt x="156" y="162"/>
                    </a:cubicBezTo>
                    <a:cubicBezTo>
                      <a:pt x="157" y="161"/>
                      <a:pt x="158" y="160"/>
                      <a:pt x="159" y="159"/>
                    </a:cubicBezTo>
                    <a:cubicBezTo>
                      <a:pt x="160" y="158"/>
                      <a:pt x="161" y="157"/>
                      <a:pt x="162" y="156"/>
                    </a:cubicBezTo>
                    <a:cubicBezTo>
                      <a:pt x="164" y="154"/>
                      <a:pt x="165" y="152"/>
                      <a:pt x="167" y="151"/>
                    </a:cubicBezTo>
                    <a:cubicBezTo>
                      <a:pt x="169" y="148"/>
                      <a:pt x="171" y="145"/>
                      <a:pt x="173" y="142"/>
                    </a:cubicBezTo>
                    <a:cubicBezTo>
                      <a:pt x="173" y="141"/>
                      <a:pt x="174" y="140"/>
                      <a:pt x="174" y="140"/>
                    </a:cubicBezTo>
                    <a:cubicBezTo>
                      <a:pt x="175" y="138"/>
                      <a:pt x="176" y="137"/>
                      <a:pt x="177" y="136"/>
                    </a:cubicBezTo>
                    <a:cubicBezTo>
                      <a:pt x="177" y="135"/>
                      <a:pt x="177" y="134"/>
                      <a:pt x="178" y="134"/>
                    </a:cubicBezTo>
                    <a:cubicBezTo>
                      <a:pt x="178" y="132"/>
                      <a:pt x="179" y="131"/>
                      <a:pt x="179" y="129"/>
                    </a:cubicBezTo>
                    <a:cubicBezTo>
                      <a:pt x="180" y="128"/>
                      <a:pt x="181" y="127"/>
                      <a:pt x="181" y="125"/>
                    </a:cubicBezTo>
                    <a:cubicBezTo>
                      <a:pt x="182" y="122"/>
                      <a:pt x="183" y="119"/>
                      <a:pt x="184" y="116"/>
                    </a:cubicBezTo>
                    <a:cubicBezTo>
                      <a:pt x="184" y="115"/>
                      <a:pt x="185" y="113"/>
                      <a:pt x="185" y="112"/>
                    </a:cubicBezTo>
                    <a:cubicBezTo>
                      <a:pt x="185" y="110"/>
                      <a:pt x="185" y="109"/>
                      <a:pt x="186" y="107"/>
                    </a:cubicBezTo>
                    <a:cubicBezTo>
                      <a:pt x="186" y="106"/>
                      <a:pt x="186" y="104"/>
                      <a:pt x="186" y="103"/>
                    </a:cubicBezTo>
                    <a:cubicBezTo>
                      <a:pt x="187" y="99"/>
                      <a:pt x="187" y="96"/>
                      <a:pt x="187" y="93"/>
                    </a:cubicBezTo>
                    <a:cubicBezTo>
                      <a:pt x="187" y="90"/>
                      <a:pt x="187" y="87"/>
                      <a:pt x="186" y="83"/>
                    </a:cubicBezTo>
                    <a:cubicBezTo>
                      <a:pt x="186" y="82"/>
                      <a:pt x="186" y="80"/>
                      <a:pt x="186" y="79"/>
                    </a:cubicBezTo>
                    <a:cubicBezTo>
                      <a:pt x="185" y="77"/>
                      <a:pt x="185" y="76"/>
                      <a:pt x="185" y="74"/>
                    </a:cubicBezTo>
                    <a:cubicBezTo>
                      <a:pt x="185" y="73"/>
                      <a:pt x="184" y="71"/>
                      <a:pt x="184" y="70"/>
                    </a:cubicBezTo>
                    <a:cubicBezTo>
                      <a:pt x="183" y="67"/>
                      <a:pt x="182" y="64"/>
                      <a:pt x="181" y="61"/>
                    </a:cubicBezTo>
                    <a:cubicBezTo>
                      <a:pt x="181" y="60"/>
                      <a:pt x="181" y="60"/>
                      <a:pt x="180" y="59"/>
                    </a:cubicBezTo>
                    <a:cubicBezTo>
                      <a:pt x="179" y="57"/>
                      <a:pt x="179" y="55"/>
                      <a:pt x="178" y="53"/>
                    </a:cubicBezTo>
                    <a:cubicBezTo>
                      <a:pt x="177" y="52"/>
                      <a:pt x="177" y="51"/>
                      <a:pt x="177" y="51"/>
                    </a:cubicBezTo>
                    <a:cubicBezTo>
                      <a:pt x="176" y="49"/>
                      <a:pt x="175" y="48"/>
                      <a:pt x="174" y="47"/>
                    </a:cubicBezTo>
                    <a:cubicBezTo>
                      <a:pt x="172" y="43"/>
                      <a:pt x="170" y="39"/>
                      <a:pt x="167" y="35"/>
                    </a:cubicBezTo>
                    <a:cubicBezTo>
                      <a:pt x="165" y="34"/>
                      <a:pt x="164" y="32"/>
                      <a:pt x="162" y="30"/>
                    </a:cubicBezTo>
                    <a:cubicBezTo>
                      <a:pt x="161" y="29"/>
                      <a:pt x="160" y="28"/>
                      <a:pt x="159" y="27"/>
                    </a:cubicBezTo>
                    <a:cubicBezTo>
                      <a:pt x="158" y="26"/>
                      <a:pt x="157" y="25"/>
                      <a:pt x="156" y="24"/>
                    </a:cubicBezTo>
                    <a:cubicBezTo>
                      <a:pt x="154" y="22"/>
                      <a:pt x="152" y="20"/>
                      <a:pt x="149" y="18"/>
                    </a:cubicBezTo>
                    <a:cubicBezTo>
                      <a:pt x="146" y="16"/>
                      <a:pt x="143" y="14"/>
                      <a:pt x="140" y="12"/>
                    </a:cubicBezTo>
                    <a:cubicBezTo>
                      <a:pt x="139" y="11"/>
                      <a:pt x="137" y="11"/>
                      <a:pt x="136" y="10"/>
                    </a:cubicBezTo>
                    <a:cubicBezTo>
                      <a:pt x="135" y="10"/>
                      <a:pt x="135" y="9"/>
                      <a:pt x="134" y="9"/>
                    </a:cubicBezTo>
                    <a:cubicBezTo>
                      <a:pt x="133" y="9"/>
                      <a:pt x="133" y="8"/>
                      <a:pt x="132" y="8"/>
                    </a:cubicBezTo>
                    <a:cubicBezTo>
                      <a:pt x="131" y="8"/>
                      <a:pt x="131" y="8"/>
                      <a:pt x="131" y="7"/>
                    </a:cubicBezTo>
                    <a:cubicBezTo>
                      <a:pt x="130" y="7"/>
                      <a:pt x="129" y="7"/>
                      <a:pt x="128" y="6"/>
                    </a:cubicBezTo>
                    <a:cubicBezTo>
                      <a:pt x="128" y="6"/>
                      <a:pt x="128" y="6"/>
                      <a:pt x="128" y="6"/>
                    </a:cubicBezTo>
                    <a:cubicBezTo>
                      <a:pt x="126" y="6"/>
                      <a:pt x="125" y="5"/>
                      <a:pt x="124" y="5"/>
                    </a:cubicBezTo>
                    <a:cubicBezTo>
                      <a:pt x="124" y="5"/>
                      <a:pt x="124" y="5"/>
                      <a:pt x="123" y="5"/>
                    </a:cubicBezTo>
                    <a:cubicBezTo>
                      <a:pt x="121" y="4"/>
                      <a:pt x="118" y="3"/>
                      <a:pt x="115" y="2"/>
                    </a:cubicBezTo>
                    <a:cubicBezTo>
                      <a:pt x="114" y="2"/>
                      <a:pt x="113" y="2"/>
                      <a:pt x="112" y="2"/>
                    </a:cubicBezTo>
                    <a:cubicBezTo>
                      <a:pt x="111" y="1"/>
                      <a:pt x="111" y="1"/>
                      <a:pt x="110" y="1"/>
                    </a:cubicBezTo>
                    <a:cubicBezTo>
                      <a:pt x="107" y="1"/>
                      <a:pt x="103" y="0"/>
                      <a:pt x="100" y="0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104" y="5"/>
                      <a:pt x="107" y="6"/>
                      <a:pt x="111" y="6"/>
                    </a:cubicBezTo>
                    <a:cubicBezTo>
                      <a:pt x="111" y="7"/>
                      <a:pt x="110" y="7"/>
                      <a:pt x="109" y="7"/>
                    </a:cubicBezTo>
                    <a:cubicBezTo>
                      <a:pt x="109" y="7"/>
                      <a:pt x="108" y="8"/>
                      <a:pt x="108" y="8"/>
                    </a:cubicBezTo>
                    <a:cubicBezTo>
                      <a:pt x="106" y="8"/>
                      <a:pt x="104" y="8"/>
                      <a:pt x="103" y="8"/>
                    </a:cubicBezTo>
                    <a:cubicBezTo>
                      <a:pt x="103" y="8"/>
                      <a:pt x="104" y="9"/>
                      <a:pt x="104" y="9"/>
                    </a:cubicBezTo>
                    <a:cubicBezTo>
                      <a:pt x="106" y="10"/>
                      <a:pt x="107" y="10"/>
                      <a:pt x="109" y="10"/>
                    </a:cubicBezTo>
                    <a:cubicBezTo>
                      <a:pt x="110" y="10"/>
                      <a:pt x="111" y="10"/>
                      <a:pt x="112" y="9"/>
                    </a:cubicBezTo>
                    <a:cubicBezTo>
                      <a:pt x="112" y="9"/>
                      <a:pt x="112" y="8"/>
                      <a:pt x="113" y="8"/>
                    </a:cubicBezTo>
                    <a:cubicBezTo>
                      <a:pt x="113" y="7"/>
                      <a:pt x="113" y="7"/>
                      <a:pt x="114" y="7"/>
                    </a:cubicBezTo>
                    <a:cubicBezTo>
                      <a:pt x="115" y="7"/>
                      <a:pt x="116" y="7"/>
                      <a:pt x="117" y="8"/>
                    </a:cubicBezTo>
                    <a:cubicBezTo>
                      <a:pt x="116" y="8"/>
                      <a:pt x="115" y="8"/>
                      <a:pt x="115" y="9"/>
                    </a:cubicBezTo>
                    <a:cubicBezTo>
                      <a:pt x="116" y="10"/>
                      <a:pt x="118" y="9"/>
                      <a:pt x="118" y="8"/>
                    </a:cubicBezTo>
                    <a:cubicBezTo>
                      <a:pt x="119" y="8"/>
                      <a:pt x="119" y="8"/>
                      <a:pt x="119" y="8"/>
                    </a:cubicBezTo>
                    <a:cubicBezTo>
                      <a:pt x="120" y="9"/>
                      <a:pt x="122" y="9"/>
                      <a:pt x="123" y="10"/>
                    </a:cubicBezTo>
                    <a:cubicBezTo>
                      <a:pt x="125" y="11"/>
                      <a:pt x="127" y="11"/>
                      <a:pt x="129" y="12"/>
                    </a:cubicBezTo>
                    <a:cubicBezTo>
                      <a:pt x="129" y="12"/>
                      <a:pt x="128" y="13"/>
                      <a:pt x="128" y="13"/>
                    </a:cubicBezTo>
                    <a:cubicBezTo>
                      <a:pt x="127" y="13"/>
                      <a:pt x="127" y="12"/>
                      <a:pt x="126" y="12"/>
                    </a:cubicBezTo>
                    <a:cubicBezTo>
                      <a:pt x="126" y="13"/>
                      <a:pt x="127" y="13"/>
                      <a:pt x="128" y="14"/>
                    </a:cubicBezTo>
                    <a:cubicBezTo>
                      <a:pt x="129" y="15"/>
                      <a:pt x="129" y="15"/>
                      <a:pt x="130" y="16"/>
                    </a:cubicBezTo>
                    <a:cubicBezTo>
                      <a:pt x="129" y="18"/>
                      <a:pt x="128" y="16"/>
                      <a:pt x="126" y="16"/>
                    </a:cubicBezTo>
                    <a:cubicBezTo>
                      <a:pt x="125" y="16"/>
                      <a:pt x="123" y="19"/>
                      <a:pt x="122" y="16"/>
                    </a:cubicBezTo>
                    <a:cubicBezTo>
                      <a:pt x="122" y="15"/>
                      <a:pt x="123" y="15"/>
                      <a:pt x="124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2" y="14"/>
                      <a:pt x="122" y="15"/>
                      <a:pt x="121" y="15"/>
                    </a:cubicBezTo>
                    <a:cubicBezTo>
                      <a:pt x="121" y="15"/>
                      <a:pt x="120" y="16"/>
                      <a:pt x="119" y="16"/>
                    </a:cubicBezTo>
                    <a:cubicBezTo>
                      <a:pt x="119" y="16"/>
                      <a:pt x="118" y="16"/>
                      <a:pt x="117" y="16"/>
                    </a:cubicBezTo>
                    <a:cubicBezTo>
                      <a:pt x="116" y="16"/>
                      <a:pt x="115" y="17"/>
                      <a:pt x="114" y="18"/>
                    </a:cubicBezTo>
                    <a:cubicBezTo>
                      <a:pt x="113" y="18"/>
                      <a:pt x="113" y="18"/>
                      <a:pt x="112" y="18"/>
                    </a:cubicBezTo>
                    <a:cubicBezTo>
                      <a:pt x="111" y="18"/>
                      <a:pt x="110" y="19"/>
                      <a:pt x="108" y="20"/>
                    </a:cubicBezTo>
                    <a:cubicBezTo>
                      <a:pt x="107" y="20"/>
                      <a:pt x="106" y="21"/>
                      <a:pt x="105" y="22"/>
                    </a:cubicBezTo>
                    <a:cubicBezTo>
                      <a:pt x="104" y="22"/>
                      <a:pt x="103" y="24"/>
                      <a:pt x="103" y="24"/>
                    </a:cubicBezTo>
                    <a:cubicBezTo>
                      <a:pt x="103" y="25"/>
                      <a:pt x="105" y="25"/>
                      <a:pt x="105" y="25"/>
                    </a:cubicBezTo>
                    <a:cubicBezTo>
                      <a:pt x="105" y="26"/>
                      <a:pt x="104" y="27"/>
                      <a:pt x="104" y="27"/>
                    </a:cubicBezTo>
                    <a:cubicBezTo>
                      <a:pt x="105" y="28"/>
                      <a:pt x="106" y="27"/>
                      <a:pt x="107" y="27"/>
                    </a:cubicBezTo>
                    <a:cubicBezTo>
                      <a:pt x="108" y="27"/>
                      <a:pt x="109" y="29"/>
                      <a:pt x="110" y="29"/>
                    </a:cubicBezTo>
                    <a:cubicBezTo>
                      <a:pt x="111" y="30"/>
                      <a:pt x="112" y="30"/>
                      <a:pt x="113" y="31"/>
                    </a:cubicBezTo>
                    <a:cubicBezTo>
                      <a:pt x="115" y="31"/>
                      <a:pt x="116" y="30"/>
                      <a:pt x="117" y="31"/>
                    </a:cubicBezTo>
                    <a:cubicBezTo>
                      <a:pt x="117" y="32"/>
                      <a:pt x="115" y="33"/>
                      <a:pt x="115" y="33"/>
                    </a:cubicBezTo>
                    <a:cubicBezTo>
                      <a:pt x="116" y="34"/>
                      <a:pt x="115" y="35"/>
                      <a:pt x="115" y="36"/>
                    </a:cubicBezTo>
                    <a:cubicBezTo>
                      <a:pt x="115" y="36"/>
                      <a:pt x="115" y="37"/>
                      <a:pt x="116" y="38"/>
                    </a:cubicBezTo>
                    <a:cubicBezTo>
                      <a:pt x="117" y="38"/>
                      <a:pt x="119" y="37"/>
                      <a:pt x="119" y="36"/>
                    </a:cubicBezTo>
                    <a:cubicBezTo>
                      <a:pt x="120" y="34"/>
                      <a:pt x="119" y="33"/>
                      <a:pt x="120" y="32"/>
                    </a:cubicBezTo>
                    <a:cubicBezTo>
                      <a:pt x="125" y="32"/>
                      <a:pt x="129" y="30"/>
                      <a:pt x="129" y="25"/>
                    </a:cubicBezTo>
                    <a:cubicBezTo>
                      <a:pt x="129" y="24"/>
                      <a:pt x="128" y="24"/>
                      <a:pt x="128" y="23"/>
                    </a:cubicBezTo>
                    <a:cubicBezTo>
                      <a:pt x="129" y="23"/>
                      <a:pt x="130" y="22"/>
                      <a:pt x="130" y="21"/>
                    </a:cubicBezTo>
                    <a:cubicBezTo>
                      <a:pt x="130" y="21"/>
                      <a:pt x="131" y="20"/>
                      <a:pt x="131" y="20"/>
                    </a:cubicBezTo>
                    <a:cubicBezTo>
                      <a:pt x="131" y="19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3" y="18"/>
                      <a:pt x="133" y="18"/>
                      <a:pt x="134" y="18"/>
                    </a:cubicBezTo>
                    <a:cubicBezTo>
                      <a:pt x="134" y="18"/>
                      <a:pt x="135" y="19"/>
                      <a:pt x="136" y="19"/>
                    </a:cubicBezTo>
                    <a:cubicBezTo>
                      <a:pt x="137" y="19"/>
                      <a:pt x="137" y="18"/>
                      <a:pt x="138" y="18"/>
                    </a:cubicBezTo>
                    <a:cubicBezTo>
                      <a:pt x="139" y="19"/>
                      <a:pt x="139" y="20"/>
                      <a:pt x="140" y="20"/>
                    </a:cubicBezTo>
                    <a:cubicBezTo>
                      <a:pt x="141" y="21"/>
                      <a:pt x="142" y="21"/>
                      <a:pt x="142" y="21"/>
                    </a:cubicBezTo>
                    <a:cubicBezTo>
                      <a:pt x="142" y="22"/>
                      <a:pt x="141" y="22"/>
                      <a:pt x="141" y="23"/>
                    </a:cubicBezTo>
                    <a:cubicBezTo>
                      <a:pt x="141" y="23"/>
                      <a:pt x="141" y="23"/>
                      <a:pt x="141" y="23"/>
                    </a:cubicBezTo>
                    <a:cubicBezTo>
                      <a:pt x="141" y="24"/>
                      <a:pt x="142" y="25"/>
                      <a:pt x="142" y="25"/>
                    </a:cubicBezTo>
                    <a:cubicBezTo>
                      <a:pt x="143" y="25"/>
                      <a:pt x="144" y="25"/>
                      <a:pt x="145" y="25"/>
                    </a:cubicBezTo>
                    <a:cubicBezTo>
                      <a:pt x="146" y="24"/>
                      <a:pt x="146" y="23"/>
                      <a:pt x="147" y="23"/>
                    </a:cubicBezTo>
                    <a:cubicBezTo>
                      <a:pt x="148" y="24"/>
                      <a:pt x="149" y="24"/>
                      <a:pt x="150" y="25"/>
                    </a:cubicBezTo>
                    <a:cubicBezTo>
                      <a:pt x="150" y="26"/>
                      <a:pt x="150" y="26"/>
                      <a:pt x="150" y="26"/>
                    </a:cubicBezTo>
                    <a:cubicBezTo>
                      <a:pt x="150" y="27"/>
                      <a:pt x="150" y="28"/>
                      <a:pt x="150" y="29"/>
                    </a:cubicBezTo>
                    <a:cubicBezTo>
                      <a:pt x="150" y="31"/>
                      <a:pt x="152" y="31"/>
                      <a:pt x="153" y="32"/>
                    </a:cubicBezTo>
                    <a:cubicBezTo>
                      <a:pt x="154" y="32"/>
                      <a:pt x="154" y="33"/>
                      <a:pt x="154" y="33"/>
                    </a:cubicBezTo>
                    <a:cubicBezTo>
                      <a:pt x="155" y="34"/>
                      <a:pt x="155" y="34"/>
                      <a:pt x="155" y="34"/>
                    </a:cubicBezTo>
                    <a:cubicBezTo>
                      <a:pt x="155" y="36"/>
                      <a:pt x="154" y="36"/>
                      <a:pt x="154" y="38"/>
                    </a:cubicBezTo>
                    <a:cubicBezTo>
                      <a:pt x="154" y="39"/>
                      <a:pt x="153" y="39"/>
                      <a:pt x="153" y="40"/>
                    </a:cubicBezTo>
                    <a:cubicBezTo>
                      <a:pt x="153" y="41"/>
                      <a:pt x="155" y="40"/>
                      <a:pt x="156" y="41"/>
                    </a:cubicBezTo>
                    <a:cubicBezTo>
                      <a:pt x="156" y="42"/>
                      <a:pt x="156" y="43"/>
                      <a:pt x="155" y="44"/>
                    </a:cubicBezTo>
                    <a:cubicBezTo>
                      <a:pt x="156" y="44"/>
                      <a:pt x="156" y="46"/>
                      <a:pt x="155" y="46"/>
                    </a:cubicBezTo>
                    <a:cubicBezTo>
                      <a:pt x="154" y="46"/>
                      <a:pt x="154" y="45"/>
                      <a:pt x="153" y="45"/>
                    </a:cubicBezTo>
                    <a:cubicBezTo>
                      <a:pt x="152" y="45"/>
                      <a:pt x="152" y="45"/>
                      <a:pt x="151" y="45"/>
                    </a:cubicBezTo>
                    <a:cubicBezTo>
                      <a:pt x="151" y="45"/>
                      <a:pt x="150" y="44"/>
                      <a:pt x="150" y="44"/>
                    </a:cubicBezTo>
                    <a:cubicBezTo>
                      <a:pt x="148" y="44"/>
                      <a:pt x="147" y="45"/>
                      <a:pt x="146" y="44"/>
                    </a:cubicBezTo>
                    <a:cubicBezTo>
                      <a:pt x="147" y="42"/>
                      <a:pt x="149" y="41"/>
                      <a:pt x="151" y="39"/>
                    </a:cubicBezTo>
                    <a:cubicBezTo>
                      <a:pt x="151" y="39"/>
                      <a:pt x="152" y="39"/>
                      <a:pt x="152" y="38"/>
                    </a:cubicBezTo>
                    <a:cubicBezTo>
                      <a:pt x="151" y="37"/>
                      <a:pt x="150" y="38"/>
                      <a:pt x="149" y="38"/>
                    </a:cubicBezTo>
                    <a:cubicBezTo>
                      <a:pt x="148" y="39"/>
                      <a:pt x="147" y="39"/>
                      <a:pt x="146" y="40"/>
                    </a:cubicBezTo>
                    <a:cubicBezTo>
                      <a:pt x="145" y="40"/>
                      <a:pt x="142" y="39"/>
                      <a:pt x="141" y="40"/>
                    </a:cubicBezTo>
                    <a:cubicBezTo>
                      <a:pt x="141" y="41"/>
                      <a:pt x="143" y="40"/>
                      <a:pt x="142" y="42"/>
                    </a:cubicBezTo>
                    <a:cubicBezTo>
                      <a:pt x="142" y="42"/>
                      <a:pt x="141" y="42"/>
                      <a:pt x="141" y="41"/>
                    </a:cubicBezTo>
                    <a:cubicBezTo>
                      <a:pt x="140" y="41"/>
                      <a:pt x="140" y="40"/>
                      <a:pt x="140" y="40"/>
                    </a:cubicBezTo>
                    <a:cubicBezTo>
                      <a:pt x="140" y="40"/>
                      <a:pt x="138" y="39"/>
                      <a:pt x="137" y="40"/>
                    </a:cubicBezTo>
                    <a:cubicBezTo>
                      <a:pt x="136" y="40"/>
                      <a:pt x="135" y="40"/>
                      <a:pt x="135" y="41"/>
                    </a:cubicBezTo>
                    <a:cubicBezTo>
                      <a:pt x="136" y="42"/>
                      <a:pt x="138" y="41"/>
                      <a:pt x="138" y="42"/>
                    </a:cubicBezTo>
                    <a:cubicBezTo>
                      <a:pt x="138" y="43"/>
                      <a:pt x="136" y="44"/>
                      <a:pt x="136" y="46"/>
                    </a:cubicBezTo>
                    <a:cubicBezTo>
                      <a:pt x="136" y="46"/>
                      <a:pt x="137" y="47"/>
                      <a:pt x="138" y="47"/>
                    </a:cubicBezTo>
                    <a:cubicBezTo>
                      <a:pt x="138" y="48"/>
                      <a:pt x="139" y="47"/>
                      <a:pt x="139" y="47"/>
                    </a:cubicBezTo>
                    <a:cubicBezTo>
                      <a:pt x="140" y="47"/>
                      <a:pt x="140" y="48"/>
                      <a:pt x="140" y="48"/>
                    </a:cubicBezTo>
                    <a:cubicBezTo>
                      <a:pt x="141" y="47"/>
                      <a:pt x="142" y="46"/>
                      <a:pt x="143" y="46"/>
                    </a:cubicBezTo>
                    <a:cubicBezTo>
                      <a:pt x="144" y="48"/>
                      <a:pt x="142" y="48"/>
                      <a:pt x="140" y="49"/>
                    </a:cubicBezTo>
                    <a:cubicBezTo>
                      <a:pt x="139" y="49"/>
                      <a:pt x="137" y="50"/>
                      <a:pt x="135" y="50"/>
                    </a:cubicBezTo>
                    <a:cubicBezTo>
                      <a:pt x="135" y="51"/>
                      <a:pt x="132" y="53"/>
                      <a:pt x="132" y="51"/>
                    </a:cubicBezTo>
                    <a:cubicBezTo>
                      <a:pt x="132" y="50"/>
                      <a:pt x="133" y="50"/>
                      <a:pt x="133" y="49"/>
                    </a:cubicBezTo>
                    <a:cubicBezTo>
                      <a:pt x="132" y="49"/>
                      <a:pt x="130" y="50"/>
                      <a:pt x="129" y="50"/>
                    </a:cubicBezTo>
                    <a:cubicBezTo>
                      <a:pt x="127" y="51"/>
                      <a:pt x="124" y="51"/>
                      <a:pt x="123" y="54"/>
                    </a:cubicBezTo>
                    <a:cubicBezTo>
                      <a:pt x="123" y="54"/>
                      <a:pt x="123" y="55"/>
                      <a:pt x="123" y="55"/>
                    </a:cubicBezTo>
                    <a:cubicBezTo>
                      <a:pt x="123" y="56"/>
                      <a:pt x="121" y="56"/>
                      <a:pt x="121" y="56"/>
                    </a:cubicBezTo>
                    <a:cubicBezTo>
                      <a:pt x="120" y="56"/>
                      <a:pt x="119" y="57"/>
                      <a:pt x="118" y="57"/>
                    </a:cubicBezTo>
                    <a:cubicBezTo>
                      <a:pt x="118" y="57"/>
                      <a:pt x="117" y="57"/>
                      <a:pt x="117" y="57"/>
                    </a:cubicBezTo>
                    <a:cubicBezTo>
                      <a:pt x="116" y="58"/>
                      <a:pt x="116" y="59"/>
                      <a:pt x="115" y="59"/>
                    </a:cubicBezTo>
                    <a:cubicBezTo>
                      <a:pt x="114" y="60"/>
                      <a:pt x="114" y="60"/>
                      <a:pt x="113" y="60"/>
                    </a:cubicBezTo>
                    <a:cubicBezTo>
                      <a:pt x="113" y="61"/>
                      <a:pt x="113" y="62"/>
                      <a:pt x="112" y="62"/>
                    </a:cubicBezTo>
                    <a:cubicBezTo>
                      <a:pt x="111" y="62"/>
                      <a:pt x="111" y="62"/>
                      <a:pt x="110" y="62"/>
                    </a:cubicBezTo>
                    <a:cubicBezTo>
                      <a:pt x="110" y="63"/>
                      <a:pt x="111" y="65"/>
                      <a:pt x="110" y="66"/>
                    </a:cubicBezTo>
                    <a:cubicBezTo>
                      <a:pt x="109" y="67"/>
                      <a:pt x="108" y="68"/>
                      <a:pt x="106" y="69"/>
                    </a:cubicBezTo>
                    <a:cubicBezTo>
                      <a:pt x="105" y="69"/>
                      <a:pt x="105" y="69"/>
                      <a:pt x="103" y="70"/>
                    </a:cubicBezTo>
                    <a:cubicBezTo>
                      <a:pt x="103" y="70"/>
                      <a:pt x="102" y="71"/>
                      <a:pt x="101" y="72"/>
                    </a:cubicBezTo>
                    <a:cubicBezTo>
                      <a:pt x="101" y="72"/>
                      <a:pt x="100" y="72"/>
                      <a:pt x="100" y="73"/>
                    </a:cubicBezTo>
                    <a:cubicBezTo>
                      <a:pt x="100" y="116"/>
                      <a:pt x="100" y="116"/>
                      <a:pt x="100" y="116"/>
                    </a:cubicBezTo>
                    <a:cubicBezTo>
                      <a:pt x="100" y="116"/>
                      <a:pt x="101" y="115"/>
                      <a:pt x="101" y="115"/>
                    </a:cubicBezTo>
                    <a:cubicBezTo>
                      <a:pt x="102" y="114"/>
                      <a:pt x="102" y="113"/>
                      <a:pt x="103" y="112"/>
                    </a:cubicBezTo>
                    <a:cubicBezTo>
                      <a:pt x="104" y="112"/>
                      <a:pt x="105" y="112"/>
                      <a:pt x="106" y="111"/>
                    </a:cubicBezTo>
                    <a:cubicBezTo>
                      <a:pt x="107" y="111"/>
                      <a:pt x="107" y="111"/>
                      <a:pt x="108" y="110"/>
                    </a:cubicBezTo>
                    <a:cubicBezTo>
                      <a:pt x="108" y="110"/>
                      <a:pt x="109" y="109"/>
                      <a:pt x="109" y="110"/>
                    </a:cubicBezTo>
                    <a:cubicBezTo>
                      <a:pt x="110" y="111"/>
                      <a:pt x="108" y="111"/>
                      <a:pt x="109" y="112"/>
                    </a:cubicBezTo>
                    <a:cubicBezTo>
                      <a:pt x="110" y="113"/>
                      <a:pt x="111" y="111"/>
                      <a:pt x="112" y="111"/>
                    </a:cubicBezTo>
                    <a:cubicBezTo>
                      <a:pt x="112" y="111"/>
                      <a:pt x="114" y="111"/>
                      <a:pt x="114" y="112"/>
                    </a:cubicBezTo>
                    <a:cubicBezTo>
                      <a:pt x="115" y="112"/>
                      <a:pt x="115" y="113"/>
                      <a:pt x="116" y="113"/>
                    </a:cubicBezTo>
                    <a:cubicBezTo>
                      <a:pt x="117" y="113"/>
                      <a:pt x="117" y="113"/>
                      <a:pt x="118" y="113"/>
                    </a:cubicBezTo>
                    <a:cubicBezTo>
                      <a:pt x="119" y="113"/>
                      <a:pt x="120" y="114"/>
                      <a:pt x="121" y="114"/>
                    </a:cubicBezTo>
                    <a:cubicBezTo>
                      <a:pt x="122" y="114"/>
                      <a:pt x="122" y="113"/>
                      <a:pt x="123" y="113"/>
                    </a:cubicBezTo>
                    <a:cubicBezTo>
                      <a:pt x="125" y="112"/>
                      <a:pt x="125" y="113"/>
                      <a:pt x="126" y="114"/>
                    </a:cubicBezTo>
                    <a:cubicBezTo>
                      <a:pt x="127" y="114"/>
                      <a:pt x="127" y="113"/>
                      <a:pt x="128" y="113"/>
                    </a:cubicBezTo>
                    <a:cubicBezTo>
                      <a:pt x="127" y="114"/>
                      <a:pt x="128" y="115"/>
                      <a:pt x="128" y="115"/>
                    </a:cubicBezTo>
                    <a:cubicBezTo>
                      <a:pt x="129" y="116"/>
                      <a:pt x="128" y="116"/>
                      <a:pt x="129" y="116"/>
                    </a:cubicBezTo>
                    <a:cubicBezTo>
                      <a:pt x="129" y="117"/>
                      <a:pt x="130" y="117"/>
                      <a:pt x="131" y="117"/>
                    </a:cubicBezTo>
                    <a:cubicBezTo>
                      <a:pt x="132" y="118"/>
                      <a:pt x="132" y="119"/>
                      <a:pt x="133" y="120"/>
                    </a:cubicBezTo>
                    <a:cubicBezTo>
                      <a:pt x="134" y="121"/>
                      <a:pt x="135" y="122"/>
                      <a:pt x="136" y="122"/>
                    </a:cubicBezTo>
                    <a:cubicBezTo>
                      <a:pt x="137" y="122"/>
                      <a:pt x="138" y="121"/>
                      <a:pt x="139" y="121"/>
                    </a:cubicBezTo>
                    <a:cubicBezTo>
                      <a:pt x="141" y="122"/>
                      <a:pt x="143" y="123"/>
                      <a:pt x="144" y="124"/>
                    </a:cubicBezTo>
                    <a:cubicBezTo>
                      <a:pt x="145" y="124"/>
                      <a:pt x="146" y="125"/>
                      <a:pt x="146" y="126"/>
                    </a:cubicBezTo>
                    <a:cubicBezTo>
                      <a:pt x="146" y="126"/>
                      <a:pt x="146" y="127"/>
                      <a:pt x="146" y="127"/>
                    </a:cubicBezTo>
                    <a:cubicBezTo>
                      <a:pt x="147" y="129"/>
                      <a:pt x="148" y="129"/>
                      <a:pt x="148" y="131"/>
                    </a:cubicBezTo>
                    <a:cubicBezTo>
                      <a:pt x="148" y="132"/>
                      <a:pt x="149" y="132"/>
                      <a:pt x="149" y="133"/>
                    </a:cubicBezTo>
                    <a:cubicBezTo>
                      <a:pt x="150" y="133"/>
                      <a:pt x="151" y="134"/>
                      <a:pt x="151" y="134"/>
                    </a:cubicBezTo>
                    <a:cubicBezTo>
                      <a:pt x="152" y="134"/>
                      <a:pt x="152" y="134"/>
                      <a:pt x="152" y="134"/>
                    </a:cubicBezTo>
                    <a:cubicBezTo>
                      <a:pt x="154" y="134"/>
                      <a:pt x="154" y="134"/>
                      <a:pt x="155" y="135"/>
                    </a:cubicBezTo>
                    <a:cubicBezTo>
                      <a:pt x="156" y="135"/>
                      <a:pt x="157" y="135"/>
                      <a:pt x="157" y="135"/>
                    </a:cubicBezTo>
                    <a:cubicBezTo>
                      <a:pt x="158" y="136"/>
                      <a:pt x="158" y="137"/>
                      <a:pt x="158" y="137"/>
                    </a:cubicBezTo>
                    <a:cubicBezTo>
                      <a:pt x="159" y="137"/>
                      <a:pt x="160" y="137"/>
                      <a:pt x="160" y="137"/>
                    </a:cubicBezTo>
                    <a:cubicBezTo>
                      <a:pt x="161" y="137"/>
                      <a:pt x="163" y="138"/>
                      <a:pt x="164" y="138"/>
                    </a:cubicBezTo>
                    <a:cubicBezTo>
                      <a:pt x="164" y="138"/>
                      <a:pt x="165" y="138"/>
                      <a:pt x="165" y="138"/>
                    </a:cubicBezTo>
                    <a:cubicBezTo>
                      <a:pt x="167" y="138"/>
                      <a:pt x="168" y="139"/>
                      <a:pt x="169" y="139"/>
                    </a:cubicBezTo>
                    <a:cubicBezTo>
                      <a:pt x="156" y="159"/>
                      <a:pt x="137" y="173"/>
                      <a:pt x="114" y="179"/>
                    </a:cubicBezTo>
                    <a:cubicBezTo>
                      <a:pt x="114" y="178"/>
                      <a:pt x="114" y="177"/>
                      <a:pt x="114" y="176"/>
                    </a:cubicBezTo>
                    <a:cubicBezTo>
                      <a:pt x="114" y="174"/>
                      <a:pt x="114" y="173"/>
                      <a:pt x="114" y="171"/>
                    </a:cubicBezTo>
                    <a:cubicBezTo>
                      <a:pt x="113" y="170"/>
                      <a:pt x="113" y="168"/>
                      <a:pt x="113" y="167"/>
                    </a:cubicBezTo>
                    <a:cubicBezTo>
                      <a:pt x="112" y="166"/>
                      <a:pt x="110" y="165"/>
                      <a:pt x="109" y="164"/>
                    </a:cubicBezTo>
                    <a:cubicBezTo>
                      <a:pt x="108" y="164"/>
                      <a:pt x="107" y="163"/>
                      <a:pt x="107" y="163"/>
                    </a:cubicBezTo>
                    <a:cubicBezTo>
                      <a:pt x="105" y="162"/>
                      <a:pt x="102" y="161"/>
                      <a:pt x="101" y="159"/>
                    </a:cubicBezTo>
                    <a:cubicBezTo>
                      <a:pt x="101" y="159"/>
                      <a:pt x="101" y="158"/>
                      <a:pt x="101" y="157"/>
                    </a:cubicBezTo>
                    <a:cubicBezTo>
                      <a:pt x="100" y="157"/>
                      <a:pt x="100" y="156"/>
                      <a:pt x="100" y="156"/>
                    </a:cubicBezTo>
                    <a:lnTo>
                      <a:pt x="100" y="186"/>
                    </a:lnTo>
                    <a:close/>
                    <a:moveTo>
                      <a:pt x="2" y="74"/>
                    </a:moveTo>
                    <a:cubicBezTo>
                      <a:pt x="2" y="76"/>
                      <a:pt x="1" y="77"/>
                      <a:pt x="1" y="79"/>
                    </a:cubicBezTo>
                    <a:cubicBezTo>
                      <a:pt x="1" y="80"/>
                      <a:pt x="1" y="82"/>
                      <a:pt x="0" y="83"/>
                    </a:cubicBezTo>
                    <a:cubicBezTo>
                      <a:pt x="0" y="87"/>
                      <a:pt x="0" y="90"/>
                      <a:pt x="0" y="93"/>
                    </a:cubicBezTo>
                    <a:cubicBezTo>
                      <a:pt x="0" y="96"/>
                      <a:pt x="0" y="99"/>
                      <a:pt x="0" y="103"/>
                    </a:cubicBezTo>
                    <a:cubicBezTo>
                      <a:pt x="1" y="104"/>
                      <a:pt x="1" y="106"/>
                      <a:pt x="1" y="107"/>
                    </a:cubicBezTo>
                    <a:cubicBezTo>
                      <a:pt x="1" y="109"/>
                      <a:pt x="2" y="110"/>
                      <a:pt x="2" y="112"/>
                    </a:cubicBezTo>
                    <a:cubicBezTo>
                      <a:pt x="2" y="113"/>
                      <a:pt x="3" y="115"/>
                      <a:pt x="3" y="116"/>
                    </a:cubicBezTo>
                    <a:cubicBezTo>
                      <a:pt x="4" y="119"/>
                      <a:pt x="5" y="122"/>
                      <a:pt x="6" y="125"/>
                    </a:cubicBezTo>
                    <a:cubicBezTo>
                      <a:pt x="6" y="127"/>
                      <a:pt x="7" y="128"/>
                      <a:pt x="7" y="129"/>
                    </a:cubicBezTo>
                    <a:cubicBezTo>
                      <a:pt x="8" y="131"/>
                      <a:pt x="9" y="132"/>
                      <a:pt x="9" y="134"/>
                    </a:cubicBezTo>
                    <a:cubicBezTo>
                      <a:pt x="10" y="134"/>
                      <a:pt x="10" y="135"/>
                      <a:pt x="10" y="136"/>
                    </a:cubicBezTo>
                    <a:cubicBezTo>
                      <a:pt x="11" y="137"/>
                      <a:pt x="12" y="138"/>
                      <a:pt x="12" y="140"/>
                    </a:cubicBezTo>
                    <a:cubicBezTo>
                      <a:pt x="15" y="143"/>
                      <a:pt x="17" y="147"/>
                      <a:pt x="20" y="151"/>
                    </a:cubicBezTo>
                    <a:cubicBezTo>
                      <a:pt x="21" y="152"/>
                      <a:pt x="23" y="154"/>
                      <a:pt x="24" y="156"/>
                    </a:cubicBezTo>
                    <a:cubicBezTo>
                      <a:pt x="25" y="157"/>
                      <a:pt x="26" y="158"/>
                      <a:pt x="27" y="159"/>
                    </a:cubicBezTo>
                    <a:cubicBezTo>
                      <a:pt x="28" y="160"/>
                      <a:pt x="29" y="161"/>
                      <a:pt x="31" y="162"/>
                    </a:cubicBezTo>
                    <a:cubicBezTo>
                      <a:pt x="36" y="167"/>
                      <a:pt x="41" y="171"/>
                      <a:pt x="47" y="174"/>
                    </a:cubicBezTo>
                    <a:cubicBezTo>
                      <a:pt x="48" y="175"/>
                      <a:pt x="50" y="176"/>
                      <a:pt x="51" y="176"/>
                    </a:cubicBezTo>
                    <a:cubicBezTo>
                      <a:pt x="54" y="178"/>
                      <a:pt x="56" y="179"/>
                      <a:pt x="59" y="180"/>
                    </a:cubicBezTo>
                    <a:cubicBezTo>
                      <a:pt x="61" y="181"/>
                      <a:pt x="62" y="181"/>
                      <a:pt x="63" y="182"/>
                    </a:cubicBezTo>
                    <a:cubicBezTo>
                      <a:pt x="73" y="185"/>
                      <a:pt x="83" y="186"/>
                      <a:pt x="93" y="186"/>
                    </a:cubicBezTo>
                    <a:cubicBezTo>
                      <a:pt x="96" y="186"/>
                      <a:pt x="98" y="186"/>
                      <a:pt x="100" y="186"/>
                    </a:cubicBezTo>
                    <a:cubicBezTo>
                      <a:pt x="100" y="156"/>
                      <a:pt x="100" y="156"/>
                      <a:pt x="100" y="156"/>
                    </a:cubicBezTo>
                    <a:cubicBezTo>
                      <a:pt x="99" y="156"/>
                      <a:pt x="99" y="155"/>
                      <a:pt x="99" y="154"/>
                    </a:cubicBezTo>
                    <a:cubicBezTo>
                      <a:pt x="97" y="153"/>
                      <a:pt x="96" y="150"/>
                      <a:pt x="95" y="148"/>
                    </a:cubicBezTo>
                    <a:cubicBezTo>
                      <a:pt x="95" y="147"/>
                      <a:pt x="94" y="146"/>
                      <a:pt x="93" y="145"/>
                    </a:cubicBezTo>
                    <a:cubicBezTo>
                      <a:pt x="93" y="145"/>
                      <a:pt x="92" y="144"/>
                      <a:pt x="91" y="144"/>
                    </a:cubicBezTo>
                    <a:cubicBezTo>
                      <a:pt x="91" y="143"/>
                      <a:pt x="90" y="142"/>
                      <a:pt x="91" y="141"/>
                    </a:cubicBezTo>
                    <a:cubicBezTo>
                      <a:pt x="91" y="140"/>
                      <a:pt x="93" y="139"/>
                      <a:pt x="93" y="138"/>
                    </a:cubicBezTo>
                    <a:cubicBezTo>
                      <a:pt x="93" y="138"/>
                      <a:pt x="92" y="137"/>
                      <a:pt x="91" y="136"/>
                    </a:cubicBezTo>
                    <a:cubicBezTo>
                      <a:pt x="91" y="135"/>
                      <a:pt x="92" y="134"/>
                      <a:pt x="92" y="133"/>
                    </a:cubicBezTo>
                    <a:cubicBezTo>
                      <a:pt x="92" y="132"/>
                      <a:pt x="93" y="132"/>
                      <a:pt x="93" y="131"/>
                    </a:cubicBezTo>
                    <a:cubicBezTo>
                      <a:pt x="93" y="131"/>
                      <a:pt x="94" y="131"/>
                      <a:pt x="94" y="130"/>
                    </a:cubicBezTo>
                    <a:cubicBezTo>
                      <a:pt x="95" y="130"/>
                      <a:pt x="95" y="129"/>
                      <a:pt x="95" y="129"/>
                    </a:cubicBezTo>
                    <a:cubicBezTo>
                      <a:pt x="96" y="128"/>
                      <a:pt x="97" y="127"/>
                      <a:pt x="98" y="126"/>
                    </a:cubicBezTo>
                    <a:cubicBezTo>
                      <a:pt x="98" y="126"/>
                      <a:pt x="98" y="122"/>
                      <a:pt x="98" y="121"/>
                    </a:cubicBezTo>
                    <a:cubicBezTo>
                      <a:pt x="98" y="120"/>
                      <a:pt x="97" y="119"/>
                      <a:pt x="97" y="119"/>
                    </a:cubicBezTo>
                    <a:cubicBezTo>
                      <a:pt x="96" y="117"/>
                      <a:pt x="96" y="116"/>
                      <a:pt x="95" y="116"/>
                    </a:cubicBezTo>
                    <a:cubicBezTo>
                      <a:pt x="94" y="116"/>
                      <a:pt x="93" y="117"/>
                      <a:pt x="93" y="117"/>
                    </a:cubicBezTo>
                    <a:cubicBezTo>
                      <a:pt x="93" y="118"/>
                      <a:pt x="93" y="119"/>
                      <a:pt x="92" y="119"/>
                    </a:cubicBezTo>
                    <a:cubicBezTo>
                      <a:pt x="91" y="119"/>
                      <a:pt x="91" y="118"/>
                      <a:pt x="89" y="118"/>
                    </a:cubicBezTo>
                    <a:cubicBezTo>
                      <a:pt x="89" y="117"/>
                      <a:pt x="88" y="117"/>
                      <a:pt x="88" y="117"/>
                    </a:cubicBezTo>
                    <a:cubicBezTo>
                      <a:pt x="87" y="117"/>
                      <a:pt x="86" y="115"/>
                      <a:pt x="85" y="115"/>
                    </a:cubicBezTo>
                    <a:cubicBezTo>
                      <a:pt x="84" y="114"/>
                      <a:pt x="84" y="115"/>
                      <a:pt x="83" y="114"/>
                    </a:cubicBezTo>
                    <a:cubicBezTo>
                      <a:pt x="83" y="113"/>
                      <a:pt x="83" y="112"/>
                      <a:pt x="83" y="112"/>
                    </a:cubicBezTo>
                    <a:cubicBezTo>
                      <a:pt x="82" y="111"/>
                      <a:pt x="81" y="109"/>
                      <a:pt x="80" y="108"/>
                    </a:cubicBezTo>
                    <a:cubicBezTo>
                      <a:pt x="79" y="108"/>
                      <a:pt x="78" y="108"/>
                      <a:pt x="77" y="108"/>
                    </a:cubicBezTo>
                    <a:cubicBezTo>
                      <a:pt x="76" y="107"/>
                      <a:pt x="76" y="107"/>
                      <a:pt x="75" y="107"/>
                    </a:cubicBezTo>
                    <a:cubicBezTo>
                      <a:pt x="74" y="107"/>
                      <a:pt x="74" y="107"/>
                      <a:pt x="73" y="107"/>
                    </a:cubicBezTo>
                    <a:cubicBezTo>
                      <a:pt x="71" y="106"/>
                      <a:pt x="70" y="102"/>
                      <a:pt x="68" y="103"/>
                    </a:cubicBezTo>
                    <a:cubicBezTo>
                      <a:pt x="67" y="103"/>
                      <a:pt x="66" y="104"/>
                      <a:pt x="65" y="104"/>
                    </a:cubicBezTo>
                    <a:cubicBezTo>
                      <a:pt x="64" y="104"/>
                      <a:pt x="62" y="103"/>
                      <a:pt x="61" y="102"/>
                    </a:cubicBezTo>
                    <a:cubicBezTo>
                      <a:pt x="60" y="102"/>
                      <a:pt x="58" y="101"/>
                      <a:pt x="57" y="101"/>
                    </a:cubicBezTo>
                    <a:cubicBezTo>
                      <a:pt x="57" y="100"/>
                      <a:pt x="56" y="100"/>
                      <a:pt x="55" y="99"/>
                    </a:cubicBezTo>
                    <a:cubicBezTo>
                      <a:pt x="55" y="99"/>
                      <a:pt x="54" y="99"/>
                      <a:pt x="54" y="99"/>
                    </a:cubicBezTo>
                    <a:cubicBezTo>
                      <a:pt x="53" y="99"/>
                      <a:pt x="52" y="98"/>
                      <a:pt x="51" y="97"/>
                    </a:cubicBezTo>
                    <a:cubicBezTo>
                      <a:pt x="51" y="97"/>
                      <a:pt x="50" y="96"/>
                      <a:pt x="50" y="95"/>
                    </a:cubicBezTo>
                    <a:cubicBezTo>
                      <a:pt x="50" y="95"/>
                      <a:pt x="51" y="94"/>
                      <a:pt x="51" y="93"/>
                    </a:cubicBezTo>
                    <a:cubicBezTo>
                      <a:pt x="51" y="91"/>
                      <a:pt x="49" y="89"/>
                      <a:pt x="48" y="88"/>
                    </a:cubicBezTo>
                    <a:cubicBezTo>
                      <a:pt x="47" y="87"/>
                      <a:pt x="46" y="86"/>
                      <a:pt x="45" y="85"/>
                    </a:cubicBezTo>
                    <a:cubicBezTo>
                      <a:pt x="45" y="84"/>
                      <a:pt x="45" y="84"/>
                      <a:pt x="45" y="83"/>
                    </a:cubicBezTo>
                    <a:cubicBezTo>
                      <a:pt x="45" y="83"/>
                      <a:pt x="44" y="82"/>
                      <a:pt x="44" y="81"/>
                    </a:cubicBezTo>
                    <a:cubicBezTo>
                      <a:pt x="43" y="80"/>
                      <a:pt x="42" y="79"/>
                      <a:pt x="42" y="78"/>
                    </a:cubicBezTo>
                    <a:cubicBezTo>
                      <a:pt x="42" y="77"/>
                      <a:pt x="42" y="76"/>
                      <a:pt x="42" y="75"/>
                    </a:cubicBezTo>
                    <a:cubicBezTo>
                      <a:pt x="41" y="73"/>
                      <a:pt x="38" y="74"/>
                      <a:pt x="39" y="76"/>
                    </a:cubicBezTo>
                    <a:cubicBezTo>
                      <a:pt x="39" y="77"/>
                      <a:pt x="40" y="78"/>
                      <a:pt x="40" y="79"/>
                    </a:cubicBezTo>
                    <a:cubicBezTo>
                      <a:pt x="40" y="79"/>
                      <a:pt x="40" y="80"/>
                      <a:pt x="41" y="81"/>
                    </a:cubicBezTo>
                    <a:cubicBezTo>
                      <a:pt x="41" y="82"/>
                      <a:pt x="42" y="82"/>
                      <a:pt x="42" y="83"/>
                    </a:cubicBezTo>
                    <a:cubicBezTo>
                      <a:pt x="42" y="85"/>
                      <a:pt x="42" y="86"/>
                      <a:pt x="43" y="87"/>
                    </a:cubicBezTo>
                    <a:cubicBezTo>
                      <a:pt x="43" y="88"/>
                      <a:pt x="44" y="88"/>
                      <a:pt x="44" y="89"/>
                    </a:cubicBezTo>
                    <a:cubicBezTo>
                      <a:pt x="43" y="90"/>
                      <a:pt x="42" y="89"/>
                      <a:pt x="42" y="88"/>
                    </a:cubicBezTo>
                    <a:cubicBezTo>
                      <a:pt x="41" y="88"/>
                      <a:pt x="40" y="87"/>
                      <a:pt x="40" y="86"/>
                    </a:cubicBezTo>
                    <a:cubicBezTo>
                      <a:pt x="40" y="86"/>
                      <a:pt x="40" y="85"/>
                      <a:pt x="40" y="84"/>
                    </a:cubicBezTo>
                    <a:cubicBezTo>
                      <a:pt x="40" y="83"/>
                      <a:pt x="37" y="83"/>
                      <a:pt x="37" y="81"/>
                    </a:cubicBezTo>
                    <a:cubicBezTo>
                      <a:pt x="37" y="81"/>
                      <a:pt x="38" y="80"/>
                      <a:pt x="38" y="80"/>
                    </a:cubicBezTo>
                    <a:cubicBezTo>
                      <a:pt x="38" y="79"/>
                      <a:pt x="37" y="78"/>
                      <a:pt x="37" y="77"/>
                    </a:cubicBezTo>
                    <a:cubicBezTo>
                      <a:pt x="36" y="76"/>
                      <a:pt x="36" y="75"/>
                      <a:pt x="36" y="74"/>
                    </a:cubicBezTo>
                    <a:cubicBezTo>
                      <a:pt x="36" y="73"/>
                      <a:pt x="36" y="72"/>
                      <a:pt x="36" y="71"/>
                    </a:cubicBezTo>
                    <a:cubicBezTo>
                      <a:pt x="36" y="70"/>
                      <a:pt x="35" y="69"/>
                      <a:pt x="34" y="69"/>
                    </a:cubicBezTo>
                    <a:cubicBezTo>
                      <a:pt x="33" y="69"/>
                      <a:pt x="32" y="69"/>
                      <a:pt x="32" y="68"/>
                    </a:cubicBezTo>
                    <a:cubicBezTo>
                      <a:pt x="32" y="67"/>
                      <a:pt x="31" y="66"/>
                      <a:pt x="31" y="65"/>
                    </a:cubicBezTo>
                    <a:cubicBezTo>
                      <a:pt x="31" y="64"/>
                      <a:pt x="31" y="63"/>
                      <a:pt x="31" y="62"/>
                    </a:cubicBezTo>
                    <a:cubicBezTo>
                      <a:pt x="31" y="60"/>
                      <a:pt x="31" y="59"/>
                      <a:pt x="31" y="58"/>
                    </a:cubicBezTo>
                    <a:cubicBezTo>
                      <a:pt x="32" y="57"/>
                      <a:pt x="33" y="56"/>
                      <a:pt x="33" y="55"/>
                    </a:cubicBezTo>
                    <a:cubicBezTo>
                      <a:pt x="34" y="55"/>
                      <a:pt x="34" y="54"/>
                      <a:pt x="34" y="53"/>
                    </a:cubicBezTo>
                    <a:cubicBezTo>
                      <a:pt x="35" y="52"/>
                      <a:pt x="36" y="51"/>
                      <a:pt x="37" y="49"/>
                    </a:cubicBezTo>
                    <a:cubicBezTo>
                      <a:pt x="39" y="48"/>
                      <a:pt x="40" y="47"/>
                      <a:pt x="40" y="45"/>
                    </a:cubicBezTo>
                    <a:cubicBezTo>
                      <a:pt x="41" y="44"/>
                      <a:pt x="41" y="43"/>
                      <a:pt x="41" y="43"/>
                    </a:cubicBezTo>
                    <a:cubicBezTo>
                      <a:pt x="41" y="42"/>
                      <a:pt x="39" y="41"/>
                      <a:pt x="39" y="40"/>
                    </a:cubicBezTo>
                    <a:cubicBezTo>
                      <a:pt x="39" y="39"/>
                      <a:pt x="40" y="39"/>
                      <a:pt x="41" y="38"/>
                    </a:cubicBezTo>
                    <a:cubicBezTo>
                      <a:pt x="41" y="38"/>
                      <a:pt x="41" y="37"/>
                      <a:pt x="41" y="36"/>
                    </a:cubicBezTo>
                    <a:cubicBezTo>
                      <a:pt x="41" y="35"/>
                      <a:pt x="40" y="34"/>
                      <a:pt x="41" y="33"/>
                    </a:cubicBezTo>
                    <a:cubicBezTo>
                      <a:pt x="41" y="33"/>
                      <a:pt x="42" y="32"/>
                      <a:pt x="41" y="31"/>
                    </a:cubicBezTo>
                    <a:cubicBezTo>
                      <a:pt x="41" y="30"/>
                      <a:pt x="40" y="32"/>
                      <a:pt x="39" y="31"/>
                    </a:cubicBezTo>
                    <a:cubicBezTo>
                      <a:pt x="38" y="31"/>
                      <a:pt x="39" y="30"/>
                      <a:pt x="39" y="29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39" y="27"/>
                      <a:pt x="40" y="26"/>
                      <a:pt x="40" y="26"/>
                    </a:cubicBezTo>
                    <a:cubicBezTo>
                      <a:pt x="39" y="26"/>
                      <a:pt x="39" y="25"/>
                      <a:pt x="38" y="24"/>
                    </a:cubicBezTo>
                    <a:cubicBezTo>
                      <a:pt x="49" y="15"/>
                      <a:pt x="63" y="9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7"/>
                      <a:pt x="78" y="7"/>
                    </a:cubicBezTo>
                    <a:cubicBezTo>
                      <a:pt x="79" y="6"/>
                      <a:pt x="80" y="7"/>
                      <a:pt x="81" y="7"/>
                    </a:cubicBezTo>
                    <a:cubicBezTo>
                      <a:pt x="82" y="7"/>
                      <a:pt x="83" y="6"/>
                      <a:pt x="84" y="7"/>
                    </a:cubicBezTo>
                    <a:cubicBezTo>
                      <a:pt x="86" y="7"/>
                      <a:pt x="88" y="9"/>
                      <a:pt x="90" y="8"/>
                    </a:cubicBezTo>
                    <a:cubicBezTo>
                      <a:pt x="90" y="7"/>
                      <a:pt x="90" y="7"/>
                      <a:pt x="90" y="6"/>
                    </a:cubicBezTo>
                    <a:cubicBezTo>
                      <a:pt x="91" y="6"/>
                      <a:pt x="91" y="5"/>
                      <a:pt x="91" y="5"/>
                    </a:cubicBezTo>
                    <a:cubicBezTo>
                      <a:pt x="92" y="5"/>
                      <a:pt x="93" y="5"/>
                      <a:pt x="93" y="5"/>
                    </a:cubicBezTo>
                    <a:cubicBezTo>
                      <a:pt x="96" y="5"/>
                      <a:pt x="98" y="5"/>
                      <a:pt x="100" y="5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8" y="0"/>
                      <a:pt x="97" y="0"/>
                      <a:pt x="95" y="0"/>
                    </a:cubicBezTo>
                    <a:cubicBezTo>
                      <a:pt x="94" y="0"/>
                      <a:pt x="94" y="0"/>
                      <a:pt x="93" y="0"/>
                    </a:cubicBezTo>
                    <a:cubicBezTo>
                      <a:pt x="92" y="0"/>
                      <a:pt x="91" y="0"/>
                      <a:pt x="90" y="0"/>
                    </a:cubicBezTo>
                    <a:cubicBezTo>
                      <a:pt x="81" y="0"/>
                      <a:pt x="72" y="2"/>
                      <a:pt x="63" y="5"/>
                    </a:cubicBezTo>
                    <a:cubicBezTo>
                      <a:pt x="62" y="5"/>
                      <a:pt x="61" y="6"/>
                      <a:pt x="59" y="6"/>
                    </a:cubicBezTo>
                    <a:cubicBezTo>
                      <a:pt x="59" y="6"/>
                      <a:pt x="58" y="6"/>
                      <a:pt x="58" y="7"/>
                    </a:cubicBezTo>
                    <a:cubicBezTo>
                      <a:pt x="57" y="7"/>
                      <a:pt x="56" y="7"/>
                      <a:pt x="55" y="8"/>
                    </a:cubicBezTo>
                    <a:cubicBezTo>
                      <a:pt x="54" y="9"/>
                      <a:pt x="52" y="9"/>
                      <a:pt x="51" y="10"/>
                    </a:cubicBezTo>
                    <a:cubicBezTo>
                      <a:pt x="49" y="11"/>
                      <a:pt x="48" y="11"/>
                      <a:pt x="47" y="12"/>
                    </a:cubicBezTo>
                    <a:cubicBezTo>
                      <a:pt x="42" y="15"/>
                      <a:pt x="37" y="19"/>
                      <a:pt x="32" y="22"/>
                    </a:cubicBezTo>
                    <a:cubicBezTo>
                      <a:pt x="32" y="23"/>
                      <a:pt x="31" y="23"/>
                      <a:pt x="31" y="24"/>
                    </a:cubicBezTo>
                    <a:cubicBezTo>
                      <a:pt x="29" y="25"/>
                      <a:pt x="28" y="26"/>
                      <a:pt x="27" y="27"/>
                    </a:cubicBezTo>
                    <a:cubicBezTo>
                      <a:pt x="26" y="28"/>
                      <a:pt x="25" y="29"/>
                      <a:pt x="24" y="30"/>
                    </a:cubicBezTo>
                    <a:cubicBezTo>
                      <a:pt x="23" y="32"/>
                      <a:pt x="21" y="34"/>
                      <a:pt x="20" y="35"/>
                    </a:cubicBezTo>
                    <a:cubicBezTo>
                      <a:pt x="17" y="39"/>
                      <a:pt x="15" y="43"/>
                      <a:pt x="12" y="47"/>
                    </a:cubicBezTo>
                    <a:cubicBezTo>
                      <a:pt x="12" y="48"/>
                      <a:pt x="11" y="49"/>
                      <a:pt x="10" y="51"/>
                    </a:cubicBezTo>
                    <a:cubicBezTo>
                      <a:pt x="10" y="51"/>
                      <a:pt x="10" y="52"/>
                      <a:pt x="9" y="53"/>
                    </a:cubicBezTo>
                    <a:cubicBezTo>
                      <a:pt x="8" y="55"/>
                      <a:pt x="7" y="57"/>
                      <a:pt x="6" y="59"/>
                    </a:cubicBezTo>
                    <a:cubicBezTo>
                      <a:pt x="6" y="60"/>
                      <a:pt x="6" y="60"/>
                      <a:pt x="6" y="61"/>
                    </a:cubicBezTo>
                    <a:cubicBezTo>
                      <a:pt x="5" y="64"/>
                      <a:pt x="4" y="67"/>
                      <a:pt x="3" y="70"/>
                    </a:cubicBezTo>
                    <a:cubicBezTo>
                      <a:pt x="3" y="71"/>
                      <a:pt x="2" y="73"/>
                      <a:pt x="2" y="74"/>
                    </a:cubicBezTo>
                    <a:close/>
                    <a:moveTo>
                      <a:pt x="100" y="73"/>
                    </a:moveTo>
                    <a:cubicBezTo>
                      <a:pt x="100" y="116"/>
                      <a:pt x="100" y="116"/>
                      <a:pt x="100" y="116"/>
                    </a:cubicBezTo>
                    <a:cubicBezTo>
                      <a:pt x="100" y="117"/>
                      <a:pt x="99" y="117"/>
                      <a:pt x="99" y="117"/>
                    </a:cubicBezTo>
                    <a:cubicBezTo>
                      <a:pt x="98" y="117"/>
                      <a:pt x="97" y="116"/>
                      <a:pt x="96" y="115"/>
                    </a:cubicBezTo>
                    <a:cubicBezTo>
                      <a:pt x="94" y="114"/>
                      <a:pt x="93" y="116"/>
                      <a:pt x="91" y="116"/>
                    </a:cubicBezTo>
                    <a:cubicBezTo>
                      <a:pt x="89" y="116"/>
                      <a:pt x="87" y="113"/>
                      <a:pt x="87" y="112"/>
                    </a:cubicBezTo>
                    <a:cubicBezTo>
                      <a:pt x="87" y="111"/>
                      <a:pt x="88" y="109"/>
                      <a:pt x="88" y="108"/>
                    </a:cubicBezTo>
                    <a:cubicBezTo>
                      <a:pt x="88" y="107"/>
                      <a:pt x="88" y="106"/>
                      <a:pt x="88" y="105"/>
                    </a:cubicBezTo>
                    <a:cubicBezTo>
                      <a:pt x="88" y="104"/>
                      <a:pt x="87" y="103"/>
                      <a:pt x="86" y="103"/>
                    </a:cubicBezTo>
                    <a:cubicBezTo>
                      <a:pt x="84" y="103"/>
                      <a:pt x="82" y="104"/>
                      <a:pt x="79" y="103"/>
                    </a:cubicBezTo>
                    <a:cubicBezTo>
                      <a:pt x="79" y="102"/>
                      <a:pt x="80" y="102"/>
                      <a:pt x="80" y="101"/>
                    </a:cubicBezTo>
                    <a:cubicBezTo>
                      <a:pt x="80" y="101"/>
                      <a:pt x="80" y="100"/>
                      <a:pt x="80" y="100"/>
                    </a:cubicBezTo>
                    <a:cubicBezTo>
                      <a:pt x="81" y="99"/>
                      <a:pt x="81" y="99"/>
                      <a:pt x="82" y="98"/>
                    </a:cubicBezTo>
                    <a:cubicBezTo>
                      <a:pt x="82" y="97"/>
                      <a:pt x="82" y="97"/>
                      <a:pt x="82" y="96"/>
                    </a:cubicBezTo>
                    <a:cubicBezTo>
                      <a:pt x="82" y="95"/>
                      <a:pt x="83" y="95"/>
                      <a:pt x="83" y="94"/>
                    </a:cubicBezTo>
                    <a:cubicBezTo>
                      <a:pt x="83" y="94"/>
                      <a:pt x="83" y="93"/>
                      <a:pt x="82" y="93"/>
                    </a:cubicBezTo>
                    <a:cubicBezTo>
                      <a:pt x="80" y="93"/>
                      <a:pt x="79" y="93"/>
                      <a:pt x="78" y="93"/>
                    </a:cubicBezTo>
                    <a:cubicBezTo>
                      <a:pt x="76" y="94"/>
                      <a:pt x="77" y="97"/>
                      <a:pt x="75" y="98"/>
                    </a:cubicBezTo>
                    <a:cubicBezTo>
                      <a:pt x="74" y="98"/>
                      <a:pt x="73" y="98"/>
                      <a:pt x="72" y="98"/>
                    </a:cubicBezTo>
                    <a:cubicBezTo>
                      <a:pt x="71" y="98"/>
                      <a:pt x="70" y="99"/>
                      <a:pt x="70" y="99"/>
                    </a:cubicBezTo>
                    <a:cubicBezTo>
                      <a:pt x="69" y="99"/>
                      <a:pt x="67" y="98"/>
                      <a:pt x="67" y="97"/>
                    </a:cubicBezTo>
                    <a:cubicBezTo>
                      <a:pt x="66" y="97"/>
                      <a:pt x="65" y="94"/>
                      <a:pt x="65" y="94"/>
                    </a:cubicBezTo>
                    <a:cubicBezTo>
                      <a:pt x="64" y="91"/>
                      <a:pt x="65" y="88"/>
                      <a:pt x="66" y="86"/>
                    </a:cubicBezTo>
                    <a:cubicBezTo>
                      <a:pt x="66" y="86"/>
                      <a:pt x="67" y="85"/>
                      <a:pt x="67" y="85"/>
                    </a:cubicBezTo>
                    <a:cubicBezTo>
                      <a:pt x="67" y="84"/>
                      <a:pt x="67" y="83"/>
                      <a:pt x="67" y="82"/>
                    </a:cubicBezTo>
                    <a:cubicBezTo>
                      <a:pt x="68" y="81"/>
                      <a:pt x="69" y="80"/>
                      <a:pt x="71" y="79"/>
                    </a:cubicBezTo>
                    <a:cubicBezTo>
                      <a:pt x="72" y="79"/>
                      <a:pt x="73" y="77"/>
                      <a:pt x="75" y="77"/>
                    </a:cubicBezTo>
                    <a:cubicBezTo>
                      <a:pt x="76" y="77"/>
                      <a:pt x="77" y="78"/>
                      <a:pt x="78" y="78"/>
                    </a:cubicBezTo>
                    <a:cubicBezTo>
                      <a:pt x="79" y="78"/>
                      <a:pt x="79" y="78"/>
                      <a:pt x="80" y="78"/>
                    </a:cubicBezTo>
                    <a:cubicBezTo>
                      <a:pt x="82" y="79"/>
                      <a:pt x="82" y="77"/>
                      <a:pt x="84" y="76"/>
                    </a:cubicBezTo>
                    <a:cubicBezTo>
                      <a:pt x="85" y="76"/>
                      <a:pt x="87" y="76"/>
                      <a:pt x="88" y="76"/>
                    </a:cubicBezTo>
                    <a:cubicBezTo>
                      <a:pt x="89" y="76"/>
                      <a:pt x="90" y="77"/>
                      <a:pt x="90" y="77"/>
                    </a:cubicBezTo>
                    <a:cubicBezTo>
                      <a:pt x="91" y="77"/>
                      <a:pt x="92" y="77"/>
                      <a:pt x="92" y="77"/>
                    </a:cubicBezTo>
                    <a:cubicBezTo>
                      <a:pt x="93" y="77"/>
                      <a:pt x="94" y="78"/>
                      <a:pt x="94" y="79"/>
                    </a:cubicBezTo>
                    <a:cubicBezTo>
                      <a:pt x="94" y="80"/>
                      <a:pt x="93" y="81"/>
                      <a:pt x="93" y="82"/>
                    </a:cubicBezTo>
                    <a:cubicBezTo>
                      <a:pt x="94" y="83"/>
                      <a:pt x="96" y="83"/>
                      <a:pt x="97" y="83"/>
                    </a:cubicBezTo>
                    <a:cubicBezTo>
                      <a:pt x="98" y="83"/>
                      <a:pt x="98" y="81"/>
                      <a:pt x="97" y="80"/>
                    </a:cubicBezTo>
                    <a:cubicBezTo>
                      <a:pt x="97" y="80"/>
                      <a:pt x="98" y="79"/>
                      <a:pt x="97" y="79"/>
                    </a:cubicBezTo>
                    <a:cubicBezTo>
                      <a:pt x="97" y="78"/>
                      <a:pt x="97" y="78"/>
                      <a:pt x="97" y="77"/>
                    </a:cubicBezTo>
                    <a:cubicBezTo>
                      <a:pt x="97" y="75"/>
                      <a:pt x="98" y="74"/>
                      <a:pt x="100" y="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08" name="Freeform 74"/>
              <p:cNvSpPr>
                <a:spLocks/>
              </p:cNvSpPr>
              <p:nvPr/>
            </p:nvSpPr>
            <p:spPr bwMode="auto">
              <a:xfrm>
                <a:off x="-4767263" y="6270625"/>
                <a:ext cx="231775" cy="228600"/>
              </a:xfrm>
              <a:custGeom>
                <a:avLst/>
                <a:gdLst>
                  <a:gd name="T0" fmla="*/ 14 w 62"/>
                  <a:gd name="T1" fmla="*/ 56 h 61"/>
                  <a:gd name="T2" fmla="*/ 31 w 62"/>
                  <a:gd name="T3" fmla="*/ 61 h 61"/>
                  <a:gd name="T4" fmla="*/ 62 w 62"/>
                  <a:gd name="T5" fmla="*/ 31 h 61"/>
                  <a:gd name="T6" fmla="*/ 31 w 62"/>
                  <a:gd name="T7" fmla="*/ 0 h 61"/>
                  <a:gd name="T8" fmla="*/ 0 w 62"/>
                  <a:gd name="T9" fmla="*/ 26 h 61"/>
                  <a:gd name="T10" fmla="*/ 31 w 62"/>
                  <a:gd name="T11" fmla="*/ 26 h 61"/>
                  <a:gd name="T12" fmla="*/ 41 w 62"/>
                  <a:gd name="T13" fmla="*/ 26 h 61"/>
                  <a:gd name="T14" fmla="*/ 34 w 62"/>
                  <a:gd name="T15" fmla="*/ 34 h 61"/>
                  <a:gd name="T16" fmla="*/ 14 w 62"/>
                  <a:gd name="T17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61">
                    <a:moveTo>
                      <a:pt x="14" y="56"/>
                    </a:moveTo>
                    <a:cubicBezTo>
                      <a:pt x="19" y="60"/>
                      <a:pt x="25" y="61"/>
                      <a:pt x="31" y="61"/>
                    </a:cubicBezTo>
                    <a:cubicBezTo>
                      <a:pt x="48" y="61"/>
                      <a:pt x="62" y="48"/>
                      <a:pt x="62" y="31"/>
                    </a:cubicBezTo>
                    <a:cubicBezTo>
                      <a:pt x="62" y="14"/>
                      <a:pt x="48" y="0"/>
                      <a:pt x="31" y="0"/>
                    </a:cubicBezTo>
                    <a:cubicBezTo>
                      <a:pt x="15" y="0"/>
                      <a:pt x="3" y="11"/>
                      <a:pt x="0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34" y="34"/>
                      <a:pt x="34" y="34"/>
                      <a:pt x="34" y="34"/>
                    </a:cubicBezTo>
                    <a:lnTo>
                      <a:pt x="14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09" name="Freeform 75"/>
              <p:cNvSpPr>
                <a:spLocks/>
              </p:cNvSpPr>
              <p:nvPr/>
            </p:nvSpPr>
            <p:spPr bwMode="auto">
              <a:xfrm>
                <a:off x="-5129213" y="6386513"/>
                <a:ext cx="477838" cy="447675"/>
              </a:xfrm>
              <a:custGeom>
                <a:avLst/>
                <a:gdLst>
                  <a:gd name="T0" fmla="*/ 57 w 127"/>
                  <a:gd name="T1" fmla="*/ 63 h 119"/>
                  <a:gd name="T2" fmla="*/ 57 w 127"/>
                  <a:gd name="T3" fmla="*/ 67 h 119"/>
                  <a:gd name="T4" fmla="*/ 57 w 127"/>
                  <a:gd name="T5" fmla="*/ 70 h 119"/>
                  <a:gd name="T6" fmla="*/ 57 w 127"/>
                  <a:gd name="T7" fmla="*/ 109 h 119"/>
                  <a:gd name="T8" fmla="*/ 42 w 127"/>
                  <a:gd name="T9" fmla="*/ 119 h 119"/>
                  <a:gd name="T10" fmla="*/ 83 w 127"/>
                  <a:gd name="T11" fmla="*/ 119 h 119"/>
                  <a:gd name="T12" fmla="*/ 70 w 127"/>
                  <a:gd name="T13" fmla="*/ 109 h 119"/>
                  <a:gd name="T14" fmla="*/ 70 w 127"/>
                  <a:gd name="T15" fmla="*/ 70 h 119"/>
                  <a:gd name="T16" fmla="*/ 70 w 127"/>
                  <a:gd name="T17" fmla="*/ 67 h 119"/>
                  <a:gd name="T18" fmla="*/ 70 w 127"/>
                  <a:gd name="T19" fmla="*/ 63 h 119"/>
                  <a:gd name="T20" fmla="*/ 106 w 127"/>
                  <a:gd name="T21" fmla="*/ 23 h 119"/>
                  <a:gd name="T22" fmla="*/ 127 w 127"/>
                  <a:gd name="T23" fmla="*/ 0 h 119"/>
                  <a:gd name="T24" fmla="*/ 96 w 127"/>
                  <a:gd name="T25" fmla="*/ 0 h 119"/>
                  <a:gd name="T26" fmla="*/ 0 w 127"/>
                  <a:gd name="T27" fmla="*/ 0 h 119"/>
                  <a:gd name="T28" fmla="*/ 57 w 127"/>
                  <a:gd name="T29" fmla="*/ 63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7" h="119">
                    <a:moveTo>
                      <a:pt x="57" y="63"/>
                    </a:moveTo>
                    <a:cubicBezTo>
                      <a:pt x="57" y="67"/>
                      <a:pt x="57" y="67"/>
                      <a:pt x="57" y="67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7" y="109"/>
                      <a:pt x="57" y="109"/>
                      <a:pt x="57" y="109"/>
                    </a:cubicBezTo>
                    <a:cubicBezTo>
                      <a:pt x="48" y="110"/>
                      <a:pt x="42" y="114"/>
                      <a:pt x="42" y="119"/>
                    </a:cubicBezTo>
                    <a:cubicBezTo>
                      <a:pt x="83" y="119"/>
                      <a:pt x="83" y="119"/>
                      <a:pt x="83" y="119"/>
                    </a:cubicBezTo>
                    <a:cubicBezTo>
                      <a:pt x="83" y="114"/>
                      <a:pt x="78" y="110"/>
                      <a:pt x="70" y="109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70" y="67"/>
                      <a:pt x="70" y="67"/>
                      <a:pt x="70" y="67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106" y="23"/>
                      <a:pt x="106" y="23"/>
                      <a:pt x="106" y="23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57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10" name="Freeform 76"/>
              <p:cNvSpPr>
                <a:spLocks/>
              </p:cNvSpPr>
              <p:nvPr/>
            </p:nvSpPr>
            <p:spPr bwMode="auto">
              <a:xfrm>
                <a:off x="-2576513" y="8853488"/>
                <a:ext cx="539750" cy="142875"/>
              </a:xfrm>
              <a:custGeom>
                <a:avLst/>
                <a:gdLst>
                  <a:gd name="T0" fmla="*/ 222 w 340"/>
                  <a:gd name="T1" fmla="*/ 45 h 90"/>
                  <a:gd name="T2" fmla="*/ 118 w 340"/>
                  <a:gd name="T3" fmla="*/ 45 h 90"/>
                  <a:gd name="T4" fmla="*/ 118 w 340"/>
                  <a:gd name="T5" fmla="*/ 0 h 90"/>
                  <a:gd name="T6" fmla="*/ 0 w 340"/>
                  <a:gd name="T7" fmla="*/ 0 h 90"/>
                  <a:gd name="T8" fmla="*/ 0 w 340"/>
                  <a:gd name="T9" fmla="*/ 90 h 90"/>
                  <a:gd name="T10" fmla="*/ 340 w 340"/>
                  <a:gd name="T11" fmla="*/ 90 h 90"/>
                  <a:gd name="T12" fmla="*/ 340 w 340"/>
                  <a:gd name="T13" fmla="*/ 0 h 90"/>
                  <a:gd name="T14" fmla="*/ 222 w 340"/>
                  <a:gd name="T15" fmla="*/ 0 h 90"/>
                  <a:gd name="T16" fmla="*/ 222 w 340"/>
                  <a:gd name="T17" fmla="*/ 4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0" h="90">
                    <a:moveTo>
                      <a:pt x="222" y="45"/>
                    </a:moveTo>
                    <a:lnTo>
                      <a:pt x="118" y="45"/>
                    </a:lnTo>
                    <a:lnTo>
                      <a:pt x="118" y="0"/>
                    </a:lnTo>
                    <a:lnTo>
                      <a:pt x="0" y="0"/>
                    </a:lnTo>
                    <a:lnTo>
                      <a:pt x="0" y="90"/>
                    </a:lnTo>
                    <a:lnTo>
                      <a:pt x="340" y="90"/>
                    </a:lnTo>
                    <a:lnTo>
                      <a:pt x="340" y="0"/>
                    </a:lnTo>
                    <a:lnTo>
                      <a:pt x="222" y="0"/>
                    </a:lnTo>
                    <a:lnTo>
                      <a:pt x="222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11" name="Rectangle 77"/>
              <p:cNvSpPr>
                <a:spLocks noChangeArrowheads="1"/>
              </p:cNvSpPr>
              <p:nvPr/>
            </p:nvSpPr>
            <p:spPr bwMode="auto">
              <a:xfrm>
                <a:off x="-2359025" y="8853488"/>
                <a:ext cx="104775" cy="412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12" name="Freeform 78"/>
              <p:cNvSpPr>
                <a:spLocks noEditPoints="1"/>
              </p:cNvSpPr>
              <p:nvPr/>
            </p:nvSpPr>
            <p:spPr bwMode="auto">
              <a:xfrm>
                <a:off x="-2576513" y="8537575"/>
                <a:ext cx="539750" cy="285750"/>
              </a:xfrm>
              <a:custGeom>
                <a:avLst/>
                <a:gdLst>
                  <a:gd name="T0" fmla="*/ 253 w 340"/>
                  <a:gd name="T1" fmla="*/ 0 h 180"/>
                  <a:gd name="T2" fmla="*/ 170 w 340"/>
                  <a:gd name="T3" fmla="*/ 0 h 180"/>
                  <a:gd name="T4" fmla="*/ 170 w 340"/>
                  <a:gd name="T5" fmla="*/ 31 h 180"/>
                  <a:gd name="T6" fmla="*/ 224 w 340"/>
                  <a:gd name="T7" fmla="*/ 31 h 180"/>
                  <a:gd name="T8" fmla="*/ 224 w 340"/>
                  <a:gd name="T9" fmla="*/ 67 h 180"/>
                  <a:gd name="T10" fmla="*/ 170 w 340"/>
                  <a:gd name="T11" fmla="*/ 67 h 180"/>
                  <a:gd name="T12" fmla="*/ 170 w 340"/>
                  <a:gd name="T13" fmla="*/ 180 h 180"/>
                  <a:gd name="T14" fmla="*/ 222 w 340"/>
                  <a:gd name="T15" fmla="*/ 180 h 180"/>
                  <a:gd name="T16" fmla="*/ 340 w 340"/>
                  <a:gd name="T17" fmla="*/ 180 h 180"/>
                  <a:gd name="T18" fmla="*/ 340 w 340"/>
                  <a:gd name="T19" fmla="*/ 67 h 180"/>
                  <a:gd name="T20" fmla="*/ 253 w 340"/>
                  <a:gd name="T21" fmla="*/ 67 h 180"/>
                  <a:gd name="T22" fmla="*/ 253 w 340"/>
                  <a:gd name="T23" fmla="*/ 0 h 180"/>
                  <a:gd name="T24" fmla="*/ 170 w 340"/>
                  <a:gd name="T25" fmla="*/ 0 h 180"/>
                  <a:gd name="T26" fmla="*/ 87 w 340"/>
                  <a:gd name="T27" fmla="*/ 0 h 180"/>
                  <a:gd name="T28" fmla="*/ 87 w 340"/>
                  <a:gd name="T29" fmla="*/ 67 h 180"/>
                  <a:gd name="T30" fmla="*/ 0 w 340"/>
                  <a:gd name="T31" fmla="*/ 67 h 180"/>
                  <a:gd name="T32" fmla="*/ 0 w 340"/>
                  <a:gd name="T33" fmla="*/ 180 h 180"/>
                  <a:gd name="T34" fmla="*/ 118 w 340"/>
                  <a:gd name="T35" fmla="*/ 180 h 180"/>
                  <a:gd name="T36" fmla="*/ 170 w 340"/>
                  <a:gd name="T37" fmla="*/ 180 h 180"/>
                  <a:gd name="T38" fmla="*/ 170 w 340"/>
                  <a:gd name="T39" fmla="*/ 67 h 180"/>
                  <a:gd name="T40" fmla="*/ 116 w 340"/>
                  <a:gd name="T41" fmla="*/ 67 h 180"/>
                  <a:gd name="T42" fmla="*/ 116 w 340"/>
                  <a:gd name="T43" fmla="*/ 67 h 180"/>
                  <a:gd name="T44" fmla="*/ 116 w 340"/>
                  <a:gd name="T45" fmla="*/ 31 h 180"/>
                  <a:gd name="T46" fmla="*/ 170 w 340"/>
                  <a:gd name="T47" fmla="*/ 31 h 180"/>
                  <a:gd name="T48" fmla="*/ 170 w 340"/>
                  <a:gd name="T49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40" h="180">
                    <a:moveTo>
                      <a:pt x="253" y="0"/>
                    </a:moveTo>
                    <a:lnTo>
                      <a:pt x="170" y="0"/>
                    </a:lnTo>
                    <a:lnTo>
                      <a:pt x="170" y="31"/>
                    </a:lnTo>
                    <a:lnTo>
                      <a:pt x="224" y="31"/>
                    </a:lnTo>
                    <a:lnTo>
                      <a:pt x="224" y="67"/>
                    </a:lnTo>
                    <a:lnTo>
                      <a:pt x="170" y="67"/>
                    </a:lnTo>
                    <a:lnTo>
                      <a:pt x="170" y="180"/>
                    </a:lnTo>
                    <a:lnTo>
                      <a:pt x="222" y="180"/>
                    </a:lnTo>
                    <a:lnTo>
                      <a:pt x="340" y="180"/>
                    </a:lnTo>
                    <a:lnTo>
                      <a:pt x="340" y="67"/>
                    </a:lnTo>
                    <a:lnTo>
                      <a:pt x="253" y="67"/>
                    </a:lnTo>
                    <a:lnTo>
                      <a:pt x="253" y="0"/>
                    </a:lnTo>
                    <a:close/>
                    <a:moveTo>
                      <a:pt x="170" y="0"/>
                    </a:moveTo>
                    <a:lnTo>
                      <a:pt x="87" y="0"/>
                    </a:lnTo>
                    <a:lnTo>
                      <a:pt x="87" y="67"/>
                    </a:lnTo>
                    <a:lnTo>
                      <a:pt x="0" y="67"/>
                    </a:lnTo>
                    <a:lnTo>
                      <a:pt x="0" y="180"/>
                    </a:lnTo>
                    <a:lnTo>
                      <a:pt x="118" y="180"/>
                    </a:lnTo>
                    <a:lnTo>
                      <a:pt x="170" y="180"/>
                    </a:lnTo>
                    <a:lnTo>
                      <a:pt x="170" y="67"/>
                    </a:lnTo>
                    <a:lnTo>
                      <a:pt x="116" y="67"/>
                    </a:lnTo>
                    <a:lnTo>
                      <a:pt x="116" y="67"/>
                    </a:lnTo>
                    <a:lnTo>
                      <a:pt x="116" y="31"/>
                    </a:lnTo>
                    <a:lnTo>
                      <a:pt x="170" y="31"/>
                    </a:ln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13" name="Freeform 79"/>
              <p:cNvSpPr>
                <a:spLocks/>
              </p:cNvSpPr>
              <p:nvPr/>
            </p:nvSpPr>
            <p:spPr bwMode="auto">
              <a:xfrm>
                <a:off x="-6281738" y="1944688"/>
                <a:ext cx="393700" cy="349250"/>
              </a:xfrm>
              <a:custGeom>
                <a:avLst/>
                <a:gdLst>
                  <a:gd name="T0" fmla="*/ 0 w 248"/>
                  <a:gd name="T1" fmla="*/ 88 h 220"/>
                  <a:gd name="T2" fmla="*/ 0 w 248"/>
                  <a:gd name="T3" fmla="*/ 189 h 220"/>
                  <a:gd name="T4" fmla="*/ 5 w 248"/>
                  <a:gd name="T5" fmla="*/ 189 h 220"/>
                  <a:gd name="T6" fmla="*/ 40 w 248"/>
                  <a:gd name="T7" fmla="*/ 189 h 220"/>
                  <a:gd name="T8" fmla="*/ 50 w 248"/>
                  <a:gd name="T9" fmla="*/ 189 h 220"/>
                  <a:gd name="T10" fmla="*/ 50 w 248"/>
                  <a:gd name="T11" fmla="*/ 199 h 220"/>
                  <a:gd name="T12" fmla="*/ 50 w 248"/>
                  <a:gd name="T13" fmla="*/ 220 h 220"/>
                  <a:gd name="T14" fmla="*/ 64 w 248"/>
                  <a:gd name="T15" fmla="*/ 220 h 220"/>
                  <a:gd name="T16" fmla="*/ 64 w 248"/>
                  <a:gd name="T17" fmla="*/ 199 h 220"/>
                  <a:gd name="T18" fmla="*/ 64 w 248"/>
                  <a:gd name="T19" fmla="*/ 189 h 220"/>
                  <a:gd name="T20" fmla="*/ 73 w 248"/>
                  <a:gd name="T21" fmla="*/ 189 h 220"/>
                  <a:gd name="T22" fmla="*/ 109 w 248"/>
                  <a:gd name="T23" fmla="*/ 189 h 220"/>
                  <a:gd name="T24" fmla="*/ 118 w 248"/>
                  <a:gd name="T25" fmla="*/ 189 h 220"/>
                  <a:gd name="T26" fmla="*/ 118 w 248"/>
                  <a:gd name="T27" fmla="*/ 199 h 220"/>
                  <a:gd name="T28" fmla="*/ 118 w 248"/>
                  <a:gd name="T29" fmla="*/ 220 h 220"/>
                  <a:gd name="T30" fmla="*/ 130 w 248"/>
                  <a:gd name="T31" fmla="*/ 220 h 220"/>
                  <a:gd name="T32" fmla="*/ 130 w 248"/>
                  <a:gd name="T33" fmla="*/ 199 h 220"/>
                  <a:gd name="T34" fmla="*/ 130 w 248"/>
                  <a:gd name="T35" fmla="*/ 189 h 220"/>
                  <a:gd name="T36" fmla="*/ 139 w 248"/>
                  <a:gd name="T37" fmla="*/ 189 h 220"/>
                  <a:gd name="T38" fmla="*/ 175 w 248"/>
                  <a:gd name="T39" fmla="*/ 189 h 220"/>
                  <a:gd name="T40" fmla="*/ 184 w 248"/>
                  <a:gd name="T41" fmla="*/ 189 h 220"/>
                  <a:gd name="T42" fmla="*/ 184 w 248"/>
                  <a:gd name="T43" fmla="*/ 199 h 220"/>
                  <a:gd name="T44" fmla="*/ 184 w 248"/>
                  <a:gd name="T45" fmla="*/ 220 h 220"/>
                  <a:gd name="T46" fmla="*/ 199 w 248"/>
                  <a:gd name="T47" fmla="*/ 220 h 220"/>
                  <a:gd name="T48" fmla="*/ 199 w 248"/>
                  <a:gd name="T49" fmla="*/ 199 h 220"/>
                  <a:gd name="T50" fmla="*/ 199 w 248"/>
                  <a:gd name="T51" fmla="*/ 189 h 220"/>
                  <a:gd name="T52" fmla="*/ 208 w 248"/>
                  <a:gd name="T53" fmla="*/ 189 h 220"/>
                  <a:gd name="T54" fmla="*/ 241 w 248"/>
                  <a:gd name="T55" fmla="*/ 189 h 220"/>
                  <a:gd name="T56" fmla="*/ 248 w 248"/>
                  <a:gd name="T57" fmla="*/ 189 h 220"/>
                  <a:gd name="T58" fmla="*/ 248 w 248"/>
                  <a:gd name="T59" fmla="*/ 88 h 220"/>
                  <a:gd name="T60" fmla="*/ 232 w 248"/>
                  <a:gd name="T61" fmla="*/ 88 h 220"/>
                  <a:gd name="T62" fmla="*/ 232 w 248"/>
                  <a:gd name="T63" fmla="*/ 109 h 220"/>
                  <a:gd name="T64" fmla="*/ 208 w 248"/>
                  <a:gd name="T65" fmla="*/ 109 h 220"/>
                  <a:gd name="T66" fmla="*/ 208 w 248"/>
                  <a:gd name="T67" fmla="*/ 88 h 220"/>
                  <a:gd name="T68" fmla="*/ 184 w 248"/>
                  <a:gd name="T69" fmla="*/ 88 h 220"/>
                  <a:gd name="T70" fmla="*/ 184 w 248"/>
                  <a:gd name="T71" fmla="*/ 109 h 220"/>
                  <a:gd name="T72" fmla="*/ 161 w 248"/>
                  <a:gd name="T73" fmla="*/ 109 h 220"/>
                  <a:gd name="T74" fmla="*/ 161 w 248"/>
                  <a:gd name="T75" fmla="*/ 88 h 220"/>
                  <a:gd name="T76" fmla="*/ 139 w 248"/>
                  <a:gd name="T77" fmla="*/ 88 h 220"/>
                  <a:gd name="T78" fmla="*/ 139 w 248"/>
                  <a:gd name="T79" fmla="*/ 0 h 220"/>
                  <a:gd name="T80" fmla="*/ 109 w 248"/>
                  <a:gd name="T81" fmla="*/ 0 h 220"/>
                  <a:gd name="T82" fmla="*/ 109 w 248"/>
                  <a:gd name="T83" fmla="*/ 88 h 220"/>
                  <a:gd name="T84" fmla="*/ 87 w 248"/>
                  <a:gd name="T85" fmla="*/ 88 h 220"/>
                  <a:gd name="T86" fmla="*/ 87 w 248"/>
                  <a:gd name="T87" fmla="*/ 109 h 220"/>
                  <a:gd name="T88" fmla="*/ 64 w 248"/>
                  <a:gd name="T89" fmla="*/ 109 h 220"/>
                  <a:gd name="T90" fmla="*/ 64 w 248"/>
                  <a:gd name="T91" fmla="*/ 88 h 220"/>
                  <a:gd name="T92" fmla="*/ 40 w 248"/>
                  <a:gd name="T93" fmla="*/ 88 h 220"/>
                  <a:gd name="T94" fmla="*/ 40 w 248"/>
                  <a:gd name="T95" fmla="*/ 109 h 220"/>
                  <a:gd name="T96" fmla="*/ 16 w 248"/>
                  <a:gd name="T97" fmla="*/ 109 h 220"/>
                  <a:gd name="T98" fmla="*/ 16 w 248"/>
                  <a:gd name="T99" fmla="*/ 88 h 220"/>
                  <a:gd name="T100" fmla="*/ 0 w 248"/>
                  <a:gd name="T101" fmla="*/ 88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8" h="220">
                    <a:moveTo>
                      <a:pt x="0" y="88"/>
                    </a:moveTo>
                    <a:lnTo>
                      <a:pt x="0" y="189"/>
                    </a:lnTo>
                    <a:lnTo>
                      <a:pt x="5" y="189"/>
                    </a:lnTo>
                    <a:lnTo>
                      <a:pt x="40" y="189"/>
                    </a:lnTo>
                    <a:lnTo>
                      <a:pt x="50" y="189"/>
                    </a:lnTo>
                    <a:lnTo>
                      <a:pt x="50" y="199"/>
                    </a:lnTo>
                    <a:lnTo>
                      <a:pt x="50" y="220"/>
                    </a:lnTo>
                    <a:lnTo>
                      <a:pt x="64" y="220"/>
                    </a:lnTo>
                    <a:lnTo>
                      <a:pt x="64" y="199"/>
                    </a:lnTo>
                    <a:lnTo>
                      <a:pt x="64" y="189"/>
                    </a:lnTo>
                    <a:lnTo>
                      <a:pt x="73" y="189"/>
                    </a:lnTo>
                    <a:lnTo>
                      <a:pt x="109" y="189"/>
                    </a:lnTo>
                    <a:lnTo>
                      <a:pt x="118" y="189"/>
                    </a:lnTo>
                    <a:lnTo>
                      <a:pt x="118" y="199"/>
                    </a:lnTo>
                    <a:lnTo>
                      <a:pt x="118" y="220"/>
                    </a:lnTo>
                    <a:lnTo>
                      <a:pt x="130" y="220"/>
                    </a:lnTo>
                    <a:lnTo>
                      <a:pt x="130" y="199"/>
                    </a:lnTo>
                    <a:lnTo>
                      <a:pt x="130" y="189"/>
                    </a:lnTo>
                    <a:lnTo>
                      <a:pt x="139" y="189"/>
                    </a:lnTo>
                    <a:lnTo>
                      <a:pt x="175" y="189"/>
                    </a:lnTo>
                    <a:lnTo>
                      <a:pt x="184" y="189"/>
                    </a:lnTo>
                    <a:lnTo>
                      <a:pt x="184" y="199"/>
                    </a:lnTo>
                    <a:lnTo>
                      <a:pt x="184" y="220"/>
                    </a:lnTo>
                    <a:lnTo>
                      <a:pt x="199" y="220"/>
                    </a:lnTo>
                    <a:lnTo>
                      <a:pt x="199" y="199"/>
                    </a:lnTo>
                    <a:lnTo>
                      <a:pt x="199" y="189"/>
                    </a:lnTo>
                    <a:lnTo>
                      <a:pt x="208" y="189"/>
                    </a:lnTo>
                    <a:lnTo>
                      <a:pt x="241" y="189"/>
                    </a:lnTo>
                    <a:lnTo>
                      <a:pt x="248" y="189"/>
                    </a:lnTo>
                    <a:lnTo>
                      <a:pt x="248" y="88"/>
                    </a:lnTo>
                    <a:lnTo>
                      <a:pt x="232" y="88"/>
                    </a:lnTo>
                    <a:lnTo>
                      <a:pt x="232" y="109"/>
                    </a:lnTo>
                    <a:lnTo>
                      <a:pt x="208" y="109"/>
                    </a:lnTo>
                    <a:lnTo>
                      <a:pt x="208" y="88"/>
                    </a:lnTo>
                    <a:lnTo>
                      <a:pt x="184" y="88"/>
                    </a:lnTo>
                    <a:lnTo>
                      <a:pt x="184" y="109"/>
                    </a:lnTo>
                    <a:lnTo>
                      <a:pt x="161" y="109"/>
                    </a:lnTo>
                    <a:lnTo>
                      <a:pt x="161" y="88"/>
                    </a:lnTo>
                    <a:lnTo>
                      <a:pt x="139" y="88"/>
                    </a:lnTo>
                    <a:lnTo>
                      <a:pt x="139" y="0"/>
                    </a:lnTo>
                    <a:lnTo>
                      <a:pt x="109" y="0"/>
                    </a:lnTo>
                    <a:lnTo>
                      <a:pt x="109" y="88"/>
                    </a:lnTo>
                    <a:lnTo>
                      <a:pt x="87" y="88"/>
                    </a:lnTo>
                    <a:lnTo>
                      <a:pt x="87" y="109"/>
                    </a:lnTo>
                    <a:lnTo>
                      <a:pt x="64" y="109"/>
                    </a:lnTo>
                    <a:lnTo>
                      <a:pt x="64" y="88"/>
                    </a:lnTo>
                    <a:lnTo>
                      <a:pt x="40" y="88"/>
                    </a:lnTo>
                    <a:lnTo>
                      <a:pt x="40" y="109"/>
                    </a:lnTo>
                    <a:lnTo>
                      <a:pt x="16" y="109"/>
                    </a:lnTo>
                    <a:lnTo>
                      <a:pt x="16" y="88"/>
                    </a:lnTo>
                    <a:lnTo>
                      <a:pt x="0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14" name="Freeform 80"/>
              <p:cNvSpPr>
                <a:spLocks/>
              </p:cNvSpPr>
              <p:nvPr/>
            </p:nvSpPr>
            <p:spPr bwMode="auto">
              <a:xfrm>
                <a:off x="-6361113" y="2260600"/>
                <a:ext cx="552450" cy="285750"/>
              </a:xfrm>
              <a:custGeom>
                <a:avLst/>
                <a:gdLst>
                  <a:gd name="T0" fmla="*/ 348 w 348"/>
                  <a:gd name="T1" fmla="*/ 0 h 180"/>
                  <a:gd name="T2" fmla="*/ 324 w 348"/>
                  <a:gd name="T3" fmla="*/ 0 h 180"/>
                  <a:gd name="T4" fmla="*/ 324 w 348"/>
                  <a:gd name="T5" fmla="*/ 31 h 180"/>
                  <a:gd name="T6" fmla="*/ 298 w 348"/>
                  <a:gd name="T7" fmla="*/ 31 h 180"/>
                  <a:gd name="T8" fmla="*/ 291 w 348"/>
                  <a:gd name="T9" fmla="*/ 31 h 180"/>
                  <a:gd name="T10" fmla="*/ 291 w 348"/>
                  <a:gd name="T11" fmla="*/ 0 h 180"/>
                  <a:gd name="T12" fmla="*/ 258 w 348"/>
                  <a:gd name="T13" fmla="*/ 0 h 180"/>
                  <a:gd name="T14" fmla="*/ 258 w 348"/>
                  <a:gd name="T15" fmla="*/ 31 h 180"/>
                  <a:gd name="T16" fmla="*/ 225 w 348"/>
                  <a:gd name="T17" fmla="*/ 31 h 180"/>
                  <a:gd name="T18" fmla="*/ 225 w 348"/>
                  <a:gd name="T19" fmla="*/ 0 h 180"/>
                  <a:gd name="T20" fmla="*/ 189 w 348"/>
                  <a:gd name="T21" fmla="*/ 0 h 180"/>
                  <a:gd name="T22" fmla="*/ 189 w 348"/>
                  <a:gd name="T23" fmla="*/ 31 h 180"/>
                  <a:gd name="T24" fmla="*/ 159 w 348"/>
                  <a:gd name="T25" fmla="*/ 31 h 180"/>
                  <a:gd name="T26" fmla="*/ 159 w 348"/>
                  <a:gd name="T27" fmla="*/ 0 h 180"/>
                  <a:gd name="T28" fmla="*/ 123 w 348"/>
                  <a:gd name="T29" fmla="*/ 0 h 180"/>
                  <a:gd name="T30" fmla="*/ 123 w 348"/>
                  <a:gd name="T31" fmla="*/ 31 h 180"/>
                  <a:gd name="T32" fmla="*/ 90 w 348"/>
                  <a:gd name="T33" fmla="*/ 31 h 180"/>
                  <a:gd name="T34" fmla="*/ 90 w 348"/>
                  <a:gd name="T35" fmla="*/ 0 h 180"/>
                  <a:gd name="T36" fmla="*/ 55 w 348"/>
                  <a:gd name="T37" fmla="*/ 0 h 180"/>
                  <a:gd name="T38" fmla="*/ 55 w 348"/>
                  <a:gd name="T39" fmla="*/ 31 h 180"/>
                  <a:gd name="T40" fmla="*/ 50 w 348"/>
                  <a:gd name="T41" fmla="*/ 31 h 180"/>
                  <a:gd name="T42" fmla="*/ 24 w 348"/>
                  <a:gd name="T43" fmla="*/ 31 h 180"/>
                  <a:gd name="T44" fmla="*/ 24 w 348"/>
                  <a:gd name="T45" fmla="*/ 0 h 180"/>
                  <a:gd name="T46" fmla="*/ 0 w 348"/>
                  <a:gd name="T47" fmla="*/ 0 h 180"/>
                  <a:gd name="T48" fmla="*/ 0 w 348"/>
                  <a:gd name="T49" fmla="*/ 180 h 180"/>
                  <a:gd name="T50" fmla="*/ 133 w 348"/>
                  <a:gd name="T51" fmla="*/ 180 h 180"/>
                  <a:gd name="T52" fmla="*/ 133 w 348"/>
                  <a:gd name="T53" fmla="*/ 109 h 180"/>
                  <a:gd name="T54" fmla="*/ 225 w 348"/>
                  <a:gd name="T55" fmla="*/ 109 h 180"/>
                  <a:gd name="T56" fmla="*/ 225 w 348"/>
                  <a:gd name="T57" fmla="*/ 180 h 180"/>
                  <a:gd name="T58" fmla="*/ 348 w 348"/>
                  <a:gd name="T59" fmla="*/ 180 h 180"/>
                  <a:gd name="T60" fmla="*/ 348 w 348"/>
                  <a:gd name="T61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48" h="180">
                    <a:moveTo>
                      <a:pt x="348" y="0"/>
                    </a:moveTo>
                    <a:lnTo>
                      <a:pt x="324" y="0"/>
                    </a:lnTo>
                    <a:lnTo>
                      <a:pt x="324" y="31"/>
                    </a:lnTo>
                    <a:lnTo>
                      <a:pt x="298" y="31"/>
                    </a:lnTo>
                    <a:lnTo>
                      <a:pt x="291" y="31"/>
                    </a:lnTo>
                    <a:lnTo>
                      <a:pt x="291" y="0"/>
                    </a:lnTo>
                    <a:lnTo>
                      <a:pt x="258" y="0"/>
                    </a:lnTo>
                    <a:lnTo>
                      <a:pt x="258" y="31"/>
                    </a:lnTo>
                    <a:lnTo>
                      <a:pt x="225" y="31"/>
                    </a:lnTo>
                    <a:lnTo>
                      <a:pt x="225" y="0"/>
                    </a:lnTo>
                    <a:lnTo>
                      <a:pt x="189" y="0"/>
                    </a:lnTo>
                    <a:lnTo>
                      <a:pt x="189" y="31"/>
                    </a:lnTo>
                    <a:lnTo>
                      <a:pt x="159" y="31"/>
                    </a:lnTo>
                    <a:lnTo>
                      <a:pt x="159" y="0"/>
                    </a:lnTo>
                    <a:lnTo>
                      <a:pt x="123" y="0"/>
                    </a:lnTo>
                    <a:lnTo>
                      <a:pt x="123" y="31"/>
                    </a:lnTo>
                    <a:lnTo>
                      <a:pt x="90" y="31"/>
                    </a:lnTo>
                    <a:lnTo>
                      <a:pt x="90" y="0"/>
                    </a:lnTo>
                    <a:lnTo>
                      <a:pt x="55" y="0"/>
                    </a:lnTo>
                    <a:lnTo>
                      <a:pt x="55" y="31"/>
                    </a:lnTo>
                    <a:lnTo>
                      <a:pt x="50" y="31"/>
                    </a:lnTo>
                    <a:lnTo>
                      <a:pt x="24" y="31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180"/>
                    </a:lnTo>
                    <a:lnTo>
                      <a:pt x="133" y="180"/>
                    </a:lnTo>
                    <a:lnTo>
                      <a:pt x="133" y="109"/>
                    </a:lnTo>
                    <a:lnTo>
                      <a:pt x="225" y="109"/>
                    </a:lnTo>
                    <a:lnTo>
                      <a:pt x="225" y="180"/>
                    </a:lnTo>
                    <a:lnTo>
                      <a:pt x="348" y="180"/>
                    </a:lnTo>
                    <a:lnTo>
                      <a:pt x="3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15" name="Freeform 81"/>
              <p:cNvSpPr>
                <a:spLocks/>
              </p:cNvSpPr>
              <p:nvPr/>
            </p:nvSpPr>
            <p:spPr bwMode="auto">
              <a:xfrm>
                <a:off x="-6034088" y="1955800"/>
                <a:ext cx="157163" cy="101600"/>
              </a:xfrm>
              <a:custGeom>
                <a:avLst/>
                <a:gdLst>
                  <a:gd name="T0" fmla="*/ 0 w 99"/>
                  <a:gd name="T1" fmla="*/ 0 h 64"/>
                  <a:gd name="T2" fmla="*/ 0 w 99"/>
                  <a:gd name="T3" fmla="*/ 64 h 64"/>
                  <a:gd name="T4" fmla="*/ 99 w 99"/>
                  <a:gd name="T5" fmla="*/ 33 h 64"/>
                  <a:gd name="T6" fmla="*/ 0 w 99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64">
                    <a:moveTo>
                      <a:pt x="0" y="0"/>
                    </a:moveTo>
                    <a:lnTo>
                      <a:pt x="0" y="64"/>
                    </a:lnTo>
                    <a:lnTo>
                      <a:pt x="99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16" name="Freeform 82"/>
              <p:cNvSpPr>
                <a:spLocks/>
              </p:cNvSpPr>
              <p:nvPr/>
            </p:nvSpPr>
            <p:spPr bwMode="auto">
              <a:xfrm>
                <a:off x="-2108200" y="6784975"/>
                <a:ext cx="576263" cy="588963"/>
              </a:xfrm>
              <a:custGeom>
                <a:avLst/>
                <a:gdLst>
                  <a:gd name="T0" fmla="*/ 77 w 153"/>
                  <a:gd name="T1" fmla="*/ 0 h 157"/>
                  <a:gd name="T2" fmla="*/ 60 w 153"/>
                  <a:gd name="T3" fmla="*/ 34 h 157"/>
                  <a:gd name="T4" fmla="*/ 60 w 153"/>
                  <a:gd name="T5" fmla="*/ 58 h 157"/>
                  <a:gd name="T6" fmla="*/ 0 w 153"/>
                  <a:gd name="T7" fmla="*/ 83 h 157"/>
                  <a:gd name="T8" fmla="*/ 0 w 153"/>
                  <a:gd name="T9" fmla="*/ 100 h 157"/>
                  <a:gd name="T10" fmla="*/ 60 w 153"/>
                  <a:gd name="T11" fmla="*/ 88 h 157"/>
                  <a:gd name="T12" fmla="*/ 60 w 153"/>
                  <a:gd name="T13" fmla="*/ 122 h 157"/>
                  <a:gd name="T14" fmla="*/ 34 w 153"/>
                  <a:gd name="T15" fmla="*/ 140 h 157"/>
                  <a:gd name="T16" fmla="*/ 34 w 153"/>
                  <a:gd name="T17" fmla="*/ 157 h 157"/>
                  <a:gd name="T18" fmla="*/ 76 w 153"/>
                  <a:gd name="T19" fmla="*/ 142 h 157"/>
                  <a:gd name="T20" fmla="*/ 118 w 153"/>
                  <a:gd name="T21" fmla="*/ 157 h 157"/>
                  <a:gd name="T22" fmla="*/ 118 w 153"/>
                  <a:gd name="T23" fmla="*/ 140 h 157"/>
                  <a:gd name="T24" fmla="*/ 94 w 153"/>
                  <a:gd name="T25" fmla="*/ 122 h 157"/>
                  <a:gd name="T26" fmla="*/ 94 w 153"/>
                  <a:gd name="T27" fmla="*/ 88 h 157"/>
                  <a:gd name="T28" fmla="*/ 153 w 153"/>
                  <a:gd name="T29" fmla="*/ 100 h 157"/>
                  <a:gd name="T30" fmla="*/ 153 w 153"/>
                  <a:gd name="T31" fmla="*/ 83 h 157"/>
                  <a:gd name="T32" fmla="*/ 94 w 153"/>
                  <a:gd name="T33" fmla="*/ 58 h 157"/>
                  <a:gd name="T34" fmla="*/ 94 w 153"/>
                  <a:gd name="T35" fmla="*/ 34 h 157"/>
                  <a:gd name="T36" fmla="*/ 77 w 153"/>
                  <a:gd name="T3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3" h="157">
                    <a:moveTo>
                      <a:pt x="77" y="0"/>
                    </a:moveTo>
                    <a:cubicBezTo>
                      <a:pt x="67" y="0"/>
                      <a:pt x="60" y="24"/>
                      <a:pt x="60" y="34"/>
                    </a:cubicBezTo>
                    <a:cubicBezTo>
                      <a:pt x="60" y="58"/>
                      <a:pt x="60" y="58"/>
                      <a:pt x="60" y="58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60" y="122"/>
                      <a:pt x="60" y="122"/>
                      <a:pt x="60" y="122"/>
                    </a:cubicBezTo>
                    <a:cubicBezTo>
                      <a:pt x="34" y="140"/>
                      <a:pt x="34" y="140"/>
                      <a:pt x="34" y="140"/>
                    </a:cubicBezTo>
                    <a:cubicBezTo>
                      <a:pt x="34" y="157"/>
                      <a:pt x="34" y="157"/>
                      <a:pt x="34" y="157"/>
                    </a:cubicBezTo>
                    <a:cubicBezTo>
                      <a:pt x="76" y="142"/>
                      <a:pt x="76" y="142"/>
                      <a:pt x="76" y="142"/>
                    </a:cubicBezTo>
                    <a:cubicBezTo>
                      <a:pt x="118" y="157"/>
                      <a:pt x="118" y="157"/>
                      <a:pt x="118" y="157"/>
                    </a:cubicBezTo>
                    <a:cubicBezTo>
                      <a:pt x="118" y="140"/>
                      <a:pt x="118" y="140"/>
                      <a:pt x="118" y="140"/>
                    </a:cubicBezTo>
                    <a:cubicBezTo>
                      <a:pt x="94" y="122"/>
                      <a:pt x="94" y="122"/>
                      <a:pt x="94" y="122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153" y="100"/>
                      <a:pt x="153" y="100"/>
                      <a:pt x="153" y="100"/>
                    </a:cubicBezTo>
                    <a:cubicBezTo>
                      <a:pt x="153" y="83"/>
                      <a:pt x="153" y="83"/>
                      <a:pt x="153" y="83"/>
                    </a:cubicBezTo>
                    <a:cubicBezTo>
                      <a:pt x="94" y="58"/>
                      <a:pt x="94" y="58"/>
                      <a:pt x="94" y="58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24"/>
                      <a:pt x="86" y="0"/>
                      <a:pt x="7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17" name="Freeform 83"/>
              <p:cNvSpPr>
                <a:spLocks/>
              </p:cNvSpPr>
              <p:nvPr/>
            </p:nvSpPr>
            <p:spPr bwMode="auto">
              <a:xfrm>
                <a:off x="-4557713" y="641350"/>
                <a:ext cx="571500" cy="150813"/>
              </a:xfrm>
              <a:custGeom>
                <a:avLst/>
                <a:gdLst>
                  <a:gd name="T0" fmla="*/ 50 w 360"/>
                  <a:gd name="T1" fmla="*/ 95 h 95"/>
                  <a:gd name="T2" fmla="*/ 57 w 360"/>
                  <a:gd name="T3" fmla="*/ 95 h 95"/>
                  <a:gd name="T4" fmla="*/ 303 w 360"/>
                  <a:gd name="T5" fmla="*/ 95 h 95"/>
                  <a:gd name="T6" fmla="*/ 308 w 360"/>
                  <a:gd name="T7" fmla="*/ 95 h 95"/>
                  <a:gd name="T8" fmla="*/ 360 w 360"/>
                  <a:gd name="T9" fmla="*/ 0 h 95"/>
                  <a:gd name="T10" fmla="*/ 358 w 360"/>
                  <a:gd name="T11" fmla="*/ 0 h 95"/>
                  <a:gd name="T12" fmla="*/ 306 w 360"/>
                  <a:gd name="T13" fmla="*/ 0 h 95"/>
                  <a:gd name="T14" fmla="*/ 263 w 360"/>
                  <a:gd name="T15" fmla="*/ 0 h 95"/>
                  <a:gd name="T16" fmla="*/ 97 w 360"/>
                  <a:gd name="T17" fmla="*/ 0 h 95"/>
                  <a:gd name="T18" fmla="*/ 55 w 360"/>
                  <a:gd name="T19" fmla="*/ 0 h 95"/>
                  <a:gd name="T20" fmla="*/ 0 w 360"/>
                  <a:gd name="T21" fmla="*/ 0 h 95"/>
                  <a:gd name="T22" fmla="*/ 50 w 360"/>
                  <a:gd name="T2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0" h="95">
                    <a:moveTo>
                      <a:pt x="50" y="95"/>
                    </a:moveTo>
                    <a:lnTo>
                      <a:pt x="57" y="95"/>
                    </a:lnTo>
                    <a:lnTo>
                      <a:pt x="303" y="95"/>
                    </a:lnTo>
                    <a:lnTo>
                      <a:pt x="308" y="95"/>
                    </a:lnTo>
                    <a:lnTo>
                      <a:pt x="360" y="0"/>
                    </a:lnTo>
                    <a:lnTo>
                      <a:pt x="358" y="0"/>
                    </a:lnTo>
                    <a:lnTo>
                      <a:pt x="306" y="0"/>
                    </a:lnTo>
                    <a:lnTo>
                      <a:pt x="263" y="0"/>
                    </a:lnTo>
                    <a:lnTo>
                      <a:pt x="97" y="0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50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18" name="Freeform 84"/>
              <p:cNvSpPr>
                <a:spLocks/>
              </p:cNvSpPr>
              <p:nvPr/>
            </p:nvSpPr>
            <p:spPr bwMode="auto">
              <a:xfrm>
                <a:off x="-4557713" y="676275"/>
                <a:ext cx="568325" cy="269875"/>
              </a:xfrm>
              <a:custGeom>
                <a:avLst/>
                <a:gdLst>
                  <a:gd name="T0" fmla="*/ 0 w 151"/>
                  <a:gd name="T1" fmla="*/ 72 h 72"/>
                  <a:gd name="T2" fmla="*/ 151 w 151"/>
                  <a:gd name="T3" fmla="*/ 72 h 72"/>
                  <a:gd name="T4" fmla="*/ 151 w 151"/>
                  <a:gd name="T5" fmla="*/ 0 h 72"/>
                  <a:gd name="T6" fmla="*/ 134 w 151"/>
                  <a:gd name="T7" fmla="*/ 33 h 72"/>
                  <a:gd name="T8" fmla="*/ 133 w 151"/>
                  <a:gd name="T9" fmla="*/ 36 h 72"/>
                  <a:gd name="T10" fmla="*/ 130 w 151"/>
                  <a:gd name="T11" fmla="*/ 36 h 72"/>
                  <a:gd name="T12" fmla="*/ 125 w 151"/>
                  <a:gd name="T13" fmla="*/ 36 h 72"/>
                  <a:gd name="T14" fmla="*/ 87 w 151"/>
                  <a:gd name="T15" fmla="*/ 36 h 72"/>
                  <a:gd name="T16" fmla="*/ 88 w 151"/>
                  <a:gd name="T17" fmla="*/ 37 h 72"/>
                  <a:gd name="T18" fmla="*/ 86 w 151"/>
                  <a:gd name="T19" fmla="*/ 44 h 72"/>
                  <a:gd name="T20" fmla="*/ 76 w 151"/>
                  <a:gd name="T21" fmla="*/ 49 h 72"/>
                  <a:gd name="T22" fmla="*/ 66 w 151"/>
                  <a:gd name="T23" fmla="*/ 44 h 72"/>
                  <a:gd name="T24" fmla="*/ 64 w 151"/>
                  <a:gd name="T25" fmla="*/ 37 h 72"/>
                  <a:gd name="T26" fmla="*/ 64 w 151"/>
                  <a:gd name="T27" fmla="*/ 36 h 72"/>
                  <a:gd name="T28" fmla="*/ 27 w 151"/>
                  <a:gd name="T29" fmla="*/ 36 h 72"/>
                  <a:gd name="T30" fmla="*/ 21 w 151"/>
                  <a:gd name="T31" fmla="*/ 36 h 72"/>
                  <a:gd name="T32" fmla="*/ 18 w 151"/>
                  <a:gd name="T33" fmla="*/ 36 h 72"/>
                  <a:gd name="T34" fmla="*/ 16 w 151"/>
                  <a:gd name="T35" fmla="*/ 33 h 72"/>
                  <a:gd name="T36" fmla="*/ 0 w 151"/>
                  <a:gd name="T37" fmla="*/ 0 h 72"/>
                  <a:gd name="T38" fmla="*/ 0 w 151"/>
                  <a:gd name="T3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1" h="72">
                    <a:moveTo>
                      <a:pt x="0" y="72"/>
                    </a:moveTo>
                    <a:cubicBezTo>
                      <a:pt x="151" y="72"/>
                      <a:pt x="151" y="72"/>
                      <a:pt x="151" y="72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34" y="33"/>
                      <a:pt x="134" y="33"/>
                      <a:pt x="134" y="33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0" y="36"/>
                      <a:pt x="130" y="36"/>
                      <a:pt x="130" y="36"/>
                    </a:cubicBezTo>
                    <a:cubicBezTo>
                      <a:pt x="125" y="36"/>
                      <a:pt x="125" y="36"/>
                      <a:pt x="125" y="36"/>
                    </a:cubicBezTo>
                    <a:cubicBezTo>
                      <a:pt x="87" y="36"/>
                      <a:pt x="87" y="36"/>
                      <a:pt x="87" y="36"/>
                    </a:cubicBezTo>
                    <a:cubicBezTo>
                      <a:pt x="88" y="36"/>
                      <a:pt x="88" y="37"/>
                      <a:pt x="88" y="37"/>
                    </a:cubicBezTo>
                    <a:cubicBezTo>
                      <a:pt x="88" y="40"/>
                      <a:pt x="87" y="42"/>
                      <a:pt x="86" y="44"/>
                    </a:cubicBezTo>
                    <a:cubicBezTo>
                      <a:pt x="84" y="47"/>
                      <a:pt x="80" y="49"/>
                      <a:pt x="76" y="49"/>
                    </a:cubicBezTo>
                    <a:cubicBezTo>
                      <a:pt x="72" y="49"/>
                      <a:pt x="68" y="47"/>
                      <a:pt x="66" y="44"/>
                    </a:cubicBezTo>
                    <a:cubicBezTo>
                      <a:pt x="65" y="42"/>
                      <a:pt x="64" y="40"/>
                      <a:pt x="64" y="37"/>
                    </a:cubicBezTo>
                    <a:cubicBezTo>
                      <a:pt x="64" y="37"/>
                      <a:pt x="64" y="36"/>
                      <a:pt x="64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19" name="Freeform 85"/>
              <p:cNvSpPr>
                <a:spLocks/>
              </p:cNvSpPr>
              <p:nvPr/>
            </p:nvSpPr>
            <p:spPr bwMode="auto">
              <a:xfrm>
                <a:off x="-4470400" y="439738"/>
                <a:ext cx="398463" cy="184150"/>
              </a:xfrm>
              <a:custGeom>
                <a:avLst/>
                <a:gdLst>
                  <a:gd name="T0" fmla="*/ 106 w 106"/>
                  <a:gd name="T1" fmla="*/ 49 h 49"/>
                  <a:gd name="T2" fmla="*/ 106 w 106"/>
                  <a:gd name="T3" fmla="*/ 21 h 49"/>
                  <a:gd name="T4" fmla="*/ 85 w 106"/>
                  <a:gd name="T5" fmla="*/ 0 h 49"/>
                  <a:gd name="T6" fmla="*/ 20 w 106"/>
                  <a:gd name="T7" fmla="*/ 0 h 49"/>
                  <a:gd name="T8" fmla="*/ 0 w 106"/>
                  <a:gd name="T9" fmla="*/ 21 h 49"/>
                  <a:gd name="T10" fmla="*/ 0 w 106"/>
                  <a:gd name="T11" fmla="*/ 49 h 49"/>
                  <a:gd name="T12" fmla="*/ 18 w 106"/>
                  <a:gd name="T13" fmla="*/ 49 h 49"/>
                  <a:gd name="T14" fmla="*/ 18 w 106"/>
                  <a:gd name="T15" fmla="*/ 21 h 49"/>
                  <a:gd name="T16" fmla="*/ 20 w 106"/>
                  <a:gd name="T17" fmla="*/ 18 h 49"/>
                  <a:gd name="T18" fmla="*/ 85 w 106"/>
                  <a:gd name="T19" fmla="*/ 18 h 49"/>
                  <a:gd name="T20" fmla="*/ 88 w 106"/>
                  <a:gd name="T21" fmla="*/ 21 h 49"/>
                  <a:gd name="T22" fmla="*/ 88 w 106"/>
                  <a:gd name="T23" fmla="*/ 49 h 49"/>
                  <a:gd name="T24" fmla="*/ 106 w 106"/>
                  <a:gd name="T2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6" h="49">
                    <a:moveTo>
                      <a:pt x="106" y="49"/>
                    </a:moveTo>
                    <a:cubicBezTo>
                      <a:pt x="106" y="21"/>
                      <a:pt x="106" y="21"/>
                      <a:pt x="106" y="21"/>
                    </a:cubicBezTo>
                    <a:cubicBezTo>
                      <a:pt x="106" y="10"/>
                      <a:pt x="97" y="0"/>
                      <a:pt x="85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10"/>
                      <a:pt x="0" y="21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0"/>
                      <a:pt x="19" y="18"/>
                      <a:pt x="20" y="18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7" y="18"/>
                      <a:pt x="88" y="20"/>
                      <a:pt x="88" y="21"/>
                    </a:cubicBezTo>
                    <a:cubicBezTo>
                      <a:pt x="88" y="49"/>
                      <a:pt x="88" y="49"/>
                      <a:pt x="88" y="49"/>
                    </a:cubicBezTo>
                    <a:lnTo>
                      <a:pt x="106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20" name="Freeform 86"/>
              <p:cNvSpPr>
                <a:spLocks noEditPoints="1"/>
              </p:cNvSpPr>
              <p:nvPr/>
            </p:nvSpPr>
            <p:spPr bwMode="auto">
              <a:xfrm>
                <a:off x="-5534025" y="1603375"/>
                <a:ext cx="706438" cy="706438"/>
              </a:xfrm>
              <a:custGeom>
                <a:avLst/>
                <a:gdLst>
                  <a:gd name="T0" fmla="*/ 94 w 188"/>
                  <a:gd name="T1" fmla="*/ 188 h 188"/>
                  <a:gd name="T2" fmla="*/ 188 w 188"/>
                  <a:gd name="T3" fmla="*/ 94 h 188"/>
                  <a:gd name="T4" fmla="*/ 94 w 188"/>
                  <a:gd name="T5" fmla="*/ 0 h 188"/>
                  <a:gd name="T6" fmla="*/ 94 w 188"/>
                  <a:gd name="T7" fmla="*/ 67 h 188"/>
                  <a:gd name="T8" fmla="*/ 121 w 188"/>
                  <a:gd name="T9" fmla="*/ 94 h 188"/>
                  <a:gd name="T10" fmla="*/ 94 w 188"/>
                  <a:gd name="T11" fmla="*/ 121 h 188"/>
                  <a:gd name="T12" fmla="*/ 94 w 188"/>
                  <a:gd name="T13" fmla="*/ 188 h 188"/>
                  <a:gd name="T14" fmla="*/ 94 w 188"/>
                  <a:gd name="T15" fmla="*/ 0 h 188"/>
                  <a:gd name="T16" fmla="*/ 0 w 188"/>
                  <a:gd name="T17" fmla="*/ 94 h 188"/>
                  <a:gd name="T18" fmla="*/ 94 w 188"/>
                  <a:gd name="T19" fmla="*/ 188 h 188"/>
                  <a:gd name="T20" fmla="*/ 94 w 188"/>
                  <a:gd name="T21" fmla="*/ 188 h 188"/>
                  <a:gd name="T22" fmla="*/ 94 w 188"/>
                  <a:gd name="T23" fmla="*/ 121 h 188"/>
                  <a:gd name="T24" fmla="*/ 94 w 188"/>
                  <a:gd name="T25" fmla="*/ 121 h 188"/>
                  <a:gd name="T26" fmla="*/ 94 w 188"/>
                  <a:gd name="T27" fmla="*/ 121 h 188"/>
                  <a:gd name="T28" fmla="*/ 67 w 188"/>
                  <a:gd name="T29" fmla="*/ 94 h 188"/>
                  <a:gd name="T30" fmla="*/ 94 w 188"/>
                  <a:gd name="T31" fmla="*/ 67 h 188"/>
                  <a:gd name="T32" fmla="*/ 94 w 188"/>
                  <a:gd name="T33" fmla="*/ 67 h 188"/>
                  <a:gd name="T34" fmla="*/ 94 w 188"/>
                  <a:gd name="T35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8" h="188">
                    <a:moveTo>
                      <a:pt x="94" y="188"/>
                    </a:moveTo>
                    <a:cubicBezTo>
                      <a:pt x="146" y="188"/>
                      <a:pt x="188" y="146"/>
                      <a:pt x="188" y="94"/>
                    </a:cubicBezTo>
                    <a:cubicBezTo>
                      <a:pt x="188" y="42"/>
                      <a:pt x="146" y="0"/>
                      <a:pt x="94" y="0"/>
                    </a:cubicBezTo>
                    <a:cubicBezTo>
                      <a:pt x="94" y="67"/>
                      <a:pt x="94" y="67"/>
                      <a:pt x="94" y="67"/>
                    </a:cubicBezTo>
                    <a:cubicBezTo>
                      <a:pt x="109" y="67"/>
                      <a:pt x="121" y="79"/>
                      <a:pt x="121" y="94"/>
                    </a:cubicBezTo>
                    <a:cubicBezTo>
                      <a:pt x="121" y="109"/>
                      <a:pt x="109" y="121"/>
                      <a:pt x="94" y="121"/>
                    </a:cubicBezTo>
                    <a:lnTo>
                      <a:pt x="94" y="188"/>
                    </a:lnTo>
                    <a:close/>
                    <a:moveTo>
                      <a:pt x="94" y="0"/>
                    </a:moveTo>
                    <a:cubicBezTo>
                      <a:pt x="42" y="0"/>
                      <a:pt x="0" y="42"/>
                      <a:pt x="0" y="94"/>
                    </a:cubicBezTo>
                    <a:cubicBezTo>
                      <a:pt x="0" y="146"/>
                      <a:pt x="42" y="188"/>
                      <a:pt x="94" y="188"/>
                    </a:cubicBezTo>
                    <a:cubicBezTo>
                      <a:pt x="94" y="188"/>
                      <a:pt x="94" y="188"/>
                      <a:pt x="94" y="188"/>
                    </a:cubicBezTo>
                    <a:cubicBezTo>
                      <a:pt x="94" y="121"/>
                      <a:pt x="94" y="121"/>
                      <a:pt x="94" y="121"/>
                    </a:cubicBezTo>
                    <a:cubicBezTo>
                      <a:pt x="94" y="121"/>
                      <a:pt x="94" y="121"/>
                      <a:pt x="94" y="121"/>
                    </a:cubicBezTo>
                    <a:cubicBezTo>
                      <a:pt x="94" y="121"/>
                      <a:pt x="94" y="121"/>
                      <a:pt x="94" y="121"/>
                    </a:cubicBezTo>
                    <a:cubicBezTo>
                      <a:pt x="79" y="121"/>
                      <a:pt x="67" y="109"/>
                      <a:pt x="67" y="94"/>
                    </a:cubicBezTo>
                    <a:cubicBezTo>
                      <a:pt x="67" y="79"/>
                      <a:pt x="79" y="67"/>
                      <a:pt x="94" y="67"/>
                    </a:cubicBezTo>
                    <a:cubicBezTo>
                      <a:pt x="94" y="67"/>
                      <a:pt x="94" y="67"/>
                      <a:pt x="94" y="67"/>
                    </a:cubicBezTo>
                    <a:cubicBezTo>
                      <a:pt x="94" y="0"/>
                      <a:pt x="94" y="0"/>
                      <a:pt x="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21" name="Freeform 87"/>
              <p:cNvSpPr>
                <a:spLocks noEditPoints="1"/>
              </p:cNvSpPr>
              <p:nvPr/>
            </p:nvSpPr>
            <p:spPr bwMode="auto">
              <a:xfrm>
                <a:off x="-5264150" y="1873250"/>
                <a:ext cx="165100" cy="165100"/>
              </a:xfrm>
              <a:custGeom>
                <a:avLst/>
                <a:gdLst>
                  <a:gd name="T0" fmla="*/ 22 w 44"/>
                  <a:gd name="T1" fmla="*/ 44 h 44"/>
                  <a:gd name="T2" fmla="*/ 44 w 44"/>
                  <a:gd name="T3" fmla="*/ 22 h 44"/>
                  <a:gd name="T4" fmla="*/ 22 w 44"/>
                  <a:gd name="T5" fmla="*/ 0 h 44"/>
                  <a:gd name="T6" fmla="*/ 22 w 44"/>
                  <a:gd name="T7" fmla="*/ 6 h 44"/>
                  <a:gd name="T8" fmla="*/ 38 w 44"/>
                  <a:gd name="T9" fmla="*/ 22 h 44"/>
                  <a:gd name="T10" fmla="*/ 22 w 44"/>
                  <a:gd name="T11" fmla="*/ 37 h 44"/>
                  <a:gd name="T12" fmla="*/ 22 w 44"/>
                  <a:gd name="T13" fmla="*/ 44 h 44"/>
                  <a:gd name="T14" fmla="*/ 22 w 44"/>
                  <a:gd name="T15" fmla="*/ 0 h 44"/>
                  <a:gd name="T16" fmla="*/ 0 w 44"/>
                  <a:gd name="T17" fmla="*/ 22 h 44"/>
                  <a:gd name="T18" fmla="*/ 22 w 44"/>
                  <a:gd name="T19" fmla="*/ 44 h 44"/>
                  <a:gd name="T20" fmla="*/ 22 w 44"/>
                  <a:gd name="T21" fmla="*/ 44 h 44"/>
                  <a:gd name="T22" fmla="*/ 22 w 44"/>
                  <a:gd name="T23" fmla="*/ 37 h 44"/>
                  <a:gd name="T24" fmla="*/ 22 w 44"/>
                  <a:gd name="T25" fmla="*/ 37 h 44"/>
                  <a:gd name="T26" fmla="*/ 22 w 44"/>
                  <a:gd name="T27" fmla="*/ 37 h 44"/>
                  <a:gd name="T28" fmla="*/ 7 w 44"/>
                  <a:gd name="T29" fmla="*/ 22 h 44"/>
                  <a:gd name="T30" fmla="*/ 22 w 44"/>
                  <a:gd name="T31" fmla="*/ 6 h 44"/>
                  <a:gd name="T32" fmla="*/ 22 w 44"/>
                  <a:gd name="T33" fmla="*/ 6 h 44"/>
                  <a:gd name="T34" fmla="*/ 22 w 44"/>
                  <a:gd name="T3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44">
                    <a:moveTo>
                      <a:pt x="22" y="44"/>
                    </a:moveTo>
                    <a:cubicBezTo>
                      <a:pt x="34" y="44"/>
                      <a:pt x="44" y="34"/>
                      <a:pt x="44" y="22"/>
                    </a:cubicBezTo>
                    <a:cubicBezTo>
                      <a:pt x="44" y="10"/>
                      <a:pt x="34" y="0"/>
                      <a:pt x="22" y="0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31" y="6"/>
                      <a:pt x="38" y="13"/>
                      <a:pt x="38" y="22"/>
                    </a:cubicBezTo>
                    <a:cubicBezTo>
                      <a:pt x="38" y="30"/>
                      <a:pt x="31" y="37"/>
                      <a:pt x="22" y="37"/>
                    </a:cubicBezTo>
                    <a:lnTo>
                      <a:pt x="22" y="44"/>
                    </a:lnTo>
                    <a:close/>
                    <a:moveTo>
                      <a:pt x="22" y="0"/>
                    </a:moveTo>
                    <a:cubicBezTo>
                      <a:pt x="10" y="0"/>
                      <a:pt x="0" y="10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14" y="37"/>
                      <a:pt x="7" y="30"/>
                      <a:pt x="7" y="22"/>
                    </a:cubicBezTo>
                    <a:cubicBezTo>
                      <a:pt x="7" y="13"/>
                      <a:pt x="14" y="6"/>
                      <a:pt x="22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0"/>
                      <a:pt x="22" y="0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22" name="Freeform 88"/>
              <p:cNvSpPr>
                <a:spLocks/>
              </p:cNvSpPr>
              <p:nvPr/>
            </p:nvSpPr>
            <p:spPr bwMode="auto">
              <a:xfrm>
                <a:off x="-5448300" y="26988"/>
                <a:ext cx="538163" cy="550863"/>
              </a:xfrm>
              <a:custGeom>
                <a:avLst/>
                <a:gdLst>
                  <a:gd name="T0" fmla="*/ 140 w 143"/>
                  <a:gd name="T1" fmla="*/ 103 h 147"/>
                  <a:gd name="T2" fmla="*/ 112 w 143"/>
                  <a:gd name="T3" fmla="*/ 75 h 147"/>
                  <a:gd name="T4" fmla="*/ 107 w 143"/>
                  <a:gd name="T5" fmla="*/ 70 h 147"/>
                  <a:gd name="T6" fmla="*/ 79 w 143"/>
                  <a:gd name="T7" fmla="*/ 37 h 147"/>
                  <a:gd name="T8" fmla="*/ 67 w 143"/>
                  <a:gd name="T9" fmla="*/ 10 h 147"/>
                  <a:gd name="T10" fmla="*/ 52 w 143"/>
                  <a:gd name="T11" fmla="*/ 9 h 147"/>
                  <a:gd name="T12" fmla="*/ 47 w 143"/>
                  <a:gd name="T13" fmla="*/ 21 h 147"/>
                  <a:gd name="T14" fmla="*/ 55 w 143"/>
                  <a:gd name="T15" fmla="*/ 42 h 147"/>
                  <a:gd name="T16" fmla="*/ 56 w 143"/>
                  <a:gd name="T17" fmla="*/ 56 h 147"/>
                  <a:gd name="T18" fmla="*/ 13 w 143"/>
                  <a:gd name="T19" fmla="*/ 56 h 147"/>
                  <a:gd name="T20" fmla="*/ 3 w 143"/>
                  <a:gd name="T21" fmla="*/ 71 h 147"/>
                  <a:gd name="T22" fmla="*/ 25 w 143"/>
                  <a:gd name="T23" fmla="*/ 131 h 147"/>
                  <a:gd name="T24" fmla="*/ 34 w 143"/>
                  <a:gd name="T25" fmla="*/ 137 h 147"/>
                  <a:gd name="T26" fmla="*/ 85 w 143"/>
                  <a:gd name="T27" fmla="*/ 137 h 147"/>
                  <a:gd name="T28" fmla="*/ 97 w 143"/>
                  <a:gd name="T29" fmla="*/ 142 h 147"/>
                  <a:gd name="T30" fmla="*/ 99 w 143"/>
                  <a:gd name="T31" fmla="*/ 144 h 147"/>
                  <a:gd name="T32" fmla="*/ 108 w 143"/>
                  <a:gd name="T33" fmla="*/ 144 h 147"/>
                  <a:gd name="T34" fmla="*/ 140 w 143"/>
                  <a:gd name="T35" fmla="*/ 112 h 147"/>
                  <a:gd name="T36" fmla="*/ 140 w 143"/>
                  <a:gd name="T37" fmla="*/ 10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3" h="147">
                    <a:moveTo>
                      <a:pt x="140" y="103"/>
                    </a:moveTo>
                    <a:cubicBezTo>
                      <a:pt x="112" y="75"/>
                      <a:pt x="112" y="75"/>
                      <a:pt x="112" y="75"/>
                    </a:cubicBezTo>
                    <a:cubicBezTo>
                      <a:pt x="109" y="72"/>
                      <a:pt x="107" y="70"/>
                      <a:pt x="107" y="70"/>
                    </a:cubicBezTo>
                    <a:cubicBezTo>
                      <a:pt x="107" y="70"/>
                      <a:pt x="96" y="48"/>
                      <a:pt x="79" y="37"/>
                    </a:cubicBezTo>
                    <a:cubicBezTo>
                      <a:pt x="63" y="27"/>
                      <a:pt x="67" y="18"/>
                      <a:pt x="67" y="10"/>
                    </a:cubicBezTo>
                    <a:cubicBezTo>
                      <a:pt x="67" y="2"/>
                      <a:pt x="58" y="0"/>
                      <a:pt x="52" y="9"/>
                    </a:cubicBezTo>
                    <a:cubicBezTo>
                      <a:pt x="49" y="11"/>
                      <a:pt x="47" y="17"/>
                      <a:pt x="47" y="21"/>
                    </a:cubicBezTo>
                    <a:cubicBezTo>
                      <a:pt x="45" y="32"/>
                      <a:pt x="53" y="38"/>
                      <a:pt x="55" y="42"/>
                    </a:cubicBezTo>
                    <a:cubicBezTo>
                      <a:pt x="57" y="45"/>
                      <a:pt x="58" y="50"/>
                      <a:pt x="56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5" y="56"/>
                      <a:pt x="0" y="63"/>
                      <a:pt x="3" y="71"/>
                    </a:cubicBezTo>
                    <a:cubicBezTo>
                      <a:pt x="25" y="131"/>
                      <a:pt x="25" y="131"/>
                      <a:pt x="25" y="131"/>
                    </a:cubicBezTo>
                    <a:cubicBezTo>
                      <a:pt x="26" y="134"/>
                      <a:pt x="30" y="137"/>
                      <a:pt x="34" y="137"/>
                    </a:cubicBezTo>
                    <a:cubicBezTo>
                      <a:pt x="85" y="137"/>
                      <a:pt x="85" y="137"/>
                      <a:pt x="85" y="137"/>
                    </a:cubicBezTo>
                    <a:cubicBezTo>
                      <a:pt x="89" y="137"/>
                      <a:pt x="94" y="139"/>
                      <a:pt x="97" y="142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102" y="147"/>
                      <a:pt x="106" y="147"/>
                      <a:pt x="108" y="144"/>
                    </a:cubicBezTo>
                    <a:cubicBezTo>
                      <a:pt x="140" y="112"/>
                      <a:pt x="140" y="112"/>
                      <a:pt x="140" y="112"/>
                    </a:cubicBezTo>
                    <a:cubicBezTo>
                      <a:pt x="143" y="110"/>
                      <a:pt x="143" y="106"/>
                      <a:pt x="14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23" name="Freeform 89"/>
              <p:cNvSpPr>
                <a:spLocks/>
              </p:cNvSpPr>
              <p:nvPr/>
            </p:nvSpPr>
            <p:spPr bwMode="auto">
              <a:xfrm>
                <a:off x="-5038725" y="454025"/>
                <a:ext cx="176213" cy="173038"/>
              </a:xfrm>
              <a:custGeom>
                <a:avLst/>
                <a:gdLst>
                  <a:gd name="T0" fmla="*/ 22 w 111"/>
                  <a:gd name="T1" fmla="*/ 109 h 109"/>
                  <a:gd name="T2" fmla="*/ 0 w 111"/>
                  <a:gd name="T3" fmla="*/ 90 h 109"/>
                  <a:gd name="T4" fmla="*/ 90 w 111"/>
                  <a:gd name="T5" fmla="*/ 0 h 109"/>
                  <a:gd name="T6" fmla="*/ 111 w 111"/>
                  <a:gd name="T7" fmla="*/ 21 h 109"/>
                  <a:gd name="T8" fmla="*/ 22 w 111"/>
                  <a:gd name="T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109">
                    <a:moveTo>
                      <a:pt x="22" y="109"/>
                    </a:moveTo>
                    <a:lnTo>
                      <a:pt x="0" y="90"/>
                    </a:lnTo>
                    <a:lnTo>
                      <a:pt x="90" y="0"/>
                    </a:lnTo>
                    <a:lnTo>
                      <a:pt x="111" y="21"/>
                    </a:lnTo>
                    <a:lnTo>
                      <a:pt x="22" y="1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24" name="Freeform 90"/>
              <p:cNvSpPr>
                <a:spLocks noEditPoints="1"/>
              </p:cNvSpPr>
              <p:nvPr/>
            </p:nvSpPr>
            <p:spPr bwMode="auto">
              <a:xfrm>
                <a:off x="-2584450" y="5384800"/>
                <a:ext cx="552450" cy="514350"/>
              </a:xfrm>
              <a:custGeom>
                <a:avLst/>
                <a:gdLst>
                  <a:gd name="T0" fmla="*/ 132 w 147"/>
                  <a:gd name="T1" fmla="*/ 22 h 137"/>
                  <a:gd name="T2" fmla="*/ 110 w 147"/>
                  <a:gd name="T3" fmla="*/ 0 h 137"/>
                  <a:gd name="T4" fmla="*/ 73 w 147"/>
                  <a:gd name="T5" fmla="*/ 0 h 137"/>
                  <a:gd name="T6" fmla="*/ 73 w 147"/>
                  <a:gd name="T7" fmla="*/ 18 h 137"/>
                  <a:gd name="T8" fmla="*/ 110 w 147"/>
                  <a:gd name="T9" fmla="*/ 18 h 137"/>
                  <a:gd name="T10" fmla="*/ 115 w 147"/>
                  <a:gd name="T11" fmla="*/ 22 h 137"/>
                  <a:gd name="T12" fmla="*/ 115 w 147"/>
                  <a:gd name="T13" fmla="*/ 59 h 137"/>
                  <a:gd name="T14" fmla="*/ 73 w 147"/>
                  <a:gd name="T15" fmla="*/ 59 h 137"/>
                  <a:gd name="T16" fmla="*/ 73 w 147"/>
                  <a:gd name="T17" fmla="*/ 76 h 137"/>
                  <a:gd name="T18" fmla="*/ 73 w 147"/>
                  <a:gd name="T19" fmla="*/ 76 h 137"/>
                  <a:gd name="T20" fmla="*/ 87 w 147"/>
                  <a:gd name="T21" fmla="*/ 89 h 137"/>
                  <a:gd name="T22" fmla="*/ 81 w 147"/>
                  <a:gd name="T23" fmla="*/ 100 h 137"/>
                  <a:gd name="T24" fmla="*/ 79 w 147"/>
                  <a:gd name="T25" fmla="*/ 101 h 137"/>
                  <a:gd name="T26" fmla="*/ 79 w 147"/>
                  <a:gd name="T27" fmla="*/ 118 h 137"/>
                  <a:gd name="T28" fmla="*/ 79 w 147"/>
                  <a:gd name="T29" fmla="*/ 121 h 137"/>
                  <a:gd name="T30" fmla="*/ 79 w 147"/>
                  <a:gd name="T31" fmla="*/ 121 h 137"/>
                  <a:gd name="T32" fmla="*/ 73 w 147"/>
                  <a:gd name="T33" fmla="*/ 121 h 137"/>
                  <a:gd name="T34" fmla="*/ 73 w 147"/>
                  <a:gd name="T35" fmla="*/ 137 h 137"/>
                  <a:gd name="T36" fmla="*/ 147 w 147"/>
                  <a:gd name="T37" fmla="*/ 137 h 137"/>
                  <a:gd name="T38" fmla="*/ 147 w 147"/>
                  <a:gd name="T39" fmla="*/ 59 h 137"/>
                  <a:gd name="T40" fmla="*/ 132 w 147"/>
                  <a:gd name="T41" fmla="*/ 59 h 137"/>
                  <a:gd name="T42" fmla="*/ 132 w 147"/>
                  <a:gd name="T43" fmla="*/ 22 h 137"/>
                  <a:gd name="T44" fmla="*/ 73 w 147"/>
                  <a:gd name="T45" fmla="*/ 0 h 137"/>
                  <a:gd name="T46" fmla="*/ 37 w 147"/>
                  <a:gd name="T47" fmla="*/ 0 h 137"/>
                  <a:gd name="T48" fmla="*/ 15 w 147"/>
                  <a:gd name="T49" fmla="*/ 22 h 137"/>
                  <a:gd name="T50" fmla="*/ 15 w 147"/>
                  <a:gd name="T51" fmla="*/ 59 h 137"/>
                  <a:gd name="T52" fmla="*/ 0 w 147"/>
                  <a:gd name="T53" fmla="*/ 59 h 137"/>
                  <a:gd name="T54" fmla="*/ 0 w 147"/>
                  <a:gd name="T55" fmla="*/ 137 h 137"/>
                  <a:gd name="T56" fmla="*/ 73 w 147"/>
                  <a:gd name="T57" fmla="*/ 137 h 137"/>
                  <a:gd name="T58" fmla="*/ 73 w 147"/>
                  <a:gd name="T59" fmla="*/ 121 h 137"/>
                  <a:gd name="T60" fmla="*/ 67 w 147"/>
                  <a:gd name="T61" fmla="*/ 121 h 137"/>
                  <a:gd name="T62" fmla="*/ 67 w 147"/>
                  <a:gd name="T63" fmla="*/ 118 h 137"/>
                  <a:gd name="T64" fmla="*/ 67 w 147"/>
                  <a:gd name="T65" fmla="*/ 101 h 137"/>
                  <a:gd name="T66" fmla="*/ 66 w 147"/>
                  <a:gd name="T67" fmla="*/ 100 h 137"/>
                  <a:gd name="T68" fmla="*/ 60 w 147"/>
                  <a:gd name="T69" fmla="*/ 89 h 137"/>
                  <a:gd name="T70" fmla="*/ 73 w 147"/>
                  <a:gd name="T71" fmla="*/ 76 h 137"/>
                  <a:gd name="T72" fmla="*/ 73 w 147"/>
                  <a:gd name="T73" fmla="*/ 59 h 137"/>
                  <a:gd name="T74" fmla="*/ 32 w 147"/>
                  <a:gd name="T75" fmla="*/ 59 h 137"/>
                  <a:gd name="T76" fmla="*/ 32 w 147"/>
                  <a:gd name="T77" fmla="*/ 59 h 137"/>
                  <a:gd name="T78" fmla="*/ 32 w 147"/>
                  <a:gd name="T79" fmla="*/ 22 h 137"/>
                  <a:gd name="T80" fmla="*/ 37 w 147"/>
                  <a:gd name="T81" fmla="*/ 18 h 137"/>
                  <a:gd name="T82" fmla="*/ 73 w 147"/>
                  <a:gd name="T83" fmla="*/ 18 h 137"/>
                  <a:gd name="T84" fmla="*/ 73 w 147"/>
                  <a:gd name="T85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7" h="137">
                    <a:moveTo>
                      <a:pt x="132" y="22"/>
                    </a:moveTo>
                    <a:cubicBezTo>
                      <a:pt x="132" y="10"/>
                      <a:pt x="122" y="0"/>
                      <a:pt x="110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110" y="18"/>
                      <a:pt x="110" y="18"/>
                      <a:pt x="110" y="18"/>
                    </a:cubicBezTo>
                    <a:cubicBezTo>
                      <a:pt x="113" y="18"/>
                      <a:pt x="115" y="20"/>
                      <a:pt x="115" y="22"/>
                    </a:cubicBezTo>
                    <a:cubicBezTo>
                      <a:pt x="115" y="59"/>
                      <a:pt x="115" y="59"/>
                      <a:pt x="115" y="59"/>
                    </a:cubicBezTo>
                    <a:cubicBezTo>
                      <a:pt x="73" y="59"/>
                      <a:pt x="73" y="59"/>
                      <a:pt x="73" y="59"/>
                    </a:cubicBezTo>
                    <a:cubicBezTo>
                      <a:pt x="73" y="76"/>
                      <a:pt x="73" y="76"/>
                      <a:pt x="73" y="76"/>
                    </a:cubicBezTo>
                    <a:cubicBezTo>
                      <a:pt x="73" y="76"/>
                      <a:pt x="73" y="76"/>
                      <a:pt x="73" y="76"/>
                    </a:cubicBezTo>
                    <a:cubicBezTo>
                      <a:pt x="81" y="76"/>
                      <a:pt x="87" y="82"/>
                      <a:pt x="87" y="89"/>
                    </a:cubicBezTo>
                    <a:cubicBezTo>
                      <a:pt x="87" y="94"/>
                      <a:pt x="84" y="98"/>
                      <a:pt x="81" y="100"/>
                    </a:cubicBezTo>
                    <a:cubicBezTo>
                      <a:pt x="80" y="101"/>
                      <a:pt x="80" y="101"/>
                      <a:pt x="79" y="101"/>
                    </a:cubicBezTo>
                    <a:cubicBezTo>
                      <a:pt x="79" y="118"/>
                      <a:pt x="79" y="118"/>
                      <a:pt x="79" y="118"/>
                    </a:cubicBezTo>
                    <a:cubicBezTo>
                      <a:pt x="79" y="121"/>
                      <a:pt x="79" y="121"/>
                      <a:pt x="79" y="121"/>
                    </a:cubicBezTo>
                    <a:cubicBezTo>
                      <a:pt x="79" y="121"/>
                      <a:pt x="79" y="121"/>
                      <a:pt x="79" y="121"/>
                    </a:cubicBezTo>
                    <a:cubicBezTo>
                      <a:pt x="73" y="121"/>
                      <a:pt x="73" y="121"/>
                      <a:pt x="73" y="121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147" y="137"/>
                      <a:pt x="147" y="137"/>
                      <a:pt x="147" y="137"/>
                    </a:cubicBezTo>
                    <a:cubicBezTo>
                      <a:pt x="147" y="59"/>
                      <a:pt x="147" y="59"/>
                      <a:pt x="147" y="59"/>
                    </a:cubicBezTo>
                    <a:cubicBezTo>
                      <a:pt x="132" y="59"/>
                      <a:pt x="132" y="59"/>
                      <a:pt x="132" y="59"/>
                    </a:cubicBezTo>
                    <a:lnTo>
                      <a:pt x="132" y="22"/>
                    </a:lnTo>
                    <a:close/>
                    <a:moveTo>
                      <a:pt x="73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24" y="0"/>
                      <a:pt x="15" y="10"/>
                      <a:pt x="15" y="22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73" y="121"/>
                      <a:pt x="73" y="121"/>
                      <a:pt x="73" y="121"/>
                    </a:cubicBezTo>
                    <a:cubicBezTo>
                      <a:pt x="67" y="121"/>
                      <a:pt x="67" y="121"/>
                      <a:pt x="67" y="121"/>
                    </a:cubicBezTo>
                    <a:cubicBezTo>
                      <a:pt x="67" y="118"/>
                      <a:pt x="67" y="118"/>
                      <a:pt x="67" y="118"/>
                    </a:cubicBezTo>
                    <a:cubicBezTo>
                      <a:pt x="67" y="101"/>
                      <a:pt x="67" y="101"/>
                      <a:pt x="67" y="101"/>
                    </a:cubicBezTo>
                    <a:cubicBezTo>
                      <a:pt x="67" y="101"/>
                      <a:pt x="66" y="101"/>
                      <a:pt x="66" y="100"/>
                    </a:cubicBezTo>
                    <a:cubicBezTo>
                      <a:pt x="62" y="98"/>
                      <a:pt x="60" y="94"/>
                      <a:pt x="60" y="89"/>
                    </a:cubicBezTo>
                    <a:cubicBezTo>
                      <a:pt x="60" y="82"/>
                      <a:pt x="66" y="76"/>
                      <a:pt x="73" y="76"/>
                    </a:cubicBezTo>
                    <a:cubicBezTo>
                      <a:pt x="73" y="59"/>
                      <a:pt x="73" y="59"/>
                      <a:pt x="73" y="59"/>
                    </a:cubicBezTo>
                    <a:cubicBezTo>
                      <a:pt x="32" y="59"/>
                      <a:pt x="32" y="59"/>
                      <a:pt x="32" y="59"/>
                    </a:cubicBezTo>
                    <a:cubicBezTo>
                      <a:pt x="32" y="59"/>
                      <a:pt x="32" y="59"/>
                      <a:pt x="32" y="59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0"/>
                      <a:pt x="34" y="18"/>
                      <a:pt x="37" y="18"/>
                    </a:cubicBezTo>
                    <a:cubicBezTo>
                      <a:pt x="73" y="18"/>
                      <a:pt x="73" y="18"/>
                      <a:pt x="73" y="18"/>
                    </a:cubicBezTo>
                    <a:lnTo>
                      <a:pt x="7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25" name="Freeform 91"/>
              <p:cNvSpPr>
                <a:spLocks/>
              </p:cNvSpPr>
              <p:nvPr/>
            </p:nvSpPr>
            <p:spPr bwMode="auto">
              <a:xfrm>
                <a:off x="-3670300" y="-409575"/>
                <a:ext cx="588963" cy="495300"/>
              </a:xfrm>
              <a:custGeom>
                <a:avLst/>
                <a:gdLst>
                  <a:gd name="T0" fmla="*/ 105 w 157"/>
                  <a:gd name="T1" fmla="*/ 0 h 132"/>
                  <a:gd name="T2" fmla="*/ 56 w 157"/>
                  <a:gd name="T3" fmla="*/ 0 h 132"/>
                  <a:gd name="T4" fmla="*/ 0 w 157"/>
                  <a:gd name="T5" fmla="*/ 47 h 132"/>
                  <a:gd name="T6" fmla="*/ 15 w 157"/>
                  <a:gd name="T7" fmla="*/ 69 h 132"/>
                  <a:gd name="T8" fmla="*/ 35 w 157"/>
                  <a:gd name="T9" fmla="*/ 49 h 132"/>
                  <a:gd name="T10" fmla="*/ 35 w 157"/>
                  <a:gd name="T11" fmla="*/ 132 h 132"/>
                  <a:gd name="T12" fmla="*/ 79 w 157"/>
                  <a:gd name="T13" fmla="*/ 132 h 132"/>
                  <a:gd name="T14" fmla="*/ 122 w 157"/>
                  <a:gd name="T15" fmla="*/ 132 h 132"/>
                  <a:gd name="T16" fmla="*/ 122 w 157"/>
                  <a:gd name="T17" fmla="*/ 49 h 132"/>
                  <a:gd name="T18" fmla="*/ 142 w 157"/>
                  <a:gd name="T19" fmla="*/ 69 h 132"/>
                  <a:gd name="T20" fmla="*/ 157 w 157"/>
                  <a:gd name="T21" fmla="*/ 47 h 132"/>
                  <a:gd name="T22" fmla="*/ 105 w 157"/>
                  <a:gd name="T2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7" h="132">
                    <a:moveTo>
                      <a:pt x="105" y="0"/>
                    </a:moveTo>
                    <a:cubicBezTo>
                      <a:pt x="97" y="14"/>
                      <a:pt x="64" y="14"/>
                      <a:pt x="56" y="0"/>
                    </a:cubicBezTo>
                    <a:cubicBezTo>
                      <a:pt x="56" y="0"/>
                      <a:pt x="8" y="27"/>
                      <a:pt x="0" y="47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29" y="54"/>
                      <a:pt x="35" y="49"/>
                    </a:cubicBezTo>
                    <a:cubicBezTo>
                      <a:pt x="35" y="132"/>
                      <a:pt x="35" y="132"/>
                      <a:pt x="35" y="132"/>
                    </a:cubicBezTo>
                    <a:cubicBezTo>
                      <a:pt x="79" y="132"/>
                      <a:pt x="79" y="132"/>
                      <a:pt x="79" y="132"/>
                    </a:cubicBezTo>
                    <a:cubicBezTo>
                      <a:pt x="122" y="132"/>
                      <a:pt x="122" y="132"/>
                      <a:pt x="122" y="132"/>
                    </a:cubicBezTo>
                    <a:cubicBezTo>
                      <a:pt x="122" y="49"/>
                      <a:pt x="122" y="49"/>
                      <a:pt x="122" y="49"/>
                    </a:cubicBezTo>
                    <a:cubicBezTo>
                      <a:pt x="128" y="54"/>
                      <a:pt x="142" y="69"/>
                      <a:pt x="142" y="69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49" y="27"/>
                      <a:pt x="105" y="0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26" name="Freeform 92"/>
              <p:cNvSpPr>
                <a:spLocks/>
              </p:cNvSpPr>
              <p:nvPr/>
            </p:nvSpPr>
            <p:spPr bwMode="auto">
              <a:xfrm>
                <a:off x="-3452813" y="-431800"/>
                <a:ext cx="165100" cy="49213"/>
              </a:xfrm>
              <a:custGeom>
                <a:avLst/>
                <a:gdLst>
                  <a:gd name="T0" fmla="*/ 22 w 44"/>
                  <a:gd name="T1" fmla="*/ 13 h 13"/>
                  <a:gd name="T2" fmla="*/ 44 w 44"/>
                  <a:gd name="T3" fmla="*/ 4 h 13"/>
                  <a:gd name="T4" fmla="*/ 43 w 44"/>
                  <a:gd name="T5" fmla="*/ 1 h 13"/>
                  <a:gd name="T6" fmla="*/ 40 w 44"/>
                  <a:gd name="T7" fmla="*/ 2 h 13"/>
                  <a:gd name="T8" fmla="*/ 22 w 44"/>
                  <a:gd name="T9" fmla="*/ 8 h 13"/>
                  <a:gd name="T10" fmla="*/ 5 w 44"/>
                  <a:gd name="T11" fmla="*/ 2 h 13"/>
                  <a:gd name="T12" fmla="*/ 2 w 44"/>
                  <a:gd name="T13" fmla="*/ 1 h 13"/>
                  <a:gd name="T14" fmla="*/ 1 w 44"/>
                  <a:gd name="T15" fmla="*/ 4 h 13"/>
                  <a:gd name="T16" fmla="*/ 22 w 4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13">
                    <a:moveTo>
                      <a:pt x="22" y="13"/>
                    </a:moveTo>
                    <a:cubicBezTo>
                      <a:pt x="32" y="13"/>
                      <a:pt x="41" y="9"/>
                      <a:pt x="44" y="4"/>
                    </a:cubicBezTo>
                    <a:cubicBezTo>
                      <a:pt x="44" y="3"/>
                      <a:pt x="44" y="1"/>
                      <a:pt x="43" y="1"/>
                    </a:cubicBezTo>
                    <a:cubicBezTo>
                      <a:pt x="42" y="0"/>
                      <a:pt x="40" y="0"/>
                      <a:pt x="40" y="2"/>
                    </a:cubicBezTo>
                    <a:cubicBezTo>
                      <a:pt x="38" y="5"/>
                      <a:pt x="31" y="8"/>
                      <a:pt x="22" y="8"/>
                    </a:cubicBezTo>
                    <a:cubicBezTo>
                      <a:pt x="13" y="8"/>
                      <a:pt x="7" y="5"/>
                      <a:pt x="5" y="2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0" y="1"/>
                      <a:pt x="0" y="3"/>
                      <a:pt x="1" y="4"/>
                    </a:cubicBezTo>
                    <a:cubicBezTo>
                      <a:pt x="4" y="9"/>
                      <a:pt x="12" y="13"/>
                      <a:pt x="2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27" name="Freeform 93"/>
              <p:cNvSpPr>
                <a:spLocks/>
              </p:cNvSpPr>
              <p:nvPr/>
            </p:nvSpPr>
            <p:spPr bwMode="auto">
              <a:xfrm>
                <a:off x="-3986213" y="5511800"/>
                <a:ext cx="187325" cy="211138"/>
              </a:xfrm>
              <a:custGeom>
                <a:avLst/>
                <a:gdLst>
                  <a:gd name="T0" fmla="*/ 32 w 50"/>
                  <a:gd name="T1" fmla="*/ 0 h 56"/>
                  <a:gd name="T2" fmla="*/ 13 w 50"/>
                  <a:gd name="T3" fmla="*/ 15 h 56"/>
                  <a:gd name="T4" fmla="*/ 6 w 50"/>
                  <a:gd name="T5" fmla="*/ 17 h 56"/>
                  <a:gd name="T6" fmla="*/ 6 w 50"/>
                  <a:gd name="T7" fmla="*/ 17 h 56"/>
                  <a:gd name="T8" fmla="*/ 13 w 50"/>
                  <a:gd name="T9" fmla="*/ 51 h 56"/>
                  <a:gd name="T10" fmla="*/ 44 w 50"/>
                  <a:gd name="T11" fmla="*/ 35 h 56"/>
                  <a:gd name="T12" fmla="*/ 37 w 50"/>
                  <a:gd name="T13" fmla="*/ 2 h 56"/>
                  <a:gd name="T14" fmla="*/ 32 w 50"/>
                  <a:gd name="T15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" h="56">
                    <a:moveTo>
                      <a:pt x="32" y="0"/>
                    </a:moveTo>
                    <a:cubicBezTo>
                      <a:pt x="28" y="7"/>
                      <a:pt x="21" y="12"/>
                      <a:pt x="13" y="15"/>
                    </a:cubicBezTo>
                    <a:cubicBezTo>
                      <a:pt x="11" y="16"/>
                      <a:pt x="9" y="16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0" y="31"/>
                      <a:pt x="3" y="46"/>
                      <a:pt x="13" y="51"/>
                    </a:cubicBezTo>
                    <a:cubicBezTo>
                      <a:pt x="24" y="56"/>
                      <a:pt x="38" y="49"/>
                      <a:pt x="44" y="35"/>
                    </a:cubicBezTo>
                    <a:cubicBezTo>
                      <a:pt x="50" y="21"/>
                      <a:pt x="47" y="6"/>
                      <a:pt x="37" y="2"/>
                    </a:cubicBezTo>
                    <a:cubicBezTo>
                      <a:pt x="35" y="1"/>
                      <a:pt x="34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28" name="Freeform 94"/>
              <p:cNvSpPr>
                <a:spLocks/>
              </p:cNvSpPr>
              <p:nvPr/>
            </p:nvSpPr>
            <p:spPr bwMode="auto">
              <a:xfrm>
                <a:off x="-4222750" y="5264150"/>
                <a:ext cx="379413" cy="300038"/>
              </a:xfrm>
              <a:custGeom>
                <a:avLst/>
                <a:gdLst>
                  <a:gd name="T0" fmla="*/ 35 w 101"/>
                  <a:gd name="T1" fmla="*/ 73 h 80"/>
                  <a:gd name="T2" fmla="*/ 73 w 101"/>
                  <a:gd name="T3" fmla="*/ 76 h 80"/>
                  <a:gd name="T4" fmla="*/ 75 w 101"/>
                  <a:gd name="T5" fmla="*/ 76 h 80"/>
                  <a:gd name="T6" fmla="*/ 89 w 101"/>
                  <a:gd name="T7" fmla="*/ 66 h 80"/>
                  <a:gd name="T8" fmla="*/ 93 w 101"/>
                  <a:gd name="T9" fmla="*/ 60 h 80"/>
                  <a:gd name="T10" fmla="*/ 66 w 101"/>
                  <a:gd name="T11" fmla="*/ 7 h 80"/>
                  <a:gd name="T12" fmla="*/ 26 w 101"/>
                  <a:gd name="T13" fmla="*/ 4 h 80"/>
                  <a:gd name="T14" fmla="*/ 8 w 101"/>
                  <a:gd name="T15" fmla="*/ 20 h 80"/>
                  <a:gd name="T16" fmla="*/ 35 w 101"/>
                  <a:gd name="T17" fmla="*/ 7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" h="80">
                    <a:moveTo>
                      <a:pt x="35" y="73"/>
                    </a:moveTo>
                    <a:cubicBezTo>
                      <a:pt x="48" y="79"/>
                      <a:pt x="62" y="80"/>
                      <a:pt x="73" y="76"/>
                    </a:cubicBezTo>
                    <a:cubicBezTo>
                      <a:pt x="74" y="76"/>
                      <a:pt x="74" y="76"/>
                      <a:pt x="75" y="76"/>
                    </a:cubicBezTo>
                    <a:cubicBezTo>
                      <a:pt x="80" y="74"/>
                      <a:pt x="85" y="71"/>
                      <a:pt x="89" y="66"/>
                    </a:cubicBezTo>
                    <a:cubicBezTo>
                      <a:pt x="91" y="64"/>
                      <a:pt x="92" y="62"/>
                      <a:pt x="93" y="60"/>
                    </a:cubicBezTo>
                    <a:cubicBezTo>
                      <a:pt x="101" y="42"/>
                      <a:pt x="89" y="18"/>
                      <a:pt x="66" y="7"/>
                    </a:cubicBezTo>
                    <a:cubicBezTo>
                      <a:pt x="52" y="1"/>
                      <a:pt x="38" y="0"/>
                      <a:pt x="26" y="4"/>
                    </a:cubicBezTo>
                    <a:cubicBezTo>
                      <a:pt x="18" y="7"/>
                      <a:pt x="12" y="13"/>
                      <a:pt x="8" y="20"/>
                    </a:cubicBezTo>
                    <a:cubicBezTo>
                      <a:pt x="0" y="38"/>
                      <a:pt x="12" y="62"/>
                      <a:pt x="35" y="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29" name="Freeform 95"/>
              <p:cNvSpPr>
                <a:spLocks/>
              </p:cNvSpPr>
              <p:nvPr/>
            </p:nvSpPr>
            <p:spPr bwMode="auto">
              <a:xfrm>
                <a:off x="-3752850" y="5448300"/>
                <a:ext cx="220663" cy="165100"/>
              </a:xfrm>
              <a:custGeom>
                <a:avLst/>
                <a:gdLst>
                  <a:gd name="T0" fmla="*/ 54 w 59"/>
                  <a:gd name="T1" fmla="*/ 31 h 44"/>
                  <a:gd name="T2" fmla="*/ 38 w 59"/>
                  <a:gd name="T3" fmla="*/ 0 h 44"/>
                  <a:gd name="T4" fmla="*/ 38 w 59"/>
                  <a:gd name="T5" fmla="*/ 0 h 44"/>
                  <a:gd name="T6" fmla="*/ 31 w 59"/>
                  <a:gd name="T7" fmla="*/ 3 h 44"/>
                  <a:gd name="T8" fmla="*/ 7 w 59"/>
                  <a:gd name="T9" fmla="*/ 4 h 44"/>
                  <a:gd name="T10" fmla="*/ 5 w 59"/>
                  <a:gd name="T11" fmla="*/ 8 h 44"/>
                  <a:gd name="T12" fmla="*/ 21 w 59"/>
                  <a:gd name="T13" fmla="*/ 38 h 44"/>
                  <a:gd name="T14" fmla="*/ 54 w 59"/>
                  <a:gd name="T15" fmla="*/ 3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44">
                    <a:moveTo>
                      <a:pt x="54" y="31"/>
                    </a:moveTo>
                    <a:cubicBezTo>
                      <a:pt x="59" y="20"/>
                      <a:pt x="52" y="7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6" y="1"/>
                      <a:pt x="33" y="2"/>
                      <a:pt x="31" y="3"/>
                    </a:cubicBezTo>
                    <a:cubicBezTo>
                      <a:pt x="23" y="6"/>
                      <a:pt x="15" y="6"/>
                      <a:pt x="7" y="4"/>
                    </a:cubicBezTo>
                    <a:cubicBezTo>
                      <a:pt x="6" y="5"/>
                      <a:pt x="6" y="6"/>
                      <a:pt x="5" y="8"/>
                    </a:cubicBezTo>
                    <a:cubicBezTo>
                      <a:pt x="0" y="18"/>
                      <a:pt x="7" y="32"/>
                      <a:pt x="21" y="38"/>
                    </a:cubicBezTo>
                    <a:cubicBezTo>
                      <a:pt x="34" y="44"/>
                      <a:pt x="49" y="41"/>
                      <a:pt x="54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30" name="Freeform 96"/>
              <p:cNvSpPr>
                <a:spLocks/>
              </p:cNvSpPr>
              <p:nvPr/>
            </p:nvSpPr>
            <p:spPr bwMode="auto">
              <a:xfrm>
                <a:off x="-3824288" y="5106988"/>
                <a:ext cx="330200" cy="344488"/>
              </a:xfrm>
              <a:custGeom>
                <a:avLst/>
                <a:gdLst>
                  <a:gd name="T0" fmla="*/ 64 w 88"/>
                  <a:gd name="T1" fmla="*/ 4 h 92"/>
                  <a:gd name="T2" fmla="*/ 40 w 88"/>
                  <a:gd name="T3" fmla="*/ 3 h 92"/>
                  <a:gd name="T4" fmla="*/ 11 w 88"/>
                  <a:gd name="T5" fmla="*/ 31 h 92"/>
                  <a:gd name="T6" fmla="*/ 24 w 88"/>
                  <a:gd name="T7" fmla="*/ 89 h 92"/>
                  <a:gd name="T8" fmla="*/ 31 w 88"/>
                  <a:gd name="T9" fmla="*/ 91 h 92"/>
                  <a:gd name="T10" fmla="*/ 48 w 88"/>
                  <a:gd name="T11" fmla="*/ 89 h 92"/>
                  <a:gd name="T12" fmla="*/ 50 w 88"/>
                  <a:gd name="T13" fmla="*/ 89 h 92"/>
                  <a:gd name="T14" fmla="*/ 77 w 88"/>
                  <a:gd name="T15" fmla="*/ 62 h 92"/>
                  <a:gd name="T16" fmla="*/ 64 w 88"/>
                  <a:gd name="T17" fmla="*/ 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92">
                    <a:moveTo>
                      <a:pt x="64" y="4"/>
                    </a:moveTo>
                    <a:cubicBezTo>
                      <a:pt x="57" y="0"/>
                      <a:pt x="48" y="0"/>
                      <a:pt x="40" y="3"/>
                    </a:cubicBezTo>
                    <a:cubicBezTo>
                      <a:pt x="29" y="7"/>
                      <a:pt x="18" y="17"/>
                      <a:pt x="11" y="31"/>
                    </a:cubicBezTo>
                    <a:cubicBezTo>
                      <a:pt x="0" y="54"/>
                      <a:pt x="6" y="80"/>
                      <a:pt x="24" y="89"/>
                    </a:cubicBezTo>
                    <a:cubicBezTo>
                      <a:pt x="27" y="90"/>
                      <a:pt x="29" y="90"/>
                      <a:pt x="31" y="91"/>
                    </a:cubicBezTo>
                    <a:cubicBezTo>
                      <a:pt x="37" y="92"/>
                      <a:pt x="43" y="91"/>
                      <a:pt x="48" y="89"/>
                    </a:cubicBezTo>
                    <a:cubicBezTo>
                      <a:pt x="49" y="89"/>
                      <a:pt x="49" y="89"/>
                      <a:pt x="50" y="89"/>
                    </a:cubicBezTo>
                    <a:cubicBezTo>
                      <a:pt x="61" y="84"/>
                      <a:pt x="71" y="75"/>
                      <a:pt x="77" y="62"/>
                    </a:cubicBezTo>
                    <a:cubicBezTo>
                      <a:pt x="88" y="38"/>
                      <a:pt x="82" y="12"/>
                      <a:pt x="6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31" name="Freeform 97"/>
              <p:cNvSpPr>
                <a:spLocks/>
              </p:cNvSpPr>
              <p:nvPr/>
            </p:nvSpPr>
            <p:spPr bwMode="auto">
              <a:xfrm>
                <a:off x="-3944938" y="5203825"/>
                <a:ext cx="225425" cy="439738"/>
              </a:xfrm>
              <a:custGeom>
                <a:avLst/>
                <a:gdLst>
                  <a:gd name="T0" fmla="*/ 30 w 60"/>
                  <a:gd name="T1" fmla="*/ 6 h 117"/>
                  <a:gd name="T2" fmla="*/ 25 w 60"/>
                  <a:gd name="T3" fmla="*/ 3 h 117"/>
                  <a:gd name="T4" fmla="*/ 21 w 60"/>
                  <a:gd name="T5" fmla="*/ 17 h 117"/>
                  <a:gd name="T6" fmla="*/ 19 w 60"/>
                  <a:gd name="T7" fmla="*/ 17 h 117"/>
                  <a:gd name="T8" fmla="*/ 17 w 60"/>
                  <a:gd name="T9" fmla="*/ 18 h 117"/>
                  <a:gd name="T10" fmla="*/ 5 w 60"/>
                  <a:gd name="T11" fmla="*/ 11 h 117"/>
                  <a:gd name="T12" fmla="*/ 3 w 60"/>
                  <a:gd name="T13" fmla="*/ 15 h 117"/>
                  <a:gd name="T14" fmla="*/ 14 w 60"/>
                  <a:gd name="T15" fmla="*/ 23 h 117"/>
                  <a:gd name="T16" fmla="*/ 15 w 60"/>
                  <a:gd name="T17" fmla="*/ 26 h 117"/>
                  <a:gd name="T18" fmla="*/ 20 w 60"/>
                  <a:gd name="T19" fmla="*/ 41 h 117"/>
                  <a:gd name="T20" fmla="*/ 26 w 60"/>
                  <a:gd name="T21" fmla="*/ 59 h 117"/>
                  <a:gd name="T22" fmla="*/ 45 w 60"/>
                  <a:gd name="T23" fmla="*/ 112 h 117"/>
                  <a:gd name="T24" fmla="*/ 54 w 60"/>
                  <a:gd name="T25" fmla="*/ 116 h 117"/>
                  <a:gd name="T26" fmla="*/ 59 w 60"/>
                  <a:gd name="T27" fmla="*/ 107 h 117"/>
                  <a:gd name="T28" fmla="*/ 40 w 60"/>
                  <a:gd name="T29" fmla="*/ 55 h 117"/>
                  <a:gd name="T30" fmla="*/ 33 w 60"/>
                  <a:gd name="T31" fmla="*/ 37 h 117"/>
                  <a:gd name="T32" fmla="*/ 28 w 60"/>
                  <a:gd name="T33" fmla="*/ 21 h 117"/>
                  <a:gd name="T34" fmla="*/ 26 w 60"/>
                  <a:gd name="T35" fmla="*/ 19 h 117"/>
                  <a:gd name="T36" fmla="*/ 30 w 60"/>
                  <a:gd name="T37" fmla="*/ 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" h="117">
                    <a:moveTo>
                      <a:pt x="30" y="6"/>
                    </a:moveTo>
                    <a:cubicBezTo>
                      <a:pt x="31" y="3"/>
                      <a:pt x="27" y="0"/>
                      <a:pt x="25" y="3"/>
                    </a:cubicBezTo>
                    <a:cubicBezTo>
                      <a:pt x="23" y="8"/>
                      <a:pt x="22" y="12"/>
                      <a:pt x="21" y="17"/>
                    </a:cubicBezTo>
                    <a:cubicBezTo>
                      <a:pt x="20" y="17"/>
                      <a:pt x="20" y="17"/>
                      <a:pt x="19" y="17"/>
                    </a:cubicBezTo>
                    <a:cubicBezTo>
                      <a:pt x="18" y="17"/>
                      <a:pt x="17" y="18"/>
                      <a:pt x="17" y="18"/>
                    </a:cubicBezTo>
                    <a:cubicBezTo>
                      <a:pt x="13" y="15"/>
                      <a:pt x="10" y="12"/>
                      <a:pt x="5" y="11"/>
                    </a:cubicBezTo>
                    <a:cubicBezTo>
                      <a:pt x="2" y="9"/>
                      <a:pt x="0" y="14"/>
                      <a:pt x="3" y="15"/>
                    </a:cubicBezTo>
                    <a:cubicBezTo>
                      <a:pt x="7" y="17"/>
                      <a:pt x="11" y="20"/>
                      <a:pt x="14" y="23"/>
                    </a:cubicBezTo>
                    <a:cubicBezTo>
                      <a:pt x="14" y="24"/>
                      <a:pt x="14" y="25"/>
                      <a:pt x="15" y="26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45" y="112"/>
                      <a:pt x="45" y="112"/>
                      <a:pt x="45" y="112"/>
                    </a:cubicBezTo>
                    <a:cubicBezTo>
                      <a:pt x="47" y="116"/>
                      <a:pt x="51" y="117"/>
                      <a:pt x="54" y="116"/>
                    </a:cubicBezTo>
                    <a:cubicBezTo>
                      <a:pt x="58" y="115"/>
                      <a:pt x="60" y="111"/>
                      <a:pt x="59" y="107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7" y="20"/>
                      <a:pt x="27" y="19"/>
                      <a:pt x="26" y="19"/>
                    </a:cubicBezTo>
                    <a:cubicBezTo>
                      <a:pt x="26" y="14"/>
                      <a:pt x="28" y="10"/>
                      <a:pt x="3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32" name="Freeform 98"/>
              <p:cNvSpPr>
                <a:spLocks/>
              </p:cNvSpPr>
              <p:nvPr/>
            </p:nvSpPr>
            <p:spPr bwMode="auto">
              <a:xfrm>
                <a:off x="-6589713" y="4914900"/>
                <a:ext cx="206375" cy="307975"/>
              </a:xfrm>
              <a:custGeom>
                <a:avLst/>
                <a:gdLst>
                  <a:gd name="T0" fmla="*/ 130 w 130"/>
                  <a:gd name="T1" fmla="*/ 35 h 194"/>
                  <a:gd name="T2" fmla="*/ 99 w 130"/>
                  <a:gd name="T3" fmla="*/ 35 h 194"/>
                  <a:gd name="T4" fmla="*/ 116 w 130"/>
                  <a:gd name="T5" fmla="*/ 0 h 194"/>
                  <a:gd name="T6" fmla="*/ 73 w 130"/>
                  <a:gd name="T7" fmla="*/ 0 h 194"/>
                  <a:gd name="T8" fmla="*/ 68 w 130"/>
                  <a:gd name="T9" fmla="*/ 0 h 194"/>
                  <a:gd name="T10" fmla="*/ 49 w 130"/>
                  <a:gd name="T11" fmla="*/ 0 h 194"/>
                  <a:gd name="T12" fmla="*/ 9 w 130"/>
                  <a:gd name="T13" fmla="*/ 83 h 194"/>
                  <a:gd name="T14" fmla="*/ 45 w 130"/>
                  <a:gd name="T15" fmla="*/ 83 h 194"/>
                  <a:gd name="T16" fmla="*/ 0 w 130"/>
                  <a:gd name="T17" fmla="*/ 194 h 194"/>
                  <a:gd name="T18" fmla="*/ 130 w 130"/>
                  <a:gd name="T19" fmla="*/ 35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0" h="194">
                    <a:moveTo>
                      <a:pt x="130" y="35"/>
                    </a:moveTo>
                    <a:lnTo>
                      <a:pt x="99" y="35"/>
                    </a:lnTo>
                    <a:lnTo>
                      <a:pt x="116" y="0"/>
                    </a:lnTo>
                    <a:lnTo>
                      <a:pt x="73" y="0"/>
                    </a:lnTo>
                    <a:lnTo>
                      <a:pt x="68" y="0"/>
                    </a:lnTo>
                    <a:lnTo>
                      <a:pt x="49" y="0"/>
                    </a:lnTo>
                    <a:lnTo>
                      <a:pt x="9" y="83"/>
                    </a:lnTo>
                    <a:lnTo>
                      <a:pt x="45" y="83"/>
                    </a:lnTo>
                    <a:lnTo>
                      <a:pt x="0" y="194"/>
                    </a:lnTo>
                    <a:lnTo>
                      <a:pt x="13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33" name="Freeform 99"/>
              <p:cNvSpPr>
                <a:spLocks/>
              </p:cNvSpPr>
              <p:nvPr/>
            </p:nvSpPr>
            <p:spPr bwMode="auto">
              <a:xfrm>
                <a:off x="-6707188" y="4551363"/>
                <a:ext cx="563563" cy="344488"/>
              </a:xfrm>
              <a:custGeom>
                <a:avLst/>
                <a:gdLst>
                  <a:gd name="T0" fmla="*/ 0 w 150"/>
                  <a:gd name="T1" fmla="*/ 76 h 92"/>
                  <a:gd name="T2" fmla="*/ 16 w 150"/>
                  <a:gd name="T3" fmla="*/ 92 h 92"/>
                  <a:gd name="T4" fmla="*/ 54 w 150"/>
                  <a:gd name="T5" fmla="*/ 92 h 92"/>
                  <a:gd name="T6" fmla="*/ 60 w 150"/>
                  <a:gd name="T7" fmla="*/ 92 h 92"/>
                  <a:gd name="T8" fmla="*/ 62 w 150"/>
                  <a:gd name="T9" fmla="*/ 92 h 92"/>
                  <a:gd name="T10" fmla="*/ 83 w 150"/>
                  <a:gd name="T11" fmla="*/ 92 h 92"/>
                  <a:gd name="T12" fmla="*/ 124 w 150"/>
                  <a:gd name="T13" fmla="*/ 92 h 92"/>
                  <a:gd name="T14" fmla="*/ 150 w 150"/>
                  <a:gd name="T15" fmla="*/ 66 h 92"/>
                  <a:gd name="T16" fmla="*/ 124 w 150"/>
                  <a:gd name="T17" fmla="*/ 39 h 92"/>
                  <a:gd name="T18" fmla="*/ 106 w 150"/>
                  <a:gd name="T19" fmla="*/ 45 h 92"/>
                  <a:gd name="T20" fmla="*/ 60 w 150"/>
                  <a:gd name="T21" fmla="*/ 0 h 92"/>
                  <a:gd name="T22" fmla="*/ 14 w 150"/>
                  <a:gd name="T23" fmla="*/ 46 h 92"/>
                  <a:gd name="T24" fmla="*/ 16 w 150"/>
                  <a:gd name="T25" fmla="*/ 60 h 92"/>
                  <a:gd name="T26" fmla="*/ 0 w 150"/>
                  <a:gd name="T27" fmla="*/ 7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0" h="92">
                    <a:moveTo>
                      <a:pt x="0" y="76"/>
                    </a:moveTo>
                    <a:cubicBezTo>
                      <a:pt x="0" y="85"/>
                      <a:pt x="7" y="92"/>
                      <a:pt x="16" y="92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60" y="92"/>
                      <a:pt x="60" y="92"/>
                      <a:pt x="60" y="92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83" y="92"/>
                      <a:pt x="83" y="92"/>
                      <a:pt x="83" y="92"/>
                    </a:cubicBezTo>
                    <a:cubicBezTo>
                      <a:pt x="124" y="92"/>
                      <a:pt x="124" y="92"/>
                      <a:pt x="124" y="92"/>
                    </a:cubicBezTo>
                    <a:cubicBezTo>
                      <a:pt x="138" y="92"/>
                      <a:pt x="150" y="80"/>
                      <a:pt x="150" y="66"/>
                    </a:cubicBezTo>
                    <a:cubicBezTo>
                      <a:pt x="150" y="51"/>
                      <a:pt x="138" y="39"/>
                      <a:pt x="124" y="39"/>
                    </a:cubicBezTo>
                    <a:cubicBezTo>
                      <a:pt x="117" y="39"/>
                      <a:pt x="111" y="41"/>
                      <a:pt x="106" y="45"/>
                    </a:cubicBezTo>
                    <a:cubicBezTo>
                      <a:pt x="106" y="20"/>
                      <a:pt x="85" y="0"/>
                      <a:pt x="60" y="0"/>
                    </a:cubicBezTo>
                    <a:cubicBezTo>
                      <a:pt x="34" y="0"/>
                      <a:pt x="14" y="21"/>
                      <a:pt x="14" y="46"/>
                    </a:cubicBezTo>
                    <a:cubicBezTo>
                      <a:pt x="14" y="51"/>
                      <a:pt x="14" y="55"/>
                      <a:pt x="16" y="60"/>
                    </a:cubicBezTo>
                    <a:cubicBezTo>
                      <a:pt x="7" y="60"/>
                      <a:pt x="0" y="67"/>
                      <a:pt x="0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34" name="Freeform 100"/>
              <p:cNvSpPr>
                <a:spLocks noEditPoints="1"/>
              </p:cNvSpPr>
              <p:nvPr/>
            </p:nvSpPr>
            <p:spPr bwMode="auto">
              <a:xfrm>
                <a:off x="-2974975" y="3567113"/>
                <a:ext cx="649288" cy="322263"/>
              </a:xfrm>
              <a:custGeom>
                <a:avLst/>
                <a:gdLst>
                  <a:gd name="T0" fmla="*/ 149 w 173"/>
                  <a:gd name="T1" fmla="*/ 61 h 86"/>
                  <a:gd name="T2" fmla="*/ 173 w 173"/>
                  <a:gd name="T3" fmla="*/ 31 h 86"/>
                  <a:gd name="T4" fmla="*/ 149 w 173"/>
                  <a:gd name="T5" fmla="*/ 1 h 86"/>
                  <a:gd name="T6" fmla="*/ 149 w 173"/>
                  <a:gd name="T7" fmla="*/ 15 h 86"/>
                  <a:gd name="T8" fmla="*/ 160 w 173"/>
                  <a:gd name="T9" fmla="*/ 31 h 86"/>
                  <a:gd name="T10" fmla="*/ 149 w 173"/>
                  <a:gd name="T11" fmla="*/ 47 h 86"/>
                  <a:gd name="T12" fmla="*/ 149 w 173"/>
                  <a:gd name="T13" fmla="*/ 61 h 86"/>
                  <a:gd name="T14" fmla="*/ 73 w 173"/>
                  <a:gd name="T15" fmla="*/ 86 h 86"/>
                  <a:gd name="T16" fmla="*/ 130 w 173"/>
                  <a:gd name="T17" fmla="*/ 59 h 86"/>
                  <a:gd name="T18" fmla="*/ 143 w 173"/>
                  <a:gd name="T19" fmla="*/ 61 h 86"/>
                  <a:gd name="T20" fmla="*/ 149 w 173"/>
                  <a:gd name="T21" fmla="*/ 61 h 86"/>
                  <a:gd name="T22" fmla="*/ 149 w 173"/>
                  <a:gd name="T23" fmla="*/ 47 h 86"/>
                  <a:gd name="T24" fmla="*/ 143 w 173"/>
                  <a:gd name="T25" fmla="*/ 48 h 86"/>
                  <a:gd name="T26" fmla="*/ 137 w 173"/>
                  <a:gd name="T27" fmla="*/ 47 h 86"/>
                  <a:gd name="T28" fmla="*/ 145 w 173"/>
                  <a:gd name="T29" fmla="*/ 14 h 86"/>
                  <a:gd name="T30" fmla="*/ 145 w 173"/>
                  <a:gd name="T31" fmla="*/ 14 h 86"/>
                  <a:gd name="T32" fmla="*/ 145 w 173"/>
                  <a:gd name="T33" fmla="*/ 14 h 86"/>
                  <a:gd name="T34" fmla="*/ 149 w 173"/>
                  <a:gd name="T35" fmla="*/ 15 h 86"/>
                  <a:gd name="T36" fmla="*/ 149 w 173"/>
                  <a:gd name="T37" fmla="*/ 1 h 86"/>
                  <a:gd name="T38" fmla="*/ 144 w 173"/>
                  <a:gd name="T39" fmla="*/ 0 h 86"/>
                  <a:gd name="T40" fmla="*/ 144 w 173"/>
                  <a:gd name="T41" fmla="*/ 0 h 86"/>
                  <a:gd name="T42" fmla="*/ 2 w 173"/>
                  <a:gd name="T43" fmla="*/ 0 h 86"/>
                  <a:gd name="T44" fmla="*/ 0 w 173"/>
                  <a:gd name="T45" fmla="*/ 14 h 86"/>
                  <a:gd name="T46" fmla="*/ 73 w 173"/>
                  <a:gd name="T4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3" h="86">
                    <a:moveTo>
                      <a:pt x="149" y="61"/>
                    </a:moveTo>
                    <a:cubicBezTo>
                      <a:pt x="163" y="58"/>
                      <a:pt x="173" y="46"/>
                      <a:pt x="173" y="31"/>
                    </a:cubicBezTo>
                    <a:cubicBezTo>
                      <a:pt x="173" y="16"/>
                      <a:pt x="163" y="4"/>
                      <a:pt x="149" y="1"/>
                    </a:cubicBezTo>
                    <a:cubicBezTo>
                      <a:pt x="149" y="15"/>
                      <a:pt x="149" y="15"/>
                      <a:pt x="149" y="15"/>
                    </a:cubicBezTo>
                    <a:cubicBezTo>
                      <a:pt x="155" y="17"/>
                      <a:pt x="160" y="23"/>
                      <a:pt x="160" y="31"/>
                    </a:cubicBezTo>
                    <a:cubicBezTo>
                      <a:pt x="160" y="38"/>
                      <a:pt x="155" y="45"/>
                      <a:pt x="149" y="47"/>
                    </a:cubicBezTo>
                    <a:lnTo>
                      <a:pt x="149" y="61"/>
                    </a:lnTo>
                    <a:close/>
                    <a:moveTo>
                      <a:pt x="73" y="86"/>
                    </a:moveTo>
                    <a:cubicBezTo>
                      <a:pt x="96" y="86"/>
                      <a:pt x="117" y="75"/>
                      <a:pt x="130" y="59"/>
                    </a:cubicBezTo>
                    <a:cubicBezTo>
                      <a:pt x="134" y="60"/>
                      <a:pt x="138" y="61"/>
                      <a:pt x="143" y="61"/>
                    </a:cubicBezTo>
                    <a:cubicBezTo>
                      <a:pt x="145" y="61"/>
                      <a:pt x="147" y="61"/>
                      <a:pt x="149" y="61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47" y="48"/>
                      <a:pt x="145" y="48"/>
                      <a:pt x="143" y="48"/>
                    </a:cubicBezTo>
                    <a:cubicBezTo>
                      <a:pt x="141" y="48"/>
                      <a:pt x="139" y="48"/>
                      <a:pt x="137" y="47"/>
                    </a:cubicBezTo>
                    <a:cubicBezTo>
                      <a:pt x="142" y="37"/>
                      <a:pt x="145" y="26"/>
                      <a:pt x="145" y="14"/>
                    </a:cubicBezTo>
                    <a:cubicBezTo>
                      <a:pt x="145" y="14"/>
                      <a:pt x="145" y="14"/>
                      <a:pt x="145" y="14"/>
                    </a:cubicBezTo>
                    <a:cubicBezTo>
                      <a:pt x="145" y="14"/>
                      <a:pt x="145" y="14"/>
                      <a:pt x="145" y="14"/>
                    </a:cubicBezTo>
                    <a:cubicBezTo>
                      <a:pt x="146" y="14"/>
                      <a:pt x="148" y="14"/>
                      <a:pt x="149" y="15"/>
                    </a:cubicBezTo>
                    <a:cubicBezTo>
                      <a:pt x="149" y="1"/>
                      <a:pt x="149" y="1"/>
                      <a:pt x="149" y="1"/>
                    </a:cubicBezTo>
                    <a:cubicBezTo>
                      <a:pt x="147" y="1"/>
                      <a:pt x="146" y="0"/>
                      <a:pt x="144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5"/>
                      <a:pt x="0" y="9"/>
                      <a:pt x="0" y="14"/>
                    </a:cubicBezTo>
                    <a:cubicBezTo>
                      <a:pt x="0" y="54"/>
                      <a:pt x="33" y="86"/>
                      <a:pt x="73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35" name="Rectangle 101"/>
              <p:cNvSpPr>
                <a:spLocks noChangeArrowheads="1"/>
              </p:cNvSpPr>
              <p:nvPr/>
            </p:nvSpPr>
            <p:spPr bwMode="auto">
              <a:xfrm>
                <a:off x="-2974975" y="3919538"/>
                <a:ext cx="58896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36" name="Freeform 102"/>
              <p:cNvSpPr>
                <a:spLocks/>
              </p:cNvSpPr>
              <p:nvPr/>
            </p:nvSpPr>
            <p:spPr bwMode="auto">
              <a:xfrm>
                <a:off x="-2840038" y="3281363"/>
                <a:ext cx="104775" cy="266700"/>
              </a:xfrm>
              <a:custGeom>
                <a:avLst/>
                <a:gdLst>
                  <a:gd name="T0" fmla="*/ 10 w 28"/>
                  <a:gd name="T1" fmla="*/ 54 h 71"/>
                  <a:gd name="T2" fmla="*/ 14 w 28"/>
                  <a:gd name="T3" fmla="*/ 68 h 71"/>
                  <a:gd name="T4" fmla="*/ 26 w 28"/>
                  <a:gd name="T5" fmla="*/ 44 h 71"/>
                  <a:gd name="T6" fmla="*/ 19 w 28"/>
                  <a:gd name="T7" fmla="*/ 29 h 71"/>
                  <a:gd name="T8" fmla="*/ 18 w 28"/>
                  <a:gd name="T9" fmla="*/ 18 h 71"/>
                  <a:gd name="T10" fmla="*/ 11 w 28"/>
                  <a:gd name="T11" fmla="*/ 5 h 71"/>
                  <a:gd name="T12" fmla="*/ 3 w 28"/>
                  <a:gd name="T13" fmla="*/ 30 h 71"/>
                  <a:gd name="T14" fmla="*/ 10 w 28"/>
                  <a:gd name="T15" fmla="*/ 5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71">
                    <a:moveTo>
                      <a:pt x="10" y="54"/>
                    </a:moveTo>
                    <a:cubicBezTo>
                      <a:pt x="1" y="57"/>
                      <a:pt x="5" y="71"/>
                      <a:pt x="14" y="68"/>
                    </a:cubicBezTo>
                    <a:cubicBezTo>
                      <a:pt x="25" y="65"/>
                      <a:pt x="28" y="54"/>
                      <a:pt x="26" y="44"/>
                    </a:cubicBezTo>
                    <a:cubicBezTo>
                      <a:pt x="24" y="38"/>
                      <a:pt x="21" y="34"/>
                      <a:pt x="19" y="29"/>
                    </a:cubicBezTo>
                    <a:cubicBezTo>
                      <a:pt x="17" y="26"/>
                      <a:pt x="15" y="20"/>
                      <a:pt x="18" y="18"/>
                    </a:cubicBezTo>
                    <a:cubicBezTo>
                      <a:pt x="26" y="13"/>
                      <a:pt x="19" y="0"/>
                      <a:pt x="11" y="5"/>
                    </a:cubicBezTo>
                    <a:cubicBezTo>
                      <a:pt x="2" y="11"/>
                      <a:pt x="0" y="21"/>
                      <a:pt x="3" y="30"/>
                    </a:cubicBezTo>
                    <a:cubicBezTo>
                      <a:pt x="4" y="34"/>
                      <a:pt x="17" y="52"/>
                      <a:pt x="10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37" name="Freeform 103"/>
              <p:cNvSpPr>
                <a:spLocks/>
              </p:cNvSpPr>
              <p:nvPr/>
            </p:nvSpPr>
            <p:spPr bwMode="auto">
              <a:xfrm>
                <a:off x="-2686050" y="3281363"/>
                <a:ext cx="104775" cy="266700"/>
              </a:xfrm>
              <a:custGeom>
                <a:avLst/>
                <a:gdLst>
                  <a:gd name="T0" fmla="*/ 10 w 28"/>
                  <a:gd name="T1" fmla="*/ 54 h 71"/>
                  <a:gd name="T2" fmla="*/ 14 w 28"/>
                  <a:gd name="T3" fmla="*/ 68 h 71"/>
                  <a:gd name="T4" fmla="*/ 25 w 28"/>
                  <a:gd name="T5" fmla="*/ 44 h 71"/>
                  <a:gd name="T6" fmla="*/ 18 w 28"/>
                  <a:gd name="T7" fmla="*/ 29 h 71"/>
                  <a:gd name="T8" fmla="*/ 18 w 28"/>
                  <a:gd name="T9" fmla="*/ 18 h 71"/>
                  <a:gd name="T10" fmla="*/ 10 w 28"/>
                  <a:gd name="T11" fmla="*/ 5 h 71"/>
                  <a:gd name="T12" fmla="*/ 3 w 28"/>
                  <a:gd name="T13" fmla="*/ 30 h 71"/>
                  <a:gd name="T14" fmla="*/ 10 w 28"/>
                  <a:gd name="T15" fmla="*/ 5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71">
                    <a:moveTo>
                      <a:pt x="10" y="54"/>
                    </a:moveTo>
                    <a:cubicBezTo>
                      <a:pt x="1" y="57"/>
                      <a:pt x="5" y="71"/>
                      <a:pt x="14" y="68"/>
                    </a:cubicBezTo>
                    <a:cubicBezTo>
                      <a:pt x="24" y="65"/>
                      <a:pt x="28" y="54"/>
                      <a:pt x="25" y="44"/>
                    </a:cubicBezTo>
                    <a:cubicBezTo>
                      <a:pt x="24" y="38"/>
                      <a:pt x="21" y="34"/>
                      <a:pt x="18" y="29"/>
                    </a:cubicBezTo>
                    <a:cubicBezTo>
                      <a:pt x="17" y="26"/>
                      <a:pt x="14" y="20"/>
                      <a:pt x="18" y="18"/>
                    </a:cubicBezTo>
                    <a:cubicBezTo>
                      <a:pt x="26" y="13"/>
                      <a:pt x="19" y="0"/>
                      <a:pt x="10" y="5"/>
                    </a:cubicBezTo>
                    <a:cubicBezTo>
                      <a:pt x="2" y="11"/>
                      <a:pt x="0" y="21"/>
                      <a:pt x="3" y="30"/>
                    </a:cubicBezTo>
                    <a:cubicBezTo>
                      <a:pt x="4" y="34"/>
                      <a:pt x="16" y="52"/>
                      <a:pt x="10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38" name="Freeform 104"/>
              <p:cNvSpPr>
                <a:spLocks/>
              </p:cNvSpPr>
              <p:nvPr/>
            </p:nvSpPr>
            <p:spPr bwMode="auto">
              <a:xfrm>
                <a:off x="-5267325" y="5068888"/>
                <a:ext cx="266700" cy="431800"/>
              </a:xfrm>
              <a:custGeom>
                <a:avLst/>
                <a:gdLst>
                  <a:gd name="T0" fmla="*/ 168 w 168"/>
                  <a:gd name="T1" fmla="*/ 158 h 272"/>
                  <a:gd name="T2" fmla="*/ 168 w 168"/>
                  <a:gd name="T3" fmla="*/ 0 h 272"/>
                  <a:gd name="T4" fmla="*/ 85 w 168"/>
                  <a:gd name="T5" fmla="*/ 0 h 272"/>
                  <a:gd name="T6" fmla="*/ 0 w 168"/>
                  <a:gd name="T7" fmla="*/ 218 h 272"/>
                  <a:gd name="T8" fmla="*/ 123 w 168"/>
                  <a:gd name="T9" fmla="*/ 272 h 272"/>
                  <a:gd name="T10" fmla="*/ 168 w 168"/>
                  <a:gd name="T11" fmla="*/ 158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8" h="272">
                    <a:moveTo>
                      <a:pt x="168" y="158"/>
                    </a:moveTo>
                    <a:lnTo>
                      <a:pt x="168" y="0"/>
                    </a:lnTo>
                    <a:lnTo>
                      <a:pt x="85" y="0"/>
                    </a:lnTo>
                    <a:lnTo>
                      <a:pt x="0" y="218"/>
                    </a:lnTo>
                    <a:lnTo>
                      <a:pt x="123" y="272"/>
                    </a:lnTo>
                    <a:lnTo>
                      <a:pt x="168" y="1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39" name="Freeform 105"/>
              <p:cNvSpPr>
                <a:spLocks/>
              </p:cNvSpPr>
              <p:nvPr/>
            </p:nvSpPr>
            <p:spPr bwMode="auto">
              <a:xfrm>
                <a:off x="-4986338" y="5068888"/>
                <a:ext cx="49213" cy="134938"/>
              </a:xfrm>
              <a:custGeom>
                <a:avLst/>
                <a:gdLst>
                  <a:gd name="T0" fmla="*/ 0 w 13"/>
                  <a:gd name="T1" fmla="*/ 36 h 36"/>
                  <a:gd name="T2" fmla="*/ 13 w 13"/>
                  <a:gd name="T3" fmla="*/ 2 h 36"/>
                  <a:gd name="T4" fmla="*/ 13 w 13"/>
                  <a:gd name="T5" fmla="*/ 0 h 36"/>
                  <a:gd name="T6" fmla="*/ 0 w 13"/>
                  <a:gd name="T7" fmla="*/ 0 h 36"/>
                  <a:gd name="T8" fmla="*/ 0 w 13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6">
                    <a:moveTo>
                      <a:pt x="0" y="36"/>
                    </a:moveTo>
                    <a:cubicBezTo>
                      <a:pt x="12" y="30"/>
                      <a:pt x="13" y="14"/>
                      <a:pt x="13" y="2"/>
                    </a:cubicBezTo>
                    <a:cubicBezTo>
                      <a:pt x="13" y="1"/>
                      <a:pt x="13" y="1"/>
                      <a:pt x="1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40" name="Freeform 106"/>
              <p:cNvSpPr>
                <a:spLocks/>
              </p:cNvSpPr>
              <p:nvPr/>
            </p:nvSpPr>
            <p:spPr bwMode="auto">
              <a:xfrm>
                <a:off x="-4986338" y="5068888"/>
                <a:ext cx="266700" cy="431800"/>
              </a:xfrm>
              <a:custGeom>
                <a:avLst/>
                <a:gdLst>
                  <a:gd name="T0" fmla="*/ 17 w 71"/>
                  <a:gd name="T1" fmla="*/ 0 h 115"/>
                  <a:gd name="T2" fmla="*/ 17 w 71"/>
                  <a:gd name="T3" fmla="*/ 2 h 115"/>
                  <a:gd name="T4" fmla="*/ 0 w 71"/>
                  <a:gd name="T5" fmla="*/ 41 h 115"/>
                  <a:gd name="T6" fmla="*/ 0 w 71"/>
                  <a:gd name="T7" fmla="*/ 67 h 115"/>
                  <a:gd name="T8" fmla="*/ 20 w 71"/>
                  <a:gd name="T9" fmla="*/ 115 h 115"/>
                  <a:gd name="T10" fmla="*/ 71 w 71"/>
                  <a:gd name="T11" fmla="*/ 92 h 115"/>
                  <a:gd name="T12" fmla="*/ 35 w 71"/>
                  <a:gd name="T13" fmla="*/ 0 h 115"/>
                  <a:gd name="T14" fmla="*/ 17 w 71"/>
                  <a:gd name="T1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15">
                    <a:moveTo>
                      <a:pt x="17" y="0"/>
                    </a:moveTo>
                    <a:cubicBezTo>
                      <a:pt x="17" y="1"/>
                      <a:pt x="17" y="1"/>
                      <a:pt x="17" y="2"/>
                    </a:cubicBezTo>
                    <a:cubicBezTo>
                      <a:pt x="17" y="16"/>
                      <a:pt x="15" y="34"/>
                      <a:pt x="0" y="41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20" y="115"/>
                      <a:pt x="20" y="115"/>
                      <a:pt x="20" y="115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35" y="0"/>
                      <a:pt x="35" y="0"/>
                      <a:pt x="35" y="0"/>
                    </a:cubicBezTo>
                    <a:lnTo>
                      <a:pt x="1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41" name="Freeform 107"/>
              <p:cNvSpPr>
                <a:spLocks/>
              </p:cNvSpPr>
              <p:nvPr/>
            </p:nvSpPr>
            <p:spPr bwMode="auto">
              <a:xfrm>
                <a:off x="-5132388" y="5019675"/>
                <a:ext cx="277813" cy="38100"/>
              </a:xfrm>
              <a:custGeom>
                <a:avLst/>
                <a:gdLst>
                  <a:gd name="T0" fmla="*/ 175 w 175"/>
                  <a:gd name="T1" fmla="*/ 0 h 24"/>
                  <a:gd name="T2" fmla="*/ 0 w 175"/>
                  <a:gd name="T3" fmla="*/ 0 h 24"/>
                  <a:gd name="T4" fmla="*/ 0 w 175"/>
                  <a:gd name="T5" fmla="*/ 24 h 24"/>
                  <a:gd name="T6" fmla="*/ 83 w 175"/>
                  <a:gd name="T7" fmla="*/ 24 h 24"/>
                  <a:gd name="T8" fmla="*/ 92 w 175"/>
                  <a:gd name="T9" fmla="*/ 24 h 24"/>
                  <a:gd name="T10" fmla="*/ 175 w 175"/>
                  <a:gd name="T11" fmla="*/ 24 h 24"/>
                  <a:gd name="T12" fmla="*/ 175 w 175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5" h="24">
                    <a:moveTo>
                      <a:pt x="175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83" y="24"/>
                    </a:lnTo>
                    <a:lnTo>
                      <a:pt x="92" y="24"/>
                    </a:lnTo>
                    <a:lnTo>
                      <a:pt x="175" y="24"/>
                    </a:lnTo>
                    <a:lnTo>
                      <a:pt x="17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flipH="1">
              <a:off x="1270242" y="2289337"/>
              <a:ext cx="2798558" cy="4053395"/>
              <a:chOff x="-6699250" y="-300038"/>
              <a:chExt cx="6051550" cy="9296401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82" name="Freeform 111"/>
              <p:cNvSpPr>
                <a:spLocks/>
              </p:cNvSpPr>
              <p:nvPr/>
            </p:nvSpPr>
            <p:spPr bwMode="auto">
              <a:xfrm>
                <a:off x="-4589463" y="3746500"/>
                <a:ext cx="450850" cy="615950"/>
              </a:xfrm>
              <a:custGeom>
                <a:avLst/>
                <a:gdLst>
                  <a:gd name="T0" fmla="*/ 65 w 120"/>
                  <a:gd name="T1" fmla="*/ 31 h 164"/>
                  <a:gd name="T2" fmla="*/ 65 w 120"/>
                  <a:gd name="T3" fmla="*/ 31 h 164"/>
                  <a:gd name="T4" fmla="*/ 65 w 120"/>
                  <a:gd name="T5" fmla="*/ 131 h 164"/>
                  <a:gd name="T6" fmla="*/ 44 w 120"/>
                  <a:gd name="T7" fmla="*/ 153 h 164"/>
                  <a:gd name="T8" fmla="*/ 15 w 120"/>
                  <a:gd name="T9" fmla="*/ 137 h 164"/>
                  <a:gd name="T10" fmla="*/ 20 w 120"/>
                  <a:gd name="T11" fmla="*/ 137 h 164"/>
                  <a:gd name="T12" fmla="*/ 20 w 120"/>
                  <a:gd name="T13" fmla="*/ 129 h 164"/>
                  <a:gd name="T14" fmla="*/ 0 w 120"/>
                  <a:gd name="T15" fmla="*/ 129 h 164"/>
                  <a:gd name="T16" fmla="*/ 0 w 120"/>
                  <a:gd name="T17" fmla="*/ 137 h 164"/>
                  <a:gd name="T18" fmla="*/ 6 w 120"/>
                  <a:gd name="T19" fmla="*/ 137 h 164"/>
                  <a:gd name="T20" fmla="*/ 41 w 120"/>
                  <a:gd name="T21" fmla="*/ 163 h 164"/>
                  <a:gd name="T22" fmla="*/ 75 w 120"/>
                  <a:gd name="T23" fmla="*/ 129 h 164"/>
                  <a:gd name="T24" fmla="*/ 74 w 120"/>
                  <a:gd name="T25" fmla="*/ 31 h 164"/>
                  <a:gd name="T26" fmla="*/ 92 w 120"/>
                  <a:gd name="T27" fmla="*/ 10 h 164"/>
                  <a:gd name="T28" fmla="*/ 110 w 120"/>
                  <a:gd name="T29" fmla="*/ 32 h 164"/>
                  <a:gd name="T30" fmla="*/ 110 w 120"/>
                  <a:gd name="T31" fmla="*/ 142 h 164"/>
                  <a:gd name="T32" fmla="*/ 120 w 120"/>
                  <a:gd name="T33" fmla="*/ 142 h 164"/>
                  <a:gd name="T34" fmla="*/ 119 w 120"/>
                  <a:gd name="T35" fmla="*/ 30 h 164"/>
                  <a:gd name="T36" fmla="*/ 93 w 120"/>
                  <a:gd name="T37" fmla="*/ 1 h 164"/>
                  <a:gd name="T38" fmla="*/ 65 w 120"/>
                  <a:gd name="T39" fmla="*/ 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0" h="164">
                    <a:moveTo>
                      <a:pt x="65" y="31"/>
                    </a:moveTo>
                    <a:cubicBezTo>
                      <a:pt x="65" y="31"/>
                      <a:pt x="65" y="31"/>
                      <a:pt x="65" y="31"/>
                    </a:cubicBezTo>
                    <a:cubicBezTo>
                      <a:pt x="65" y="31"/>
                      <a:pt x="65" y="130"/>
                      <a:pt x="65" y="131"/>
                    </a:cubicBezTo>
                    <a:cubicBezTo>
                      <a:pt x="65" y="142"/>
                      <a:pt x="55" y="150"/>
                      <a:pt x="44" y="153"/>
                    </a:cubicBezTo>
                    <a:cubicBezTo>
                      <a:pt x="34" y="156"/>
                      <a:pt x="13" y="151"/>
                      <a:pt x="15" y="137"/>
                    </a:cubicBezTo>
                    <a:cubicBezTo>
                      <a:pt x="20" y="137"/>
                      <a:pt x="20" y="137"/>
                      <a:pt x="20" y="137"/>
                    </a:cubicBezTo>
                    <a:cubicBezTo>
                      <a:pt x="20" y="129"/>
                      <a:pt x="20" y="129"/>
                      <a:pt x="20" y="1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6" y="137"/>
                      <a:pt x="6" y="137"/>
                      <a:pt x="6" y="137"/>
                    </a:cubicBezTo>
                    <a:cubicBezTo>
                      <a:pt x="5" y="155"/>
                      <a:pt x="25" y="164"/>
                      <a:pt x="41" y="163"/>
                    </a:cubicBezTo>
                    <a:cubicBezTo>
                      <a:pt x="59" y="162"/>
                      <a:pt x="75" y="146"/>
                      <a:pt x="75" y="129"/>
                    </a:cubicBezTo>
                    <a:cubicBezTo>
                      <a:pt x="75" y="127"/>
                      <a:pt x="74" y="32"/>
                      <a:pt x="74" y="31"/>
                    </a:cubicBezTo>
                    <a:cubicBezTo>
                      <a:pt x="74" y="21"/>
                      <a:pt x="80" y="10"/>
                      <a:pt x="92" y="10"/>
                    </a:cubicBezTo>
                    <a:cubicBezTo>
                      <a:pt x="104" y="10"/>
                      <a:pt x="110" y="21"/>
                      <a:pt x="110" y="32"/>
                    </a:cubicBezTo>
                    <a:cubicBezTo>
                      <a:pt x="110" y="33"/>
                      <a:pt x="110" y="142"/>
                      <a:pt x="110" y="142"/>
                    </a:cubicBezTo>
                    <a:cubicBezTo>
                      <a:pt x="110" y="148"/>
                      <a:pt x="120" y="148"/>
                      <a:pt x="120" y="142"/>
                    </a:cubicBezTo>
                    <a:cubicBezTo>
                      <a:pt x="120" y="142"/>
                      <a:pt x="120" y="31"/>
                      <a:pt x="119" y="30"/>
                    </a:cubicBezTo>
                    <a:cubicBezTo>
                      <a:pt x="119" y="15"/>
                      <a:pt x="108" y="2"/>
                      <a:pt x="93" y="1"/>
                    </a:cubicBezTo>
                    <a:cubicBezTo>
                      <a:pt x="76" y="0"/>
                      <a:pt x="65" y="15"/>
                      <a:pt x="65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112"/>
              <p:cNvSpPr>
                <a:spLocks/>
              </p:cNvSpPr>
              <p:nvPr/>
            </p:nvSpPr>
            <p:spPr bwMode="auto">
              <a:xfrm>
                <a:off x="-4645025" y="3894137"/>
                <a:ext cx="187325" cy="319088"/>
              </a:xfrm>
              <a:custGeom>
                <a:avLst/>
                <a:gdLst>
                  <a:gd name="T0" fmla="*/ 15 w 50"/>
                  <a:gd name="T1" fmla="*/ 85 h 85"/>
                  <a:gd name="T2" fmla="*/ 35 w 50"/>
                  <a:gd name="T3" fmla="*/ 85 h 85"/>
                  <a:gd name="T4" fmla="*/ 41 w 50"/>
                  <a:gd name="T5" fmla="*/ 85 h 85"/>
                  <a:gd name="T6" fmla="*/ 50 w 50"/>
                  <a:gd name="T7" fmla="*/ 0 h 85"/>
                  <a:gd name="T8" fmla="*/ 25 w 50"/>
                  <a:gd name="T9" fmla="*/ 7 h 85"/>
                  <a:gd name="T10" fmla="*/ 0 w 50"/>
                  <a:gd name="T11" fmla="*/ 0 h 85"/>
                  <a:gd name="T12" fmla="*/ 8 w 50"/>
                  <a:gd name="T13" fmla="*/ 85 h 85"/>
                  <a:gd name="T14" fmla="*/ 15 w 50"/>
                  <a:gd name="T15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" h="85">
                    <a:moveTo>
                      <a:pt x="15" y="85"/>
                    </a:moveTo>
                    <a:cubicBezTo>
                      <a:pt x="35" y="85"/>
                      <a:pt x="35" y="85"/>
                      <a:pt x="35" y="85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3" y="4"/>
                      <a:pt x="34" y="7"/>
                      <a:pt x="25" y="7"/>
                    </a:cubicBezTo>
                    <a:cubicBezTo>
                      <a:pt x="16" y="7"/>
                      <a:pt x="7" y="4"/>
                      <a:pt x="0" y="0"/>
                    </a:cubicBezTo>
                    <a:cubicBezTo>
                      <a:pt x="8" y="85"/>
                      <a:pt x="8" y="85"/>
                      <a:pt x="8" y="85"/>
                    </a:cubicBezTo>
                    <a:lnTo>
                      <a:pt x="1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113"/>
              <p:cNvSpPr>
                <a:spLocks/>
              </p:cNvSpPr>
              <p:nvPr/>
            </p:nvSpPr>
            <p:spPr bwMode="auto">
              <a:xfrm>
                <a:off x="-4672013" y="3690937"/>
                <a:ext cx="236538" cy="209550"/>
              </a:xfrm>
              <a:custGeom>
                <a:avLst/>
                <a:gdLst>
                  <a:gd name="T0" fmla="*/ 0 w 63"/>
                  <a:gd name="T1" fmla="*/ 32 h 56"/>
                  <a:gd name="T2" fmla="*/ 3 w 63"/>
                  <a:gd name="T3" fmla="*/ 44 h 56"/>
                  <a:gd name="T4" fmla="*/ 5 w 63"/>
                  <a:gd name="T5" fmla="*/ 46 h 56"/>
                  <a:gd name="T6" fmla="*/ 7 w 63"/>
                  <a:gd name="T7" fmla="*/ 48 h 56"/>
                  <a:gd name="T8" fmla="*/ 7 w 63"/>
                  <a:gd name="T9" fmla="*/ 48 h 56"/>
                  <a:gd name="T10" fmla="*/ 7 w 63"/>
                  <a:gd name="T11" fmla="*/ 49 h 56"/>
                  <a:gd name="T12" fmla="*/ 31 w 63"/>
                  <a:gd name="T13" fmla="*/ 56 h 56"/>
                  <a:gd name="T14" fmla="*/ 32 w 63"/>
                  <a:gd name="T15" fmla="*/ 56 h 56"/>
                  <a:gd name="T16" fmla="*/ 32 w 63"/>
                  <a:gd name="T17" fmla="*/ 56 h 56"/>
                  <a:gd name="T18" fmla="*/ 56 w 63"/>
                  <a:gd name="T19" fmla="*/ 49 h 56"/>
                  <a:gd name="T20" fmla="*/ 57 w 63"/>
                  <a:gd name="T21" fmla="*/ 48 h 56"/>
                  <a:gd name="T22" fmla="*/ 57 w 63"/>
                  <a:gd name="T23" fmla="*/ 48 h 56"/>
                  <a:gd name="T24" fmla="*/ 59 w 63"/>
                  <a:gd name="T25" fmla="*/ 46 h 56"/>
                  <a:gd name="T26" fmla="*/ 60 w 63"/>
                  <a:gd name="T27" fmla="*/ 44 h 56"/>
                  <a:gd name="T28" fmla="*/ 63 w 63"/>
                  <a:gd name="T29" fmla="*/ 32 h 56"/>
                  <a:gd name="T30" fmla="*/ 32 w 63"/>
                  <a:gd name="T31" fmla="*/ 0 h 56"/>
                  <a:gd name="T32" fmla="*/ 0 w 63"/>
                  <a:gd name="T3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" h="56">
                    <a:moveTo>
                      <a:pt x="0" y="32"/>
                    </a:moveTo>
                    <a:cubicBezTo>
                      <a:pt x="0" y="36"/>
                      <a:pt x="1" y="40"/>
                      <a:pt x="3" y="44"/>
                    </a:cubicBezTo>
                    <a:cubicBezTo>
                      <a:pt x="4" y="45"/>
                      <a:pt x="4" y="45"/>
                      <a:pt x="5" y="46"/>
                    </a:cubicBezTo>
                    <a:cubicBezTo>
                      <a:pt x="6" y="47"/>
                      <a:pt x="6" y="48"/>
                      <a:pt x="7" y="48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7" y="48"/>
                      <a:pt x="7" y="49"/>
                      <a:pt x="7" y="49"/>
                    </a:cubicBezTo>
                    <a:cubicBezTo>
                      <a:pt x="14" y="53"/>
                      <a:pt x="22" y="56"/>
                      <a:pt x="31" y="5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41" y="56"/>
                      <a:pt x="50" y="53"/>
                      <a:pt x="56" y="49"/>
                    </a:cubicBezTo>
                    <a:cubicBezTo>
                      <a:pt x="57" y="49"/>
                      <a:pt x="57" y="48"/>
                      <a:pt x="57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8" y="48"/>
                      <a:pt x="58" y="47"/>
                      <a:pt x="59" y="46"/>
                    </a:cubicBezTo>
                    <a:cubicBezTo>
                      <a:pt x="59" y="45"/>
                      <a:pt x="60" y="45"/>
                      <a:pt x="60" y="44"/>
                    </a:cubicBezTo>
                    <a:cubicBezTo>
                      <a:pt x="62" y="40"/>
                      <a:pt x="63" y="36"/>
                      <a:pt x="63" y="32"/>
                    </a:cubicBezTo>
                    <a:cubicBezTo>
                      <a:pt x="63" y="14"/>
                      <a:pt x="49" y="0"/>
                      <a:pt x="32" y="0"/>
                    </a:cubicBezTo>
                    <a:cubicBezTo>
                      <a:pt x="15" y="0"/>
                      <a:pt x="0" y="14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114"/>
              <p:cNvSpPr>
                <a:spLocks noEditPoints="1"/>
              </p:cNvSpPr>
              <p:nvPr/>
            </p:nvSpPr>
            <p:spPr bwMode="auto">
              <a:xfrm>
                <a:off x="-5145088" y="806450"/>
                <a:ext cx="442913" cy="500063"/>
              </a:xfrm>
              <a:custGeom>
                <a:avLst/>
                <a:gdLst>
                  <a:gd name="T0" fmla="*/ 260 w 279"/>
                  <a:gd name="T1" fmla="*/ 315 h 315"/>
                  <a:gd name="T2" fmla="*/ 260 w 279"/>
                  <a:gd name="T3" fmla="*/ 0 h 315"/>
                  <a:gd name="T4" fmla="*/ 244 w 279"/>
                  <a:gd name="T5" fmla="*/ 36 h 315"/>
                  <a:gd name="T6" fmla="*/ 244 w 279"/>
                  <a:gd name="T7" fmla="*/ 64 h 315"/>
                  <a:gd name="T8" fmla="*/ 260 w 279"/>
                  <a:gd name="T9" fmla="*/ 119 h 315"/>
                  <a:gd name="T10" fmla="*/ 260 w 279"/>
                  <a:gd name="T11" fmla="*/ 142 h 315"/>
                  <a:gd name="T12" fmla="*/ 244 w 279"/>
                  <a:gd name="T13" fmla="*/ 197 h 315"/>
                  <a:gd name="T14" fmla="*/ 244 w 279"/>
                  <a:gd name="T15" fmla="*/ 225 h 315"/>
                  <a:gd name="T16" fmla="*/ 260 w 279"/>
                  <a:gd name="T17" fmla="*/ 279 h 315"/>
                  <a:gd name="T18" fmla="*/ 140 w 279"/>
                  <a:gd name="T19" fmla="*/ 230 h 315"/>
                  <a:gd name="T20" fmla="*/ 227 w 279"/>
                  <a:gd name="T21" fmla="*/ 315 h 315"/>
                  <a:gd name="T22" fmla="*/ 244 w 279"/>
                  <a:gd name="T23" fmla="*/ 279 h 315"/>
                  <a:gd name="T24" fmla="*/ 227 w 279"/>
                  <a:gd name="T25" fmla="*/ 249 h 315"/>
                  <a:gd name="T26" fmla="*/ 227 w 279"/>
                  <a:gd name="T27" fmla="*/ 225 h 315"/>
                  <a:gd name="T28" fmla="*/ 244 w 279"/>
                  <a:gd name="T29" fmla="*/ 197 h 315"/>
                  <a:gd name="T30" fmla="*/ 227 w 279"/>
                  <a:gd name="T31" fmla="*/ 142 h 315"/>
                  <a:gd name="T32" fmla="*/ 244 w 279"/>
                  <a:gd name="T33" fmla="*/ 119 h 315"/>
                  <a:gd name="T34" fmla="*/ 227 w 279"/>
                  <a:gd name="T35" fmla="*/ 88 h 315"/>
                  <a:gd name="T36" fmla="*/ 227 w 279"/>
                  <a:gd name="T37" fmla="*/ 64 h 315"/>
                  <a:gd name="T38" fmla="*/ 244 w 279"/>
                  <a:gd name="T39" fmla="*/ 36 h 315"/>
                  <a:gd name="T40" fmla="*/ 227 w 279"/>
                  <a:gd name="T41" fmla="*/ 0 h 315"/>
                  <a:gd name="T42" fmla="*/ 140 w 279"/>
                  <a:gd name="T43" fmla="*/ 83 h 315"/>
                  <a:gd name="T44" fmla="*/ 206 w 279"/>
                  <a:gd name="T45" fmla="*/ 114 h 315"/>
                  <a:gd name="T46" fmla="*/ 140 w 279"/>
                  <a:gd name="T47" fmla="*/ 230 h 315"/>
                  <a:gd name="T48" fmla="*/ 36 w 279"/>
                  <a:gd name="T49" fmla="*/ 12 h 315"/>
                  <a:gd name="T50" fmla="*/ 52 w 279"/>
                  <a:gd name="T51" fmla="*/ 64 h 315"/>
                  <a:gd name="T52" fmla="*/ 36 w 279"/>
                  <a:gd name="T53" fmla="*/ 88 h 315"/>
                  <a:gd name="T54" fmla="*/ 52 w 279"/>
                  <a:gd name="T55" fmla="*/ 119 h 315"/>
                  <a:gd name="T56" fmla="*/ 52 w 279"/>
                  <a:gd name="T57" fmla="*/ 142 h 315"/>
                  <a:gd name="T58" fmla="*/ 36 w 279"/>
                  <a:gd name="T59" fmla="*/ 171 h 315"/>
                  <a:gd name="T60" fmla="*/ 52 w 279"/>
                  <a:gd name="T61" fmla="*/ 225 h 315"/>
                  <a:gd name="T62" fmla="*/ 36 w 279"/>
                  <a:gd name="T63" fmla="*/ 249 h 315"/>
                  <a:gd name="T64" fmla="*/ 52 w 279"/>
                  <a:gd name="T65" fmla="*/ 279 h 315"/>
                  <a:gd name="T66" fmla="*/ 52 w 279"/>
                  <a:gd name="T67" fmla="*/ 303 h 315"/>
                  <a:gd name="T68" fmla="*/ 74 w 279"/>
                  <a:gd name="T69" fmla="*/ 230 h 315"/>
                  <a:gd name="T70" fmla="*/ 74 w 279"/>
                  <a:gd name="T71" fmla="*/ 199 h 315"/>
                  <a:gd name="T72" fmla="*/ 140 w 279"/>
                  <a:gd name="T73" fmla="*/ 83 h 315"/>
                  <a:gd name="T74" fmla="*/ 52 w 279"/>
                  <a:gd name="T75" fmla="*/ 0 h 315"/>
                  <a:gd name="T76" fmla="*/ 21 w 279"/>
                  <a:gd name="T77" fmla="*/ 0 h 315"/>
                  <a:gd name="T78" fmla="*/ 21 w 279"/>
                  <a:gd name="T79" fmla="*/ 315 h 315"/>
                  <a:gd name="T80" fmla="*/ 36 w 279"/>
                  <a:gd name="T81" fmla="*/ 279 h 315"/>
                  <a:gd name="T82" fmla="*/ 36 w 279"/>
                  <a:gd name="T83" fmla="*/ 249 h 315"/>
                  <a:gd name="T84" fmla="*/ 21 w 279"/>
                  <a:gd name="T85" fmla="*/ 197 h 315"/>
                  <a:gd name="T86" fmla="*/ 21 w 279"/>
                  <a:gd name="T87" fmla="*/ 171 h 315"/>
                  <a:gd name="T88" fmla="*/ 36 w 279"/>
                  <a:gd name="T89" fmla="*/ 119 h 315"/>
                  <a:gd name="T90" fmla="*/ 36 w 279"/>
                  <a:gd name="T91" fmla="*/ 88 h 315"/>
                  <a:gd name="T92" fmla="*/ 21 w 279"/>
                  <a:gd name="T93" fmla="*/ 36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79" h="315">
                    <a:moveTo>
                      <a:pt x="244" y="303"/>
                    </a:moveTo>
                    <a:lnTo>
                      <a:pt x="260" y="303"/>
                    </a:lnTo>
                    <a:lnTo>
                      <a:pt x="260" y="315"/>
                    </a:lnTo>
                    <a:lnTo>
                      <a:pt x="279" y="315"/>
                    </a:lnTo>
                    <a:lnTo>
                      <a:pt x="279" y="0"/>
                    </a:lnTo>
                    <a:lnTo>
                      <a:pt x="260" y="0"/>
                    </a:lnTo>
                    <a:lnTo>
                      <a:pt x="260" y="12"/>
                    </a:lnTo>
                    <a:lnTo>
                      <a:pt x="244" y="12"/>
                    </a:lnTo>
                    <a:lnTo>
                      <a:pt x="244" y="36"/>
                    </a:lnTo>
                    <a:lnTo>
                      <a:pt x="260" y="36"/>
                    </a:lnTo>
                    <a:lnTo>
                      <a:pt x="260" y="64"/>
                    </a:lnTo>
                    <a:lnTo>
                      <a:pt x="244" y="64"/>
                    </a:lnTo>
                    <a:lnTo>
                      <a:pt x="244" y="88"/>
                    </a:lnTo>
                    <a:lnTo>
                      <a:pt x="260" y="88"/>
                    </a:lnTo>
                    <a:lnTo>
                      <a:pt x="260" y="119"/>
                    </a:lnTo>
                    <a:lnTo>
                      <a:pt x="244" y="119"/>
                    </a:lnTo>
                    <a:lnTo>
                      <a:pt x="244" y="142"/>
                    </a:lnTo>
                    <a:lnTo>
                      <a:pt x="260" y="142"/>
                    </a:lnTo>
                    <a:lnTo>
                      <a:pt x="260" y="171"/>
                    </a:lnTo>
                    <a:lnTo>
                      <a:pt x="244" y="171"/>
                    </a:lnTo>
                    <a:lnTo>
                      <a:pt x="244" y="197"/>
                    </a:lnTo>
                    <a:lnTo>
                      <a:pt x="260" y="197"/>
                    </a:lnTo>
                    <a:lnTo>
                      <a:pt x="260" y="225"/>
                    </a:lnTo>
                    <a:lnTo>
                      <a:pt x="244" y="225"/>
                    </a:lnTo>
                    <a:lnTo>
                      <a:pt x="244" y="249"/>
                    </a:lnTo>
                    <a:lnTo>
                      <a:pt x="260" y="249"/>
                    </a:lnTo>
                    <a:lnTo>
                      <a:pt x="260" y="279"/>
                    </a:lnTo>
                    <a:lnTo>
                      <a:pt x="244" y="279"/>
                    </a:lnTo>
                    <a:lnTo>
                      <a:pt x="244" y="303"/>
                    </a:lnTo>
                    <a:close/>
                    <a:moveTo>
                      <a:pt x="140" y="230"/>
                    </a:moveTo>
                    <a:lnTo>
                      <a:pt x="206" y="230"/>
                    </a:lnTo>
                    <a:lnTo>
                      <a:pt x="206" y="315"/>
                    </a:lnTo>
                    <a:lnTo>
                      <a:pt x="227" y="315"/>
                    </a:lnTo>
                    <a:lnTo>
                      <a:pt x="227" y="303"/>
                    </a:lnTo>
                    <a:lnTo>
                      <a:pt x="244" y="303"/>
                    </a:lnTo>
                    <a:lnTo>
                      <a:pt x="244" y="279"/>
                    </a:lnTo>
                    <a:lnTo>
                      <a:pt x="227" y="279"/>
                    </a:lnTo>
                    <a:lnTo>
                      <a:pt x="227" y="249"/>
                    </a:lnTo>
                    <a:lnTo>
                      <a:pt x="227" y="249"/>
                    </a:lnTo>
                    <a:lnTo>
                      <a:pt x="244" y="249"/>
                    </a:lnTo>
                    <a:lnTo>
                      <a:pt x="244" y="225"/>
                    </a:lnTo>
                    <a:lnTo>
                      <a:pt x="227" y="225"/>
                    </a:lnTo>
                    <a:lnTo>
                      <a:pt x="227" y="197"/>
                    </a:lnTo>
                    <a:lnTo>
                      <a:pt x="227" y="197"/>
                    </a:lnTo>
                    <a:lnTo>
                      <a:pt x="244" y="197"/>
                    </a:lnTo>
                    <a:lnTo>
                      <a:pt x="244" y="171"/>
                    </a:lnTo>
                    <a:lnTo>
                      <a:pt x="227" y="171"/>
                    </a:lnTo>
                    <a:lnTo>
                      <a:pt x="227" y="142"/>
                    </a:lnTo>
                    <a:lnTo>
                      <a:pt x="227" y="142"/>
                    </a:lnTo>
                    <a:lnTo>
                      <a:pt x="244" y="142"/>
                    </a:lnTo>
                    <a:lnTo>
                      <a:pt x="244" y="119"/>
                    </a:lnTo>
                    <a:lnTo>
                      <a:pt x="227" y="119"/>
                    </a:lnTo>
                    <a:lnTo>
                      <a:pt x="227" y="88"/>
                    </a:lnTo>
                    <a:lnTo>
                      <a:pt x="227" y="88"/>
                    </a:lnTo>
                    <a:lnTo>
                      <a:pt x="244" y="88"/>
                    </a:lnTo>
                    <a:lnTo>
                      <a:pt x="244" y="64"/>
                    </a:lnTo>
                    <a:lnTo>
                      <a:pt x="227" y="64"/>
                    </a:lnTo>
                    <a:lnTo>
                      <a:pt x="227" y="36"/>
                    </a:lnTo>
                    <a:lnTo>
                      <a:pt x="227" y="36"/>
                    </a:lnTo>
                    <a:lnTo>
                      <a:pt x="244" y="36"/>
                    </a:lnTo>
                    <a:lnTo>
                      <a:pt x="244" y="12"/>
                    </a:lnTo>
                    <a:lnTo>
                      <a:pt x="227" y="12"/>
                    </a:lnTo>
                    <a:lnTo>
                      <a:pt x="227" y="0"/>
                    </a:lnTo>
                    <a:lnTo>
                      <a:pt x="206" y="0"/>
                    </a:lnTo>
                    <a:lnTo>
                      <a:pt x="206" y="83"/>
                    </a:lnTo>
                    <a:lnTo>
                      <a:pt x="140" y="83"/>
                    </a:lnTo>
                    <a:lnTo>
                      <a:pt x="140" y="114"/>
                    </a:lnTo>
                    <a:lnTo>
                      <a:pt x="206" y="114"/>
                    </a:lnTo>
                    <a:lnTo>
                      <a:pt x="206" y="114"/>
                    </a:lnTo>
                    <a:lnTo>
                      <a:pt x="206" y="199"/>
                    </a:lnTo>
                    <a:lnTo>
                      <a:pt x="140" y="199"/>
                    </a:lnTo>
                    <a:lnTo>
                      <a:pt x="140" y="230"/>
                    </a:lnTo>
                    <a:close/>
                    <a:moveTo>
                      <a:pt x="52" y="0"/>
                    </a:moveTo>
                    <a:lnTo>
                      <a:pt x="52" y="12"/>
                    </a:lnTo>
                    <a:lnTo>
                      <a:pt x="36" y="12"/>
                    </a:lnTo>
                    <a:lnTo>
                      <a:pt x="36" y="36"/>
                    </a:lnTo>
                    <a:lnTo>
                      <a:pt x="52" y="36"/>
                    </a:lnTo>
                    <a:lnTo>
                      <a:pt x="52" y="64"/>
                    </a:lnTo>
                    <a:lnTo>
                      <a:pt x="52" y="64"/>
                    </a:lnTo>
                    <a:lnTo>
                      <a:pt x="36" y="64"/>
                    </a:lnTo>
                    <a:lnTo>
                      <a:pt x="36" y="88"/>
                    </a:lnTo>
                    <a:lnTo>
                      <a:pt x="52" y="88"/>
                    </a:lnTo>
                    <a:lnTo>
                      <a:pt x="52" y="119"/>
                    </a:lnTo>
                    <a:lnTo>
                      <a:pt x="52" y="119"/>
                    </a:lnTo>
                    <a:lnTo>
                      <a:pt x="36" y="119"/>
                    </a:lnTo>
                    <a:lnTo>
                      <a:pt x="36" y="142"/>
                    </a:lnTo>
                    <a:lnTo>
                      <a:pt x="52" y="142"/>
                    </a:lnTo>
                    <a:lnTo>
                      <a:pt x="52" y="171"/>
                    </a:lnTo>
                    <a:lnTo>
                      <a:pt x="52" y="171"/>
                    </a:lnTo>
                    <a:lnTo>
                      <a:pt x="36" y="171"/>
                    </a:lnTo>
                    <a:lnTo>
                      <a:pt x="36" y="197"/>
                    </a:lnTo>
                    <a:lnTo>
                      <a:pt x="52" y="197"/>
                    </a:lnTo>
                    <a:lnTo>
                      <a:pt x="52" y="225"/>
                    </a:lnTo>
                    <a:lnTo>
                      <a:pt x="52" y="225"/>
                    </a:lnTo>
                    <a:lnTo>
                      <a:pt x="36" y="225"/>
                    </a:lnTo>
                    <a:lnTo>
                      <a:pt x="36" y="249"/>
                    </a:lnTo>
                    <a:lnTo>
                      <a:pt x="52" y="249"/>
                    </a:lnTo>
                    <a:lnTo>
                      <a:pt x="52" y="279"/>
                    </a:lnTo>
                    <a:lnTo>
                      <a:pt x="52" y="279"/>
                    </a:lnTo>
                    <a:lnTo>
                      <a:pt x="36" y="279"/>
                    </a:lnTo>
                    <a:lnTo>
                      <a:pt x="36" y="303"/>
                    </a:lnTo>
                    <a:lnTo>
                      <a:pt x="52" y="303"/>
                    </a:lnTo>
                    <a:lnTo>
                      <a:pt x="52" y="315"/>
                    </a:lnTo>
                    <a:lnTo>
                      <a:pt x="74" y="315"/>
                    </a:lnTo>
                    <a:lnTo>
                      <a:pt x="74" y="230"/>
                    </a:lnTo>
                    <a:lnTo>
                      <a:pt x="140" y="230"/>
                    </a:lnTo>
                    <a:lnTo>
                      <a:pt x="140" y="199"/>
                    </a:lnTo>
                    <a:lnTo>
                      <a:pt x="74" y="199"/>
                    </a:lnTo>
                    <a:lnTo>
                      <a:pt x="74" y="114"/>
                    </a:lnTo>
                    <a:lnTo>
                      <a:pt x="140" y="114"/>
                    </a:lnTo>
                    <a:lnTo>
                      <a:pt x="140" y="83"/>
                    </a:lnTo>
                    <a:lnTo>
                      <a:pt x="74" y="83"/>
                    </a:lnTo>
                    <a:lnTo>
                      <a:pt x="74" y="0"/>
                    </a:lnTo>
                    <a:lnTo>
                      <a:pt x="52" y="0"/>
                    </a:lnTo>
                    <a:close/>
                    <a:moveTo>
                      <a:pt x="36" y="12"/>
                    </a:moveTo>
                    <a:lnTo>
                      <a:pt x="21" y="12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315"/>
                    </a:lnTo>
                    <a:lnTo>
                      <a:pt x="21" y="315"/>
                    </a:lnTo>
                    <a:lnTo>
                      <a:pt x="21" y="303"/>
                    </a:lnTo>
                    <a:lnTo>
                      <a:pt x="36" y="303"/>
                    </a:lnTo>
                    <a:lnTo>
                      <a:pt x="36" y="279"/>
                    </a:lnTo>
                    <a:lnTo>
                      <a:pt x="21" y="279"/>
                    </a:lnTo>
                    <a:lnTo>
                      <a:pt x="21" y="249"/>
                    </a:lnTo>
                    <a:lnTo>
                      <a:pt x="36" y="249"/>
                    </a:lnTo>
                    <a:lnTo>
                      <a:pt x="36" y="225"/>
                    </a:lnTo>
                    <a:lnTo>
                      <a:pt x="21" y="225"/>
                    </a:lnTo>
                    <a:lnTo>
                      <a:pt x="21" y="197"/>
                    </a:lnTo>
                    <a:lnTo>
                      <a:pt x="36" y="197"/>
                    </a:lnTo>
                    <a:lnTo>
                      <a:pt x="36" y="171"/>
                    </a:lnTo>
                    <a:lnTo>
                      <a:pt x="21" y="171"/>
                    </a:lnTo>
                    <a:lnTo>
                      <a:pt x="21" y="142"/>
                    </a:lnTo>
                    <a:lnTo>
                      <a:pt x="36" y="142"/>
                    </a:lnTo>
                    <a:lnTo>
                      <a:pt x="36" y="119"/>
                    </a:lnTo>
                    <a:lnTo>
                      <a:pt x="21" y="119"/>
                    </a:lnTo>
                    <a:lnTo>
                      <a:pt x="21" y="88"/>
                    </a:lnTo>
                    <a:lnTo>
                      <a:pt x="36" y="88"/>
                    </a:lnTo>
                    <a:lnTo>
                      <a:pt x="36" y="64"/>
                    </a:lnTo>
                    <a:lnTo>
                      <a:pt x="21" y="64"/>
                    </a:lnTo>
                    <a:lnTo>
                      <a:pt x="21" y="36"/>
                    </a:lnTo>
                    <a:lnTo>
                      <a:pt x="36" y="36"/>
                    </a:lnTo>
                    <a:lnTo>
                      <a:pt x="36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115"/>
              <p:cNvSpPr>
                <a:spLocks/>
              </p:cNvSpPr>
              <p:nvPr/>
            </p:nvSpPr>
            <p:spPr bwMode="auto">
              <a:xfrm>
                <a:off x="-968375" y="8429625"/>
                <a:ext cx="101600" cy="127000"/>
              </a:xfrm>
              <a:custGeom>
                <a:avLst/>
                <a:gdLst>
                  <a:gd name="T0" fmla="*/ 64 w 64"/>
                  <a:gd name="T1" fmla="*/ 0 h 80"/>
                  <a:gd name="T2" fmla="*/ 0 w 64"/>
                  <a:gd name="T3" fmla="*/ 0 h 80"/>
                  <a:gd name="T4" fmla="*/ 0 w 64"/>
                  <a:gd name="T5" fmla="*/ 28 h 80"/>
                  <a:gd name="T6" fmla="*/ 64 w 64"/>
                  <a:gd name="T7" fmla="*/ 80 h 80"/>
                  <a:gd name="T8" fmla="*/ 64 w 6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80">
                    <a:moveTo>
                      <a:pt x="64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64" y="80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7" name="Freeform 116"/>
              <p:cNvSpPr>
                <a:spLocks/>
              </p:cNvSpPr>
              <p:nvPr/>
            </p:nvSpPr>
            <p:spPr bwMode="auto">
              <a:xfrm>
                <a:off x="-1282700" y="8537575"/>
                <a:ext cx="415925" cy="406400"/>
              </a:xfrm>
              <a:custGeom>
                <a:avLst/>
                <a:gdLst>
                  <a:gd name="T0" fmla="*/ 262 w 262"/>
                  <a:gd name="T1" fmla="*/ 135 h 256"/>
                  <a:gd name="T2" fmla="*/ 262 w 262"/>
                  <a:gd name="T3" fmla="*/ 107 h 256"/>
                  <a:gd name="T4" fmla="*/ 198 w 262"/>
                  <a:gd name="T5" fmla="*/ 55 h 256"/>
                  <a:gd name="T6" fmla="*/ 130 w 262"/>
                  <a:gd name="T7" fmla="*/ 0 h 256"/>
                  <a:gd name="T8" fmla="*/ 0 w 262"/>
                  <a:gd name="T9" fmla="*/ 107 h 256"/>
                  <a:gd name="T10" fmla="*/ 0 w 262"/>
                  <a:gd name="T11" fmla="*/ 256 h 256"/>
                  <a:gd name="T12" fmla="*/ 83 w 262"/>
                  <a:gd name="T13" fmla="*/ 256 h 256"/>
                  <a:gd name="T14" fmla="*/ 83 w 262"/>
                  <a:gd name="T15" fmla="*/ 109 h 256"/>
                  <a:gd name="T16" fmla="*/ 180 w 262"/>
                  <a:gd name="T17" fmla="*/ 109 h 256"/>
                  <a:gd name="T18" fmla="*/ 180 w 262"/>
                  <a:gd name="T19" fmla="*/ 256 h 256"/>
                  <a:gd name="T20" fmla="*/ 262 w 262"/>
                  <a:gd name="T21" fmla="*/ 256 h 256"/>
                  <a:gd name="T22" fmla="*/ 262 w 262"/>
                  <a:gd name="T23" fmla="*/ 13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256">
                    <a:moveTo>
                      <a:pt x="262" y="135"/>
                    </a:moveTo>
                    <a:lnTo>
                      <a:pt x="262" y="107"/>
                    </a:lnTo>
                    <a:lnTo>
                      <a:pt x="198" y="55"/>
                    </a:lnTo>
                    <a:lnTo>
                      <a:pt x="130" y="0"/>
                    </a:lnTo>
                    <a:lnTo>
                      <a:pt x="0" y="107"/>
                    </a:lnTo>
                    <a:lnTo>
                      <a:pt x="0" y="256"/>
                    </a:lnTo>
                    <a:lnTo>
                      <a:pt x="83" y="256"/>
                    </a:lnTo>
                    <a:lnTo>
                      <a:pt x="83" y="109"/>
                    </a:lnTo>
                    <a:lnTo>
                      <a:pt x="180" y="109"/>
                    </a:lnTo>
                    <a:lnTo>
                      <a:pt x="180" y="256"/>
                    </a:lnTo>
                    <a:lnTo>
                      <a:pt x="262" y="256"/>
                    </a:lnTo>
                    <a:lnTo>
                      <a:pt x="262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17"/>
              <p:cNvSpPr>
                <a:spLocks/>
              </p:cNvSpPr>
              <p:nvPr/>
            </p:nvSpPr>
            <p:spPr bwMode="auto">
              <a:xfrm>
                <a:off x="-1384300" y="8407400"/>
                <a:ext cx="619125" cy="319088"/>
              </a:xfrm>
              <a:custGeom>
                <a:avLst/>
                <a:gdLst>
                  <a:gd name="T0" fmla="*/ 64 w 390"/>
                  <a:gd name="T1" fmla="*/ 177 h 201"/>
                  <a:gd name="T2" fmla="*/ 194 w 390"/>
                  <a:gd name="T3" fmla="*/ 68 h 201"/>
                  <a:gd name="T4" fmla="*/ 262 w 390"/>
                  <a:gd name="T5" fmla="*/ 123 h 201"/>
                  <a:gd name="T6" fmla="*/ 326 w 390"/>
                  <a:gd name="T7" fmla="*/ 177 h 201"/>
                  <a:gd name="T8" fmla="*/ 357 w 390"/>
                  <a:gd name="T9" fmla="*/ 201 h 201"/>
                  <a:gd name="T10" fmla="*/ 390 w 390"/>
                  <a:gd name="T11" fmla="*/ 158 h 201"/>
                  <a:gd name="T12" fmla="*/ 326 w 390"/>
                  <a:gd name="T13" fmla="*/ 108 h 201"/>
                  <a:gd name="T14" fmla="*/ 262 w 390"/>
                  <a:gd name="T15" fmla="*/ 56 h 201"/>
                  <a:gd name="T16" fmla="*/ 194 w 390"/>
                  <a:gd name="T17" fmla="*/ 0 h 201"/>
                  <a:gd name="T18" fmla="*/ 0 w 390"/>
                  <a:gd name="T19" fmla="*/ 158 h 201"/>
                  <a:gd name="T20" fmla="*/ 33 w 390"/>
                  <a:gd name="T21" fmla="*/ 201 h 201"/>
                  <a:gd name="T22" fmla="*/ 64 w 390"/>
                  <a:gd name="T23" fmla="*/ 17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0" h="201">
                    <a:moveTo>
                      <a:pt x="64" y="177"/>
                    </a:moveTo>
                    <a:lnTo>
                      <a:pt x="194" y="68"/>
                    </a:lnTo>
                    <a:lnTo>
                      <a:pt x="262" y="123"/>
                    </a:lnTo>
                    <a:lnTo>
                      <a:pt x="326" y="177"/>
                    </a:lnTo>
                    <a:lnTo>
                      <a:pt x="357" y="201"/>
                    </a:lnTo>
                    <a:lnTo>
                      <a:pt x="390" y="158"/>
                    </a:lnTo>
                    <a:lnTo>
                      <a:pt x="326" y="108"/>
                    </a:lnTo>
                    <a:lnTo>
                      <a:pt x="262" y="56"/>
                    </a:lnTo>
                    <a:lnTo>
                      <a:pt x="194" y="0"/>
                    </a:lnTo>
                    <a:lnTo>
                      <a:pt x="0" y="158"/>
                    </a:lnTo>
                    <a:lnTo>
                      <a:pt x="33" y="201"/>
                    </a:lnTo>
                    <a:lnTo>
                      <a:pt x="64" y="1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118"/>
              <p:cNvSpPr>
                <a:spLocks/>
              </p:cNvSpPr>
              <p:nvPr/>
            </p:nvSpPr>
            <p:spPr bwMode="auto">
              <a:xfrm>
                <a:off x="-3157538" y="8669338"/>
                <a:ext cx="157163" cy="312738"/>
              </a:xfrm>
              <a:custGeom>
                <a:avLst/>
                <a:gdLst>
                  <a:gd name="T0" fmla="*/ 0 w 99"/>
                  <a:gd name="T1" fmla="*/ 197 h 197"/>
                  <a:gd name="T2" fmla="*/ 99 w 99"/>
                  <a:gd name="T3" fmla="*/ 78 h 197"/>
                  <a:gd name="T4" fmla="*/ 0 w 99"/>
                  <a:gd name="T5" fmla="*/ 0 h 197"/>
                  <a:gd name="T6" fmla="*/ 0 w 99"/>
                  <a:gd name="T7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197">
                    <a:moveTo>
                      <a:pt x="0" y="197"/>
                    </a:moveTo>
                    <a:lnTo>
                      <a:pt x="99" y="78"/>
                    </a:lnTo>
                    <a:lnTo>
                      <a:pt x="0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0" name="Freeform 119"/>
              <p:cNvSpPr>
                <a:spLocks/>
              </p:cNvSpPr>
              <p:nvPr/>
            </p:nvSpPr>
            <p:spPr bwMode="auto">
              <a:xfrm>
                <a:off x="-2781300" y="8669338"/>
                <a:ext cx="157163" cy="312738"/>
              </a:xfrm>
              <a:custGeom>
                <a:avLst/>
                <a:gdLst>
                  <a:gd name="T0" fmla="*/ 99 w 99"/>
                  <a:gd name="T1" fmla="*/ 197 h 197"/>
                  <a:gd name="T2" fmla="*/ 99 w 99"/>
                  <a:gd name="T3" fmla="*/ 0 h 197"/>
                  <a:gd name="T4" fmla="*/ 0 w 99"/>
                  <a:gd name="T5" fmla="*/ 78 h 197"/>
                  <a:gd name="T6" fmla="*/ 99 w 99"/>
                  <a:gd name="T7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197">
                    <a:moveTo>
                      <a:pt x="99" y="197"/>
                    </a:moveTo>
                    <a:lnTo>
                      <a:pt x="99" y="0"/>
                    </a:lnTo>
                    <a:lnTo>
                      <a:pt x="0" y="78"/>
                    </a:lnTo>
                    <a:lnTo>
                      <a:pt x="99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1" name="Freeform 120"/>
              <p:cNvSpPr>
                <a:spLocks/>
              </p:cNvSpPr>
              <p:nvPr/>
            </p:nvSpPr>
            <p:spPr bwMode="auto">
              <a:xfrm>
                <a:off x="-2624138" y="8993188"/>
                <a:ext cx="0" cy="3175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2" name="Freeform 121"/>
              <p:cNvSpPr>
                <a:spLocks/>
              </p:cNvSpPr>
              <p:nvPr/>
            </p:nvSpPr>
            <p:spPr bwMode="auto">
              <a:xfrm>
                <a:off x="-3157538" y="8993188"/>
                <a:ext cx="3175" cy="317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3" name="Freeform 122"/>
              <p:cNvSpPr>
                <a:spLocks/>
              </p:cNvSpPr>
              <p:nvPr/>
            </p:nvSpPr>
            <p:spPr bwMode="auto">
              <a:xfrm>
                <a:off x="-3146425" y="8804275"/>
                <a:ext cx="514350" cy="192088"/>
              </a:xfrm>
              <a:custGeom>
                <a:avLst/>
                <a:gdLst>
                  <a:gd name="T0" fmla="*/ 324 w 324"/>
                  <a:gd name="T1" fmla="*/ 121 h 121"/>
                  <a:gd name="T2" fmla="*/ 322 w 324"/>
                  <a:gd name="T3" fmla="*/ 119 h 121"/>
                  <a:gd name="T4" fmla="*/ 222 w 324"/>
                  <a:gd name="T5" fmla="*/ 0 h 121"/>
                  <a:gd name="T6" fmla="*/ 161 w 324"/>
                  <a:gd name="T7" fmla="*/ 50 h 121"/>
                  <a:gd name="T8" fmla="*/ 99 w 324"/>
                  <a:gd name="T9" fmla="*/ 0 h 121"/>
                  <a:gd name="T10" fmla="*/ 0 w 324"/>
                  <a:gd name="T11" fmla="*/ 119 h 121"/>
                  <a:gd name="T12" fmla="*/ 0 w 324"/>
                  <a:gd name="T13" fmla="*/ 121 h 121"/>
                  <a:gd name="T14" fmla="*/ 324 w 324"/>
                  <a:gd name="T1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4" h="121">
                    <a:moveTo>
                      <a:pt x="324" y="121"/>
                    </a:moveTo>
                    <a:lnTo>
                      <a:pt x="322" y="119"/>
                    </a:lnTo>
                    <a:lnTo>
                      <a:pt x="222" y="0"/>
                    </a:lnTo>
                    <a:lnTo>
                      <a:pt x="161" y="50"/>
                    </a:lnTo>
                    <a:lnTo>
                      <a:pt x="99" y="0"/>
                    </a:lnTo>
                    <a:lnTo>
                      <a:pt x="0" y="119"/>
                    </a:lnTo>
                    <a:lnTo>
                      <a:pt x="0" y="121"/>
                    </a:lnTo>
                    <a:lnTo>
                      <a:pt x="324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4" name="Freeform 123"/>
              <p:cNvSpPr>
                <a:spLocks/>
              </p:cNvSpPr>
              <p:nvPr/>
            </p:nvSpPr>
            <p:spPr bwMode="auto">
              <a:xfrm>
                <a:off x="-3146425" y="8658225"/>
                <a:ext cx="511175" cy="206375"/>
              </a:xfrm>
              <a:custGeom>
                <a:avLst/>
                <a:gdLst>
                  <a:gd name="T0" fmla="*/ 97 w 322"/>
                  <a:gd name="T1" fmla="*/ 78 h 130"/>
                  <a:gd name="T2" fmla="*/ 102 w 322"/>
                  <a:gd name="T3" fmla="*/ 81 h 130"/>
                  <a:gd name="T4" fmla="*/ 107 w 322"/>
                  <a:gd name="T5" fmla="*/ 85 h 130"/>
                  <a:gd name="T6" fmla="*/ 161 w 322"/>
                  <a:gd name="T7" fmla="*/ 130 h 130"/>
                  <a:gd name="T8" fmla="*/ 218 w 322"/>
                  <a:gd name="T9" fmla="*/ 85 h 130"/>
                  <a:gd name="T10" fmla="*/ 220 w 322"/>
                  <a:gd name="T11" fmla="*/ 81 h 130"/>
                  <a:gd name="T12" fmla="*/ 225 w 322"/>
                  <a:gd name="T13" fmla="*/ 78 h 130"/>
                  <a:gd name="T14" fmla="*/ 322 w 322"/>
                  <a:gd name="T15" fmla="*/ 0 h 130"/>
                  <a:gd name="T16" fmla="*/ 0 w 322"/>
                  <a:gd name="T17" fmla="*/ 0 h 130"/>
                  <a:gd name="T18" fmla="*/ 97 w 322"/>
                  <a:gd name="T19" fmla="*/ 78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2" h="130">
                    <a:moveTo>
                      <a:pt x="97" y="78"/>
                    </a:moveTo>
                    <a:lnTo>
                      <a:pt x="102" y="81"/>
                    </a:lnTo>
                    <a:lnTo>
                      <a:pt x="107" y="85"/>
                    </a:lnTo>
                    <a:lnTo>
                      <a:pt x="161" y="130"/>
                    </a:lnTo>
                    <a:lnTo>
                      <a:pt x="218" y="85"/>
                    </a:lnTo>
                    <a:lnTo>
                      <a:pt x="220" y="81"/>
                    </a:lnTo>
                    <a:lnTo>
                      <a:pt x="225" y="78"/>
                    </a:lnTo>
                    <a:lnTo>
                      <a:pt x="322" y="0"/>
                    </a:lnTo>
                    <a:lnTo>
                      <a:pt x="0" y="0"/>
                    </a:lnTo>
                    <a:lnTo>
                      <a:pt x="97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5" name="Freeform 124"/>
              <p:cNvSpPr>
                <a:spLocks/>
              </p:cNvSpPr>
              <p:nvPr/>
            </p:nvSpPr>
            <p:spPr bwMode="auto">
              <a:xfrm>
                <a:off x="-2200275" y="1177925"/>
                <a:ext cx="549275" cy="338138"/>
              </a:xfrm>
              <a:custGeom>
                <a:avLst/>
                <a:gdLst>
                  <a:gd name="T0" fmla="*/ 146 w 146"/>
                  <a:gd name="T1" fmla="*/ 74 h 90"/>
                  <a:gd name="T2" fmla="*/ 130 w 146"/>
                  <a:gd name="T3" fmla="*/ 58 h 90"/>
                  <a:gd name="T4" fmla="*/ 132 w 146"/>
                  <a:gd name="T5" fmla="*/ 45 h 90"/>
                  <a:gd name="T6" fmla="*/ 87 w 146"/>
                  <a:gd name="T7" fmla="*/ 0 h 90"/>
                  <a:gd name="T8" fmla="*/ 43 w 146"/>
                  <a:gd name="T9" fmla="*/ 44 h 90"/>
                  <a:gd name="T10" fmla="*/ 26 w 146"/>
                  <a:gd name="T11" fmla="*/ 38 h 90"/>
                  <a:gd name="T12" fmla="*/ 0 w 146"/>
                  <a:gd name="T13" fmla="*/ 64 h 90"/>
                  <a:gd name="T14" fmla="*/ 26 w 146"/>
                  <a:gd name="T15" fmla="*/ 90 h 90"/>
                  <a:gd name="T16" fmla="*/ 85 w 146"/>
                  <a:gd name="T17" fmla="*/ 90 h 90"/>
                  <a:gd name="T18" fmla="*/ 87 w 146"/>
                  <a:gd name="T19" fmla="*/ 90 h 90"/>
                  <a:gd name="T20" fmla="*/ 130 w 146"/>
                  <a:gd name="T21" fmla="*/ 90 h 90"/>
                  <a:gd name="T22" fmla="*/ 146 w 146"/>
                  <a:gd name="T23" fmla="*/ 7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6" h="90">
                    <a:moveTo>
                      <a:pt x="146" y="74"/>
                    </a:moveTo>
                    <a:cubicBezTo>
                      <a:pt x="146" y="65"/>
                      <a:pt x="139" y="58"/>
                      <a:pt x="130" y="58"/>
                    </a:cubicBezTo>
                    <a:cubicBezTo>
                      <a:pt x="132" y="54"/>
                      <a:pt x="132" y="50"/>
                      <a:pt x="132" y="45"/>
                    </a:cubicBezTo>
                    <a:cubicBezTo>
                      <a:pt x="132" y="20"/>
                      <a:pt x="112" y="0"/>
                      <a:pt x="87" y="0"/>
                    </a:cubicBezTo>
                    <a:cubicBezTo>
                      <a:pt x="63" y="0"/>
                      <a:pt x="43" y="20"/>
                      <a:pt x="43" y="44"/>
                    </a:cubicBezTo>
                    <a:cubicBezTo>
                      <a:pt x="38" y="40"/>
                      <a:pt x="32" y="38"/>
                      <a:pt x="26" y="38"/>
                    </a:cubicBezTo>
                    <a:cubicBezTo>
                      <a:pt x="12" y="38"/>
                      <a:pt x="0" y="50"/>
                      <a:pt x="0" y="64"/>
                    </a:cubicBezTo>
                    <a:cubicBezTo>
                      <a:pt x="0" y="78"/>
                      <a:pt x="12" y="90"/>
                      <a:pt x="26" y="90"/>
                    </a:cubicBezTo>
                    <a:cubicBezTo>
                      <a:pt x="85" y="90"/>
                      <a:pt x="85" y="90"/>
                      <a:pt x="85" y="90"/>
                    </a:cubicBezTo>
                    <a:cubicBezTo>
                      <a:pt x="87" y="90"/>
                      <a:pt x="87" y="90"/>
                      <a:pt x="87" y="90"/>
                    </a:cubicBezTo>
                    <a:cubicBezTo>
                      <a:pt x="130" y="90"/>
                      <a:pt x="130" y="90"/>
                      <a:pt x="130" y="90"/>
                    </a:cubicBezTo>
                    <a:cubicBezTo>
                      <a:pt x="139" y="90"/>
                      <a:pt x="146" y="83"/>
                      <a:pt x="146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6" name="Rectangle 125"/>
              <p:cNvSpPr>
                <a:spLocks noChangeArrowheads="1"/>
              </p:cNvSpPr>
              <p:nvPr/>
            </p:nvSpPr>
            <p:spPr bwMode="auto">
              <a:xfrm>
                <a:off x="-2120900" y="1546225"/>
                <a:ext cx="44450" cy="1063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7" name="Rectangle 126"/>
              <p:cNvSpPr>
                <a:spLocks noChangeArrowheads="1"/>
              </p:cNvSpPr>
              <p:nvPr/>
            </p:nvSpPr>
            <p:spPr bwMode="auto">
              <a:xfrm>
                <a:off x="-2008188" y="1603375"/>
                <a:ext cx="49213" cy="1047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8" name="Rectangle 127"/>
              <p:cNvSpPr>
                <a:spLocks noChangeArrowheads="1"/>
              </p:cNvSpPr>
              <p:nvPr/>
            </p:nvSpPr>
            <p:spPr bwMode="auto">
              <a:xfrm>
                <a:off x="-1892300" y="1546225"/>
                <a:ext cx="46038" cy="1063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9" name="Rectangle 128"/>
              <p:cNvSpPr>
                <a:spLocks noChangeArrowheads="1"/>
              </p:cNvSpPr>
              <p:nvPr/>
            </p:nvSpPr>
            <p:spPr bwMode="auto">
              <a:xfrm>
                <a:off x="-1779588" y="1603375"/>
                <a:ext cx="49213" cy="1047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0" name="Freeform 129"/>
              <p:cNvSpPr>
                <a:spLocks/>
              </p:cNvSpPr>
              <p:nvPr/>
            </p:nvSpPr>
            <p:spPr bwMode="auto">
              <a:xfrm>
                <a:off x="-1843088" y="2755900"/>
                <a:ext cx="469900" cy="387350"/>
              </a:xfrm>
              <a:custGeom>
                <a:avLst/>
                <a:gdLst>
                  <a:gd name="T0" fmla="*/ 241 w 296"/>
                  <a:gd name="T1" fmla="*/ 0 h 244"/>
                  <a:gd name="T2" fmla="*/ 107 w 296"/>
                  <a:gd name="T3" fmla="*/ 137 h 244"/>
                  <a:gd name="T4" fmla="*/ 55 w 296"/>
                  <a:gd name="T5" fmla="*/ 85 h 244"/>
                  <a:gd name="T6" fmla="*/ 0 w 296"/>
                  <a:gd name="T7" fmla="*/ 139 h 244"/>
                  <a:gd name="T8" fmla="*/ 52 w 296"/>
                  <a:gd name="T9" fmla="*/ 189 h 244"/>
                  <a:gd name="T10" fmla="*/ 107 w 296"/>
                  <a:gd name="T11" fmla="*/ 244 h 244"/>
                  <a:gd name="T12" fmla="*/ 159 w 296"/>
                  <a:gd name="T13" fmla="*/ 189 h 244"/>
                  <a:gd name="T14" fmla="*/ 296 w 296"/>
                  <a:gd name="T15" fmla="*/ 54 h 244"/>
                  <a:gd name="T16" fmla="*/ 241 w 296"/>
                  <a:gd name="T17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6" h="244">
                    <a:moveTo>
                      <a:pt x="241" y="0"/>
                    </a:moveTo>
                    <a:lnTo>
                      <a:pt x="107" y="137"/>
                    </a:lnTo>
                    <a:lnTo>
                      <a:pt x="55" y="85"/>
                    </a:lnTo>
                    <a:lnTo>
                      <a:pt x="0" y="139"/>
                    </a:lnTo>
                    <a:lnTo>
                      <a:pt x="52" y="189"/>
                    </a:lnTo>
                    <a:lnTo>
                      <a:pt x="107" y="244"/>
                    </a:lnTo>
                    <a:lnTo>
                      <a:pt x="159" y="189"/>
                    </a:lnTo>
                    <a:lnTo>
                      <a:pt x="296" y="54"/>
                    </a:lnTo>
                    <a:lnTo>
                      <a:pt x="24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1" name="Freeform 130"/>
              <p:cNvSpPr>
                <a:spLocks/>
              </p:cNvSpPr>
              <p:nvPr/>
            </p:nvSpPr>
            <p:spPr bwMode="auto">
              <a:xfrm>
                <a:off x="-5813425" y="2943225"/>
                <a:ext cx="560388" cy="131763"/>
              </a:xfrm>
              <a:custGeom>
                <a:avLst/>
                <a:gdLst>
                  <a:gd name="T0" fmla="*/ 353 w 353"/>
                  <a:gd name="T1" fmla="*/ 0 h 83"/>
                  <a:gd name="T2" fmla="*/ 322 w 353"/>
                  <a:gd name="T3" fmla="*/ 0 h 83"/>
                  <a:gd name="T4" fmla="*/ 322 w 353"/>
                  <a:gd name="T5" fmla="*/ 52 h 83"/>
                  <a:gd name="T6" fmla="*/ 33 w 353"/>
                  <a:gd name="T7" fmla="*/ 52 h 83"/>
                  <a:gd name="T8" fmla="*/ 33 w 353"/>
                  <a:gd name="T9" fmla="*/ 0 h 83"/>
                  <a:gd name="T10" fmla="*/ 0 w 353"/>
                  <a:gd name="T11" fmla="*/ 0 h 83"/>
                  <a:gd name="T12" fmla="*/ 0 w 353"/>
                  <a:gd name="T13" fmla="*/ 83 h 83"/>
                  <a:gd name="T14" fmla="*/ 353 w 353"/>
                  <a:gd name="T15" fmla="*/ 83 h 83"/>
                  <a:gd name="T16" fmla="*/ 353 w 353"/>
                  <a:gd name="T1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3" h="83">
                    <a:moveTo>
                      <a:pt x="353" y="0"/>
                    </a:moveTo>
                    <a:lnTo>
                      <a:pt x="322" y="0"/>
                    </a:lnTo>
                    <a:lnTo>
                      <a:pt x="322" y="52"/>
                    </a:lnTo>
                    <a:lnTo>
                      <a:pt x="33" y="52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83"/>
                    </a:lnTo>
                    <a:lnTo>
                      <a:pt x="353" y="83"/>
                    </a:lnTo>
                    <a:lnTo>
                      <a:pt x="35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2" name="Freeform 131"/>
              <p:cNvSpPr>
                <a:spLocks/>
              </p:cNvSpPr>
              <p:nvPr/>
            </p:nvSpPr>
            <p:spPr bwMode="auto">
              <a:xfrm>
                <a:off x="-5734050" y="2544762"/>
                <a:ext cx="412750" cy="439738"/>
              </a:xfrm>
              <a:custGeom>
                <a:avLst/>
                <a:gdLst>
                  <a:gd name="T0" fmla="*/ 45 w 260"/>
                  <a:gd name="T1" fmla="*/ 116 h 277"/>
                  <a:gd name="T2" fmla="*/ 0 w 260"/>
                  <a:gd name="T3" fmla="*/ 116 h 277"/>
                  <a:gd name="T4" fmla="*/ 130 w 260"/>
                  <a:gd name="T5" fmla="*/ 277 h 277"/>
                  <a:gd name="T6" fmla="*/ 260 w 260"/>
                  <a:gd name="T7" fmla="*/ 116 h 277"/>
                  <a:gd name="T8" fmla="*/ 215 w 260"/>
                  <a:gd name="T9" fmla="*/ 116 h 277"/>
                  <a:gd name="T10" fmla="*/ 215 w 260"/>
                  <a:gd name="T11" fmla="*/ 0 h 277"/>
                  <a:gd name="T12" fmla="*/ 45 w 260"/>
                  <a:gd name="T13" fmla="*/ 0 h 277"/>
                  <a:gd name="T14" fmla="*/ 45 w 260"/>
                  <a:gd name="T15" fmla="*/ 11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0" h="277">
                    <a:moveTo>
                      <a:pt x="45" y="116"/>
                    </a:moveTo>
                    <a:lnTo>
                      <a:pt x="0" y="116"/>
                    </a:lnTo>
                    <a:lnTo>
                      <a:pt x="130" y="277"/>
                    </a:lnTo>
                    <a:lnTo>
                      <a:pt x="260" y="116"/>
                    </a:lnTo>
                    <a:lnTo>
                      <a:pt x="215" y="116"/>
                    </a:lnTo>
                    <a:lnTo>
                      <a:pt x="215" y="0"/>
                    </a:lnTo>
                    <a:lnTo>
                      <a:pt x="45" y="0"/>
                    </a:lnTo>
                    <a:lnTo>
                      <a:pt x="45" y="1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3" name="Freeform 132"/>
              <p:cNvSpPr>
                <a:spLocks noEditPoints="1"/>
              </p:cNvSpPr>
              <p:nvPr/>
            </p:nvSpPr>
            <p:spPr bwMode="auto">
              <a:xfrm>
                <a:off x="-3600450" y="4483100"/>
                <a:ext cx="566738" cy="566738"/>
              </a:xfrm>
              <a:custGeom>
                <a:avLst/>
                <a:gdLst>
                  <a:gd name="T0" fmla="*/ 76 w 151"/>
                  <a:gd name="T1" fmla="*/ 151 h 151"/>
                  <a:gd name="T2" fmla="*/ 151 w 151"/>
                  <a:gd name="T3" fmla="*/ 75 h 151"/>
                  <a:gd name="T4" fmla="*/ 76 w 151"/>
                  <a:gd name="T5" fmla="*/ 0 h 151"/>
                  <a:gd name="T6" fmla="*/ 76 w 151"/>
                  <a:gd name="T7" fmla="*/ 8 h 151"/>
                  <a:gd name="T8" fmla="*/ 82 w 151"/>
                  <a:gd name="T9" fmla="*/ 8 h 151"/>
                  <a:gd name="T10" fmla="*/ 82 w 151"/>
                  <a:gd name="T11" fmla="*/ 75 h 151"/>
                  <a:gd name="T12" fmla="*/ 76 w 151"/>
                  <a:gd name="T13" fmla="*/ 75 h 151"/>
                  <a:gd name="T14" fmla="*/ 76 w 151"/>
                  <a:gd name="T15" fmla="*/ 123 h 151"/>
                  <a:gd name="T16" fmla="*/ 124 w 151"/>
                  <a:gd name="T17" fmla="*/ 75 h 151"/>
                  <a:gd name="T18" fmla="*/ 98 w 151"/>
                  <a:gd name="T19" fmla="*/ 32 h 151"/>
                  <a:gd name="T20" fmla="*/ 103 w 151"/>
                  <a:gd name="T21" fmla="*/ 21 h 151"/>
                  <a:gd name="T22" fmla="*/ 136 w 151"/>
                  <a:gd name="T23" fmla="*/ 75 h 151"/>
                  <a:gd name="T24" fmla="*/ 76 w 151"/>
                  <a:gd name="T25" fmla="*/ 135 h 151"/>
                  <a:gd name="T26" fmla="*/ 76 w 151"/>
                  <a:gd name="T27" fmla="*/ 151 h 151"/>
                  <a:gd name="T28" fmla="*/ 76 w 151"/>
                  <a:gd name="T29" fmla="*/ 135 h 151"/>
                  <a:gd name="T30" fmla="*/ 76 w 151"/>
                  <a:gd name="T31" fmla="*/ 135 h 151"/>
                  <a:gd name="T32" fmla="*/ 76 w 151"/>
                  <a:gd name="T33" fmla="*/ 0 h 151"/>
                  <a:gd name="T34" fmla="*/ 0 w 151"/>
                  <a:gd name="T35" fmla="*/ 75 h 151"/>
                  <a:gd name="T36" fmla="*/ 76 w 151"/>
                  <a:gd name="T37" fmla="*/ 151 h 151"/>
                  <a:gd name="T38" fmla="*/ 76 w 151"/>
                  <a:gd name="T39" fmla="*/ 135 h 151"/>
                  <a:gd name="T40" fmla="*/ 76 w 151"/>
                  <a:gd name="T41" fmla="*/ 135 h 151"/>
                  <a:gd name="T42" fmla="*/ 15 w 151"/>
                  <a:gd name="T43" fmla="*/ 75 h 151"/>
                  <a:gd name="T44" fmla="*/ 49 w 151"/>
                  <a:gd name="T45" fmla="*/ 21 h 151"/>
                  <a:gd name="T46" fmla="*/ 54 w 151"/>
                  <a:gd name="T47" fmla="*/ 32 h 151"/>
                  <a:gd name="T48" fmla="*/ 28 w 151"/>
                  <a:gd name="T49" fmla="*/ 75 h 151"/>
                  <a:gd name="T50" fmla="*/ 76 w 151"/>
                  <a:gd name="T51" fmla="*/ 123 h 151"/>
                  <a:gd name="T52" fmla="*/ 76 w 151"/>
                  <a:gd name="T53" fmla="*/ 75 h 151"/>
                  <a:gd name="T54" fmla="*/ 70 w 151"/>
                  <a:gd name="T55" fmla="*/ 75 h 151"/>
                  <a:gd name="T56" fmla="*/ 70 w 151"/>
                  <a:gd name="T57" fmla="*/ 8 h 151"/>
                  <a:gd name="T58" fmla="*/ 70 w 151"/>
                  <a:gd name="T59" fmla="*/ 8 h 151"/>
                  <a:gd name="T60" fmla="*/ 76 w 151"/>
                  <a:gd name="T61" fmla="*/ 8 h 151"/>
                  <a:gd name="T62" fmla="*/ 76 w 151"/>
                  <a:gd name="T6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1" h="151">
                    <a:moveTo>
                      <a:pt x="76" y="151"/>
                    </a:moveTo>
                    <a:cubicBezTo>
                      <a:pt x="118" y="151"/>
                      <a:pt x="151" y="117"/>
                      <a:pt x="151" y="75"/>
                    </a:cubicBezTo>
                    <a:cubicBezTo>
                      <a:pt x="151" y="33"/>
                      <a:pt x="118" y="0"/>
                      <a:pt x="76" y="0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6" y="123"/>
                      <a:pt x="76" y="123"/>
                      <a:pt x="76" y="123"/>
                    </a:cubicBezTo>
                    <a:cubicBezTo>
                      <a:pt x="102" y="123"/>
                      <a:pt x="124" y="101"/>
                      <a:pt x="124" y="75"/>
                    </a:cubicBezTo>
                    <a:cubicBezTo>
                      <a:pt x="124" y="57"/>
                      <a:pt x="114" y="41"/>
                      <a:pt x="98" y="32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24" y="32"/>
                      <a:pt x="136" y="52"/>
                      <a:pt x="136" y="75"/>
                    </a:cubicBezTo>
                    <a:cubicBezTo>
                      <a:pt x="136" y="108"/>
                      <a:pt x="109" y="135"/>
                      <a:pt x="76" y="135"/>
                    </a:cubicBezTo>
                    <a:cubicBezTo>
                      <a:pt x="76" y="151"/>
                      <a:pt x="76" y="151"/>
                      <a:pt x="76" y="151"/>
                    </a:cubicBezTo>
                    <a:close/>
                    <a:moveTo>
                      <a:pt x="76" y="135"/>
                    </a:moveTo>
                    <a:cubicBezTo>
                      <a:pt x="76" y="135"/>
                      <a:pt x="76" y="135"/>
                      <a:pt x="76" y="135"/>
                    </a:cubicBezTo>
                    <a:moveTo>
                      <a:pt x="76" y="0"/>
                    </a:moveTo>
                    <a:cubicBezTo>
                      <a:pt x="34" y="0"/>
                      <a:pt x="0" y="33"/>
                      <a:pt x="0" y="75"/>
                    </a:cubicBezTo>
                    <a:cubicBezTo>
                      <a:pt x="0" y="117"/>
                      <a:pt x="34" y="151"/>
                      <a:pt x="76" y="151"/>
                    </a:cubicBezTo>
                    <a:cubicBezTo>
                      <a:pt x="76" y="135"/>
                      <a:pt x="76" y="135"/>
                      <a:pt x="76" y="135"/>
                    </a:cubicBezTo>
                    <a:cubicBezTo>
                      <a:pt x="76" y="135"/>
                      <a:pt x="76" y="135"/>
                      <a:pt x="76" y="135"/>
                    </a:cubicBezTo>
                    <a:cubicBezTo>
                      <a:pt x="43" y="135"/>
                      <a:pt x="15" y="108"/>
                      <a:pt x="15" y="75"/>
                    </a:cubicBezTo>
                    <a:cubicBezTo>
                      <a:pt x="15" y="52"/>
                      <a:pt x="28" y="32"/>
                      <a:pt x="49" y="21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38" y="41"/>
                      <a:pt x="28" y="57"/>
                      <a:pt x="28" y="75"/>
                    </a:cubicBezTo>
                    <a:cubicBezTo>
                      <a:pt x="28" y="101"/>
                      <a:pt x="49" y="123"/>
                      <a:pt x="76" y="123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0" y="75"/>
                      <a:pt x="70" y="75"/>
                      <a:pt x="70" y="75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76" y="8"/>
                      <a:pt x="76" y="8"/>
                      <a:pt x="76" y="8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4" name="Oval 133"/>
              <p:cNvSpPr>
                <a:spLocks noChangeArrowheads="1"/>
              </p:cNvSpPr>
              <p:nvPr/>
            </p:nvSpPr>
            <p:spPr bwMode="auto">
              <a:xfrm>
                <a:off x="-3303588" y="7318375"/>
                <a:ext cx="165100" cy="165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5" name="Freeform 134"/>
              <p:cNvSpPr>
                <a:spLocks noEditPoints="1"/>
              </p:cNvSpPr>
              <p:nvPr/>
            </p:nvSpPr>
            <p:spPr bwMode="auto">
              <a:xfrm>
                <a:off x="-3379788" y="7239000"/>
                <a:ext cx="312738" cy="458788"/>
              </a:xfrm>
              <a:custGeom>
                <a:avLst/>
                <a:gdLst>
                  <a:gd name="T0" fmla="*/ 83 w 83"/>
                  <a:gd name="T1" fmla="*/ 0 h 122"/>
                  <a:gd name="T2" fmla="*/ 42 w 83"/>
                  <a:gd name="T3" fmla="*/ 0 h 122"/>
                  <a:gd name="T4" fmla="*/ 42 w 83"/>
                  <a:gd name="T5" fmla="*/ 10 h 122"/>
                  <a:gd name="T6" fmla="*/ 42 w 83"/>
                  <a:gd name="T7" fmla="*/ 10 h 122"/>
                  <a:gd name="T8" fmla="*/ 74 w 83"/>
                  <a:gd name="T9" fmla="*/ 43 h 122"/>
                  <a:gd name="T10" fmla="*/ 42 w 83"/>
                  <a:gd name="T11" fmla="*/ 75 h 122"/>
                  <a:gd name="T12" fmla="*/ 42 w 83"/>
                  <a:gd name="T13" fmla="*/ 75 h 122"/>
                  <a:gd name="T14" fmla="*/ 42 w 83"/>
                  <a:gd name="T15" fmla="*/ 75 h 122"/>
                  <a:gd name="T16" fmla="*/ 42 w 83"/>
                  <a:gd name="T17" fmla="*/ 89 h 122"/>
                  <a:gd name="T18" fmla="*/ 42 w 83"/>
                  <a:gd name="T19" fmla="*/ 89 h 122"/>
                  <a:gd name="T20" fmla="*/ 53 w 83"/>
                  <a:gd name="T21" fmla="*/ 100 h 122"/>
                  <a:gd name="T22" fmla="*/ 42 w 83"/>
                  <a:gd name="T23" fmla="*/ 111 h 122"/>
                  <a:gd name="T24" fmla="*/ 42 w 83"/>
                  <a:gd name="T25" fmla="*/ 111 h 122"/>
                  <a:gd name="T26" fmla="*/ 42 w 83"/>
                  <a:gd name="T27" fmla="*/ 111 h 122"/>
                  <a:gd name="T28" fmla="*/ 42 w 83"/>
                  <a:gd name="T29" fmla="*/ 122 h 122"/>
                  <a:gd name="T30" fmla="*/ 83 w 83"/>
                  <a:gd name="T31" fmla="*/ 122 h 122"/>
                  <a:gd name="T32" fmla="*/ 83 w 83"/>
                  <a:gd name="T33" fmla="*/ 0 h 122"/>
                  <a:gd name="T34" fmla="*/ 42 w 83"/>
                  <a:gd name="T35" fmla="*/ 0 h 122"/>
                  <a:gd name="T36" fmla="*/ 0 w 83"/>
                  <a:gd name="T37" fmla="*/ 0 h 122"/>
                  <a:gd name="T38" fmla="*/ 0 w 83"/>
                  <a:gd name="T39" fmla="*/ 122 h 122"/>
                  <a:gd name="T40" fmla="*/ 42 w 83"/>
                  <a:gd name="T41" fmla="*/ 122 h 122"/>
                  <a:gd name="T42" fmla="*/ 42 w 83"/>
                  <a:gd name="T43" fmla="*/ 111 h 122"/>
                  <a:gd name="T44" fmla="*/ 31 w 83"/>
                  <a:gd name="T45" fmla="*/ 100 h 122"/>
                  <a:gd name="T46" fmla="*/ 42 w 83"/>
                  <a:gd name="T47" fmla="*/ 89 h 122"/>
                  <a:gd name="T48" fmla="*/ 42 w 83"/>
                  <a:gd name="T49" fmla="*/ 75 h 122"/>
                  <a:gd name="T50" fmla="*/ 10 w 83"/>
                  <a:gd name="T51" fmla="*/ 43 h 122"/>
                  <a:gd name="T52" fmla="*/ 42 w 83"/>
                  <a:gd name="T53" fmla="*/ 10 h 122"/>
                  <a:gd name="T54" fmla="*/ 42 w 83"/>
                  <a:gd name="T55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3" h="122">
                    <a:moveTo>
                      <a:pt x="83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60" y="10"/>
                      <a:pt x="74" y="25"/>
                      <a:pt x="74" y="43"/>
                    </a:cubicBezTo>
                    <a:cubicBezTo>
                      <a:pt x="74" y="60"/>
                      <a:pt x="60" y="75"/>
                      <a:pt x="42" y="75"/>
                    </a:cubicBezTo>
                    <a:cubicBezTo>
                      <a:pt x="42" y="75"/>
                      <a:pt x="42" y="75"/>
                      <a:pt x="42" y="75"/>
                    </a:cubicBezTo>
                    <a:cubicBezTo>
                      <a:pt x="42" y="75"/>
                      <a:pt x="42" y="75"/>
                      <a:pt x="42" y="75"/>
                    </a:cubicBezTo>
                    <a:cubicBezTo>
                      <a:pt x="42" y="89"/>
                      <a:pt x="42" y="89"/>
                      <a:pt x="42" y="89"/>
                    </a:cubicBezTo>
                    <a:cubicBezTo>
                      <a:pt x="42" y="89"/>
                      <a:pt x="42" y="89"/>
                      <a:pt x="42" y="89"/>
                    </a:cubicBezTo>
                    <a:cubicBezTo>
                      <a:pt x="48" y="89"/>
                      <a:pt x="53" y="94"/>
                      <a:pt x="53" y="100"/>
                    </a:cubicBezTo>
                    <a:cubicBezTo>
                      <a:pt x="53" y="106"/>
                      <a:pt x="48" y="111"/>
                      <a:pt x="42" y="111"/>
                    </a:cubicBezTo>
                    <a:cubicBezTo>
                      <a:pt x="42" y="111"/>
                      <a:pt x="42" y="111"/>
                      <a:pt x="42" y="111"/>
                    </a:cubicBezTo>
                    <a:cubicBezTo>
                      <a:pt x="42" y="111"/>
                      <a:pt x="42" y="111"/>
                      <a:pt x="42" y="111"/>
                    </a:cubicBezTo>
                    <a:cubicBezTo>
                      <a:pt x="42" y="122"/>
                      <a:pt x="42" y="122"/>
                      <a:pt x="42" y="122"/>
                    </a:cubicBezTo>
                    <a:cubicBezTo>
                      <a:pt x="83" y="122"/>
                      <a:pt x="83" y="122"/>
                      <a:pt x="83" y="122"/>
                    </a:cubicBezTo>
                    <a:lnTo>
                      <a:pt x="83" y="0"/>
                    </a:lnTo>
                    <a:close/>
                    <a:moveTo>
                      <a:pt x="4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42" y="122"/>
                      <a:pt x="42" y="122"/>
                      <a:pt x="42" y="122"/>
                    </a:cubicBezTo>
                    <a:cubicBezTo>
                      <a:pt x="42" y="111"/>
                      <a:pt x="42" y="111"/>
                      <a:pt x="42" y="111"/>
                    </a:cubicBezTo>
                    <a:cubicBezTo>
                      <a:pt x="36" y="111"/>
                      <a:pt x="31" y="106"/>
                      <a:pt x="31" y="100"/>
                    </a:cubicBezTo>
                    <a:cubicBezTo>
                      <a:pt x="31" y="94"/>
                      <a:pt x="36" y="89"/>
                      <a:pt x="42" y="89"/>
                    </a:cubicBezTo>
                    <a:cubicBezTo>
                      <a:pt x="42" y="75"/>
                      <a:pt x="42" y="75"/>
                      <a:pt x="42" y="75"/>
                    </a:cubicBezTo>
                    <a:cubicBezTo>
                      <a:pt x="24" y="75"/>
                      <a:pt x="10" y="60"/>
                      <a:pt x="10" y="43"/>
                    </a:cubicBezTo>
                    <a:cubicBezTo>
                      <a:pt x="10" y="25"/>
                      <a:pt x="24" y="10"/>
                      <a:pt x="42" y="10"/>
                    </a:cubicBezTo>
                    <a:lnTo>
                      <a:pt x="4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6" name="Freeform 135"/>
              <p:cNvSpPr>
                <a:spLocks/>
              </p:cNvSpPr>
              <p:nvPr/>
            </p:nvSpPr>
            <p:spPr bwMode="auto">
              <a:xfrm>
                <a:off x="-3698875" y="7189788"/>
                <a:ext cx="63500" cy="30163"/>
              </a:xfrm>
              <a:custGeom>
                <a:avLst/>
                <a:gdLst>
                  <a:gd name="T0" fmla="*/ 17 w 17"/>
                  <a:gd name="T1" fmla="*/ 6 h 8"/>
                  <a:gd name="T2" fmla="*/ 10 w 17"/>
                  <a:gd name="T3" fmla="*/ 0 h 8"/>
                  <a:gd name="T4" fmla="*/ 7 w 17"/>
                  <a:gd name="T5" fmla="*/ 0 h 8"/>
                  <a:gd name="T6" fmla="*/ 0 w 17"/>
                  <a:gd name="T7" fmla="*/ 6 h 8"/>
                  <a:gd name="T8" fmla="*/ 0 w 17"/>
                  <a:gd name="T9" fmla="*/ 8 h 8"/>
                  <a:gd name="T10" fmla="*/ 16 w 17"/>
                  <a:gd name="T11" fmla="*/ 8 h 8"/>
                  <a:gd name="T12" fmla="*/ 17 w 17"/>
                  <a:gd name="T13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8">
                    <a:moveTo>
                      <a:pt x="17" y="6"/>
                    </a:moveTo>
                    <a:cubicBezTo>
                      <a:pt x="17" y="3"/>
                      <a:pt x="14" y="0"/>
                      <a:pt x="1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7" y="8"/>
                      <a:pt x="17" y="7"/>
                      <a:pt x="1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7" name="Freeform 136"/>
              <p:cNvSpPr>
                <a:spLocks noEditPoints="1"/>
              </p:cNvSpPr>
              <p:nvPr/>
            </p:nvSpPr>
            <p:spPr bwMode="auto">
              <a:xfrm>
                <a:off x="-3735388" y="7239000"/>
                <a:ext cx="311150" cy="458788"/>
              </a:xfrm>
              <a:custGeom>
                <a:avLst/>
                <a:gdLst>
                  <a:gd name="T0" fmla="*/ 42 w 83"/>
                  <a:gd name="T1" fmla="*/ 122 h 122"/>
                  <a:gd name="T2" fmla="*/ 83 w 83"/>
                  <a:gd name="T3" fmla="*/ 122 h 122"/>
                  <a:gd name="T4" fmla="*/ 83 w 83"/>
                  <a:gd name="T5" fmla="*/ 0 h 122"/>
                  <a:gd name="T6" fmla="*/ 42 w 83"/>
                  <a:gd name="T7" fmla="*/ 0 h 122"/>
                  <a:gd name="T8" fmla="*/ 42 w 83"/>
                  <a:gd name="T9" fmla="*/ 10 h 122"/>
                  <a:gd name="T10" fmla="*/ 42 w 83"/>
                  <a:gd name="T11" fmla="*/ 10 h 122"/>
                  <a:gd name="T12" fmla="*/ 42 w 83"/>
                  <a:gd name="T13" fmla="*/ 10 h 122"/>
                  <a:gd name="T14" fmla="*/ 74 w 83"/>
                  <a:gd name="T15" fmla="*/ 43 h 122"/>
                  <a:gd name="T16" fmla="*/ 42 w 83"/>
                  <a:gd name="T17" fmla="*/ 75 h 122"/>
                  <a:gd name="T18" fmla="*/ 42 w 83"/>
                  <a:gd name="T19" fmla="*/ 75 h 122"/>
                  <a:gd name="T20" fmla="*/ 42 w 83"/>
                  <a:gd name="T21" fmla="*/ 89 h 122"/>
                  <a:gd name="T22" fmla="*/ 42 w 83"/>
                  <a:gd name="T23" fmla="*/ 89 h 122"/>
                  <a:gd name="T24" fmla="*/ 53 w 83"/>
                  <a:gd name="T25" fmla="*/ 100 h 122"/>
                  <a:gd name="T26" fmla="*/ 42 w 83"/>
                  <a:gd name="T27" fmla="*/ 111 h 122"/>
                  <a:gd name="T28" fmla="*/ 42 w 83"/>
                  <a:gd name="T29" fmla="*/ 111 h 122"/>
                  <a:gd name="T30" fmla="*/ 42 w 83"/>
                  <a:gd name="T31" fmla="*/ 111 h 122"/>
                  <a:gd name="T32" fmla="*/ 42 w 83"/>
                  <a:gd name="T33" fmla="*/ 122 h 122"/>
                  <a:gd name="T34" fmla="*/ 0 w 83"/>
                  <a:gd name="T35" fmla="*/ 122 h 122"/>
                  <a:gd name="T36" fmla="*/ 42 w 83"/>
                  <a:gd name="T37" fmla="*/ 122 h 122"/>
                  <a:gd name="T38" fmla="*/ 42 w 83"/>
                  <a:gd name="T39" fmla="*/ 111 h 122"/>
                  <a:gd name="T40" fmla="*/ 31 w 83"/>
                  <a:gd name="T41" fmla="*/ 100 h 122"/>
                  <a:gd name="T42" fmla="*/ 42 w 83"/>
                  <a:gd name="T43" fmla="*/ 89 h 122"/>
                  <a:gd name="T44" fmla="*/ 42 w 83"/>
                  <a:gd name="T45" fmla="*/ 75 h 122"/>
                  <a:gd name="T46" fmla="*/ 9 w 83"/>
                  <a:gd name="T47" fmla="*/ 43 h 122"/>
                  <a:gd name="T48" fmla="*/ 42 w 83"/>
                  <a:gd name="T49" fmla="*/ 10 h 122"/>
                  <a:gd name="T50" fmla="*/ 42 w 83"/>
                  <a:gd name="T51" fmla="*/ 0 h 122"/>
                  <a:gd name="T52" fmla="*/ 20 w 83"/>
                  <a:gd name="T53" fmla="*/ 0 h 122"/>
                  <a:gd name="T54" fmla="*/ 16 w 83"/>
                  <a:gd name="T55" fmla="*/ 0 h 122"/>
                  <a:gd name="T56" fmla="*/ 0 w 83"/>
                  <a:gd name="T57" fmla="*/ 0 h 122"/>
                  <a:gd name="T58" fmla="*/ 0 w 83"/>
                  <a:gd name="T59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3" h="122">
                    <a:moveTo>
                      <a:pt x="42" y="122"/>
                    </a:moveTo>
                    <a:cubicBezTo>
                      <a:pt x="83" y="122"/>
                      <a:pt x="83" y="122"/>
                      <a:pt x="83" y="122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60" y="10"/>
                      <a:pt x="74" y="25"/>
                      <a:pt x="74" y="43"/>
                    </a:cubicBezTo>
                    <a:cubicBezTo>
                      <a:pt x="74" y="60"/>
                      <a:pt x="60" y="75"/>
                      <a:pt x="42" y="75"/>
                    </a:cubicBezTo>
                    <a:cubicBezTo>
                      <a:pt x="42" y="75"/>
                      <a:pt x="42" y="75"/>
                      <a:pt x="42" y="75"/>
                    </a:cubicBezTo>
                    <a:cubicBezTo>
                      <a:pt x="42" y="89"/>
                      <a:pt x="42" y="89"/>
                      <a:pt x="42" y="89"/>
                    </a:cubicBezTo>
                    <a:cubicBezTo>
                      <a:pt x="42" y="89"/>
                      <a:pt x="42" y="89"/>
                      <a:pt x="42" y="89"/>
                    </a:cubicBezTo>
                    <a:cubicBezTo>
                      <a:pt x="48" y="89"/>
                      <a:pt x="53" y="94"/>
                      <a:pt x="53" y="100"/>
                    </a:cubicBezTo>
                    <a:cubicBezTo>
                      <a:pt x="53" y="106"/>
                      <a:pt x="48" y="111"/>
                      <a:pt x="42" y="111"/>
                    </a:cubicBezTo>
                    <a:cubicBezTo>
                      <a:pt x="42" y="111"/>
                      <a:pt x="42" y="111"/>
                      <a:pt x="42" y="111"/>
                    </a:cubicBezTo>
                    <a:cubicBezTo>
                      <a:pt x="42" y="111"/>
                      <a:pt x="42" y="111"/>
                      <a:pt x="42" y="111"/>
                    </a:cubicBezTo>
                    <a:lnTo>
                      <a:pt x="42" y="122"/>
                    </a:lnTo>
                    <a:close/>
                    <a:moveTo>
                      <a:pt x="0" y="122"/>
                    </a:moveTo>
                    <a:cubicBezTo>
                      <a:pt x="42" y="122"/>
                      <a:pt x="42" y="122"/>
                      <a:pt x="42" y="122"/>
                    </a:cubicBezTo>
                    <a:cubicBezTo>
                      <a:pt x="42" y="111"/>
                      <a:pt x="42" y="111"/>
                      <a:pt x="42" y="111"/>
                    </a:cubicBezTo>
                    <a:cubicBezTo>
                      <a:pt x="36" y="111"/>
                      <a:pt x="31" y="106"/>
                      <a:pt x="31" y="100"/>
                    </a:cubicBezTo>
                    <a:cubicBezTo>
                      <a:pt x="31" y="94"/>
                      <a:pt x="36" y="89"/>
                      <a:pt x="42" y="89"/>
                    </a:cubicBezTo>
                    <a:cubicBezTo>
                      <a:pt x="42" y="75"/>
                      <a:pt x="42" y="75"/>
                      <a:pt x="42" y="75"/>
                    </a:cubicBezTo>
                    <a:cubicBezTo>
                      <a:pt x="24" y="75"/>
                      <a:pt x="9" y="60"/>
                      <a:pt x="9" y="43"/>
                    </a:cubicBezTo>
                    <a:cubicBezTo>
                      <a:pt x="9" y="25"/>
                      <a:pt x="24" y="10"/>
                      <a:pt x="42" y="1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8" name="Oval 137"/>
              <p:cNvSpPr>
                <a:spLocks noChangeArrowheads="1"/>
              </p:cNvSpPr>
              <p:nvPr/>
            </p:nvSpPr>
            <p:spPr bwMode="auto">
              <a:xfrm>
                <a:off x="-3660775" y="7318375"/>
                <a:ext cx="165100" cy="165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9" name="Freeform 138"/>
              <p:cNvSpPr>
                <a:spLocks noEditPoints="1"/>
              </p:cNvSpPr>
              <p:nvPr/>
            </p:nvSpPr>
            <p:spPr bwMode="auto">
              <a:xfrm>
                <a:off x="-6011863" y="4824413"/>
                <a:ext cx="563563" cy="525463"/>
              </a:xfrm>
              <a:custGeom>
                <a:avLst/>
                <a:gdLst>
                  <a:gd name="T0" fmla="*/ 141 w 150"/>
                  <a:gd name="T1" fmla="*/ 140 h 140"/>
                  <a:gd name="T2" fmla="*/ 141 w 150"/>
                  <a:gd name="T3" fmla="*/ 129 h 140"/>
                  <a:gd name="T4" fmla="*/ 150 w 150"/>
                  <a:gd name="T5" fmla="*/ 22 h 140"/>
                  <a:gd name="T6" fmla="*/ 131 w 150"/>
                  <a:gd name="T7" fmla="*/ 38 h 140"/>
                  <a:gd name="T8" fmla="*/ 131 w 150"/>
                  <a:gd name="T9" fmla="*/ 55 h 140"/>
                  <a:gd name="T10" fmla="*/ 131 w 150"/>
                  <a:gd name="T11" fmla="*/ 67 h 140"/>
                  <a:gd name="T12" fmla="*/ 131 w 150"/>
                  <a:gd name="T13" fmla="*/ 84 h 140"/>
                  <a:gd name="T14" fmla="*/ 65 w 150"/>
                  <a:gd name="T15" fmla="*/ 7 h 140"/>
                  <a:gd name="T16" fmla="*/ 63 w 150"/>
                  <a:gd name="T17" fmla="*/ 9 h 140"/>
                  <a:gd name="T18" fmla="*/ 63 w 150"/>
                  <a:gd name="T19" fmla="*/ 129 h 140"/>
                  <a:gd name="T20" fmla="*/ 122 w 150"/>
                  <a:gd name="T21" fmla="*/ 129 h 140"/>
                  <a:gd name="T22" fmla="*/ 131 w 150"/>
                  <a:gd name="T23" fmla="*/ 140 h 140"/>
                  <a:gd name="T24" fmla="*/ 123 w 150"/>
                  <a:gd name="T25" fmla="*/ 75 h 140"/>
                  <a:gd name="T26" fmla="*/ 131 w 150"/>
                  <a:gd name="T27" fmla="*/ 55 h 140"/>
                  <a:gd name="T28" fmla="*/ 123 w 150"/>
                  <a:gd name="T29" fmla="*/ 47 h 140"/>
                  <a:gd name="T30" fmla="*/ 131 w 150"/>
                  <a:gd name="T31" fmla="*/ 22 h 140"/>
                  <a:gd name="T32" fmla="*/ 63 w 150"/>
                  <a:gd name="T33" fmla="*/ 35 h 140"/>
                  <a:gd name="T34" fmla="*/ 108 w 150"/>
                  <a:gd name="T35" fmla="*/ 115 h 140"/>
                  <a:gd name="T36" fmla="*/ 63 w 150"/>
                  <a:gd name="T37" fmla="*/ 115 h 140"/>
                  <a:gd name="T38" fmla="*/ 131 w 150"/>
                  <a:gd name="T39" fmla="*/ 67 h 140"/>
                  <a:gd name="T40" fmla="*/ 63 w 150"/>
                  <a:gd name="T41" fmla="*/ 5 h 140"/>
                  <a:gd name="T42" fmla="*/ 33 w 150"/>
                  <a:gd name="T43" fmla="*/ 20 h 140"/>
                  <a:gd name="T44" fmla="*/ 0 w 150"/>
                  <a:gd name="T45" fmla="*/ 7 h 140"/>
                  <a:gd name="T46" fmla="*/ 20 w 150"/>
                  <a:gd name="T47" fmla="*/ 22 h 140"/>
                  <a:gd name="T48" fmla="*/ 3 w 150"/>
                  <a:gd name="T49" fmla="*/ 129 h 140"/>
                  <a:gd name="T50" fmla="*/ 14 w 150"/>
                  <a:gd name="T51" fmla="*/ 129 h 140"/>
                  <a:gd name="T52" fmla="*/ 33 w 150"/>
                  <a:gd name="T53" fmla="*/ 140 h 140"/>
                  <a:gd name="T54" fmla="*/ 33 w 150"/>
                  <a:gd name="T55" fmla="*/ 129 h 140"/>
                  <a:gd name="T56" fmla="*/ 63 w 150"/>
                  <a:gd name="T57" fmla="*/ 115 h 140"/>
                  <a:gd name="T58" fmla="*/ 17 w 150"/>
                  <a:gd name="T59" fmla="*/ 35 h 140"/>
                  <a:gd name="T60" fmla="*/ 63 w 150"/>
                  <a:gd name="T61" fmla="*/ 22 h 140"/>
                  <a:gd name="T62" fmla="*/ 46 w 150"/>
                  <a:gd name="T63" fmla="*/ 21 h 140"/>
                  <a:gd name="T64" fmla="*/ 63 w 150"/>
                  <a:gd name="T65" fmla="*/ 5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0" h="140">
                    <a:moveTo>
                      <a:pt x="131" y="140"/>
                    </a:moveTo>
                    <a:cubicBezTo>
                      <a:pt x="141" y="140"/>
                      <a:pt x="141" y="140"/>
                      <a:pt x="141" y="140"/>
                    </a:cubicBezTo>
                    <a:cubicBezTo>
                      <a:pt x="141" y="129"/>
                      <a:pt x="141" y="129"/>
                      <a:pt x="141" y="129"/>
                    </a:cubicBezTo>
                    <a:cubicBezTo>
                      <a:pt x="141" y="129"/>
                      <a:pt x="141" y="129"/>
                      <a:pt x="141" y="129"/>
                    </a:cubicBezTo>
                    <a:cubicBezTo>
                      <a:pt x="150" y="129"/>
                      <a:pt x="150" y="129"/>
                      <a:pt x="150" y="129"/>
                    </a:cubicBezTo>
                    <a:cubicBezTo>
                      <a:pt x="150" y="22"/>
                      <a:pt x="150" y="22"/>
                      <a:pt x="150" y="22"/>
                    </a:cubicBezTo>
                    <a:cubicBezTo>
                      <a:pt x="131" y="22"/>
                      <a:pt x="131" y="22"/>
                      <a:pt x="131" y="22"/>
                    </a:cubicBezTo>
                    <a:cubicBezTo>
                      <a:pt x="131" y="38"/>
                      <a:pt x="131" y="38"/>
                      <a:pt x="131" y="38"/>
                    </a:cubicBezTo>
                    <a:cubicBezTo>
                      <a:pt x="136" y="38"/>
                      <a:pt x="140" y="42"/>
                      <a:pt x="140" y="47"/>
                    </a:cubicBezTo>
                    <a:cubicBezTo>
                      <a:pt x="140" y="51"/>
                      <a:pt x="136" y="55"/>
                      <a:pt x="131" y="55"/>
                    </a:cubicBezTo>
                    <a:cubicBezTo>
                      <a:pt x="131" y="67"/>
                      <a:pt x="131" y="67"/>
                      <a:pt x="131" y="67"/>
                    </a:cubicBezTo>
                    <a:cubicBezTo>
                      <a:pt x="131" y="67"/>
                      <a:pt x="131" y="67"/>
                      <a:pt x="131" y="67"/>
                    </a:cubicBezTo>
                    <a:cubicBezTo>
                      <a:pt x="136" y="67"/>
                      <a:pt x="140" y="71"/>
                      <a:pt x="140" y="75"/>
                    </a:cubicBezTo>
                    <a:cubicBezTo>
                      <a:pt x="140" y="80"/>
                      <a:pt x="136" y="84"/>
                      <a:pt x="131" y="84"/>
                    </a:cubicBezTo>
                    <a:lnTo>
                      <a:pt x="131" y="140"/>
                    </a:lnTo>
                    <a:close/>
                    <a:moveTo>
                      <a:pt x="65" y="7"/>
                    </a:moveTo>
                    <a:cubicBezTo>
                      <a:pt x="63" y="5"/>
                      <a:pt x="63" y="5"/>
                      <a:pt x="63" y="5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5" y="7"/>
                      <a:pt x="65" y="7"/>
                      <a:pt x="65" y="7"/>
                    </a:cubicBezTo>
                    <a:close/>
                    <a:moveTo>
                      <a:pt x="63" y="129"/>
                    </a:moveTo>
                    <a:cubicBezTo>
                      <a:pt x="122" y="129"/>
                      <a:pt x="122" y="129"/>
                      <a:pt x="122" y="129"/>
                    </a:cubicBezTo>
                    <a:cubicBezTo>
                      <a:pt x="122" y="129"/>
                      <a:pt x="122" y="129"/>
                      <a:pt x="122" y="129"/>
                    </a:cubicBezTo>
                    <a:cubicBezTo>
                      <a:pt x="122" y="140"/>
                      <a:pt x="122" y="140"/>
                      <a:pt x="122" y="140"/>
                    </a:cubicBezTo>
                    <a:cubicBezTo>
                      <a:pt x="131" y="140"/>
                      <a:pt x="131" y="140"/>
                      <a:pt x="131" y="140"/>
                    </a:cubicBezTo>
                    <a:cubicBezTo>
                      <a:pt x="131" y="84"/>
                      <a:pt x="131" y="84"/>
                      <a:pt x="131" y="84"/>
                    </a:cubicBezTo>
                    <a:cubicBezTo>
                      <a:pt x="127" y="84"/>
                      <a:pt x="123" y="80"/>
                      <a:pt x="123" y="75"/>
                    </a:cubicBezTo>
                    <a:cubicBezTo>
                      <a:pt x="123" y="71"/>
                      <a:pt x="127" y="67"/>
                      <a:pt x="131" y="67"/>
                    </a:cubicBezTo>
                    <a:cubicBezTo>
                      <a:pt x="131" y="55"/>
                      <a:pt x="131" y="55"/>
                      <a:pt x="131" y="55"/>
                    </a:cubicBezTo>
                    <a:cubicBezTo>
                      <a:pt x="127" y="55"/>
                      <a:pt x="123" y="51"/>
                      <a:pt x="123" y="47"/>
                    </a:cubicBezTo>
                    <a:cubicBezTo>
                      <a:pt x="123" y="47"/>
                      <a:pt x="123" y="47"/>
                      <a:pt x="123" y="47"/>
                    </a:cubicBezTo>
                    <a:cubicBezTo>
                      <a:pt x="123" y="42"/>
                      <a:pt x="127" y="38"/>
                      <a:pt x="131" y="38"/>
                    </a:cubicBezTo>
                    <a:cubicBezTo>
                      <a:pt x="131" y="22"/>
                      <a:pt x="131" y="22"/>
                      <a:pt x="131" y="22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63" y="35"/>
                      <a:pt x="63" y="35"/>
                      <a:pt x="63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115"/>
                      <a:pt x="108" y="115"/>
                      <a:pt x="108" y="115"/>
                    </a:cubicBezTo>
                    <a:cubicBezTo>
                      <a:pt x="108" y="115"/>
                      <a:pt x="108" y="115"/>
                      <a:pt x="108" y="115"/>
                    </a:cubicBezTo>
                    <a:cubicBezTo>
                      <a:pt x="63" y="115"/>
                      <a:pt x="63" y="115"/>
                      <a:pt x="63" y="115"/>
                    </a:cubicBezTo>
                    <a:cubicBezTo>
                      <a:pt x="63" y="129"/>
                      <a:pt x="63" y="129"/>
                      <a:pt x="63" y="129"/>
                    </a:cubicBezTo>
                    <a:close/>
                    <a:moveTo>
                      <a:pt x="131" y="67"/>
                    </a:moveTo>
                    <a:cubicBezTo>
                      <a:pt x="131" y="67"/>
                      <a:pt x="131" y="67"/>
                      <a:pt x="131" y="67"/>
                    </a:cubicBezTo>
                    <a:moveTo>
                      <a:pt x="63" y="5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129"/>
                      <a:pt x="3" y="129"/>
                      <a:pt x="3" y="129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14" y="140"/>
                      <a:pt x="14" y="140"/>
                      <a:pt x="14" y="140"/>
                    </a:cubicBezTo>
                    <a:cubicBezTo>
                      <a:pt x="33" y="140"/>
                      <a:pt x="33" y="140"/>
                      <a:pt x="33" y="140"/>
                    </a:cubicBezTo>
                    <a:cubicBezTo>
                      <a:pt x="33" y="129"/>
                      <a:pt x="33" y="129"/>
                      <a:pt x="33" y="129"/>
                    </a:cubicBezTo>
                    <a:cubicBezTo>
                      <a:pt x="33" y="129"/>
                      <a:pt x="33" y="129"/>
                      <a:pt x="33" y="129"/>
                    </a:cubicBezTo>
                    <a:cubicBezTo>
                      <a:pt x="63" y="129"/>
                      <a:pt x="63" y="129"/>
                      <a:pt x="63" y="129"/>
                    </a:cubicBezTo>
                    <a:cubicBezTo>
                      <a:pt x="63" y="115"/>
                      <a:pt x="63" y="115"/>
                      <a:pt x="63" y="115"/>
                    </a:cubicBezTo>
                    <a:cubicBezTo>
                      <a:pt x="17" y="115"/>
                      <a:pt x="17" y="115"/>
                      <a:pt x="17" y="11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63" y="35"/>
                      <a:pt x="63" y="35"/>
                      <a:pt x="63" y="35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63" y="9"/>
                      <a:pt x="63" y="9"/>
                      <a:pt x="63" y="9"/>
                    </a:cubicBezTo>
                    <a:lnTo>
                      <a:pt x="6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0" name="Freeform 139"/>
              <p:cNvSpPr>
                <a:spLocks/>
              </p:cNvSpPr>
              <p:nvPr/>
            </p:nvSpPr>
            <p:spPr bwMode="auto">
              <a:xfrm>
                <a:off x="-5461000" y="509587"/>
                <a:ext cx="60325" cy="57150"/>
              </a:xfrm>
              <a:custGeom>
                <a:avLst/>
                <a:gdLst>
                  <a:gd name="T0" fmla="*/ 0 w 16"/>
                  <a:gd name="T1" fmla="*/ 8 h 15"/>
                  <a:gd name="T2" fmla="*/ 3 w 16"/>
                  <a:gd name="T3" fmla="*/ 10 h 15"/>
                  <a:gd name="T4" fmla="*/ 11 w 16"/>
                  <a:gd name="T5" fmla="*/ 15 h 15"/>
                  <a:gd name="T6" fmla="*/ 16 w 16"/>
                  <a:gd name="T7" fmla="*/ 6 h 15"/>
                  <a:gd name="T8" fmla="*/ 4 w 16"/>
                  <a:gd name="T9" fmla="*/ 0 h 15"/>
                  <a:gd name="T10" fmla="*/ 0 w 16"/>
                  <a:gd name="T11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5">
                    <a:moveTo>
                      <a:pt x="0" y="8"/>
                    </a:moveTo>
                    <a:cubicBezTo>
                      <a:pt x="1" y="8"/>
                      <a:pt x="2" y="9"/>
                      <a:pt x="3" y="10"/>
                    </a:cubicBezTo>
                    <a:cubicBezTo>
                      <a:pt x="6" y="11"/>
                      <a:pt x="9" y="13"/>
                      <a:pt x="11" y="1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1" name="Freeform 140"/>
              <p:cNvSpPr>
                <a:spLocks/>
              </p:cNvSpPr>
              <p:nvPr/>
            </p:nvSpPr>
            <p:spPr bwMode="auto">
              <a:xfrm>
                <a:off x="-5892800" y="841375"/>
                <a:ext cx="312738" cy="228600"/>
              </a:xfrm>
              <a:custGeom>
                <a:avLst/>
                <a:gdLst>
                  <a:gd name="T0" fmla="*/ 21 w 83"/>
                  <a:gd name="T1" fmla="*/ 58 h 61"/>
                  <a:gd name="T2" fmla="*/ 36 w 83"/>
                  <a:gd name="T3" fmla="*/ 61 h 61"/>
                  <a:gd name="T4" fmla="*/ 45 w 83"/>
                  <a:gd name="T5" fmla="*/ 60 h 61"/>
                  <a:gd name="T6" fmla="*/ 64 w 83"/>
                  <a:gd name="T7" fmla="*/ 45 h 61"/>
                  <a:gd name="T8" fmla="*/ 83 w 83"/>
                  <a:gd name="T9" fmla="*/ 9 h 61"/>
                  <a:gd name="T10" fmla="*/ 76 w 83"/>
                  <a:gd name="T11" fmla="*/ 2 h 61"/>
                  <a:gd name="T12" fmla="*/ 72 w 83"/>
                  <a:gd name="T13" fmla="*/ 0 h 61"/>
                  <a:gd name="T14" fmla="*/ 52 w 83"/>
                  <a:gd name="T15" fmla="*/ 38 h 61"/>
                  <a:gd name="T16" fmla="*/ 27 w 83"/>
                  <a:gd name="T17" fmla="*/ 46 h 61"/>
                  <a:gd name="T18" fmla="*/ 20 w 83"/>
                  <a:gd name="T19" fmla="*/ 21 h 61"/>
                  <a:gd name="T20" fmla="*/ 8 w 83"/>
                  <a:gd name="T21" fmla="*/ 15 h 61"/>
                  <a:gd name="T22" fmla="*/ 21 w 83"/>
                  <a:gd name="T23" fmla="*/ 5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3" h="61">
                    <a:moveTo>
                      <a:pt x="21" y="58"/>
                    </a:moveTo>
                    <a:cubicBezTo>
                      <a:pt x="26" y="60"/>
                      <a:pt x="31" y="61"/>
                      <a:pt x="36" y="61"/>
                    </a:cubicBezTo>
                    <a:cubicBezTo>
                      <a:pt x="39" y="61"/>
                      <a:pt x="42" y="61"/>
                      <a:pt x="45" y="60"/>
                    </a:cubicBezTo>
                    <a:cubicBezTo>
                      <a:pt x="53" y="57"/>
                      <a:pt x="60" y="52"/>
                      <a:pt x="64" y="45"/>
                    </a:cubicBezTo>
                    <a:cubicBezTo>
                      <a:pt x="83" y="9"/>
                      <a:pt x="83" y="9"/>
                      <a:pt x="83" y="9"/>
                    </a:cubicBezTo>
                    <a:cubicBezTo>
                      <a:pt x="81" y="6"/>
                      <a:pt x="79" y="3"/>
                      <a:pt x="76" y="2"/>
                    </a:cubicBezTo>
                    <a:cubicBezTo>
                      <a:pt x="74" y="1"/>
                      <a:pt x="73" y="1"/>
                      <a:pt x="72" y="0"/>
                    </a:cubicBezTo>
                    <a:cubicBezTo>
                      <a:pt x="52" y="38"/>
                      <a:pt x="52" y="38"/>
                      <a:pt x="52" y="38"/>
                    </a:cubicBezTo>
                    <a:cubicBezTo>
                      <a:pt x="47" y="47"/>
                      <a:pt x="36" y="51"/>
                      <a:pt x="27" y="46"/>
                    </a:cubicBezTo>
                    <a:cubicBezTo>
                      <a:pt x="19" y="41"/>
                      <a:pt x="15" y="30"/>
                      <a:pt x="20" y="21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0" y="30"/>
                      <a:pt x="6" y="50"/>
                      <a:pt x="2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2" name="Freeform 141"/>
              <p:cNvSpPr>
                <a:spLocks/>
              </p:cNvSpPr>
              <p:nvPr/>
            </p:nvSpPr>
            <p:spPr bwMode="auto">
              <a:xfrm>
                <a:off x="-5832475" y="533400"/>
                <a:ext cx="541338" cy="454025"/>
              </a:xfrm>
              <a:custGeom>
                <a:avLst/>
                <a:gdLst>
                  <a:gd name="T0" fmla="*/ 108 w 144"/>
                  <a:gd name="T1" fmla="*/ 13 h 121"/>
                  <a:gd name="T2" fmla="*/ 100 w 144"/>
                  <a:gd name="T3" fmla="*/ 7 h 121"/>
                  <a:gd name="T4" fmla="*/ 97 w 144"/>
                  <a:gd name="T5" fmla="*/ 6 h 121"/>
                  <a:gd name="T6" fmla="*/ 68 w 144"/>
                  <a:gd name="T7" fmla="*/ 0 h 121"/>
                  <a:gd name="T8" fmla="*/ 8 w 144"/>
                  <a:gd name="T9" fmla="*/ 36 h 121"/>
                  <a:gd name="T10" fmla="*/ 1 w 144"/>
                  <a:gd name="T11" fmla="*/ 61 h 121"/>
                  <a:gd name="T12" fmla="*/ 0 w 144"/>
                  <a:gd name="T13" fmla="*/ 65 h 121"/>
                  <a:gd name="T14" fmla="*/ 1 w 144"/>
                  <a:gd name="T15" fmla="*/ 67 h 121"/>
                  <a:gd name="T16" fmla="*/ 3 w 144"/>
                  <a:gd name="T17" fmla="*/ 66 h 121"/>
                  <a:gd name="T18" fmla="*/ 6 w 144"/>
                  <a:gd name="T19" fmla="*/ 63 h 121"/>
                  <a:gd name="T20" fmla="*/ 18 w 144"/>
                  <a:gd name="T21" fmla="*/ 59 h 121"/>
                  <a:gd name="T22" fmla="*/ 27 w 144"/>
                  <a:gd name="T23" fmla="*/ 61 h 121"/>
                  <a:gd name="T24" fmla="*/ 37 w 144"/>
                  <a:gd name="T25" fmla="*/ 79 h 121"/>
                  <a:gd name="T26" fmla="*/ 37 w 144"/>
                  <a:gd name="T27" fmla="*/ 83 h 121"/>
                  <a:gd name="T28" fmla="*/ 41 w 144"/>
                  <a:gd name="T29" fmla="*/ 81 h 121"/>
                  <a:gd name="T30" fmla="*/ 52 w 144"/>
                  <a:gd name="T31" fmla="*/ 77 h 121"/>
                  <a:gd name="T32" fmla="*/ 58 w 144"/>
                  <a:gd name="T33" fmla="*/ 78 h 121"/>
                  <a:gd name="T34" fmla="*/ 62 w 144"/>
                  <a:gd name="T35" fmla="*/ 80 h 121"/>
                  <a:gd name="T36" fmla="*/ 69 w 144"/>
                  <a:gd name="T37" fmla="*/ 87 h 121"/>
                  <a:gd name="T38" fmla="*/ 72 w 144"/>
                  <a:gd name="T39" fmla="*/ 98 h 121"/>
                  <a:gd name="T40" fmla="*/ 72 w 144"/>
                  <a:gd name="T41" fmla="*/ 102 h 121"/>
                  <a:gd name="T42" fmla="*/ 75 w 144"/>
                  <a:gd name="T43" fmla="*/ 100 h 121"/>
                  <a:gd name="T44" fmla="*/ 87 w 144"/>
                  <a:gd name="T45" fmla="*/ 96 h 121"/>
                  <a:gd name="T46" fmla="*/ 96 w 144"/>
                  <a:gd name="T47" fmla="*/ 98 h 121"/>
                  <a:gd name="T48" fmla="*/ 107 w 144"/>
                  <a:gd name="T49" fmla="*/ 116 h 121"/>
                  <a:gd name="T50" fmla="*/ 108 w 144"/>
                  <a:gd name="T51" fmla="*/ 121 h 121"/>
                  <a:gd name="T52" fmla="*/ 111 w 144"/>
                  <a:gd name="T53" fmla="*/ 119 h 121"/>
                  <a:gd name="T54" fmla="*/ 128 w 144"/>
                  <a:gd name="T55" fmla="*/ 99 h 121"/>
                  <a:gd name="T56" fmla="*/ 108 w 144"/>
                  <a:gd name="T57" fmla="*/ 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4" h="121">
                    <a:moveTo>
                      <a:pt x="108" y="13"/>
                    </a:moveTo>
                    <a:cubicBezTo>
                      <a:pt x="106" y="11"/>
                      <a:pt x="103" y="9"/>
                      <a:pt x="100" y="7"/>
                    </a:cubicBezTo>
                    <a:cubicBezTo>
                      <a:pt x="99" y="7"/>
                      <a:pt x="98" y="6"/>
                      <a:pt x="97" y="6"/>
                    </a:cubicBezTo>
                    <a:cubicBezTo>
                      <a:pt x="88" y="2"/>
                      <a:pt x="78" y="0"/>
                      <a:pt x="68" y="0"/>
                    </a:cubicBezTo>
                    <a:cubicBezTo>
                      <a:pt x="44" y="0"/>
                      <a:pt x="20" y="13"/>
                      <a:pt x="8" y="36"/>
                    </a:cubicBezTo>
                    <a:cubicBezTo>
                      <a:pt x="4" y="44"/>
                      <a:pt x="2" y="52"/>
                      <a:pt x="1" y="61"/>
                    </a:cubicBezTo>
                    <a:cubicBezTo>
                      <a:pt x="1" y="62"/>
                      <a:pt x="0" y="64"/>
                      <a:pt x="0" y="65"/>
                    </a:cubicBezTo>
                    <a:cubicBezTo>
                      <a:pt x="0" y="66"/>
                      <a:pt x="1" y="67"/>
                      <a:pt x="1" y="67"/>
                    </a:cubicBezTo>
                    <a:cubicBezTo>
                      <a:pt x="2" y="67"/>
                      <a:pt x="2" y="67"/>
                      <a:pt x="3" y="66"/>
                    </a:cubicBezTo>
                    <a:cubicBezTo>
                      <a:pt x="4" y="65"/>
                      <a:pt x="5" y="64"/>
                      <a:pt x="6" y="63"/>
                    </a:cubicBezTo>
                    <a:cubicBezTo>
                      <a:pt x="10" y="60"/>
                      <a:pt x="14" y="59"/>
                      <a:pt x="18" y="59"/>
                    </a:cubicBezTo>
                    <a:cubicBezTo>
                      <a:pt x="21" y="59"/>
                      <a:pt x="24" y="60"/>
                      <a:pt x="27" y="61"/>
                    </a:cubicBezTo>
                    <a:cubicBezTo>
                      <a:pt x="34" y="65"/>
                      <a:pt x="37" y="72"/>
                      <a:pt x="37" y="79"/>
                    </a:cubicBezTo>
                    <a:cubicBezTo>
                      <a:pt x="37" y="82"/>
                      <a:pt x="37" y="83"/>
                      <a:pt x="37" y="83"/>
                    </a:cubicBezTo>
                    <a:cubicBezTo>
                      <a:pt x="38" y="83"/>
                      <a:pt x="39" y="82"/>
                      <a:pt x="41" y="81"/>
                    </a:cubicBezTo>
                    <a:cubicBezTo>
                      <a:pt x="44" y="79"/>
                      <a:pt x="48" y="77"/>
                      <a:pt x="52" y="77"/>
                    </a:cubicBezTo>
                    <a:cubicBezTo>
                      <a:pt x="54" y="77"/>
                      <a:pt x="56" y="78"/>
                      <a:pt x="58" y="78"/>
                    </a:cubicBezTo>
                    <a:cubicBezTo>
                      <a:pt x="59" y="79"/>
                      <a:pt x="61" y="79"/>
                      <a:pt x="62" y="80"/>
                    </a:cubicBezTo>
                    <a:cubicBezTo>
                      <a:pt x="65" y="81"/>
                      <a:pt x="67" y="84"/>
                      <a:pt x="69" y="87"/>
                    </a:cubicBezTo>
                    <a:cubicBezTo>
                      <a:pt x="71" y="90"/>
                      <a:pt x="72" y="94"/>
                      <a:pt x="72" y="98"/>
                    </a:cubicBezTo>
                    <a:cubicBezTo>
                      <a:pt x="72" y="100"/>
                      <a:pt x="72" y="102"/>
                      <a:pt x="72" y="102"/>
                    </a:cubicBezTo>
                    <a:cubicBezTo>
                      <a:pt x="73" y="102"/>
                      <a:pt x="74" y="101"/>
                      <a:pt x="75" y="100"/>
                    </a:cubicBezTo>
                    <a:cubicBezTo>
                      <a:pt x="79" y="97"/>
                      <a:pt x="83" y="96"/>
                      <a:pt x="87" y="96"/>
                    </a:cubicBezTo>
                    <a:cubicBezTo>
                      <a:pt x="90" y="96"/>
                      <a:pt x="93" y="97"/>
                      <a:pt x="96" y="98"/>
                    </a:cubicBezTo>
                    <a:cubicBezTo>
                      <a:pt x="103" y="102"/>
                      <a:pt x="107" y="109"/>
                      <a:pt x="107" y="116"/>
                    </a:cubicBezTo>
                    <a:cubicBezTo>
                      <a:pt x="107" y="119"/>
                      <a:pt x="107" y="121"/>
                      <a:pt x="108" y="121"/>
                    </a:cubicBezTo>
                    <a:cubicBezTo>
                      <a:pt x="109" y="121"/>
                      <a:pt x="110" y="120"/>
                      <a:pt x="111" y="119"/>
                    </a:cubicBezTo>
                    <a:cubicBezTo>
                      <a:pt x="118" y="114"/>
                      <a:pt x="124" y="107"/>
                      <a:pt x="128" y="99"/>
                    </a:cubicBezTo>
                    <a:cubicBezTo>
                      <a:pt x="144" y="69"/>
                      <a:pt x="135" y="32"/>
                      <a:pt x="108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3" name="Freeform 142"/>
              <p:cNvSpPr>
                <a:spLocks noEditPoints="1"/>
              </p:cNvSpPr>
              <p:nvPr/>
            </p:nvSpPr>
            <p:spPr bwMode="auto">
              <a:xfrm>
                <a:off x="-4886325" y="6961188"/>
                <a:ext cx="582613" cy="563563"/>
              </a:xfrm>
              <a:custGeom>
                <a:avLst/>
                <a:gdLst>
                  <a:gd name="T0" fmla="*/ 64 w 155"/>
                  <a:gd name="T1" fmla="*/ 117 h 150"/>
                  <a:gd name="T2" fmla="*/ 94 w 155"/>
                  <a:gd name="T3" fmla="*/ 108 h 150"/>
                  <a:gd name="T4" fmla="*/ 136 w 155"/>
                  <a:gd name="T5" fmla="*/ 150 h 150"/>
                  <a:gd name="T6" fmla="*/ 155 w 155"/>
                  <a:gd name="T7" fmla="*/ 131 h 150"/>
                  <a:gd name="T8" fmla="*/ 113 w 155"/>
                  <a:gd name="T9" fmla="*/ 89 h 150"/>
                  <a:gd name="T10" fmla="*/ 105 w 155"/>
                  <a:gd name="T11" fmla="*/ 17 h 150"/>
                  <a:gd name="T12" fmla="*/ 64 w 155"/>
                  <a:gd name="T13" fmla="*/ 0 h 150"/>
                  <a:gd name="T14" fmla="*/ 64 w 155"/>
                  <a:gd name="T15" fmla="*/ 23 h 150"/>
                  <a:gd name="T16" fmla="*/ 75 w 155"/>
                  <a:gd name="T17" fmla="*/ 23 h 150"/>
                  <a:gd name="T18" fmla="*/ 75 w 155"/>
                  <a:gd name="T19" fmla="*/ 47 h 150"/>
                  <a:gd name="T20" fmla="*/ 99 w 155"/>
                  <a:gd name="T21" fmla="*/ 47 h 150"/>
                  <a:gd name="T22" fmla="*/ 99 w 155"/>
                  <a:gd name="T23" fmla="*/ 70 h 150"/>
                  <a:gd name="T24" fmla="*/ 75 w 155"/>
                  <a:gd name="T25" fmla="*/ 70 h 150"/>
                  <a:gd name="T26" fmla="*/ 75 w 155"/>
                  <a:gd name="T27" fmla="*/ 94 h 150"/>
                  <a:gd name="T28" fmla="*/ 64 w 155"/>
                  <a:gd name="T29" fmla="*/ 94 h 150"/>
                  <a:gd name="T30" fmla="*/ 64 w 155"/>
                  <a:gd name="T31" fmla="*/ 117 h 150"/>
                  <a:gd name="T32" fmla="*/ 22 w 155"/>
                  <a:gd name="T33" fmla="*/ 100 h 150"/>
                  <a:gd name="T34" fmla="*/ 64 w 155"/>
                  <a:gd name="T35" fmla="*/ 117 h 150"/>
                  <a:gd name="T36" fmla="*/ 64 w 155"/>
                  <a:gd name="T37" fmla="*/ 94 h 150"/>
                  <a:gd name="T38" fmla="*/ 53 w 155"/>
                  <a:gd name="T39" fmla="*/ 94 h 150"/>
                  <a:gd name="T40" fmla="*/ 53 w 155"/>
                  <a:gd name="T41" fmla="*/ 70 h 150"/>
                  <a:gd name="T42" fmla="*/ 28 w 155"/>
                  <a:gd name="T43" fmla="*/ 70 h 150"/>
                  <a:gd name="T44" fmla="*/ 28 w 155"/>
                  <a:gd name="T45" fmla="*/ 47 h 150"/>
                  <a:gd name="T46" fmla="*/ 28 w 155"/>
                  <a:gd name="T47" fmla="*/ 47 h 150"/>
                  <a:gd name="T48" fmla="*/ 53 w 155"/>
                  <a:gd name="T49" fmla="*/ 47 h 150"/>
                  <a:gd name="T50" fmla="*/ 53 w 155"/>
                  <a:gd name="T51" fmla="*/ 23 h 150"/>
                  <a:gd name="T52" fmla="*/ 64 w 155"/>
                  <a:gd name="T53" fmla="*/ 23 h 150"/>
                  <a:gd name="T54" fmla="*/ 64 w 155"/>
                  <a:gd name="T55" fmla="*/ 0 h 150"/>
                  <a:gd name="T56" fmla="*/ 22 w 155"/>
                  <a:gd name="T57" fmla="*/ 17 h 150"/>
                  <a:gd name="T58" fmla="*/ 22 w 155"/>
                  <a:gd name="T59" fmla="*/ 10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5" h="150">
                    <a:moveTo>
                      <a:pt x="64" y="117"/>
                    </a:moveTo>
                    <a:cubicBezTo>
                      <a:pt x="74" y="117"/>
                      <a:pt x="85" y="114"/>
                      <a:pt x="94" y="108"/>
                    </a:cubicBezTo>
                    <a:cubicBezTo>
                      <a:pt x="136" y="150"/>
                      <a:pt x="136" y="150"/>
                      <a:pt x="136" y="150"/>
                    </a:cubicBezTo>
                    <a:cubicBezTo>
                      <a:pt x="155" y="131"/>
                      <a:pt x="155" y="131"/>
                      <a:pt x="155" y="131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27" y="67"/>
                      <a:pt x="124" y="37"/>
                      <a:pt x="105" y="17"/>
                    </a:cubicBezTo>
                    <a:cubicBezTo>
                      <a:pt x="94" y="6"/>
                      <a:pt x="79" y="0"/>
                      <a:pt x="64" y="0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75" y="23"/>
                      <a:pt x="75" y="23"/>
                      <a:pt x="75" y="23"/>
                    </a:cubicBezTo>
                    <a:cubicBezTo>
                      <a:pt x="75" y="47"/>
                      <a:pt x="75" y="47"/>
                      <a:pt x="75" y="47"/>
                    </a:cubicBezTo>
                    <a:cubicBezTo>
                      <a:pt x="99" y="47"/>
                      <a:pt x="99" y="47"/>
                      <a:pt x="99" y="47"/>
                    </a:cubicBezTo>
                    <a:cubicBezTo>
                      <a:pt x="99" y="70"/>
                      <a:pt x="99" y="70"/>
                      <a:pt x="99" y="70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75" y="94"/>
                      <a:pt x="75" y="94"/>
                      <a:pt x="75" y="94"/>
                    </a:cubicBezTo>
                    <a:cubicBezTo>
                      <a:pt x="64" y="94"/>
                      <a:pt x="64" y="94"/>
                      <a:pt x="64" y="94"/>
                    </a:cubicBezTo>
                    <a:lnTo>
                      <a:pt x="64" y="117"/>
                    </a:lnTo>
                    <a:close/>
                    <a:moveTo>
                      <a:pt x="22" y="100"/>
                    </a:moveTo>
                    <a:cubicBezTo>
                      <a:pt x="34" y="111"/>
                      <a:pt x="49" y="117"/>
                      <a:pt x="64" y="117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28" y="70"/>
                      <a:pt x="28" y="70"/>
                      <a:pt x="28" y="70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23"/>
                      <a:pt x="53" y="23"/>
                      <a:pt x="5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49" y="0"/>
                      <a:pt x="34" y="6"/>
                      <a:pt x="22" y="17"/>
                    </a:cubicBezTo>
                    <a:cubicBezTo>
                      <a:pt x="0" y="40"/>
                      <a:pt x="0" y="77"/>
                      <a:pt x="22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4" name="Freeform 143"/>
              <p:cNvSpPr>
                <a:spLocks/>
              </p:cNvSpPr>
              <p:nvPr/>
            </p:nvSpPr>
            <p:spPr bwMode="auto">
              <a:xfrm>
                <a:off x="-6264275" y="5621338"/>
                <a:ext cx="153988" cy="195263"/>
              </a:xfrm>
              <a:custGeom>
                <a:avLst/>
                <a:gdLst>
                  <a:gd name="T0" fmla="*/ 0 w 41"/>
                  <a:gd name="T1" fmla="*/ 0 h 52"/>
                  <a:gd name="T2" fmla="*/ 16 w 41"/>
                  <a:gd name="T3" fmla="*/ 52 h 52"/>
                  <a:gd name="T4" fmla="*/ 41 w 41"/>
                  <a:gd name="T5" fmla="*/ 0 h 52"/>
                  <a:gd name="T6" fmla="*/ 0 w 41"/>
                  <a:gd name="T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52">
                    <a:moveTo>
                      <a:pt x="0" y="0"/>
                    </a:moveTo>
                    <a:cubicBezTo>
                      <a:pt x="1" y="21"/>
                      <a:pt x="7" y="39"/>
                      <a:pt x="16" y="52"/>
                    </a:cubicBezTo>
                    <a:cubicBezTo>
                      <a:pt x="30" y="39"/>
                      <a:pt x="39" y="21"/>
                      <a:pt x="4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5" name="Freeform 144"/>
              <p:cNvSpPr>
                <a:spLocks/>
              </p:cNvSpPr>
              <p:nvPr/>
            </p:nvSpPr>
            <p:spPr bwMode="auto">
              <a:xfrm>
                <a:off x="-6264275" y="5380038"/>
                <a:ext cx="153988" cy="192088"/>
              </a:xfrm>
              <a:custGeom>
                <a:avLst/>
                <a:gdLst>
                  <a:gd name="T0" fmla="*/ 16 w 41"/>
                  <a:gd name="T1" fmla="*/ 0 h 51"/>
                  <a:gd name="T2" fmla="*/ 0 w 41"/>
                  <a:gd name="T3" fmla="*/ 51 h 51"/>
                  <a:gd name="T4" fmla="*/ 41 w 41"/>
                  <a:gd name="T5" fmla="*/ 51 h 51"/>
                  <a:gd name="T6" fmla="*/ 16 w 41"/>
                  <a:gd name="T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51">
                    <a:moveTo>
                      <a:pt x="16" y="0"/>
                    </a:moveTo>
                    <a:cubicBezTo>
                      <a:pt x="7" y="12"/>
                      <a:pt x="1" y="30"/>
                      <a:pt x="0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39" y="31"/>
                      <a:pt x="30" y="13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6" name="Freeform 145"/>
              <p:cNvSpPr>
                <a:spLocks/>
              </p:cNvSpPr>
              <p:nvPr/>
            </p:nvSpPr>
            <p:spPr bwMode="auto">
              <a:xfrm>
                <a:off x="-6380163" y="5302250"/>
                <a:ext cx="134938" cy="269875"/>
              </a:xfrm>
              <a:custGeom>
                <a:avLst/>
                <a:gdLst>
                  <a:gd name="T0" fmla="*/ 0 w 36"/>
                  <a:gd name="T1" fmla="*/ 0 h 72"/>
                  <a:gd name="T2" fmla="*/ 0 w 36"/>
                  <a:gd name="T3" fmla="*/ 72 h 72"/>
                  <a:gd name="T4" fmla="*/ 18 w 36"/>
                  <a:gd name="T5" fmla="*/ 72 h 72"/>
                  <a:gd name="T6" fmla="*/ 36 w 36"/>
                  <a:gd name="T7" fmla="*/ 12 h 72"/>
                  <a:gd name="T8" fmla="*/ 0 w 36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2">
                    <a:moveTo>
                      <a:pt x="0" y="0"/>
                    </a:moveTo>
                    <a:cubicBezTo>
                      <a:pt x="0" y="72"/>
                      <a:pt x="0" y="72"/>
                      <a:pt x="0" y="72"/>
                    </a:cubicBezTo>
                    <a:cubicBezTo>
                      <a:pt x="18" y="72"/>
                      <a:pt x="18" y="72"/>
                      <a:pt x="18" y="72"/>
                    </a:cubicBezTo>
                    <a:cubicBezTo>
                      <a:pt x="19" y="48"/>
                      <a:pt x="26" y="27"/>
                      <a:pt x="36" y="12"/>
                    </a:cubicBezTo>
                    <a:cubicBezTo>
                      <a:pt x="26" y="6"/>
                      <a:pt x="13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7" name="Freeform 146"/>
              <p:cNvSpPr>
                <a:spLocks/>
              </p:cNvSpPr>
              <p:nvPr/>
            </p:nvSpPr>
            <p:spPr bwMode="auto">
              <a:xfrm>
                <a:off x="-6569075" y="5621338"/>
                <a:ext cx="139700" cy="269875"/>
              </a:xfrm>
              <a:custGeom>
                <a:avLst/>
                <a:gdLst>
                  <a:gd name="T0" fmla="*/ 37 w 37"/>
                  <a:gd name="T1" fmla="*/ 72 h 72"/>
                  <a:gd name="T2" fmla="*/ 37 w 37"/>
                  <a:gd name="T3" fmla="*/ 0 h 72"/>
                  <a:gd name="T4" fmla="*/ 18 w 37"/>
                  <a:gd name="T5" fmla="*/ 0 h 72"/>
                  <a:gd name="T6" fmla="*/ 0 w 37"/>
                  <a:gd name="T7" fmla="*/ 59 h 72"/>
                  <a:gd name="T8" fmla="*/ 37 w 37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2">
                    <a:moveTo>
                      <a:pt x="37" y="7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24"/>
                      <a:pt x="10" y="45"/>
                      <a:pt x="0" y="59"/>
                    </a:cubicBezTo>
                    <a:cubicBezTo>
                      <a:pt x="11" y="67"/>
                      <a:pt x="23" y="71"/>
                      <a:pt x="37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8" name="Freeform 147"/>
              <p:cNvSpPr>
                <a:spLocks/>
              </p:cNvSpPr>
              <p:nvPr/>
            </p:nvSpPr>
            <p:spPr bwMode="auto">
              <a:xfrm>
                <a:off x="-6569075" y="5302250"/>
                <a:ext cx="139700" cy="269875"/>
              </a:xfrm>
              <a:custGeom>
                <a:avLst/>
                <a:gdLst>
                  <a:gd name="T0" fmla="*/ 18 w 37"/>
                  <a:gd name="T1" fmla="*/ 72 h 72"/>
                  <a:gd name="T2" fmla="*/ 37 w 37"/>
                  <a:gd name="T3" fmla="*/ 72 h 72"/>
                  <a:gd name="T4" fmla="*/ 37 w 37"/>
                  <a:gd name="T5" fmla="*/ 0 h 72"/>
                  <a:gd name="T6" fmla="*/ 0 w 37"/>
                  <a:gd name="T7" fmla="*/ 13 h 72"/>
                  <a:gd name="T8" fmla="*/ 18 w 37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2">
                    <a:moveTo>
                      <a:pt x="18" y="72"/>
                    </a:moveTo>
                    <a:cubicBezTo>
                      <a:pt x="37" y="72"/>
                      <a:pt x="37" y="72"/>
                      <a:pt x="37" y="7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23" y="1"/>
                      <a:pt x="11" y="6"/>
                      <a:pt x="0" y="13"/>
                    </a:cubicBezTo>
                    <a:cubicBezTo>
                      <a:pt x="10" y="28"/>
                      <a:pt x="17" y="48"/>
                      <a:pt x="18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9" name="Freeform 148"/>
              <p:cNvSpPr>
                <a:spLocks/>
              </p:cNvSpPr>
              <p:nvPr/>
            </p:nvSpPr>
            <p:spPr bwMode="auto">
              <a:xfrm>
                <a:off x="-6699250" y="5621338"/>
                <a:ext cx="149225" cy="190500"/>
              </a:xfrm>
              <a:custGeom>
                <a:avLst/>
                <a:gdLst>
                  <a:gd name="T0" fmla="*/ 25 w 40"/>
                  <a:gd name="T1" fmla="*/ 51 h 51"/>
                  <a:gd name="T2" fmla="*/ 40 w 40"/>
                  <a:gd name="T3" fmla="*/ 0 h 51"/>
                  <a:gd name="T4" fmla="*/ 0 w 40"/>
                  <a:gd name="T5" fmla="*/ 0 h 51"/>
                  <a:gd name="T6" fmla="*/ 25 w 40"/>
                  <a:gd name="T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51">
                    <a:moveTo>
                      <a:pt x="25" y="51"/>
                    </a:moveTo>
                    <a:cubicBezTo>
                      <a:pt x="33" y="38"/>
                      <a:pt x="39" y="21"/>
                      <a:pt x="4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20"/>
                      <a:pt x="11" y="38"/>
                      <a:pt x="25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0" name="Freeform 149"/>
              <p:cNvSpPr>
                <a:spLocks/>
              </p:cNvSpPr>
              <p:nvPr/>
            </p:nvSpPr>
            <p:spPr bwMode="auto">
              <a:xfrm>
                <a:off x="-6699250" y="5380038"/>
                <a:ext cx="149225" cy="192088"/>
              </a:xfrm>
              <a:custGeom>
                <a:avLst/>
                <a:gdLst>
                  <a:gd name="T0" fmla="*/ 25 w 40"/>
                  <a:gd name="T1" fmla="*/ 0 h 51"/>
                  <a:gd name="T2" fmla="*/ 0 w 40"/>
                  <a:gd name="T3" fmla="*/ 51 h 51"/>
                  <a:gd name="T4" fmla="*/ 40 w 40"/>
                  <a:gd name="T5" fmla="*/ 51 h 51"/>
                  <a:gd name="T6" fmla="*/ 25 w 40"/>
                  <a:gd name="T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51">
                    <a:moveTo>
                      <a:pt x="25" y="0"/>
                    </a:moveTo>
                    <a:cubicBezTo>
                      <a:pt x="11" y="13"/>
                      <a:pt x="1" y="31"/>
                      <a:pt x="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39" y="31"/>
                      <a:pt x="33" y="13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1" name="Freeform 150"/>
              <p:cNvSpPr>
                <a:spLocks/>
              </p:cNvSpPr>
              <p:nvPr/>
            </p:nvSpPr>
            <p:spPr bwMode="auto">
              <a:xfrm>
                <a:off x="-6380163" y="5621338"/>
                <a:ext cx="134938" cy="269875"/>
              </a:xfrm>
              <a:custGeom>
                <a:avLst/>
                <a:gdLst>
                  <a:gd name="T0" fmla="*/ 0 w 36"/>
                  <a:gd name="T1" fmla="*/ 72 h 72"/>
                  <a:gd name="T2" fmla="*/ 36 w 36"/>
                  <a:gd name="T3" fmla="*/ 60 h 72"/>
                  <a:gd name="T4" fmla="*/ 18 w 36"/>
                  <a:gd name="T5" fmla="*/ 0 h 72"/>
                  <a:gd name="T6" fmla="*/ 0 w 36"/>
                  <a:gd name="T7" fmla="*/ 0 h 72"/>
                  <a:gd name="T8" fmla="*/ 0 w 36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2">
                    <a:moveTo>
                      <a:pt x="0" y="72"/>
                    </a:moveTo>
                    <a:cubicBezTo>
                      <a:pt x="13" y="71"/>
                      <a:pt x="26" y="67"/>
                      <a:pt x="36" y="60"/>
                    </a:cubicBezTo>
                    <a:cubicBezTo>
                      <a:pt x="26" y="45"/>
                      <a:pt x="19" y="24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2" name="Freeform 151"/>
              <p:cNvSpPr>
                <a:spLocks noEditPoints="1"/>
              </p:cNvSpPr>
              <p:nvPr/>
            </p:nvSpPr>
            <p:spPr bwMode="auto">
              <a:xfrm>
                <a:off x="-2324100" y="5951538"/>
                <a:ext cx="582613" cy="712788"/>
              </a:xfrm>
              <a:custGeom>
                <a:avLst/>
                <a:gdLst>
                  <a:gd name="T0" fmla="*/ 108 w 155"/>
                  <a:gd name="T1" fmla="*/ 175 h 190"/>
                  <a:gd name="T2" fmla="*/ 155 w 155"/>
                  <a:gd name="T3" fmla="*/ 190 h 190"/>
                  <a:gd name="T4" fmla="*/ 108 w 155"/>
                  <a:gd name="T5" fmla="*/ 109 h 190"/>
                  <a:gd name="T6" fmla="*/ 98 w 155"/>
                  <a:gd name="T7" fmla="*/ 92 h 190"/>
                  <a:gd name="T8" fmla="*/ 89 w 155"/>
                  <a:gd name="T9" fmla="*/ 132 h 190"/>
                  <a:gd name="T10" fmla="*/ 93 w 155"/>
                  <a:gd name="T11" fmla="*/ 144 h 190"/>
                  <a:gd name="T12" fmla="*/ 89 w 155"/>
                  <a:gd name="T13" fmla="*/ 140 h 190"/>
                  <a:gd name="T14" fmla="*/ 96 w 155"/>
                  <a:gd name="T15" fmla="*/ 161 h 190"/>
                  <a:gd name="T16" fmla="*/ 89 w 155"/>
                  <a:gd name="T17" fmla="*/ 175 h 190"/>
                  <a:gd name="T18" fmla="*/ 89 w 155"/>
                  <a:gd name="T19" fmla="*/ 175 h 190"/>
                  <a:gd name="T20" fmla="*/ 77 w 155"/>
                  <a:gd name="T21" fmla="*/ 161 h 190"/>
                  <a:gd name="T22" fmla="*/ 89 w 155"/>
                  <a:gd name="T23" fmla="*/ 50 h 190"/>
                  <a:gd name="T24" fmla="*/ 82 w 155"/>
                  <a:gd name="T25" fmla="*/ 28 h 190"/>
                  <a:gd name="T26" fmla="*/ 77 w 155"/>
                  <a:gd name="T27" fmla="*/ 56 h 190"/>
                  <a:gd name="T28" fmla="*/ 77 w 155"/>
                  <a:gd name="T29" fmla="*/ 92 h 190"/>
                  <a:gd name="T30" fmla="*/ 85 w 155"/>
                  <a:gd name="T31" fmla="*/ 109 h 190"/>
                  <a:gd name="T32" fmla="*/ 77 w 155"/>
                  <a:gd name="T33" fmla="*/ 129 h 190"/>
                  <a:gd name="T34" fmla="*/ 89 w 155"/>
                  <a:gd name="T35" fmla="*/ 154 h 190"/>
                  <a:gd name="T36" fmla="*/ 84 w 155"/>
                  <a:gd name="T37" fmla="*/ 136 h 190"/>
                  <a:gd name="T38" fmla="*/ 89 w 155"/>
                  <a:gd name="T39" fmla="*/ 50 h 190"/>
                  <a:gd name="T40" fmla="*/ 77 w 155"/>
                  <a:gd name="T41" fmla="*/ 175 h 190"/>
                  <a:gd name="T42" fmla="*/ 77 w 155"/>
                  <a:gd name="T43" fmla="*/ 161 h 190"/>
                  <a:gd name="T44" fmla="*/ 77 w 155"/>
                  <a:gd name="T45" fmla="*/ 161 h 190"/>
                  <a:gd name="T46" fmla="*/ 66 w 155"/>
                  <a:gd name="T47" fmla="*/ 175 h 190"/>
                  <a:gd name="T48" fmla="*/ 77 w 155"/>
                  <a:gd name="T49" fmla="*/ 0 h 190"/>
                  <a:gd name="T50" fmla="*/ 70 w 155"/>
                  <a:gd name="T51" fmla="*/ 28 h 190"/>
                  <a:gd name="T52" fmla="*/ 66 w 155"/>
                  <a:gd name="T53" fmla="*/ 132 h 190"/>
                  <a:gd name="T54" fmla="*/ 66 w 155"/>
                  <a:gd name="T55" fmla="*/ 140 h 190"/>
                  <a:gd name="T56" fmla="*/ 77 w 155"/>
                  <a:gd name="T57" fmla="*/ 143 h 190"/>
                  <a:gd name="T58" fmla="*/ 77 w 155"/>
                  <a:gd name="T59" fmla="*/ 129 h 190"/>
                  <a:gd name="T60" fmla="*/ 68 w 155"/>
                  <a:gd name="T61" fmla="*/ 119 h 190"/>
                  <a:gd name="T62" fmla="*/ 77 w 155"/>
                  <a:gd name="T63" fmla="*/ 109 h 190"/>
                  <a:gd name="T64" fmla="*/ 77 w 155"/>
                  <a:gd name="T65" fmla="*/ 109 h 190"/>
                  <a:gd name="T66" fmla="*/ 77 w 155"/>
                  <a:gd name="T67" fmla="*/ 92 h 190"/>
                  <a:gd name="T68" fmla="*/ 77 w 155"/>
                  <a:gd name="T69" fmla="*/ 56 h 190"/>
                  <a:gd name="T70" fmla="*/ 77 w 155"/>
                  <a:gd name="T71" fmla="*/ 56 h 190"/>
                  <a:gd name="T72" fmla="*/ 0 w 155"/>
                  <a:gd name="T73" fmla="*/ 190 h 190"/>
                  <a:gd name="T74" fmla="*/ 47 w 155"/>
                  <a:gd name="T75" fmla="*/ 175 h 190"/>
                  <a:gd name="T76" fmla="*/ 66 w 155"/>
                  <a:gd name="T77" fmla="*/ 161 h 190"/>
                  <a:gd name="T78" fmla="*/ 66 w 155"/>
                  <a:gd name="T79" fmla="*/ 154 h 190"/>
                  <a:gd name="T80" fmla="*/ 62 w 155"/>
                  <a:gd name="T81" fmla="*/ 144 h 190"/>
                  <a:gd name="T82" fmla="*/ 65 w 155"/>
                  <a:gd name="T83" fmla="*/ 131 h 190"/>
                  <a:gd name="T84" fmla="*/ 66 w 155"/>
                  <a:gd name="T85" fmla="*/ 50 h 190"/>
                  <a:gd name="T86" fmla="*/ 47 w 155"/>
                  <a:gd name="T87" fmla="*/ 92 h 190"/>
                  <a:gd name="T88" fmla="*/ 52 w 155"/>
                  <a:gd name="T89" fmla="*/ 109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55" h="190">
                    <a:moveTo>
                      <a:pt x="89" y="175"/>
                    </a:moveTo>
                    <a:cubicBezTo>
                      <a:pt x="108" y="175"/>
                      <a:pt x="108" y="175"/>
                      <a:pt x="108" y="175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55" y="190"/>
                      <a:pt x="155" y="190"/>
                      <a:pt x="155" y="190"/>
                    </a:cubicBezTo>
                    <a:cubicBezTo>
                      <a:pt x="130" y="177"/>
                      <a:pt x="114" y="142"/>
                      <a:pt x="103" y="109"/>
                    </a:cubicBezTo>
                    <a:cubicBezTo>
                      <a:pt x="108" y="109"/>
                      <a:pt x="108" y="109"/>
                      <a:pt x="108" y="109"/>
                    </a:cubicBezTo>
                    <a:cubicBezTo>
                      <a:pt x="108" y="92"/>
                      <a:pt x="108" y="92"/>
                      <a:pt x="108" y="92"/>
                    </a:cubicBezTo>
                    <a:cubicBezTo>
                      <a:pt x="98" y="92"/>
                      <a:pt x="98" y="92"/>
                      <a:pt x="98" y="92"/>
                    </a:cubicBezTo>
                    <a:cubicBezTo>
                      <a:pt x="94" y="77"/>
                      <a:pt x="91" y="62"/>
                      <a:pt x="89" y="50"/>
                    </a:cubicBezTo>
                    <a:cubicBezTo>
                      <a:pt x="89" y="132"/>
                      <a:pt x="89" y="132"/>
                      <a:pt x="89" y="132"/>
                    </a:cubicBezTo>
                    <a:cubicBezTo>
                      <a:pt x="89" y="131"/>
                      <a:pt x="89" y="131"/>
                      <a:pt x="89" y="131"/>
                    </a:cubicBezTo>
                    <a:cubicBezTo>
                      <a:pt x="90" y="135"/>
                      <a:pt x="92" y="140"/>
                      <a:pt x="93" y="144"/>
                    </a:cubicBezTo>
                    <a:cubicBezTo>
                      <a:pt x="93" y="144"/>
                      <a:pt x="93" y="144"/>
                      <a:pt x="93" y="144"/>
                    </a:cubicBezTo>
                    <a:cubicBezTo>
                      <a:pt x="89" y="140"/>
                      <a:pt x="89" y="140"/>
                      <a:pt x="89" y="140"/>
                    </a:cubicBezTo>
                    <a:cubicBezTo>
                      <a:pt x="89" y="154"/>
                      <a:pt x="89" y="154"/>
                      <a:pt x="89" y="154"/>
                    </a:cubicBezTo>
                    <a:cubicBezTo>
                      <a:pt x="96" y="161"/>
                      <a:pt x="96" y="161"/>
                      <a:pt x="96" y="161"/>
                    </a:cubicBezTo>
                    <a:cubicBezTo>
                      <a:pt x="89" y="161"/>
                      <a:pt x="89" y="161"/>
                      <a:pt x="89" y="161"/>
                    </a:cubicBezTo>
                    <a:lnTo>
                      <a:pt x="89" y="175"/>
                    </a:lnTo>
                    <a:close/>
                    <a:moveTo>
                      <a:pt x="77" y="175"/>
                    </a:moveTo>
                    <a:cubicBezTo>
                      <a:pt x="89" y="175"/>
                      <a:pt x="89" y="175"/>
                      <a:pt x="89" y="175"/>
                    </a:cubicBezTo>
                    <a:cubicBezTo>
                      <a:pt x="89" y="161"/>
                      <a:pt x="89" y="161"/>
                      <a:pt x="89" y="161"/>
                    </a:cubicBezTo>
                    <a:cubicBezTo>
                      <a:pt x="77" y="161"/>
                      <a:pt x="77" y="161"/>
                      <a:pt x="77" y="161"/>
                    </a:cubicBezTo>
                    <a:cubicBezTo>
                      <a:pt x="77" y="175"/>
                      <a:pt x="77" y="175"/>
                      <a:pt x="77" y="175"/>
                    </a:cubicBezTo>
                    <a:close/>
                    <a:moveTo>
                      <a:pt x="89" y="50"/>
                    </a:moveTo>
                    <a:cubicBezTo>
                      <a:pt x="86" y="37"/>
                      <a:pt x="85" y="28"/>
                      <a:pt x="85" y="28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77" y="57"/>
                      <a:pt x="79" y="84"/>
                      <a:pt x="81" y="92"/>
                    </a:cubicBezTo>
                    <a:cubicBezTo>
                      <a:pt x="77" y="92"/>
                      <a:pt x="77" y="92"/>
                      <a:pt x="77" y="92"/>
                    </a:cubicBezTo>
                    <a:cubicBezTo>
                      <a:pt x="77" y="109"/>
                      <a:pt x="77" y="109"/>
                      <a:pt x="77" y="109"/>
                    </a:cubicBezTo>
                    <a:cubicBezTo>
                      <a:pt x="85" y="109"/>
                      <a:pt x="85" y="109"/>
                      <a:pt x="85" y="109"/>
                    </a:cubicBezTo>
                    <a:cubicBezTo>
                      <a:pt x="85" y="109"/>
                      <a:pt x="85" y="113"/>
                      <a:pt x="87" y="119"/>
                    </a:cubicBez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43"/>
                      <a:pt x="77" y="143"/>
                      <a:pt x="77" y="143"/>
                    </a:cubicBezTo>
                    <a:cubicBezTo>
                      <a:pt x="89" y="154"/>
                      <a:pt x="89" y="154"/>
                      <a:pt x="89" y="154"/>
                    </a:cubicBezTo>
                    <a:cubicBezTo>
                      <a:pt x="89" y="140"/>
                      <a:pt x="89" y="140"/>
                      <a:pt x="89" y="140"/>
                    </a:cubicBezTo>
                    <a:cubicBezTo>
                      <a:pt x="84" y="136"/>
                      <a:pt x="84" y="136"/>
                      <a:pt x="84" y="136"/>
                    </a:cubicBezTo>
                    <a:cubicBezTo>
                      <a:pt x="89" y="132"/>
                      <a:pt x="89" y="132"/>
                      <a:pt x="89" y="132"/>
                    </a:cubicBezTo>
                    <a:lnTo>
                      <a:pt x="89" y="50"/>
                    </a:lnTo>
                    <a:close/>
                    <a:moveTo>
                      <a:pt x="66" y="175"/>
                    </a:moveTo>
                    <a:cubicBezTo>
                      <a:pt x="77" y="175"/>
                      <a:pt x="77" y="175"/>
                      <a:pt x="77" y="175"/>
                    </a:cubicBezTo>
                    <a:cubicBezTo>
                      <a:pt x="77" y="175"/>
                      <a:pt x="77" y="175"/>
                      <a:pt x="77" y="175"/>
                    </a:cubicBezTo>
                    <a:cubicBezTo>
                      <a:pt x="77" y="161"/>
                      <a:pt x="77" y="161"/>
                      <a:pt x="77" y="161"/>
                    </a:cubicBezTo>
                    <a:cubicBezTo>
                      <a:pt x="77" y="161"/>
                      <a:pt x="77" y="161"/>
                      <a:pt x="77" y="161"/>
                    </a:cubicBezTo>
                    <a:cubicBezTo>
                      <a:pt x="77" y="161"/>
                      <a:pt x="77" y="161"/>
                      <a:pt x="77" y="161"/>
                    </a:cubicBezTo>
                    <a:cubicBezTo>
                      <a:pt x="66" y="161"/>
                      <a:pt x="66" y="161"/>
                      <a:pt x="66" y="161"/>
                    </a:cubicBezTo>
                    <a:cubicBezTo>
                      <a:pt x="66" y="175"/>
                      <a:pt x="66" y="175"/>
                      <a:pt x="66" y="175"/>
                    </a:cubicBezTo>
                    <a:close/>
                    <a:moveTo>
                      <a:pt x="77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0" y="28"/>
                      <a:pt x="70" y="28"/>
                      <a:pt x="70" y="28"/>
                    </a:cubicBezTo>
                    <a:cubicBezTo>
                      <a:pt x="70" y="28"/>
                      <a:pt x="69" y="37"/>
                      <a:pt x="66" y="50"/>
                    </a:cubicBezTo>
                    <a:cubicBezTo>
                      <a:pt x="66" y="132"/>
                      <a:pt x="66" y="132"/>
                      <a:pt x="66" y="132"/>
                    </a:cubicBezTo>
                    <a:cubicBezTo>
                      <a:pt x="70" y="136"/>
                      <a:pt x="70" y="136"/>
                      <a:pt x="70" y="136"/>
                    </a:cubicBezTo>
                    <a:cubicBezTo>
                      <a:pt x="66" y="140"/>
                      <a:pt x="66" y="140"/>
                      <a:pt x="66" y="140"/>
                    </a:cubicBezTo>
                    <a:cubicBezTo>
                      <a:pt x="66" y="154"/>
                      <a:pt x="66" y="154"/>
                      <a:pt x="66" y="154"/>
                    </a:cubicBezTo>
                    <a:cubicBezTo>
                      <a:pt x="77" y="143"/>
                      <a:pt x="77" y="143"/>
                      <a:pt x="77" y="143"/>
                    </a:cubicBezTo>
                    <a:cubicBezTo>
                      <a:pt x="77" y="143"/>
                      <a:pt x="77" y="143"/>
                      <a:pt x="77" y="143"/>
                    </a:cubicBez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29"/>
                      <a:pt x="77" y="129"/>
                      <a:pt x="77" y="129"/>
                    </a:cubicBezTo>
                    <a:cubicBezTo>
                      <a:pt x="68" y="119"/>
                      <a:pt x="68" y="119"/>
                      <a:pt x="68" y="119"/>
                    </a:cubicBezTo>
                    <a:cubicBezTo>
                      <a:pt x="69" y="113"/>
                      <a:pt x="70" y="109"/>
                      <a:pt x="70" y="109"/>
                    </a:cubicBezTo>
                    <a:cubicBezTo>
                      <a:pt x="77" y="109"/>
                      <a:pt x="77" y="109"/>
                      <a:pt x="77" y="109"/>
                    </a:cubicBezTo>
                    <a:cubicBezTo>
                      <a:pt x="77" y="109"/>
                      <a:pt x="77" y="109"/>
                      <a:pt x="77" y="109"/>
                    </a:cubicBezTo>
                    <a:cubicBezTo>
                      <a:pt x="77" y="109"/>
                      <a:pt x="77" y="109"/>
                      <a:pt x="77" y="109"/>
                    </a:cubicBezTo>
                    <a:cubicBezTo>
                      <a:pt x="77" y="92"/>
                      <a:pt x="77" y="92"/>
                      <a:pt x="77" y="92"/>
                    </a:cubicBezTo>
                    <a:cubicBezTo>
                      <a:pt x="77" y="92"/>
                      <a:pt x="77" y="92"/>
                      <a:pt x="77" y="92"/>
                    </a:cubicBezTo>
                    <a:cubicBezTo>
                      <a:pt x="74" y="92"/>
                      <a:pt x="74" y="92"/>
                      <a:pt x="74" y="92"/>
                    </a:cubicBezTo>
                    <a:cubicBezTo>
                      <a:pt x="76" y="84"/>
                      <a:pt x="77" y="56"/>
                      <a:pt x="77" y="56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77" y="56"/>
                      <a:pt x="77" y="56"/>
                      <a:pt x="77" y="56"/>
                    </a:cubicBezTo>
                    <a:lnTo>
                      <a:pt x="77" y="0"/>
                    </a:lnTo>
                    <a:close/>
                    <a:moveTo>
                      <a:pt x="0" y="190"/>
                    </a:moveTo>
                    <a:cubicBezTo>
                      <a:pt x="31" y="190"/>
                      <a:pt x="31" y="190"/>
                      <a:pt x="31" y="190"/>
                    </a:cubicBezTo>
                    <a:cubicBezTo>
                      <a:pt x="47" y="175"/>
                      <a:pt x="47" y="175"/>
                      <a:pt x="47" y="175"/>
                    </a:cubicBezTo>
                    <a:cubicBezTo>
                      <a:pt x="66" y="175"/>
                      <a:pt x="66" y="175"/>
                      <a:pt x="66" y="175"/>
                    </a:cubicBezTo>
                    <a:cubicBezTo>
                      <a:pt x="66" y="161"/>
                      <a:pt x="66" y="161"/>
                      <a:pt x="66" y="161"/>
                    </a:cubicBezTo>
                    <a:cubicBezTo>
                      <a:pt x="59" y="161"/>
                      <a:pt x="59" y="161"/>
                      <a:pt x="59" y="161"/>
                    </a:cubicBezTo>
                    <a:cubicBezTo>
                      <a:pt x="66" y="154"/>
                      <a:pt x="66" y="154"/>
                      <a:pt x="66" y="154"/>
                    </a:cubicBezTo>
                    <a:cubicBezTo>
                      <a:pt x="66" y="140"/>
                      <a:pt x="66" y="140"/>
                      <a:pt x="66" y="140"/>
                    </a:cubicBezTo>
                    <a:cubicBezTo>
                      <a:pt x="62" y="144"/>
                      <a:pt x="62" y="144"/>
                      <a:pt x="62" y="144"/>
                    </a:cubicBezTo>
                    <a:cubicBezTo>
                      <a:pt x="63" y="140"/>
                      <a:pt x="64" y="135"/>
                      <a:pt x="65" y="131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66" y="132"/>
                      <a:pt x="66" y="132"/>
                      <a:pt x="66" y="132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64" y="62"/>
                      <a:pt x="61" y="77"/>
                      <a:pt x="57" y="92"/>
                    </a:cubicBezTo>
                    <a:cubicBezTo>
                      <a:pt x="47" y="92"/>
                      <a:pt x="47" y="92"/>
                      <a:pt x="47" y="92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52" y="109"/>
                      <a:pt x="52" y="109"/>
                      <a:pt x="52" y="109"/>
                    </a:cubicBezTo>
                    <a:cubicBezTo>
                      <a:pt x="41" y="142"/>
                      <a:pt x="25" y="177"/>
                      <a:pt x="0" y="1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3" name="Freeform 152"/>
              <p:cNvSpPr>
                <a:spLocks/>
              </p:cNvSpPr>
              <p:nvPr/>
            </p:nvSpPr>
            <p:spPr bwMode="auto">
              <a:xfrm>
                <a:off x="-1196975" y="2162175"/>
                <a:ext cx="233363" cy="668338"/>
              </a:xfrm>
              <a:custGeom>
                <a:avLst/>
                <a:gdLst>
                  <a:gd name="T0" fmla="*/ 8 w 62"/>
                  <a:gd name="T1" fmla="*/ 21 h 178"/>
                  <a:gd name="T2" fmla="*/ 1 w 62"/>
                  <a:gd name="T3" fmla="*/ 43 h 178"/>
                  <a:gd name="T4" fmla="*/ 6 w 62"/>
                  <a:gd name="T5" fmla="*/ 62 h 178"/>
                  <a:gd name="T6" fmla="*/ 23 w 62"/>
                  <a:gd name="T7" fmla="*/ 82 h 178"/>
                  <a:gd name="T8" fmla="*/ 23 w 62"/>
                  <a:gd name="T9" fmla="*/ 178 h 178"/>
                  <a:gd name="T10" fmla="*/ 40 w 62"/>
                  <a:gd name="T11" fmla="*/ 178 h 178"/>
                  <a:gd name="T12" fmla="*/ 40 w 62"/>
                  <a:gd name="T13" fmla="*/ 82 h 178"/>
                  <a:gd name="T14" fmla="*/ 57 w 62"/>
                  <a:gd name="T15" fmla="*/ 62 h 178"/>
                  <a:gd name="T16" fmla="*/ 61 w 62"/>
                  <a:gd name="T17" fmla="*/ 43 h 178"/>
                  <a:gd name="T18" fmla="*/ 55 w 62"/>
                  <a:gd name="T19" fmla="*/ 21 h 178"/>
                  <a:gd name="T20" fmla="*/ 41 w 62"/>
                  <a:gd name="T21" fmla="*/ 1 h 178"/>
                  <a:gd name="T22" fmla="*/ 46 w 62"/>
                  <a:gd name="T23" fmla="*/ 42 h 178"/>
                  <a:gd name="T24" fmla="*/ 40 w 62"/>
                  <a:gd name="T25" fmla="*/ 42 h 178"/>
                  <a:gd name="T26" fmla="*/ 36 w 62"/>
                  <a:gd name="T27" fmla="*/ 0 h 178"/>
                  <a:gd name="T28" fmla="*/ 31 w 62"/>
                  <a:gd name="T29" fmla="*/ 0 h 178"/>
                  <a:gd name="T30" fmla="*/ 27 w 62"/>
                  <a:gd name="T31" fmla="*/ 0 h 178"/>
                  <a:gd name="T32" fmla="*/ 22 w 62"/>
                  <a:gd name="T33" fmla="*/ 42 h 178"/>
                  <a:gd name="T34" fmla="*/ 17 w 62"/>
                  <a:gd name="T35" fmla="*/ 42 h 178"/>
                  <a:gd name="T36" fmla="*/ 21 w 62"/>
                  <a:gd name="T37" fmla="*/ 1 h 178"/>
                  <a:gd name="T38" fmla="*/ 8 w 62"/>
                  <a:gd name="T39" fmla="*/ 2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2" h="178">
                    <a:moveTo>
                      <a:pt x="8" y="21"/>
                    </a:moveTo>
                    <a:cubicBezTo>
                      <a:pt x="5" y="29"/>
                      <a:pt x="2" y="36"/>
                      <a:pt x="1" y="43"/>
                    </a:cubicBezTo>
                    <a:cubicBezTo>
                      <a:pt x="0" y="51"/>
                      <a:pt x="2" y="56"/>
                      <a:pt x="6" y="62"/>
                    </a:cubicBezTo>
                    <a:cubicBezTo>
                      <a:pt x="9" y="68"/>
                      <a:pt x="15" y="77"/>
                      <a:pt x="23" y="82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40" y="178"/>
                      <a:pt x="40" y="178"/>
                      <a:pt x="40" y="178"/>
                    </a:cubicBezTo>
                    <a:cubicBezTo>
                      <a:pt x="40" y="82"/>
                      <a:pt x="40" y="82"/>
                      <a:pt x="40" y="82"/>
                    </a:cubicBezTo>
                    <a:cubicBezTo>
                      <a:pt x="47" y="78"/>
                      <a:pt x="53" y="68"/>
                      <a:pt x="57" y="62"/>
                    </a:cubicBezTo>
                    <a:cubicBezTo>
                      <a:pt x="60" y="56"/>
                      <a:pt x="62" y="51"/>
                      <a:pt x="61" y="43"/>
                    </a:cubicBezTo>
                    <a:cubicBezTo>
                      <a:pt x="60" y="36"/>
                      <a:pt x="57" y="29"/>
                      <a:pt x="55" y="21"/>
                    </a:cubicBezTo>
                    <a:cubicBezTo>
                      <a:pt x="53" y="16"/>
                      <a:pt x="49" y="2"/>
                      <a:pt x="41" y="1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14" y="2"/>
                      <a:pt x="10" y="16"/>
                      <a:pt x="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4" name="Freeform 153"/>
              <p:cNvSpPr>
                <a:spLocks/>
              </p:cNvSpPr>
              <p:nvPr/>
            </p:nvSpPr>
            <p:spPr bwMode="auto">
              <a:xfrm>
                <a:off x="-892175" y="2151062"/>
                <a:ext cx="244475" cy="679450"/>
              </a:xfrm>
              <a:custGeom>
                <a:avLst/>
                <a:gdLst>
                  <a:gd name="T0" fmla="*/ 41 w 65"/>
                  <a:gd name="T1" fmla="*/ 181 h 181"/>
                  <a:gd name="T2" fmla="*/ 41 w 65"/>
                  <a:gd name="T3" fmla="*/ 86 h 181"/>
                  <a:gd name="T4" fmla="*/ 65 w 65"/>
                  <a:gd name="T5" fmla="*/ 48 h 181"/>
                  <a:gd name="T6" fmla="*/ 33 w 65"/>
                  <a:gd name="T7" fmla="*/ 0 h 181"/>
                  <a:gd name="T8" fmla="*/ 0 w 65"/>
                  <a:gd name="T9" fmla="*/ 48 h 181"/>
                  <a:gd name="T10" fmla="*/ 24 w 65"/>
                  <a:gd name="T11" fmla="*/ 86 h 181"/>
                  <a:gd name="T12" fmla="*/ 24 w 65"/>
                  <a:gd name="T13" fmla="*/ 181 h 181"/>
                  <a:gd name="T14" fmla="*/ 41 w 65"/>
                  <a:gd name="T15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81">
                    <a:moveTo>
                      <a:pt x="41" y="181"/>
                    </a:moveTo>
                    <a:cubicBezTo>
                      <a:pt x="41" y="86"/>
                      <a:pt x="41" y="86"/>
                      <a:pt x="41" y="86"/>
                    </a:cubicBezTo>
                    <a:cubicBezTo>
                      <a:pt x="55" y="82"/>
                      <a:pt x="65" y="66"/>
                      <a:pt x="65" y="48"/>
                    </a:cubicBezTo>
                    <a:cubicBezTo>
                      <a:pt x="65" y="26"/>
                      <a:pt x="51" y="0"/>
                      <a:pt x="33" y="0"/>
                    </a:cubicBezTo>
                    <a:cubicBezTo>
                      <a:pt x="15" y="0"/>
                      <a:pt x="0" y="26"/>
                      <a:pt x="0" y="48"/>
                    </a:cubicBezTo>
                    <a:cubicBezTo>
                      <a:pt x="0" y="66"/>
                      <a:pt x="10" y="82"/>
                      <a:pt x="24" y="86"/>
                    </a:cubicBezTo>
                    <a:cubicBezTo>
                      <a:pt x="24" y="181"/>
                      <a:pt x="24" y="181"/>
                      <a:pt x="24" y="181"/>
                    </a:cubicBezTo>
                    <a:lnTo>
                      <a:pt x="41" y="1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5" name="Freeform 154"/>
              <p:cNvSpPr>
                <a:spLocks noEditPoints="1"/>
              </p:cNvSpPr>
              <p:nvPr/>
            </p:nvSpPr>
            <p:spPr bwMode="auto">
              <a:xfrm>
                <a:off x="-3724275" y="806450"/>
                <a:ext cx="581025" cy="147638"/>
              </a:xfrm>
              <a:custGeom>
                <a:avLst/>
                <a:gdLst>
                  <a:gd name="T0" fmla="*/ 182 w 366"/>
                  <a:gd name="T1" fmla="*/ 76 h 93"/>
                  <a:gd name="T2" fmla="*/ 314 w 366"/>
                  <a:gd name="T3" fmla="*/ 76 h 93"/>
                  <a:gd name="T4" fmla="*/ 324 w 366"/>
                  <a:gd name="T5" fmla="*/ 93 h 93"/>
                  <a:gd name="T6" fmla="*/ 366 w 366"/>
                  <a:gd name="T7" fmla="*/ 93 h 93"/>
                  <a:gd name="T8" fmla="*/ 298 w 366"/>
                  <a:gd name="T9" fmla="*/ 0 h 93"/>
                  <a:gd name="T10" fmla="*/ 255 w 366"/>
                  <a:gd name="T11" fmla="*/ 0 h 93"/>
                  <a:gd name="T12" fmla="*/ 265 w 366"/>
                  <a:gd name="T13" fmla="*/ 12 h 93"/>
                  <a:gd name="T14" fmla="*/ 182 w 366"/>
                  <a:gd name="T15" fmla="*/ 12 h 93"/>
                  <a:gd name="T16" fmla="*/ 182 w 366"/>
                  <a:gd name="T17" fmla="*/ 36 h 93"/>
                  <a:gd name="T18" fmla="*/ 284 w 366"/>
                  <a:gd name="T19" fmla="*/ 36 h 93"/>
                  <a:gd name="T20" fmla="*/ 295 w 366"/>
                  <a:gd name="T21" fmla="*/ 52 h 93"/>
                  <a:gd name="T22" fmla="*/ 182 w 366"/>
                  <a:gd name="T23" fmla="*/ 52 h 93"/>
                  <a:gd name="T24" fmla="*/ 182 w 366"/>
                  <a:gd name="T25" fmla="*/ 76 h 93"/>
                  <a:gd name="T26" fmla="*/ 52 w 366"/>
                  <a:gd name="T27" fmla="*/ 76 h 93"/>
                  <a:gd name="T28" fmla="*/ 182 w 366"/>
                  <a:gd name="T29" fmla="*/ 76 h 93"/>
                  <a:gd name="T30" fmla="*/ 182 w 366"/>
                  <a:gd name="T31" fmla="*/ 52 h 93"/>
                  <a:gd name="T32" fmla="*/ 71 w 366"/>
                  <a:gd name="T33" fmla="*/ 52 h 93"/>
                  <a:gd name="T34" fmla="*/ 82 w 366"/>
                  <a:gd name="T35" fmla="*/ 36 h 93"/>
                  <a:gd name="T36" fmla="*/ 82 w 366"/>
                  <a:gd name="T37" fmla="*/ 36 h 93"/>
                  <a:gd name="T38" fmla="*/ 182 w 366"/>
                  <a:gd name="T39" fmla="*/ 36 h 93"/>
                  <a:gd name="T40" fmla="*/ 182 w 366"/>
                  <a:gd name="T41" fmla="*/ 12 h 93"/>
                  <a:gd name="T42" fmla="*/ 101 w 366"/>
                  <a:gd name="T43" fmla="*/ 12 h 93"/>
                  <a:gd name="T44" fmla="*/ 111 w 366"/>
                  <a:gd name="T45" fmla="*/ 0 h 93"/>
                  <a:gd name="T46" fmla="*/ 68 w 366"/>
                  <a:gd name="T47" fmla="*/ 0 h 93"/>
                  <a:gd name="T48" fmla="*/ 0 w 366"/>
                  <a:gd name="T49" fmla="*/ 93 h 93"/>
                  <a:gd name="T50" fmla="*/ 42 w 366"/>
                  <a:gd name="T51" fmla="*/ 93 h 93"/>
                  <a:gd name="T52" fmla="*/ 52 w 366"/>
                  <a:gd name="T53" fmla="*/ 76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6" h="93">
                    <a:moveTo>
                      <a:pt x="182" y="76"/>
                    </a:moveTo>
                    <a:lnTo>
                      <a:pt x="314" y="76"/>
                    </a:lnTo>
                    <a:lnTo>
                      <a:pt x="324" y="93"/>
                    </a:lnTo>
                    <a:lnTo>
                      <a:pt x="366" y="93"/>
                    </a:lnTo>
                    <a:lnTo>
                      <a:pt x="298" y="0"/>
                    </a:lnTo>
                    <a:lnTo>
                      <a:pt x="255" y="0"/>
                    </a:lnTo>
                    <a:lnTo>
                      <a:pt x="265" y="12"/>
                    </a:lnTo>
                    <a:lnTo>
                      <a:pt x="182" y="12"/>
                    </a:lnTo>
                    <a:lnTo>
                      <a:pt x="182" y="36"/>
                    </a:lnTo>
                    <a:lnTo>
                      <a:pt x="284" y="36"/>
                    </a:lnTo>
                    <a:lnTo>
                      <a:pt x="295" y="52"/>
                    </a:lnTo>
                    <a:lnTo>
                      <a:pt x="182" y="52"/>
                    </a:lnTo>
                    <a:lnTo>
                      <a:pt x="182" y="76"/>
                    </a:lnTo>
                    <a:close/>
                    <a:moveTo>
                      <a:pt x="52" y="76"/>
                    </a:moveTo>
                    <a:lnTo>
                      <a:pt x="182" y="76"/>
                    </a:lnTo>
                    <a:lnTo>
                      <a:pt x="182" y="52"/>
                    </a:lnTo>
                    <a:lnTo>
                      <a:pt x="71" y="52"/>
                    </a:lnTo>
                    <a:lnTo>
                      <a:pt x="82" y="36"/>
                    </a:lnTo>
                    <a:lnTo>
                      <a:pt x="82" y="36"/>
                    </a:lnTo>
                    <a:lnTo>
                      <a:pt x="182" y="36"/>
                    </a:lnTo>
                    <a:lnTo>
                      <a:pt x="182" y="12"/>
                    </a:lnTo>
                    <a:lnTo>
                      <a:pt x="101" y="12"/>
                    </a:lnTo>
                    <a:lnTo>
                      <a:pt x="111" y="0"/>
                    </a:lnTo>
                    <a:lnTo>
                      <a:pt x="68" y="0"/>
                    </a:lnTo>
                    <a:lnTo>
                      <a:pt x="0" y="93"/>
                    </a:lnTo>
                    <a:lnTo>
                      <a:pt x="42" y="93"/>
                    </a:lnTo>
                    <a:lnTo>
                      <a:pt x="52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6" name="Freeform 155"/>
              <p:cNvSpPr>
                <a:spLocks noEditPoints="1"/>
              </p:cNvSpPr>
              <p:nvPr/>
            </p:nvSpPr>
            <p:spPr bwMode="auto">
              <a:xfrm>
                <a:off x="-3694113" y="239712"/>
                <a:ext cx="533400" cy="549275"/>
              </a:xfrm>
              <a:custGeom>
                <a:avLst/>
                <a:gdLst>
                  <a:gd name="T0" fmla="*/ 281 w 336"/>
                  <a:gd name="T1" fmla="*/ 0 h 346"/>
                  <a:gd name="T2" fmla="*/ 310 w 336"/>
                  <a:gd name="T3" fmla="*/ 73 h 346"/>
                  <a:gd name="T4" fmla="*/ 310 w 336"/>
                  <a:gd name="T5" fmla="*/ 241 h 346"/>
                  <a:gd name="T6" fmla="*/ 281 w 336"/>
                  <a:gd name="T7" fmla="*/ 275 h 346"/>
                  <a:gd name="T8" fmla="*/ 310 w 336"/>
                  <a:gd name="T9" fmla="*/ 305 h 346"/>
                  <a:gd name="T10" fmla="*/ 281 w 336"/>
                  <a:gd name="T11" fmla="*/ 305 h 346"/>
                  <a:gd name="T12" fmla="*/ 336 w 336"/>
                  <a:gd name="T13" fmla="*/ 346 h 346"/>
                  <a:gd name="T14" fmla="*/ 336 w 336"/>
                  <a:gd name="T15" fmla="*/ 0 h 346"/>
                  <a:gd name="T16" fmla="*/ 168 w 336"/>
                  <a:gd name="T17" fmla="*/ 0 h 346"/>
                  <a:gd name="T18" fmla="*/ 267 w 336"/>
                  <a:gd name="T19" fmla="*/ 24 h 346"/>
                  <a:gd name="T20" fmla="*/ 168 w 336"/>
                  <a:gd name="T21" fmla="*/ 45 h 346"/>
                  <a:gd name="T22" fmla="*/ 281 w 336"/>
                  <a:gd name="T23" fmla="*/ 73 h 346"/>
                  <a:gd name="T24" fmla="*/ 281 w 336"/>
                  <a:gd name="T25" fmla="*/ 0 h 346"/>
                  <a:gd name="T26" fmla="*/ 281 w 336"/>
                  <a:gd name="T27" fmla="*/ 346 h 346"/>
                  <a:gd name="T28" fmla="*/ 250 w 336"/>
                  <a:gd name="T29" fmla="*/ 305 h 346"/>
                  <a:gd name="T30" fmla="*/ 281 w 336"/>
                  <a:gd name="T31" fmla="*/ 275 h 346"/>
                  <a:gd name="T32" fmla="*/ 168 w 336"/>
                  <a:gd name="T33" fmla="*/ 241 h 346"/>
                  <a:gd name="T34" fmla="*/ 168 w 336"/>
                  <a:gd name="T35" fmla="*/ 0 h 346"/>
                  <a:gd name="T36" fmla="*/ 56 w 336"/>
                  <a:gd name="T37" fmla="*/ 73 h 346"/>
                  <a:gd name="T38" fmla="*/ 168 w 336"/>
                  <a:gd name="T39" fmla="*/ 45 h 346"/>
                  <a:gd name="T40" fmla="*/ 71 w 336"/>
                  <a:gd name="T41" fmla="*/ 24 h 346"/>
                  <a:gd name="T42" fmla="*/ 168 w 336"/>
                  <a:gd name="T43" fmla="*/ 24 h 346"/>
                  <a:gd name="T44" fmla="*/ 168 w 336"/>
                  <a:gd name="T45" fmla="*/ 0 h 346"/>
                  <a:gd name="T46" fmla="*/ 168 w 336"/>
                  <a:gd name="T47" fmla="*/ 346 h 346"/>
                  <a:gd name="T48" fmla="*/ 56 w 336"/>
                  <a:gd name="T49" fmla="*/ 241 h 346"/>
                  <a:gd name="T50" fmla="*/ 85 w 336"/>
                  <a:gd name="T51" fmla="*/ 275 h 346"/>
                  <a:gd name="T52" fmla="*/ 85 w 336"/>
                  <a:gd name="T53" fmla="*/ 305 h 346"/>
                  <a:gd name="T54" fmla="*/ 56 w 336"/>
                  <a:gd name="T55" fmla="*/ 346 h 346"/>
                  <a:gd name="T56" fmla="*/ 0 w 336"/>
                  <a:gd name="T57" fmla="*/ 0 h 346"/>
                  <a:gd name="T58" fmla="*/ 56 w 336"/>
                  <a:gd name="T59" fmla="*/ 346 h 346"/>
                  <a:gd name="T60" fmla="*/ 26 w 336"/>
                  <a:gd name="T61" fmla="*/ 305 h 346"/>
                  <a:gd name="T62" fmla="*/ 56 w 336"/>
                  <a:gd name="T63" fmla="*/ 275 h 346"/>
                  <a:gd name="T64" fmla="*/ 26 w 336"/>
                  <a:gd name="T65" fmla="*/ 241 h 346"/>
                  <a:gd name="T66" fmla="*/ 56 w 336"/>
                  <a:gd name="T67" fmla="*/ 73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36" h="346">
                    <a:moveTo>
                      <a:pt x="336" y="0"/>
                    </a:moveTo>
                    <a:lnTo>
                      <a:pt x="281" y="0"/>
                    </a:lnTo>
                    <a:lnTo>
                      <a:pt x="281" y="73"/>
                    </a:lnTo>
                    <a:lnTo>
                      <a:pt x="310" y="73"/>
                    </a:lnTo>
                    <a:lnTo>
                      <a:pt x="310" y="241"/>
                    </a:lnTo>
                    <a:lnTo>
                      <a:pt x="310" y="241"/>
                    </a:lnTo>
                    <a:lnTo>
                      <a:pt x="281" y="241"/>
                    </a:lnTo>
                    <a:lnTo>
                      <a:pt x="281" y="275"/>
                    </a:lnTo>
                    <a:lnTo>
                      <a:pt x="310" y="275"/>
                    </a:lnTo>
                    <a:lnTo>
                      <a:pt x="310" y="305"/>
                    </a:lnTo>
                    <a:lnTo>
                      <a:pt x="310" y="305"/>
                    </a:lnTo>
                    <a:lnTo>
                      <a:pt x="281" y="305"/>
                    </a:lnTo>
                    <a:lnTo>
                      <a:pt x="281" y="346"/>
                    </a:lnTo>
                    <a:lnTo>
                      <a:pt x="336" y="346"/>
                    </a:lnTo>
                    <a:lnTo>
                      <a:pt x="336" y="0"/>
                    </a:lnTo>
                    <a:lnTo>
                      <a:pt x="336" y="0"/>
                    </a:lnTo>
                    <a:close/>
                    <a:moveTo>
                      <a:pt x="281" y="0"/>
                    </a:moveTo>
                    <a:lnTo>
                      <a:pt x="168" y="0"/>
                    </a:lnTo>
                    <a:lnTo>
                      <a:pt x="168" y="24"/>
                    </a:lnTo>
                    <a:lnTo>
                      <a:pt x="267" y="24"/>
                    </a:lnTo>
                    <a:lnTo>
                      <a:pt x="267" y="45"/>
                    </a:lnTo>
                    <a:lnTo>
                      <a:pt x="168" y="45"/>
                    </a:lnTo>
                    <a:lnTo>
                      <a:pt x="168" y="73"/>
                    </a:lnTo>
                    <a:lnTo>
                      <a:pt x="281" y="73"/>
                    </a:lnTo>
                    <a:lnTo>
                      <a:pt x="281" y="0"/>
                    </a:lnTo>
                    <a:lnTo>
                      <a:pt x="281" y="0"/>
                    </a:lnTo>
                    <a:close/>
                    <a:moveTo>
                      <a:pt x="168" y="346"/>
                    </a:moveTo>
                    <a:lnTo>
                      <a:pt x="281" y="346"/>
                    </a:lnTo>
                    <a:lnTo>
                      <a:pt x="281" y="305"/>
                    </a:lnTo>
                    <a:lnTo>
                      <a:pt x="250" y="305"/>
                    </a:lnTo>
                    <a:lnTo>
                      <a:pt x="250" y="275"/>
                    </a:lnTo>
                    <a:lnTo>
                      <a:pt x="281" y="275"/>
                    </a:lnTo>
                    <a:lnTo>
                      <a:pt x="281" y="241"/>
                    </a:lnTo>
                    <a:lnTo>
                      <a:pt x="168" y="241"/>
                    </a:lnTo>
                    <a:lnTo>
                      <a:pt x="168" y="346"/>
                    </a:lnTo>
                    <a:close/>
                    <a:moveTo>
                      <a:pt x="168" y="0"/>
                    </a:moveTo>
                    <a:lnTo>
                      <a:pt x="56" y="0"/>
                    </a:lnTo>
                    <a:lnTo>
                      <a:pt x="56" y="73"/>
                    </a:lnTo>
                    <a:lnTo>
                      <a:pt x="168" y="73"/>
                    </a:lnTo>
                    <a:lnTo>
                      <a:pt x="168" y="45"/>
                    </a:lnTo>
                    <a:lnTo>
                      <a:pt x="71" y="45"/>
                    </a:lnTo>
                    <a:lnTo>
                      <a:pt x="71" y="24"/>
                    </a:lnTo>
                    <a:lnTo>
                      <a:pt x="71" y="24"/>
                    </a:lnTo>
                    <a:lnTo>
                      <a:pt x="168" y="24"/>
                    </a:lnTo>
                    <a:lnTo>
                      <a:pt x="168" y="0"/>
                    </a:lnTo>
                    <a:lnTo>
                      <a:pt x="168" y="0"/>
                    </a:lnTo>
                    <a:close/>
                    <a:moveTo>
                      <a:pt x="56" y="346"/>
                    </a:moveTo>
                    <a:lnTo>
                      <a:pt x="168" y="346"/>
                    </a:lnTo>
                    <a:lnTo>
                      <a:pt x="168" y="241"/>
                    </a:lnTo>
                    <a:lnTo>
                      <a:pt x="56" y="241"/>
                    </a:lnTo>
                    <a:lnTo>
                      <a:pt x="56" y="275"/>
                    </a:lnTo>
                    <a:lnTo>
                      <a:pt x="85" y="275"/>
                    </a:lnTo>
                    <a:lnTo>
                      <a:pt x="85" y="305"/>
                    </a:lnTo>
                    <a:lnTo>
                      <a:pt x="85" y="305"/>
                    </a:lnTo>
                    <a:lnTo>
                      <a:pt x="56" y="305"/>
                    </a:lnTo>
                    <a:lnTo>
                      <a:pt x="56" y="346"/>
                    </a:lnTo>
                    <a:close/>
                    <a:moveTo>
                      <a:pt x="56" y="0"/>
                    </a:moveTo>
                    <a:lnTo>
                      <a:pt x="0" y="0"/>
                    </a:lnTo>
                    <a:lnTo>
                      <a:pt x="0" y="346"/>
                    </a:lnTo>
                    <a:lnTo>
                      <a:pt x="56" y="346"/>
                    </a:lnTo>
                    <a:lnTo>
                      <a:pt x="56" y="305"/>
                    </a:lnTo>
                    <a:lnTo>
                      <a:pt x="26" y="305"/>
                    </a:lnTo>
                    <a:lnTo>
                      <a:pt x="26" y="275"/>
                    </a:lnTo>
                    <a:lnTo>
                      <a:pt x="56" y="275"/>
                    </a:lnTo>
                    <a:lnTo>
                      <a:pt x="56" y="241"/>
                    </a:lnTo>
                    <a:lnTo>
                      <a:pt x="26" y="241"/>
                    </a:lnTo>
                    <a:lnTo>
                      <a:pt x="26" y="73"/>
                    </a:lnTo>
                    <a:lnTo>
                      <a:pt x="56" y="73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7" name="Rectangle 156"/>
              <p:cNvSpPr>
                <a:spLocks noChangeArrowheads="1"/>
              </p:cNvSpPr>
              <p:nvPr/>
            </p:nvSpPr>
            <p:spPr bwMode="auto">
              <a:xfrm>
                <a:off x="-2574925" y="4899025"/>
                <a:ext cx="558800" cy="65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8" name="Freeform 157"/>
              <p:cNvSpPr>
                <a:spLocks noEditPoints="1"/>
              </p:cNvSpPr>
              <p:nvPr/>
            </p:nvSpPr>
            <p:spPr bwMode="auto">
              <a:xfrm>
                <a:off x="-2574925" y="5030788"/>
                <a:ext cx="558800" cy="225425"/>
              </a:xfrm>
              <a:custGeom>
                <a:avLst/>
                <a:gdLst>
                  <a:gd name="T0" fmla="*/ 298 w 352"/>
                  <a:gd name="T1" fmla="*/ 142 h 142"/>
                  <a:gd name="T2" fmla="*/ 352 w 352"/>
                  <a:gd name="T3" fmla="*/ 142 h 142"/>
                  <a:gd name="T4" fmla="*/ 352 w 352"/>
                  <a:gd name="T5" fmla="*/ 0 h 142"/>
                  <a:gd name="T6" fmla="*/ 298 w 352"/>
                  <a:gd name="T7" fmla="*/ 0 h 142"/>
                  <a:gd name="T8" fmla="*/ 298 w 352"/>
                  <a:gd name="T9" fmla="*/ 69 h 142"/>
                  <a:gd name="T10" fmla="*/ 298 w 352"/>
                  <a:gd name="T11" fmla="*/ 69 h 142"/>
                  <a:gd name="T12" fmla="*/ 324 w 352"/>
                  <a:gd name="T13" fmla="*/ 95 h 142"/>
                  <a:gd name="T14" fmla="*/ 298 w 352"/>
                  <a:gd name="T15" fmla="*/ 121 h 142"/>
                  <a:gd name="T16" fmla="*/ 298 w 352"/>
                  <a:gd name="T17" fmla="*/ 142 h 142"/>
                  <a:gd name="T18" fmla="*/ 0 w 352"/>
                  <a:gd name="T19" fmla="*/ 142 h 142"/>
                  <a:gd name="T20" fmla="*/ 298 w 352"/>
                  <a:gd name="T21" fmla="*/ 142 h 142"/>
                  <a:gd name="T22" fmla="*/ 298 w 352"/>
                  <a:gd name="T23" fmla="*/ 121 h 142"/>
                  <a:gd name="T24" fmla="*/ 272 w 352"/>
                  <a:gd name="T25" fmla="*/ 95 h 142"/>
                  <a:gd name="T26" fmla="*/ 298 w 352"/>
                  <a:gd name="T27" fmla="*/ 69 h 142"/>
                  <a:gd name="T28" fmla="*/ 298 w 352"/>
                  <a:gd name="T29" fmla="*/ 0 h 142"/>
                  <a:gd name="T30" fmla="*/ 0 w 352"/>
                  <a:gd name="T31" fmla="*/ 0 h 142"/>
                  <a:gd name="T32" fmla="*/ 0 w 352"/>
                  <a:gd name="T33" fmla="*/ 142 h 142"/>
                  <a:gd name="T34" fmla="*/ 0 w 352"/>
                  <a:gd name="T35" fmla="*/ 142 h 142"/>
                  <a:gd name="T36" fmla="*/ 298 w 352"/>
                  <a:gd name="T37" fmla="*/ 69 h 142"/>
                  <a:gd name="T38" fmla="*/ 298 w 352"/>
                  <a:gd name="T39" fmla="*/ 69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52" h="142">
                    <a:moveTo>
                      <a:pt x="298" y="142"/>
                    </a:moveTo>
                    <a:lnTo>
                      <a:pt x="352" y="142"/>
                    </a:lnTo>
                    <a:lnTo>
                      <a:pt x="352" y="0"/>
                    </a:lnTo>
                    <a:lnTo>
                      <a:pt x="298" y="0"/>
                    </a:lnTo>
                    <a:lnTo>
                      <a:pt x="298" y="69"/>
                    </a:lnTo>
                    <a:lnTo>
                      <a:pt x="298" y="69"/>
                    </a:lnTo>
                    <a:lnTo>
                      <a:pt x="324" y="95"/>
                    </a:lnTo>
                    <a:lnTo>
                      <a:pt x="298" y="121"/>
                    </a:lnTo>
                    <a:lnTo>
                      <a:pt x="298" y="142"/>
                    </a:lnTo>
                    <a:close/>
                    <a:moveTo>
                      <a:pt x="0" y="142"/>
                    </a:moveTo>
                    <a:lnTo>
                      <a:pt x="298" y="142"/>
                    </a:lnTo>
                    <a:lnTo>
                      <a:pt x="298" y="121"/>
                    </a:lnTo>
                    <a:lnTo>
                      <a:pt x="272" y="95"/>
                    </a:lnTo>
                    <a:lnTo>
                      <a:pt x="298" y="69"/>
                    </a:lnTo>
                    <a:lnTo>
                      <a:pt x="298" y="0"/>
                    </a:lnTo>
                    <a:lnTo>
                      <a:pt x="0" y="0"/>
                    </a:lnTo>
                    <a:lnTo>
                      <a:pt x="0" y="142"/>
                    </a:lnTo>
                    <a:lnTo>
                      <a:pt x="0" y="142"/>
                    </a:lnTo>
                    <a:close/>
                    <a:moveTo>
                      <a:pt x="298" y="69"/>
                    </a:moveTo>
                    <a:lnTo>
                      <a:pt x="298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9" name="Freeform 158"/>
              <p:cNvSpPr>
                <a:spLocks noEditPoints="1"/>
              </p:cNvSpPr>
              <p:nvPr/>
            </p:nvSpPr>
            <p:spPr bwMode="auto">
              <a:xfrm>
                <a:off x="-2574925" y="5030788"/>
                <a:ext cx="558800" cy="225425"/>
              </a:xfrm>
              <a:custGeom>
                <a:avLst/>
                <a:gdLst>
                  <a:gd name="T0" fmla="*/ 298 w 352"/>
                  <a:gd name="T1" fmla="*/ 142 h 142"/>
                  <a:gd name="T2" fmla="*/ 352 w 352"/>
                  <a:gd name="T3" fmla="*/ 142 h 142"/>
                  <a:gd name="T4" fmla="*/ 352 w 352"/>
                  <a:gd name="T5" fmla="*/ 0 h 142"/>
                  <a:gd name="T6" fmla="*/ 298 w 352"/>
                  <a:gd name="T7" fmla="*/ 0 h 142"/>
                  <a:gd name="T8" fmla="*/ 298 w 352"/>
                  <a:gd name="T9" fmla="*/ 69 h 142"/>
                  <a:gd name="T10" fmla="*/ 298 w 352"/>
                  <a:gd name="T11" fmla="*/ 69 h 142"/>
                  <a:gd name="T12" fmla="*/ 324 w 352"/>
                  <a:gd name="T13" fmla="*/ 95 h 142"/>
                  <a:gd name="T14" fmla="*/ 298 w 352"/>
                  <a:gd name="T15" fmla="*/ 121 h 142"/>
                  <a:gd name="T16" fmla="*/ 298 w 352"/>
                  <a:gd name="T17" fmla="*/ 142 h 142"/>
                  <a:gd name="T18" fmla="*/ 0 w 352"/>
                  <a:gd name="T19" fmla="*/ 142 h 142"/>
                  <a:gd name="T20" fmla="*/ 298 w 352"/>
                  <a:gd name="T21" fmla="*/ 142 h 142"/>
                  <a:gd name="T22" fmla="*/ 298 w 352"/>
                  <a:gd name="T23" fmla="*/ 121 h 142"/>
                  <a:gd name="T24" fmla="*/ 272 w 352"/>
                  <a:gd name="T25" fmla="*/ 95 h 142"/>
                  <a:gd name="T26" fmla="*/ 298 w 352"/>
                  <a:gd name="T27" fmla="*/ 69 h 142"/>
                  <a:gd name="T28" fmla="*/ 298 w 352"/>
                  <a:gd name="T29" fmla="*/ 0 h 142"/>
                  <a:gd name="T30" fmla="*/ 0 w 352"/>
                  <a:gd name="T31" fmla="*/ 0 h 142"/>
                  <a:gd name="T32" fmla="*/ 0 w 352"/>
                  <a:gd name="T33" fmla="*/ 142 h 142"/>
                  <a:gd name="T34" fmla="*/ 0 w 352"/>
                  <a:gd name="T35" fmla="*/ 142 h 142"/>
                  <a:gd name="T36" fmla="*/ 298 w 352"/>
                  <a:gd name="T37" fmla="*/ 69 h 142"/>
                  <a:gd name="T38" fmla="*/ 298 w 352"/>
                  <a:gd name="T39" fmla="*/ 69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52" h="142">
                    <a:moveTo>
                      <a:pt x="298" y="142"/>
                    </a:moveTo>
                    <a:lnTo>
                      <a:pt x="352" y="142"/>
                    </a:lnTo>
                    <a:lnTo>
                      <a:pt x="352" y="0"/>
                    </a:lnTo>
                    <a:lnTo>
                      <a:pt x="298" y="0"/>
                    </a:lnTo>
                    <a:lnTo>
                      <a:pt x="298" y="69"/>
                    </a:lnTo>
                    <a:lnTo>
                      <a:pt x="298" y="69"/>
                    </a:lnTo>
                    <a:lnTo>
                      <a:pt x="324" y="95"/>
                    </a:lnTo>
                    <a:lnTo>
                      <a:pt x="298" y="121"/>
                    </a:lnTo>
                    <a:lnTo>
                      <a:pt x="298" y="142"/>
                    </a:lnTo>
                    <a:moveTo>
                      <a:pt x="0" y="142"/>
                    </a:moveTo>
                    <a:lnTo>
                      <a:pt x="298" y="142"/>
                    </a:lnTo>
                    <a:lnTo>
                      <a:pt x="298" y="121"/>
                    </a:lnTo>
                    <a:lnTo>
                      <a:pt x="272" y="95"/>
                    </a:lnTo>
                    <a:lnTo>
                      <a:pt x="298" y="69"/>
                    </a:lnTo>
                    <a:lnTo>
                      <a:pt x="298" y="0"/>
                    </a:lnTo>
                    <a:lnTo>
                      <a:pt x="0" y="0"/>
                    </a:lnTo>
                    <a:lnTo>
                      <a:pt x="0" y="142"/>
                    </a:lnTo>
                    <a:lnTo>
                      <a:pt x="0" y="142"/>
                    </a:lnTo>
                    <a:moveTo>
                      <a:pt x="298" y="69"/>
                    </a:moveTo>
                    <a:lnTo>
                      <a:pt x="298" y="69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0" name="Freeform 159"/>
              <p:cNvSpPr>
                <a:spLocks noEditPoints="1"/>
              </p:cNvSpPr>
              <p:nvPr/>
            </p:nvSpPr>
            <p:spPr bwMode="auto">
              <a:xfrm>
                <a:off x="-3187700" y="7847013"/>
                <a:ext cx="525463" cy="327025"/>
              </a:xfrm>
              <a:custGeom>
                <a:avLst/>
                <a:gdLst>
                  <a:gd name="T0" fmla="*/ 260 w 331"/>
                  <a:gd name="T1" fmla="*/ 206 h 206"/>
                  <a:gd name="T2" fmla="*/ 331 w 331"/>
                  <a:gd name="T3" fmla="*/ 206 h 206"/>
                  <a:gd name="T4" fmla="*/ 331 w 331"/>
                  <a:gd name="T5" fmla="*/ 114 h 206"/>
                  <a:gd name="T6" fmla="*/ 291 w 331"/>
                  <a:gd name="T7" fmla="*/ 114 h 206"/>
                  <a:gd name="T8" fmla="*/ 291 w 331"/>
                  <a:gd name="T9" fmla="*/ 0 h 206"/>
                  <a:gd name="T10" fmla="*/ 260 w 331"/>
                  <a:gd name="T11" fmla="*/ 0 h 206"/>
                  <a:gd name="T12" fmla="*/ 260 w 331"/>
                  <a:gd name="T13" fmla="*/ 144 h 206"/>
                  <a:gd name="T14" fmla="*/ 289 w 331"/>
                  <a:gd name="T15" fmla="*/ 144 h 206"/>
                  <a:gd name="T16" fmla="*/ 289 w 331"/>
                  <a:gd name="T17" fmla="*/ 185 h 206"/>
                  <a:gd name="T18" fmla="*/ 289 w 331"/>
                  <a:gd name="T19" fmla="*/ 185 h 206"/>
                  <a:gd name="T20" fmla="*/ 260 w 331"/>
                  <a:gd name="T21" fmla="*/ 185 h 206"/>
                  <a:gd name="T22" fmla="*/ 260 w 331"/>
                  <a:gd name="T23" fmla="*/ 206 h 206"/>
                  <a:gd name="T24" fmla="*/ 215 w 331"/>
                  <a:gd name="T25" fmla="*/ 0 h 206"/>
                  <a:gd name="T26" fmla="*/ 215 w 331"/>
                  <a:gd name="T27" fmla="*/ 114 h 206"/>
                  <a:gd name="T28" fmla="*/ 166 w 331"/>
                  <a:gd name="T29" fmla="*/ 114 h 206"/>
                  <a:gd name="T30" fmla="*/ 166 w 331"/>
                  <a:gd name="T31" fmla="*/ 144 h 206"/>
                  <a:gd name="T32" fmla="*/ 194 w 331"/>
                  <a:gd name="T33" fmla="*/ 144 h 206"/>
                  <a:gd name="T34" fmla="*/ 194 w 331"/>
                  <a:gd name="T35" fmla="*/ 185 h 206"/>
                  <a:gd name="T36" fmla="*/ 194 w 331"/>
                  <a:gd name="T37" fmla="*/ 185 h 206"/>
                  <a:gd name="T38" fmla="*/ 166 w 331"/>
                  <a:gd name="T39" fmla="*/ 185 h 206"/>
                  <a:gd name="T40" fmla="*/ 166 w 331"/>
                  <a:gd name="T41" fmla="*/ 206 h 206"/>
                  <a:gd name="T42" fmla="*/ 260 w 331"/>
                  <a:gd name="T43" fmla="*/ 206 h 206"/>
                  <a:gd name="T44" fmla="*/ 260 w 331"/>
                  <a:gd name="T45" fmla="*/ 185 h 206"/>
                  <a:gd name="T46" fmla="*/ 232 w 331"/>
                  <a:gd name="T47" fmla="*/ 185 h 206"/>
                  <a:gd name="T48" fmla="*/ 232 w 331"/>
                  <a:gd name="T49" fmla="*/ 144 h 206"/>
                  <a:gd name="T50" fmla="*/ 260 w 331"/>
                  <a:gd name="T51" fmla="*/ 144 h 206"/>
                  <a:gd name="T52" fmla="*/ 260 w 331"/>
                  <a:gd name="T53" fmla="*/ 0 h 206"/>
                  <a:gd name="T54" fmla="*/ 215 w 331"/>
                  <a:gd name="T55" fmla="*/ 0 h 206"/>
                  <a:gd name="T56" fmla="*/ 166 w 331"/>
                  <a:gd name="T57" fmla="*/ 114 h 206"/>
                  <a:gd name="T58" fmla="*/ 71 w 331"/>
                  <a:gd name="T59" fmla="*/ 114 h 206"/>
                  <a:gd name="T60" fmla="*/ 71 w 331"/>
                  <a:gd name="T61" fmla="*/ 144 h 206"/>
                  <a:gd name="T62" fmla="*/ 99 w 331"/>
                  <a:gd name="T63" fmla="*/ 144 h 206"/>
                  <a:gd name="T64" fmla="*/ 99 w 331"/>
                  <a:gd name="T65" fmla="*/ 185 h 206"/>
                  <a:gd name="T66" fmla="*/ 99 w 331"/>
                  <a:gd name="T67" fmla="*/ 185 h 206"/>
                  <a:gd name="T68" fmla="*/ 71 w 331"/>
                  <a:gd name="T69" fmla="*/ 185 h 206"/>
                  <a:gd name="T70" fmla="*/ 71 w 331"/>
                  <a:gd name="T71" fmla="*/ 206 h 206"/>
                  <a:gd name="T72" fmla="*/ 166 w 331"/>
                  <a:gd name="T73" fmla="*/ 206 h 206"/>
                  <a:gd name="T74" fmla="*/ 166 w 331"/>
                  <a:gd name="T75" fmla="*/ 185 h 206"/>
                  <a:gd name="T76" fmla="*/ 137 w 331"/>
                  <a:gd name="T77" fmla="*/ 185 h 206"/>
                  <a:gd name="T78" fmla="*/ 137 w 331"/>
                  <a:gd name="T79" fmla="*/ 144 h 206"/>
                  <a:gd name="T80" fmla="*/ 166 w 331"/>
                  <a:gd name="T81" fmla="*/ 144 h 206"/>
                  <a:gd name="T82" fmla="*/ 166 w 331"/>
                  <a:gd name="T83" fmla="*/ 114 h 206"/>
                  <a:gd name="T84" fmla="*/ 71 w 331"/>
                  <a:gd name="T85" fmla="*/ 114 h 206"/>
                  <a:gd name="T86" fmla="*/ 0 w 331"/>
                  <a:gd name="T87" fmla="*/ 114 h 206"/>
                  <a:gd name="T88" fmla="*/ 0 w 331"/>
                  <a:gd name="T89" fmla="*/ 206 h 206"/>
                  <a:gd name="T90" fmla="*/ 71 w 331"/>
                  <a:gd name="T91" fmla="*/ 206 h 206"/>
                  <a:gd name="T92" fmla="*/ 71 w 331"/>
                  <a:gd name="T93" fmla="*/ 185 h 206"/>
                  <a:gd name="T94" fmla="*/ 43 w 331"/>
                  <a:gd name="T95" fmla="*/ 185 h 206"/>
                  <a:gd name="T96" fmla="*/ 43 w 331"/>
                  <a:gd name="T97" fmla="*/ 144 h 206"/>
                  <a:gd name="T98" fmla="*/ 71 w 331"/>
                  <a:gd name="T99" fmla="*/ 144 h 206"/>
                  <a:gd name="T100" fmla="*/ 71 w 331"/>
                  <a:gd name="T101" fmla="*/ 114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31" h="206">
                    <a:moveTo>
                      <a:pt x="260" y="206"/>
                    </a:moveTo>
                    <a:lnTo>
                      <a:pt x="331" y="206"/>
                    </a:lnTo>
                    <a:lnTo>
                      <a:pt x="331" y="114"/>
                    </a:lnTo>
                    <a:lnTo>
                      <a:pt x="291" y="114"/>
                    </a:lnTo>
                    <a:lnTo>
                      <a:pt x="291" y="0"/>
                    </a:lnTo>
                    <a:lnTo>
                      <a:pt x="260" y="0"/>
                    </a:lnTo>
                    <a:lnTo>
                      <a:pt x="260" y="144"/>
                    </a:lnTo>
                    <a:lnTo>
                      <a:pt x="289" y="144"/>
                    </a:lnTo>
                    <a:lnTo>
                      <a:pt x="289" y="185"/>
                    </a:lnTo>
                    <a:lnTo>
                      <a:pt x="289" y="185"/>
                    </a:lnTo>
                    <a:lnTo>
                      <a:pt x="260" y="185"/>
                    </a:lnTo>
                    <a:lnTo>
                      <a:pt x="260" y="206"/>
                    </a:lnTo>
                    <a:close/>
                    <a:moveTo>
                      <a:pt x="215" y="0"/>
                    </a:moveTo>
                    <a:lnTo>
                      <a:pt x="215" y="114"/>
                    </a:lnTo>
                    <a:lnTo>
                      <a:pt x="166" y="114"/>
                    </a:lnTo>
                    <a:lnTo>
                      <a:pt x="166" y="144"/>
                    </a:lnTo>
                    <a:lnTo>
                      <a:pt x="194" y="144"/>
                    </a:lnTo>
                    <a:lnTo>
                      <a:pt x="194" y="185"/>
                    </a:lnTo>
                    <a:lnTo>
                      <a:pt x="194" y="185"/>
                    </a:lnTo>
                    <a:lnTo>
                      <a:pt x="166" y="185"/>
                    </a:lnTo>
                    <a:lnTo>
                      <a:pt x="166" y="206"/>
                    </a:lnTo>
                    <a:lnTo>
                      <a:pt x="260" y="206"/>
                    </a:lnTo>
                    <a:lnTo>
                      <a:pt x="260" y="185"/>
                    </a:lnTo>
                    <a:lnTo>
                      <a:pt x="232" y="185"/>
                    </a:lnTo>
                    <a:lnTo>
                      <a:pt x="232" y="144"/>
                    </a:lnTo>
                    <a:lnTo>
                      <a:pt x="260" y="144"/>
                    </a:lnTo>
                    <a:lnTo>
                      <a:pt x="260" y="0"/>
                    </a:lnTo>
                    <a:lnTo>
                      <a:pt x="215" y="0"/>
                    </a:lnTo>
                    <a:close/>
                    <a:moveTo>
                      <a:pt x="166" y="114"/>
                    </a:moveTo>
                    <a:lnTo>
                      <a:pt x="71" y="114"/>
                    </a:lnTo>
                    <a:lnTo>
                      <a:pt x="71" y="144"/>
                    </a:lnTo>
                    <a:lnTo>
                      <a:pt x="99" y="144"/>
                    </a:lnTo>
                    <a:lnTo>
                      <a:pt x="99" y="185"/>
                    </a:lnTo>
                    <a:lnTo>
                      <a:pt x="99" y="185"/>
                    </a:lnTo>
                    <a:lnTo>
                      <a:pt x="71" y="185"/>
                    </a:lnTo>
                    <a:lnTo>
                      <a:pt x="71" y="206"/>
                    </a:lnTo>
                    <a:lnTo>
                      <a:pt x="166" y="206"/>
                    </a:lnTo>
                    <a:lnTo>
                      <a:pt x="166" y="185"/>
                    </a:lnTo>
                    <a:lnTo>
                      <a:pt x="137" y="185"/>
                    </a:lnTo>
                    <a:lnTo>
                      <a:pt x="137" y="144"/>
                    </a:lnTo>
                    <a:lnTo>
                      <a:pt x="166" y="144"/>
                    </a:lnTo>
                    <a:lnTo>
                      <a:pt x="166" y="114"/>
                    </a:lnTo>
                    <a:close/>
                    <a:moveTo>
                      <a:pt x="71" y="114"/>
                    </a:moveTo>
                    <a:lnTo>
                      <a:pt x="0" y="114"/>
                    </a:lnTo>
                    <a:lnTo>
                      <a:pt x="0" y="206"/>
                    </a:lnTo>
                    <a:lnTo>
                      <a:pt x="71" y="206"/>
                    </a:lnTo>
                    <a:lnTo>
                      <a:pt x="71" y="185"/>
                    </a:lnTo>
                    <a:lnTo>
                      <a:pt x="43" y="185"/>
                    </a:lnTo>
                    <a:lnTo>
                      <a:pt x="43" y="144"/>
                    </a:lnTo>
                    <a:lnTo>
                      <a:pt x="71" y="144"/>
                    </a:lnTo>
                    <a:lnTo>
                      <a:pt x="71" y="1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1" name="Freeform 160"/>
              <p:cNvSpPr>
                <a:spLocks/>
              </p:cNvSpPr>
              <p:nvPr/>
            </p:nvSpPr>
            <p:spPr bwMode="auto">
              <a:xfrm>
                <a:off x="-3311525" y="8193088"/>
                <a:ext cx="709613" cy="228600"/>
              </a:xfrm>
              <a:custGeom>
                <a:avLst/>
                <a:gdLst>
                  <a:gd name="T0" fmla="*/ 431 w 447"/>
                  <a:gd name="T1" fmla="*/ 144 h 144"/>
                  <a:gd name="T2" fmla="*/ 447 w 447"/>
                  <a:gd name="T3" fmla="*/ 0 h 144"/>
                  <a:gd name="T4" fmla="*/ 0 w 447"/>
                  <a:gd name="T5" fmla="*/ 0 h 144"/>
                  <a:gd name="T6" fmla="*/ 50 w 447"/>
                  <a:gd name="T7" fmla="*/ 144 h 144"/>
                  <a:gd name="T8" fmla="*/ 431 w 447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7" h="144">
                    <a:moveTo>
                      <a:pt x="431" y="144"/>
                    </a:moveTo>
                    <a:lnTo>
                      <a:pt x="447" y="0"/>
                    </a:lnTo>
                    <a:lnTo>
                      <a:pt x="0" y="0"/>
                    </a:lnTo>
                    <a:lnTo>
                      <a:pt x="50" y="144"/>
                    </a:lnTo>
                    <a:lnTo>
                      <a:pt x="431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2" name="Oval 161"/>
              <p:cNvSpPr>
                <a:spLocks noChangeArrowheads="1"/>
              </p:cNvSpPr>
              <p:nvPr/>
            </p:nvSpPr>
            <p:spPr bwMode="auto">
              <a:xfrm>
                <a:off x="-4468813" y="1171575"/>
                <a:ext cx="153988" cy="1539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3" name="Freeform 162"/>
              <p:cNvSpPr>
                <a:spLocks/>
              </p:cNvSpPr>
              <p:nvPr/>
            </p:nvSpPr>
            <p:spPr bwMode="auto">
              <a:xfrm>
                <a:off x="-4867275" y="1314450"/>
                <a:ext cx="725488" cy="561975"/>
              </a:xfrm>
              <a:custGeom>
                <a:avLst/>
                <a:gdLst>
                  <a:gd name="T0" fmla="*/ 367 w 457"/>
                  <a:gd name="T1" fmla="*/ 73 h 354"/>
                  <a:gd name="T2" fmla="*/ 315 w 457"/>
                  <a:gd name="T3" fmla="*/ 33 h 354"/>
                  <a:gd name="T4" fmla="*/ 230 w 457"/>
                  <a:gd name="T5" fmla="*/ 0 h 354"/>
                  <a:gd name="T6" fmla="*/ 126 w 457"/>
                  <a:gd name="T7" fmla="*/ 0 h 354"/>
                  <a:gd name="T8" fmla="*/ 74 w 457"/>
                  <a:gd name="T9" fmla="*/ 113 h 354"/>
                  <a:gd name="T10" fmla="*/ 62 w 457"/>
                  <a:gd name="T11" fmla="*/ 108 h 354"/>
                  <a:gd name="T12" fmla="*/ 55 w 457"/>
                  <a:gd name="T13" fmla="*/ 120 h 354"/>
                  <a:gd name="T14" fmla="*/ 55 w 457"/>
                  <a:gd name="T15" fmla="*/ 125 h 354"/>
                  <a:gd name="T16" fmla="*/ 52 w 457"/>
                  <a:gd name="T17" fmla="*/ 130 h 354"/>
                  <a:gd name="T18" fmla="*/ 36 w 457"/>
                  <a:gd name="T19" fmla="*/ 125 h 354"/>
                  <a:gd name="T20" fmla="*/ 0 w 457"/>
                  <a:gd name="T21" fmla="*/ 210 h 354"/>
                  <a:gd name="T22" fmla="*/ 83 w 457"/>
                  <a:gd name="T23" fmla="*/ 246 h 354"/>
                  <a:gd name="T24" fmla="*/ 90 w 457"/>
                  <a:gd name="T25" fmla="*/ 250 h 354"/>
                  <a:gd name="T26" fmla="*/ 93 w 457"/>
                  <a:gd name="T27" fmla="*/ 246 h 354"/>
                  <a:gd name="T28" fmla="*/ 128 w 457"/>
                  <a:gd name="T29" fmla="*/ 163 h 354"/>
                  <a:gd name="T30" fmla="*/ 112 w 457"/>
                  <a:gd name="T31" fmla="*/ 156 h 354"/>
                  <a:gd name="T32" fmla="*/ 114 w 457"/>
                  <a:gd name="T33" fmla="*/ 151 h 354"/>
                  <a:gd name="T34" fmla="*/ 116 w 457"/>
                  <a:gd name="T35" fmla="*/ 146 h 354"/>
                  <a:gd name="T36" fmla="*/ 121 w 457"/>
                  <a:gd name="T37" fmla="*/ 134 h 354"/>
                  <a:gd name="T38" fmla="*/ 107 w 457"/>
                  <a:gd name="T39" fmla="*/ 127 h 354"/>
                  <a:gd name="T40" fmla="*/ 147 w 457"/>
                  <a:gd name="T41" fmla="*/ 35 h 354"/>
                  <a:gd name="T42" fmla="*/ 218 w 457"/>
                  <a:gd name="T43" fmla="*/ 35 h 354"/>
                  <a:gd name="T44" fmla="*/ 171 w 457"/>
                  <a:gd name="T45" fmla="*/ 168 h 354"/>
                  <a:gd name="T46" fmla="*/ 159 w 457"/>
                  <a:gd name="T47" fmla="*/ 241 h 354"/>
                  <a:gd name="T48" fmla="*/ 138 w 457"/>
                  <a:gd name="T49" fmla="*/ 243 h 354"/>
                  <a:gd name="T50" fmla="*/ 128 w 457"/>
                  <a:gd name="T51" fmla="*/ 265 h 354"/>
                  <a:gd name="T52" fmla="*/ 123 w 457"/>
                  <a:gd name="T53" fmla="*/ 274 h 354"/>
                  <a:gd name="T54" fmla="*/ 114 w 457"/>
                  <a:gd name="T55" fmla="*/ 269 h 354"/>
                  <a:gd name="T56" fmla="*/ 62 w 457"/>
                  <a:gd name="T57" fmla="*/ 248 h 354"/>
                  <a:gd name="T58" fmla="*/ 52 w 457"/>
                  <a:gd name="T59" fmla="*/ 248 h 354"/>
                  <a:gd name="T60" fmla="*/ 57 w 457"/>
                  <a:gd name="T61" fmla="*/ 295 h 354"/>
                  <a:gd name="T62" fmla="*/ 199 w 457"/>
                  <a:gd name="T63" fmla="*/ 286 h 354"/>
                  <a:gd name="T64" fmla="*/ 213 w 457"/>
                  <a:gd name="T65" fmla="*/ 198 h 354"/>
                  <a:gd name="T66" fmla="*/ 218 w 457"/>
                  <a:gd name="T67" fmla="*/ 201 h 354"/>
                  <a:gd name="T68" fmla="*/ 272 w 457"/>
                  <a:gd name="T69" fmla="*/ 243 h 354"/>
                  <a:gd name="T70" fmla="*/ 280 w 457"/>
                  <a:gd name="T71" fmla="*/ 354 h 354"/>
                  <a:gd name="T72" fmla="*/ 327 w 457"/>
                  <a:gd name="T73" fmla="*/ 352 h 354"/>
                  <a:gd name="T74" fmla="*/ 320 w 457"/>
                  <a:gd name="T75" fmla="*/ 217 h 354"/>
                  <a:gd name="T76" fmla="*/ 251 w 457"/>
                  <a:gd name="T77" fmla="*/ 168 h 354"/>
                  <a:gd name="T78" fmla="*/ 301 w 457"/>
                  <a:gd name="T79" fmla="*/ 66 h 354"/>
                  <a:gd name="T80" fmla="*/ 367 w 457"/>
                  <a:gd name="T81" fmla="*/ 118 h 354"/>
                  <a:gd name="T82" fmla="*/ 457 w 457"/>
                  <a:gd name="T83" fmla="*/ 42 h 354"/>
                  <a:gd name="T84" fmla="*/ 433 w 457"/>
                  <a:gd name="T85" fmla="*/ 14 h 354"/>
                  <a:gd name="T86" fmla="*/ 367 w 457"/>
                  <a:gd name="T87" fmla="*/ 73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7" h="354">
                    <a:moveTo>
                      <a:pt x="367" y="73"/>
                    </a:moveTo>
                    <a:lnTo>
                      <a:pt x="315" y="33"/>
                    </a:lnTo>
                    <a:lnTo>
                      <a:pt x="230" y="0"/>
                    </a:lnTo>
                    <a:lnTo>
                      <a:pt x="126" y="0"/>
                    </a:lnTo>
                    <a:lnTo>
                      <a:pt x="74" y="113"/>
                    </a:lnTo>
                    <a:lnTo>
                      <a:pt x="62" y="108"/>
                    </a:lnTo>
                    <a:lnTo>
                      <a:pt x="55" y="120"/>
                    </a:lnTo>
                    <a:lnTo>
                      <a:pt x="55" y="125"/>
                    </a:lnTo>
                    <a:lnTo>
                      <a:pt x="52" y="130"/>
                    </a:lnTo>
                    <a:lnTo>
                      <a:pt x="36" y="125"/>
                    </a:lnTo>
                    <a:lnTo>
                      <a:pt x="0" y="210"/>
                    </a:lnTo>
                    <a:lnTo>
                      <a:pt x="83" y="246"/>
                    </a:lnTo>
                    <a:lnTo>
                      <a:pt x="90" y="250"/>
                    </a:lnTo>
                    <a:lnTo>
                      <a:pt x="93" y="246"/>
                    </a:lnTo>
                    <a:lnTo>
                      <a:pt x="128" y="163"/>
                    </a:lnTo>
                    <a:lnTo>
                      <a:pt x="112" y="156"/>
                    </a:lnTo>
                    <a:lnTo>
                      <a:pt x="114" y="151"/>
                    </a:lnTo>
                    <a:lnTo>
                      <a:pt x="116" y="146"/>
                    </a:lnTo>
                    <a:lnTo>
                      <a:pt x="121" y="134"/>
                    </a:lnTo>
                    <a:lnTo>
                      <a:pt x="107" y="127"/>
                    </a:lnTo>
                    <a:lnTo>
                      <a:pt x="147" y="35"/>
                    </a:lnTo>
                    <a:lnTo>
                      <a:pt x="218" y="35"/>
                    </a:lnTo>
                    <a:lnTo>
                      <a:pt x="171" y="168"/>
                    </a:lnTo>
                    <a:lnTo>
                      <a:pt x="159" y="241"/>
                    </a:lnTo>
                    <a:lnTo>
                      <a:pt x="138" y="243"/>
                    </a:lnTo>
                    <a:lnTo>
                      <a:pt x="128" y="265"/>
                    </a:lnTo>
                    <a:lnTo>
                      <a:pt x="123" y="274"/>
                    </a:lnTo>
                    <a:lnTo>
                      <a:pt x="114" y="269"/>
                    </a:lnTo>
                    <a:lnTo>
                      <a:pt x="62" y="248"/>
                    </a:lnTo>
                    <a:lnTo>
                      <a:pt x="52" y="248"/>
                    </a:lnTo>
                    <a:lnTo>
                      <a:pt x="57" y="295"/>
                    </a:lnTo>
                    <a:lnTo>
                      <a:pt x="199" y="286"/>
                    </a:lnTo>
                    <a:lnTo>
                      <a:pt x="213" y="198"/>
                    </a:lnTo>
                    <a:lnTo>
                      <a:pt x="218" y="201"/>
                    </a:lnTo>
                    <a:lnTo>
                      <a:pt x="272" y="243"/>
                    </a:lnTo>
                    <a:lnTo>
                      <a:pt x="280" y="354"/>
                    </a:lnTo>
                    <a:lnTo>
                      <a:pt x="327" y="352"/>
                    </a:lnTo>
                    <a:lnTo>
                      <a:pt x="320" y="217"/>
                    </a:lnTo>
                    <a:lnTo>
                      <a:pt x="251" y="168"/>
                    </a:lnTo>
                    <a:lnTo>
                      <a:pt x="301" y="66"/>
                    </a:lnTo>
                    <a:lnTo>
                      <a:pt x="367" y="118"/>
                    </a:lnTo>
                    <a:lnTo>
                      <a:pt x="457" y="42"/>
                    </a:lnTo>
                    <a:lnTo>
                      <a:pt x="433" y="14"/>
                    </a:lnTo>
                    <a:lnTo>
                      <a:pt x="367" y="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4" name="Freeform 163"/>
              <p:cNvSpPr>
                <a:spLocks/>
              </p:cNvSpPr>
              <p:nvPr/>
            </p:nvSpPr>
            <p:spPr bwMode="auto">
              <a:xfrm>
                <a:off x="-4911725" y="1493837"/>
                <a:ext cx="82550" cy="146050"/>
              </a:xfrm>
              <a:custGeom>
                <a:avLst/>
                <a:gdLst>
                  <a:gd name="T0" fmla="*/ 0 w 52"/>
                  <a:gd name="T1" fmla="*/ 88 h 92"/>
                  <a:gd name="T2" fmla="*/ 38 w 52"/>
                  <a:gd name="T3" fmla="*/ 0 h 92"/>
                  <a:gd name="T4" fmla="*/ 52 w 52"/>
                  <a:gd name="T5" fmla="*/ 7 h 92"/>
                  <a:gd name="T6" fmla="*/ 16 w 52"/>
                  <a:gd name="T7" fmla="*/ 92 h 92"/>
                  <a:gd name="T8" fmla="*/ 0 w 52"/>
                  <a:gd name="T9" fmla="*/ 8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92">
                    <a:moveTo>
                      <a:pt x="0" y="88"/>
                    </a:moveTo>
                    <a:lnTo>
                      <a:pt x="38" y="0"/>
                    </a:lnTo>
                    <a:lnTo>
                      <a:pt x="52" y="7"/>
                    </a:lnTo>
                    <a:lnTo>
                      <a:pt x="16" y="92"/>
                    </a:lnTo>
                    <a:lnTo>
                      <a:pt x="0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5" name="Freeform 164"/>
              <p:cNvSpPr>
                <a:spLocks/>
              </p:cNvSpPr>
              <p:nvPr/>
            </p:nvSpPr>
            <p:spPr bwMode="auto">
              <a:xfrm>
                <a:off x="-4705350" y="1581150"/>
                <a:ext cx="82550" cy="146050"/>
              </a:xfrm>
              <a:custGeom>
                <a:avLst/>
                <a:gdLst>
                  <a:gd name="T0" fmla="*/ 24 w 52"/>
                  <a:gd name="T1" fmla="*/ 75 h 92"/>
                  <a:gd name="T2" fmla="*/ 52 w 52"/>
                  <a:gd name="T3" fmla="*/ 7 h 92"/>
                  <a:gd name="T4" fmla="*/ 38 w 52"/>
                  <a:gd name="T5" fmla="*/ 0 h 92"/>
                  <a:gd name="T6" fmla="*/ 5 w 52"/>
                  <a:gd name="T7" fmla="*/ 78 h 92"/>
                  <a:gd name="T8" fmla="*/ 0 w 52"/>
                  <a:gd name="T9" fmla="*/ 87 h 92"/>
                  <a:gd name="T10" fmla="*/ 17 w 52"/>
                  <a:gd name="T11" fmla="*/ 92 h 92"/>
                  <a:gd name="T12" fmla="*/ 24 w 52"/>
                  <a:gd name="T13" fmla="*/ 7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92">
                    <a:moveTo>
                      <a:pt x="24" y="75"/>
                    </a:moveTo>
                    <a:lnTo>
                      <a:pt x="52" y="7"/>
                    </a:lnTo>
                    <a:lnTo>
                      <a:pt x="38" y="0"/>
                    </a:lnTo>
                    <a:lnTo>
                      <a:pt x="5" y="78"/>
                    </a:lnTo>
                    <a:lnTo>
                      <a:pt x="0" y="87"/>
                    </a:lnTo>
                    <a:lnTo>
                      <a:pt x="17" y="92"/>
                    </a:lnTo>
                    <a:lnTo>
                      <a:pt x="24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6" name="Freeform 165"/>
              <p:cNvSpPr>
                <a:spLocks noEditPoints="1"/>
              </p:cNvSpPr>
              <p:nvPr/>
            </p:nvSpPr>
            <p:spPr bwMode="auto">
              <a:xfrm>
                <a:off x="-5821363" y="4024312"/>
                <a:ext cx="368300" cy="585788"/>
              </a:xfrm>
              <a:custGeom>
                <a:avLst/>
                <a:gdLst>
                  <a:gd name="T0" fmla="*/ 232 w 232"/>
                  <a:gd name="T1" fmla="*/ 369 h 369"/>
                  <a:gd name="T2" fmla="*/ 206 w 232"/>
                  <a:gd name="T3" fmla="*/ 7 h 369"/>
                  <a:gd name="T4" fmla="*/ 185 w 232"/>
                  <a:gd name="T5" fmla="*/ 0 h 369"/>
                  <a:gd name="T6" fmla="*/ 206 w 232"/>
                  <a:gd name="T7" fmla="*/ 29 h 369"/>
                  <a:gd name="T8" fmla="*/ 206 w 232"/>
                  <a:gd name="T9" fmla="*/ 239 h 369"/>
                  <a:gd name="T10" fmla="*/ 185 w 232"/>
                  <a:gd name="T11" fmla="*/ 265 h 369"/>
                  <a:gd name="T12" fmla="*/ 206 w 232"/>
                  <a:gd name="T13" fmla="*/ 296 h 369"/>
                  <a:gd name="T14" fmla="*/ 185 w 232"/>
                  <a:gd name="T15" fmla="*/ 296 h 369"/>
                  <a:gd name="T16" fmla="*/ 206 w 232"/>
                  <a:gd name="T17" fmla="*/ 317 h 369"/>
                  <a:gd name="T18" fmla="*/ 206 w 232"/>
                  <a:gd name="T19" fmla="*/ 346 h 369"/>
                  <a:gd name="T20" fmla="*/ 185 w 232"/>
                  <a:gd name="T21" fmla="*/ 369 h 369"/>
                  <a:gd name="T22" fmla="*/ 161 w 232"/>
                  <a:gd name="T23" fmla="*/ 7 h 369"/>
                  <a:gd name="T24" fmla="*/ 116 w 232"/>
                  <a:gd name="T25" fmla="*/ 29 h 369"/>
                  <a:gd name="T26" fmla="*/ 185 w 232"/>
                  <a:gd name="T27" fmla="*/ 0 h 369"/>
                  <a:gd name="T28" fmla="*/ 161 w 232"/>
                  <a:gd name="T29" fmla="*/ 0 h 369"/>
                  <a:gd name="T30" fmla="*/ 185 w 232"/>
                  <a:gd name="T31" fmla="*/ 369 h 369"/>
                  <a:gd name="T32" fmla="*/ 161 w 232"/>
                  <a:gd name="T33" fmla="*/ 346 h 369"/>
                  <a:gd name="T34" fmla="*/ 185 w 232"/>
                  <a:gd name="T35" fmla="*/ 317 h 369"/>
                  <a:gd name="T36" fmla="*/ 161 w 232"/>
                  <a:gd name="T37" fmla="*/ 296 h 369"/>
                  <a:gd name="T38" fmla="*/ 185 w 232"/>
                  <a:gd name="T39" fmla="*/ 265 h 369"/>
                  <a:gd name="T40" fmla="*/ 116 w 232"/>
                  <a:gd name="T41" fmla="*/ 239 h 369"/>
                  <a:gd name="T42" fmla="*/ 138 w 232"/>
                  <a:gd name="T43" fmla="*/ 265 h 369"/>
                  <a:gd name="T44" fmla="*/ 138 w 232"/>
                  <a:gd name="T45" fmla="*/ 296 h 369"/>
                  <a:gd name="T46" fmla="*/ 116 w 232"/>
                  <a:gd name="T47" fmla="*/ 317 h 369"/>
                  <a:gd name="T48" fmla="*/ 138 w 232"/>
                  <a:gd name="T49" fmla="*/ 346 h 369"/>
                  <a:gd name="T50" fmla="*/ 116 w 232"/>
                  <a:gd name="T51" fmla="*/ 346 h 369"/>
                  <a:gd name="T52" fmla="*/ 116 w 232"/>
                  <a:gd name="T53" fmla="*/ 7 h 369"/>
                  <a:gd name="T54" fmla="*/ 48 w 232"/>
                  <a:gd name="T55" fmla="*/ 29 h 369"/>
                  <a:gd name="T56" fmla="*/ 116 w 232"/>
                  <a:gd name="T57" fmla="*/ 7 h 369"/>
                  <a:gd name="T58" fmla="*/ 48 w 232"/>
                  <a:gd name="T59" fmla="*/ 369 h 369"/>
                  <a:gd name="T60" fmla="*/ 116 w 232"/>
                  <a:gd name="T61" fmla="*/ 346 h 369"/>
                  <a:gd name="T62" fmla="*/ 93 w 232"/>
                  <a:gd name="T63" fmla="*/ 317 h 369"/>
                  <a:gd name="T64" fmla="*/ 116 w 232"/>
                  <a:gd name="T65" fmla="*/ 296 h 369"/>
                  <a:gd name="T66" fmla="*/ 93 w 232"/>
                  <a:gd name="T67" fmla="*/ 265 h 369"/>
                  <a:gd name="T68" fmla="*/ 116 w 232"/>
                  <a:gd name="T69" fmla="*/ 239 h 369"/>
                  <a:gd name="T70" fmla="*/ 48 w 232"/>
                  <a:gd name="T71" fmla="*/ 265 h 369"/>
                  <a:gd name="T72" fmla="*/ 69 w 232"/>
                  <a:gd name="T73" fmla="*/ 296 h 369"/>
                  <a:gd name="T74" fmla="*/ 48 w 232"/>
                  <a:gd name="T75" fmla="*/ 296 h 369"/>
                  <a:gd name="T76" fmla="*/ 69 w 232"/>
                  <a:gd name="T77" fmla="*/ 317 h 369"/>
                  <a:gd name="T78" fmla="*/ 69 w 232"/>
                  <a:gd name="T79" fmla="*/ 346 h 369"/>
                  <a:gd name="T80" fmla="*/ 48 w 232"/>
                  <a:gd name="T81" fmla="*/ 369 h 369"/>
                  <a:gd name="T82" fmla="*/ 0 w 232"/>
                  <a:gd name="T83" fmla="*/ 7 h 369"/>
                  <a:gd name="T84" fmla="*/ 48 w 232"/>
                  <a:gd name="T85" fmla="*/ 369 h 369"/>
                  <a:gd name="T86" fmla="*/ 26 w 232"/>
                  <a:gd name="T87" fmla="*/ 346 h 369"/>
                  <a:gd name="T88" fmla="*/ 48 w 232"/>
                  <a:gd name="T89" fmla="*/ 317 h 369"/>
                  <a:gd name="T90" fmla="*/ 26 w 232"/>
                  <a:gd name="T91" fmla="*/ 296 h 369"/>
                  <a:gd name="T92" fmla="*/ 48 w 232"/>
                  <a:gd name="T93" fmla="*/ 265 h 369"/>
                  <a:gd name="T94" fmla="*/ 26 w 232"/>
                  <a:gd name="T95" fmla="*/ 239 h 369"/>
                  <a:gd name="T96" fmla="*/ 48 w 232"/>
                  <a:gd name="T97" fmla="*/ 29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2" h="369">
                    <a:moveTo>
                      <a:pt x="185" y="369"/>
                    </a:moveTo>
                    <a:lnTo>
                      <a:pt x="232" y="369"/>
                    </a:lnTo>
                    <a:lnTo>
                      <a:pt x="232" y="7"/>
                    </a:lnTo>
                    <a:lnTo>
                      <a:pt x="206" y="7"/>
                    </a:lnTo>
                    <a:lnTo>
                      <a:pt x="206" y="0"/>
                    </a:lnTo>
                    <a:lnTo>
                      <a:pt x="185" y="0"/>
                    </a:lnTo>
                    <a:lnTo>
                      <a:pt x="185" y="29"/>
                    </a:lnTo>
                    <a:lnTo>
                      <a:pt x="206" y="29"/>
                    </a:lnTo>
                    <a:lnTo>
                      <a:pt x="206" y="239"/>
                    </a:lnTo>
                    <a:lnTo>
                      <a:pt x="206" y="239"/>
                    </a:lnTo>
                    <a:lnTo>
                      <a:pt x="185" y="239"/>
                    </a:lnTo>
                    <a:lnTo>
                      <a:pt x="185" y="265"/>
                    </a:lnTo>
                    <a:lnTo>
                      <a:pt x="206" y="265"/>
                    </a:lnTo>
                    <a:lnTo>
                      <a:pt x="206" y="296"/>
                    </a:lnTo>
                    <a:lnTo>
                      <a:pt x="206" y="296"/>
                    </a:lnTo>
                    <a:lnTo>
                      <a:pt x="185" y="296"/>
                    </a:lnTo>
                    <a:lnTo>
                      <a:pt x="185" y="317"/>
                    </a:lnTo>
                    <a:lnTo>
                      <a:pt x="206" y="317"/>
                    </a:lnTo>
                    <a:lnTo>
                      <a:pt x="206" y="346"/>
                    </a:lnTo>
                    <a:lnTo>
                      <a:pt x="206" y="346"/>
                    </a:lnTo>
                    <a:lnTo>
                      <a:pt x="185" y="346"/>
                    </a:lnTo>
                    <a:lnTo>
                      <a:pt x="185" y="369"/>
                    </a:lnTo>
                    <a:close/>
                    <a:moveTo>
                      <a:pt x="161" y="0"/>
                    </a:moveTo>
                    <a:lnTo>
                      <a:pt x="161" y="7"/>
                    </a:lnTo>
                    <a:lnTo>
                      <a:pt x="116" y="7"/>
                    </a:lnTo>
                    <a:lnTo>
                      <a:pt x="116" y="29"/>
                    </a:lnTo>
                    <a:lnTo>
                      <a:pt x="185" y="29"/>
                    </a:lnTo>
                    <a:lnTo>
                      <a:pt x="185" y="0"/>
                    </a:lnTo>
                    <a:lnTo>
                      <a:pt x="161" y="0"/>
                    </a:lnTo>
                    <a:lnTo>
                      <a:pt x="161" y="0"/>
                    </a:lnTo>
                    <a:close/>
                    <a:moveTo>
                      <a:pt x="116" y="369"/>
                    </a:moveTo>
                    <a:lnTo>
                      <a:pt x="185" y="369"/>
                    </a:lnTo>
                    <a:lnTo>
                      <a:pt x="185" y="346"/>
                    </a:lnTo>
                    <a:lnTo>
                      <a:pt x="161" y="346"/>
                    </a:lnTo>
                    <a:lnTo>
                      <a:pt x="161" y="317"/>
                    </a:lnTo>
                    <a:lnTo>
                      <a:pt x="185" y="317"/>
                    </a:lnTo>
                    <a:lnTo>
                      <a:pt x="185" y="296"/>
                    </a:lnTo>
                    <a:lnTo>
                      <a:pt x="161" y="296"/>
                    </a:lnTo>
                    <a:lnTo>
                      <a:pt x="161" y="265"/>
                    </a:lnTo>
                    <a:lnTo>
                      <a:pt x="185" y="265"/>
                    </a:lnTo>
                    <a:lnTo>
                      <a:pt x="185" y="239"/>
                    </a:lnTo>
                    <a:lnTo>
                      <a:pt x="116" y="239"/>
                    </a:lnTo>
                    <a:lnTo>
                      <a:pt x="116" y="265"/>
                    </a:lnTo>
                    <a:lnTo>
                      <a:pt x="138" y="265"/>
                    </a:lnTo>
                    <a:lnTo>
                      <a:pt x="138" y="296"/>
                    </a:lnTo>
                    <a:lnTo>
                      <a:pt x="138" y="296"/>
                    </a:lnTo>
                    <a:lnTo>
                      <a:pt x="116" y="296"/>
                    </a:lnTo>
                    <a:lnTo>
                      <a:pt x="116" y="317"/>
                    </a:lnTo>
                    <a:lnTo>
                      <a:pt x="138" y="317"/>
                    </a:lnTo>
                    <a:lnTo>
                      <a:pt x="138" y="346"/>
                    </a:lnTo>
                    <a:lnTo>
                      <a:pt x="138" y="346"/>
                    </a:lnTo>
                    <a:lnTo>
                      <a:pt x="116" y="346"/>
                    </a:lnTo>
                    <a:lnTo>
                      <a:pt x="116" y="369"/>
                    </a:lnTo>
                    <a:close/>
                    <a:moveTo>
                      <a:pt x="116" y="7"/>
                    </a:moveTo>
                    <a:lnTo>
                      <a:pt x="48" y="7"/>
                    </a:lnTo>
                    <a:lnTo>
                      <a:pt x="48" y="29"/>
                    </a:lnTo>
                    <a:lnTo>
                      <a:pt x="116" y="29"/>
                    </a:lnTo>
                    <a:lnTo>
                      <a:pt x="116" y="7"/>
                    </a:lnTo>
                    <a:lnTo>
                      <a:pt x="116" y="7"/>
                    </a:lnTo>
                    <a:close/>
                    <a:moveTo>
                      <a:pt x="48" y="369"/>
                    </a:moveTo>
                    <a:lnTo>
                      <a:pt x="116" y="369"/>
                    </a:lnTo>
                    <a:lnTo>
                      <a:pt x="116" y="346"/>
                    </a:lnTo>
                    <a:lnTo>
                      <a:pt x="93" y="346"/>
                    </a:lnTo>
                    <a:lnTo>
                      <a:pt x="93" y="317"/>
                    </a:lnTo>
                    <a:lnTo>
                      <a:pt x="116" y="317"/>
                    </a:lnTo>
                    <a:lnTo>
                      <a:pt x="116" y="296"/>
                    </a:lnTo>
                    <a:lnTo>
                      <a:pt x="93" y="296"/>
                    </a:lnTo>
                    <a:lnTo>
                      <a:pt x="93" y="265"/>
                    </a:lnTo>
                    <a:lnTo>
                      <a:pt x="116" y="265"/>
                    </a:lnTo>
                    <a:lnTo>
                      <a:pt x="116" y="239"/>
                    </a:lnTo>
                    <a:lnTo>
                      <a:pt x="48" y="239"/>
                    </a:lnTo>
                    <a:lnTo>
                      <a:pt x="48" y="265"/>
                    </a:lnTo>
                    <a:lnTo>
                      <a:pt x="69" y="265"/>
                    </a:lnTo>
                    <a:lnTo>
                      <a:pt x="69" y="296"/>
                    </a:lnTo>
                    <a:lnTo>
                      <a:pt x="69" y="296"/>
                    </a:lnTo>
                    <a:lnTo>
                      <a:pt x="48" y="296"/>
                    </a:lnTo>
                    <a:lnTo>
                      <a:pt x="48" y="317"/>
                    </a:lnTo>
                    <a:lnTo>
                      <a:pt x="69" y="317"/>
                    </a:lnTo>
                    <a:lnTo>
                      <a:pt x="69" y="346"/>
                    </a:lnTo>
                    <a:lnTo>
                      <a:pt x="69" y="346"/>
                    </a:lnTo>
                    <a:lnTo>
                      <a:pt x="48" y="346"/>
                    </a:lnTo>
                    <a:lnTo>
                      <a:pt x="48" y="369"/>
                    </a:lnTo>
                    <a:close/>
                    <a:moveTo>
                      <a:pt x="48" y="7"/>
                    </a:moveTo>
                    <a:lnTo>
                      <a:pt x="0" y="7"/>
                    </a:lnTo>
                    <a:lnTo>
                      <a:pt x="0" y="369"/>
                    </a:lnTo>
                    <a:lnTo>
                      <a:pt x="48" y="369"/>
                    </a:lnTo>
                    <a:lnTo>
                      <a:pt x="48" y="346"/>
                    </a:lnTo>
                    <a:lnTo>
                      <a:pt x="26" y="346"/>
                    </a:lnTo>
                    <a:lnTo>
                      <a:pt x="26" y="317"/>
                    </a:lnTo>
                    <a:lnTo>
                      <a:pt x="48" y="317"/>
                    </a:lnTo>
                    <a:lnTo>
                      <a:pt x="48" y="296"/>
                    </a:lnTo>
                    <a:lnTo>
                      <a:pt x="26" y="296"/>
                    </a:lnTo>
                    <a:lnTo>
                      <a:pt x="26" y="265"/>
                    </a:lnTo>
                    <a:lnTo>
                      <a:pt x="48" y="265"/>
                    </a:lnTo>
                    <a:lnTo>
                      <a:pt x="48" y="239"/>
                    </a:lnTo>
                    <a:lnTo>
                      <a:pt x="26" y="239"/>
                    </a:lnTo>
                    <a:lnTo>
                      <a:pt x="26" y="29"/>
                    </a:lnTo>
                    <a:lnTo>
                      <a:pt x="48" y="29"/>
                    </a:lnTo>
                    <a:lnTo>
                      <a:pt x="48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7" name="Freeform 166"/>
              <p:cNvSpPr>
                <a:spLocks/>
              </p:cNvSpPr>
              <p:nvPr/>
            </p:nvSpPr>
            <p:spPr bwMode="auto">
              <a:xfrm>
                <a:off x="-2863850" y="-300038"/>
                <a:ext cx="254000" cy="112713"/>
              </a:xfrm>
              <a:custGeom>
                <a:avLst/>
                <a:gdLst>
                  <a:gd name="T0" fmla="*/ 0 w 160"/>
                  <a:gd name="T1" fmla="*/ 40 h 71"/>
                  <a:gd name="T2" fmla="*/ 61 w 160"/>
                  <a:gd name="T3" fmla="*/ 71 h 71"/>
                  <a:gd name="T4" fmla="*/ 160 w 160"/>
                  <a:gd name="T5" fmla="*/ 71 h 71"/>
                  <a:gd name="T6" fmla="*/ 18 w 160"/>
                  <a:gd name="T7" fmla="*/ 0 h 71"/>
                  <a:gd name="T8" fmla="*/ 0 w 160"/>
                  <a:gd name="T9" fmla="*/ 4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71">
                    <a:moveTo>
                      <a:pt x="0" y="40"/>
                    </a:moveTo>
                    <a:lnTo>
                      <a:pt x="61" y="71"/>
                    </a:lnTo>
                    <a:lnTo>
                      <a:pt x="160" y="71"/>
                    </a:lnTo>
                    <a:lnTo>
                      <a:pt x="18" y="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8" name="Freeform 167"/>
              <p:cNvSpPr>
                <a:spLocks noEditPoints="1"/>
              </p:cNvSpPr>
              <p:nvPr/>
            </p:nvSpPr>
            <p:spPr bwMode="auto">
              <a:xfrm>
                <a:off x="-2863850" y="-169863"/>
                <a:ext cx="615950" cy="307975"/>
              </a:xfrm>
              <a:custGeom>
                <a:avLst/>
                <a:gdLst>
                  <a:gd name="T0" fmla="*/ 156 w 388"/>
                  <a:gd name="T1" fmla="*/ 194 h 194"/>
                  <a:gd name="T2" fmla="*/ 312 w 388"/>
                  <a:gd name="T3" fmla="*/ 194 h 194"/>
                  <a:gd name="T4" fmla="*/ 312 w 388"/>
                  <a:gd name="T5" fmla="*/ 156 h 194"/>
                  <a:gd name="T6" fmla="*/ 388 w 388"/>
                  <a:gd name="T7" fmla="*/ 156 h 194"/>
                  <a:gd name="T8" fmla="*/ 388 w 388"/>
                  <a:gd name="T9" fmla="*/ 38 h 194"/>
                  <a:gd name="T10" fmla="*/ 312 w 388"/>
                  <a:gd name="T11" fmla="*/ 38 h 194"/>
                  <a:gd name="T12" fmla="*/ 312 w 388"/>
                  <a:gd name="T13" fmla="*/ 0 h 194"/>
                  <a:gd name="T14" fmla="*/ 182 w 388"/>
                  <a:gd name="T15" fmla="*/ 0 h 194"/>
                  <a:gd name="T16" fmla="*/ 156 w 388"/>
                  <a:gd name="T17" fmla="*/ 0 h 194"/>
                  <a:gd name="T18" fmla="*/ 156 w 388"/>
                  <a:gd name="T19" fmla="*/ 76 h 194"/>
                  <a:gd name="T20" fmla="*/ 234 w 388"/>
                  <a:gd name="T21" fmla="*/ 76 h 194"/>
                  <a:gd name="T22" fmla="*/ 234 w 388"/>
                  <a:gd name="T23" fmla="*/ 119 h 194"/>
                  <a:gd name="T24" fmla="*/ 156 w 388"/>
                  <a:gd name="T25" fmla="*/ 119 h 194"/>
                  <a:gd name="T26" fmla="*/ 156 w 388"/>
                  <a:gd name="T27" fmla="*/ 194 h 194"/>
                  <a:gd name="T28" fmla="*/ 0 w 388"/>
                  <a:gd name="T29" fmla="*/ 194 h 194"/>
                  <a:gd name="T30" fmla="*/ 156 w 388"/>
                  <a:gd name="T31" fmla="*/ 194 h 194"/>
                  <a:gd name="T32" fmla="*/ 156 w 388"/>
                  <a:gd name="T33" fmla="*/ 119 h 194"/>
                  <a:gd name="T34" fmla="*/ 78 w 388"/>
                  <a:gd name="T35" fmla="*/ 119 h 194"/>
                  <a:gd name="T36" fmla="*/ 78 w 388"/>
                  <a:gd name="T37" fmla="*/ 76 h 194"/>
                  <a:gd name="T38" fmla="*/ 78 w 388"/>
                  <a:gd name="T39" fmla="*/ 76 h 194"/>
                  <a:gd name="T40" fmla="*/ 156 w 388"/>
                  <a:gd name="T41" fmla="*/ 76 h 194"/>
                  <a:gd name="T42" fmla="*/ 156 w 388"/>
                  <a:gd name="T43" fmla="*/ 0 h 194"/>
                  <a:gd name="T44" fmla="*/ 82 w 388"/>
                  <a:gd name="T45" fmla="*/ 0 h 194"/>
                  <a:gd name="T46" fmla="*/ 0 w 388"/>
                  <a:gd name="T47" fmla="*/ 0 h 194"/>
                  <a:gd name="T48" fmla="*/ 0 w 388"/>
                  <a:gd name="T49" fmla="*/ 19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88" h="194">
                    <a:moveTo>
                      <a:pt x="156" y="194"/>
                    </a:moveTo>
                    <a:lnTo>
                      <a:pt x="312" y="194"/>
                    </a:lnTo>
                    <a:lnTo>
                      <a:pt x="312" y="156"/>
                    </a:lnTo>
                    <a:lnTo>
                      <a:pt x="388" y="156"/>
                    </a:lnTo>
                    <a:lnTo>
                      <a:pt x="388" y="38"/>
                    </a:lnTo>
                    <a:lnTo>
                      <a:pt x="312" y="38"/>
                    </a:lnTo>
                    <a:lnTo>
                      <a:pt x="312" y="0"/>
                    </a:lnTo>
                    <a:lnTo>
                      <a:pt x="182" y="0"/>
                    </a:lnTo>
                    <a:lnTo>
                      <a:pt x="156" y="0"/>
                    </a:lnTo>
                    <a:lnTo>
                      <a:pt x="156" y="76"/>
                    </a:lnTo>
                    <a:lnTo>
                      <a:pt x="234" y="76"/>
                    </a:lnTo>
                    <a:lnTo>
                      <a:pt x="234" y="119"/>
                    </a:lnTo>
                    <a:lnTo>
                      <a:pt x="156" y="119"/>
                    </a:lnTo>
                    <a:lnTo>
                      <a:pt x="156" y="194"/>
                    </a:lnTo>
                    <a:close/>
                    <a:moveTo>
                      <a:pt x="0" y="194"/>
                    </a:moveTo>
                    <a:lnTo>
                      <a:pt x="156" y="194"/>
                    </a:lnTo>
                    <a:lnTo>
                      <a:pt x="156" y="119"/>
                    </a:lnTo>
                    <a:lnTo>
                      <a:pt x="78" y="119"/>
                    </a:lnTo>
                    <a:lnTo>
                      <a:pt x="78" y="76"/>
                    </a:lnTo>
                    <a:lnTo>
                      <a:pt x="78" y="76"/>
                    </a:lnTo>
                    <a:lnTo>
                      <a:pt x="156" y="76"/>
                    </a:lnTo>
                    <a:lnTo>
                      <a:pt x="156" y="0"/>
                    </a:lnTo>
                    <a:lnTo>
                      <a:pt x="82" y="0"/>
                    </a:lnTo>
                    <a:lnTo>
                      <a:pt x="0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9" name="Freeform 168"/>
              <p:cNvSpPr>
                <a:spLocks noEditPoints="1"/>
              </p:cNvSpPr>
              <p:nvPr/>
            </p:nvSpPr>
            <p:spPr bwMode="auto">
              <a:xfrm>
                <a:off x="-5205413" y="8448675"/>
                <a:ext cx="444500" cy="349250"/>
              </a:xfrm>
              <a:custGeom>
                <a:avLst/>
                <a:gdLst>
                  <a:gd name="T0" fmla="*/ 93 w 118"/>
                  <a:gd name="T1" fmla="*/ 93 h 93"/>
                  <a:gd name="T2" fmla="*/ 93 w 118"/>
                  <a:gd name="T3" fmla="*/ 61 h 93"/>
                  <a:gd name="T4" fmla="*/ 109 w 118"/>
                  <a:gd name="T5" fmla="*/ 47 h 93"/>
                  <a:gd name="T6" fmla="*/ 118 w 118"/>
                  <a:gd name="T7" fmla="*/ 47 h 93"/>
                  <a:gd name="T8" fmla="*/ 118 w 118"/>
                  <a:gd name="T9" fmla="*/ 12 h 93"/>
                  <a:gd name="T10" fmla="*/ 105 w 118"/>
                  <a:gd name="T11" fmla="*/ 0 h 93"/>
                  <a:gd name="T12" fmla="*/ 76 w 118"/>
                  <a:gd name="T13" fmla="*/ 0 h 93"/>
                  <a:gd name="T14" fmla="*/ 76 w 118"/>
                  <a:gd name="T15" fmla="*/ 15 h 93"/>
                  <a:gd name="T16" fmla="*/ 87 w 118"/>
                  <a:gd name="T17" fmla="*/ 25 h 93"/>
                  <a:gd name="T18" fmla="*/ 76 w 118"/>
                  <a:gd name="T19" fmla="*/ 36 h 93"/>
                  <a:gd name="T20" fmla="*/ 76 w 118"/>
                  <a:gd name="T21" fmla="*/ 43 h 93"/>
                  <a:gd name="T22" fmla="*/ 87 w 118"/>
                  <a:gd name="T23" fmla="*/ 53 h 93"/>
                  <a:gd name="T24" fmla="*/ 76 w 118"/>
                  <a:gd name="T25" fmla="*/ 64 h 93"/>
                  <a:gd name="T26" fmla="*/ 76 w 118"/>
                  <a:gd name="T27" fmla="*/ 93 h 93"/>
                  <a:gd name="T28" fmla="*/ 93 w 118"/>
                  <a:gd name="T29" fmla="*/ 93 h 93"/>
                  <a:gd name="T30" fmla="*/ 76 w 118"/>
                  <a:gd name="T31" fmla="*/ 0 h 93"/>
                  <a:gd name="T32" fmla="*/ 42 w 118"/>
                  <a:gd name="T33" fmla="*/ 0 h 93"/>
                  <a:gd name="T34" fmla="*/ 42 w 118"/>
                  <a:gd name="T35" fmla="*/ 15 h 93"/>
                  <a:gd name="T36" fmla="*/ 42 w 118"/>
                  <a:gd name="T37" fmla="*/ 15 h 93"/>
                  <a:gd name="T38" fmla="*/ 53 w 118"/>
                  <a:gd name="T39" fmla="*/ 25 h 93"/>
                  <a:gd name="T40" fmla="*/ 42 w 118"/>
                  <a:gd name="T41" fmla="*/ 36 h 93"/>
                  <a:gd name="T42" fmla="*/ 42 w 118"/>
                  <a:gd name="T43" fmla="*/ 43 h 93"/>
                  <a:gd name="T44" fmla="*/ 42 w 118"/>
                  <a:gd name="T45" fmla="*/ 43 h 93"/>
                  <a:gd name="T46" fmla="*/ 53 w 118"/>
                  <a:gd name="T47" fmla="*/ 53 h 93"/>
                  <a:gd name="T48" fmla="*/ 42 w 118"/>
                  <a:gd name="T49" fmla="*/ 64 h 93"/>
                  <a:gd name="T50" fmla="*/ 42 w 118"/>
                  <a:gd name="T51" fmla="*/ 93 h 93"/>
                  <a:gd name="T52" fmla="*/ 76 w 118"/>
                  <a:gd name="T53" fmla="*/ 93 h 93"/>
                  <a:gd name="T54" fmla="*/ 76 w 118"/>
                  <a:gd name="T55" fmla="*/ 64 h 93"/>
                  <a:gd name="T56" fmla="*/ 76 w 118"/>
                  <a:gd name="T57" fmla="*/ 64 h 93"/>
                  <a:gd name="T58" fmla="*/ 65 w 118"/>
                  <a:gd name="T59" fmla="*/ 53 h 93"/>
                  <a:gd name="T60" fmla="*/ 76 w 118"/>
                  <a:gd name="T61" fmla="*/ 43 h 93"/>
                  <a:gd name="T62" fmla="*/ 76 w 118"/>
                  <a:gd name="T63" fmla="*/ 43 h 93"/>
                  <a:gd name="T64" fmla="*/ 76 w 118"/>
                  <a:gd name="T65" fmla="*/ 43 h 93"/>
                  <a:gd name="T66" fmla="*/ 76 w 118"/>
                  <a:gd name="T67" fmla="*/ 36 h 93"/>
                  <a:gd name="T68" fmla="*/ 76 w 118"/>
                  <a:gd name="T69" fmla="*/ 36 h 93"/>
                  <a:gd name="T70" fmla="*/ 65 w 118"/>
                  <a:gd name="T71" fmla="*/ 25 h 93"/>
                  <a:gd name="T72" fmla="*/ 76 w 118"/>
                  <a:gd name="T73" fmla="*/ 15 h 93"/>
                  <a:gd name="T74" fmla="*/ 76 w 118"/>
                  <a:gd name="T75" fmla="*/ 15 h 93"/>
                  <a:gd name="T76" fmla="*/ 76 w 118"/>
                  <a:gd name="T77" fmla="*/ 15 h 93"/>
                  <a:gd name="T78" fmla="*/ 76 w 118"/>
                  <a:gd name="T79" fmla="*/ 0 h 93"/>
                  <a:gd name="T80" fmla="*/ 42 w 118"/>
                  <a:gd name="T81" fmla="*/ 0 h 93"/>
                  <a:gd name="T82" fmla="*/ 13 w 118"/>
                  <a:gd name="T83" fmla="*/ 0 h 93"/>
                  <a:gd name="T84" fmla="*/ 0 w 118"/>
                  <a:gd name="T85" fmla="*/ 12 h 93"/>
                  <a:gd name="T86" fmla="*/ 0 w 118"/>
                  <a:gd name="T87" fmla="*/ 47 h 93"/>
                  <a:gd name="T88" fmla="*/ 10 w 118"/>
                  <a:gd name="T89" fmla="*/ 47 h 93"/>
                  <a:gd name="T90" fmla="*/ 25 w 118"/>
                  <a:gd name="T91" fmla="*/ 61 h 93"/>
                  <a:gd name="T92" fmla="*/ 25 w 118"/>
                  <a:gd name="T93" fmla="*/ 93 h 93"/>
                  <a:gd name="T94" fmla="*/ 42 w 118"/>
                  <a:gd name="T95" fmla="*/ 93 h 93"/>
                  <a:gd name="T96" fmla="*/ 42 w 118"/>
                  <a:gd name="T97" fmla="*/ 64 h 93"/>
                  <a:gd name="T98" fmla="*/ 32 w 118"/>
                  <a:gd name="T99" fmla="*/ 53 h 93"/>
                  <a:gd name="T100" fmla="*/ 42 w 118"/>
                  <a:gd name="T101" fmla="*/ 43 h 93"/>
                  <a:gd name="T102" fmla="*/ 42 w 118"/>
                  <a:gd name="T103" fmla="*/ 36 h 93"/>
                  <a:gd name="T104" fmla="*/ 32 w 118"/>
                  <a:gd name="T105" fmla="*/ 25 h 93"/>
                  <a:gd name="T106" fmla="*/ 42 w 118"/>
                  <a:gd name="T107" fmla="*/ 15 h 93"/>
                  <a:gd name="T108" fmla="*/ 42 w 118"/>
                  <a:gd name="T109" fmla="*/ 0 h 93"/>
                  <a:gd name="T110" fmla="*/ 42 w 118"/>
                  <a:gd name="T111" fmla="*/ 15 h 93"/>
                  <a:gd name="T112" fmla="*/ 42 w 118"/>
                  <a:gd name="T113" fmla="*/ 15 h 93"/>
                  <a:gd name="T114" fmla="*/ 42 w 118"/>
                  <a:gd name="T115" fmla="*/ 43 h 93"/>
                  <a:gd name="T116" fmla="*/ 42 w 118"/>
                  <a:gd name="T117" fmla="*/ 4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8" h="93">
                    <a:moveTo>
                      <a:pt x="93" y="93"/>
                    </a:moveTo>
                    <a:cubicBezTo>
                      <a:pt x="93" y="61"/>
                      <a:pt x="93" y="61"/>
                      <a:pt x="93" y="61"/>
                    </a:cubicBezTo>
                    <a:cubicBezTo>
                      <a:pt x="93" y="52"/>
                      <a:pt x="99" y="47"/>
                      <a:pt x="109" y="47"/>
                    </a:cubicBezTo>
                    <a:cubicBezTo>
                      <a:pt x="118" y="47"/>
                      <a:pt x="118" y="47"/>
                      <a:pt x="118" y="47"/>
                    </a:cubicBezTo>
                    <a:cubicBezTo>
                      <a:pt x="118" y="12"/>
                      <a:pt x="118" y="12"/>
                      <a:pt x="118" y="12"/>
                    </a:cubicBezTo>
                    <a:cubicBezTo>
                      <a:pt x="118" y="5"/>
                      <a:pt x="112" y="0"/>
                      <a:pt x="105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15"/>
                      <a:pt x="76" y="15"/>
                      <a:pt x="76" y="15"/>
                    </a:cubicBezTo>
                    <a:cubicBezTo>
                      <a:pt x="82" y="15"/>
                      <a:pt x="87" y="19"/>
                      <a:pt x="87" y="25"/>
                    </a:cubicBezTo>
                    <a:cubicBezTo>
                      <a:pt x="87" y="31"/>
                      <a:pt x="82" y="36"/>
                      <a:pt x="76" y="36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82" y="43"/>
                      <a:pt x="87" y="47"/>
                      <a:pt x="87" y="53"/>
                    </a:cubicBezTo>
                    <a:cubicBezTo>
                      <a:pt x="87" y="59"/>
                      <a:pt x="82" y="64"/>
                      <a:pt x="76" y="64"/>
                    </a:cubicBezTo>
                    <a:cubicBezTo>
                      <a:pt x="76" y="93"/>
                      <a:pt x="76" y="93"/>
                      <a:pt x="76" y="93"/>
                    </a:cubicBezTo>
                    <a:lnTo>
                      <a:pt x="93" y="93"/>
                    </a:lnTo>
                    <a:close/>
                    <a:moveTo>
                      <a:pt x="76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8" y="15"/>
                      <a:pt x="53" y="19"/>
                      <a:pt x="53" y="25"/>
                    </a:cubicBezTo>
                    <a:cubicBezTo>
                      <a:pt x="53" y="31"/>
                      <a:pt x="48" y="36"/>
                      <a:pt x="42" y="36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48" y="43"/>
                      <a:pt x="53" y="47"/>
                      <a:pt x="53" y="53"/>
                    </a:cubicBezTo>
                    <a:cubicBezTo>
                      <a:pt x="53" y="59"/>
                      <a:pt x="48" y="64"/>
                      <a:pt x="42" y="64"/>
                    </a:cubicBezTo>
                    <a:cubicBezTo>
                      <a:pt x="42" y="93"/>
                      <a:pt x="42" y="93"/>
                      <a:pt x="42" y="93"/>
                    </a:cubicBezTo>
                    <a:cubicBezTo>
                      <a:pt x="76" y="93"/>
                      <a:pt x="76" y="93"/>
                      <a:pt x="76" y="93"/>
                    </a:cubicBezTo>
                    <a:cubicBezTo>
                      <a:pt x="76" y="64"/>
                      <a:pt x="76" y="64"/>
                      <a:pt x="76" y="64"/>
                    </a:cubicBezTo>
                    <a:cubicBezTo>
                      <a:pt x="76" y="64"/>
                      <a:pt x="76" y="64"/>
                      <a:pt x="76" y="64"/>
                    </a:cubicBezTo>
                    <a:cubicBezTo>
                      <a:pt x="70" y="64"/>
                      <a:pt x="65" y="59"/>
                      <a:pt x="65" y="53"/>
                    </a:cubicBezTo>
                    <a:cubicBezTo>
                      <a:pt x="65" y="47"/>
                      <a:pt x="70" y="43"/>
                      <a:pt x="76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70" y="36"/>
                      <a:pt x="65" y="31"/>
                      <a:pt x="65" y="25"/>
                    </a:cubicBezTo>
                    <a:cubicBezTo>
                      <a:pt x="65" y="19"/>
                      <a:pt x="70" y="15"/>
                      <a:pt x="76" y="15"/>
                    </a:cubicBezTo>
                    <a:cubicBezTo>
                      <a:pt x="76" y="15"/>
                      <a:pt x="76" y="15"/>
                      <a:pt x="76" y="15"/>
                    </a:cubicBezTo>
                    <a:cubicBezTo>
                      <a:pt x="76" y="15"/>
                      <a:pt x="76" y="15"/>
                      <a:pt x="76" y="15"/>
                    </a:cubicBezTo>
                    <a:lnTo>
                      <a:pt x="76" y="0"/>
                    </a:lnTo>
                    <a:close/>
                    <a:moveTo>
                      <a:pt x="42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20" y="47"/>
                      <a:pt x="25" y="52"/>
                      <a:pt x="25" y="61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42" y="93"/>
                      <a:pt x="42" y="93"/>
                      <a:pt x="42" y="93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6" y="64"/>
                      <a:pt x="32" y="59"/>
                      <a:pt x="32" y="53"/>
                    </a:cubicBezTo>
                    <a:cubicBezTo>
                      <a:pt x="32" y="47"/>
                      <a:pt x="36" y="43"/>
                      <a:pt x="42" y="43"/>
                    </a:cubicBezTo>
                    <a:cubicBezTo>
                      <a:pt x="42" y="36"/>
                      <a:pt x="42" y="36"/>
                      <a:pt x="42" y="36"/>
                    </a:cubicBezTo>
                    <a:cubicBezTo>
                      <a:pt x="36" y="36"/>
                      <a:pt x="32" y="31"/>
                      <a:pt x="32" y="25"/>
                    </a:cubicBezTo>
                    <a:cubicBezTo>
                      <a:pt x="32" y="19"/>
                      <a:pt x="36" y="15"/>
                      <a:pt x="42" y="15"/>
                    </a:cubicBezTo>
                    <a:cubicBezTo>
                      <a:pt x="42" y="0"/>
                      <a:pt x="42" y="0"/>
                      <a:pt x="42" y="0"/>
                    </a:cubicBezTo>
                    <a:close/>
                    <a:moveTo>
                      <a:pt x="42" y="15"/>
                    </a:moveTo>
                    <a:cubicBezTo>
                      <a:pt x="42" y="15"/>
                      <a:pt x="42" y="15"/>
                      <a:pt x="42" y="15"/>
                    </a:cubicBezTo>
                    <a:close/>
                    <a:moveTo>
                      <a:pt x="42" y="43"/>
                    </a:moveTo>
                    <a:cubicBezTo>
                      <a:pt x="42" y="43"/>
                      <a:pt x="42" y="43"/>
                      <a:pt x="42" y="4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40" name="Freeform 169"/>
              <p:cNvSpPr>
                <a:spLocks/>
              </p:cNvSpPr>
              <p:nvPr/>
            </p:nvSpPr>
            <p:spPr bwMode="auto">
              <a:xfrm>
                <a:off x="-5283200" y="8639175"/>
                <a:ext cx="600075" cy="319088"/>
              </a:xfrm>
              <a:custGeom>
                <a:avLst/>
                <a:gdLst>
                  <a:gd name="T0" fmla="*/ 150 w 160"/>
                  <a:gd name="T1" fmla="*/ 0 h 85"/>
                  <a:gd name="T2" fmla="*/ 139 w 160"/>
                  <a:gd name="T3" fmla="*/ 0 h 85"/>
                  <a:gd name="T4" fmla="*/ 130 w 160"/>
                  <a:gd name="T5" fmla="*/ 0 h 85"/>
                  <a:gd name="T6" fmla="*/ 119 w 160"/>
                  <a:gd name="T7" fmla="*/ 10 h 85"/>
                  <a:gd name="T8" fmla="*/ 119 w 160"/>
                  <a:gd name="T9" fmla="*/ 47 h 85"/>
                  <a:gd name="T10" fmla="*/ 42 w 160"/>
                  <a:gd name="T11" fmla="*/ 47 h 85"/>
                  <a:gd name="T12" fmla="*/ 42 w 160"/>
                  <a:gd name="T13" fmla="*/ 10 h 85"/>
                  <a:gd name="T14" fmla="*/ 31 w 160"/>
                  <a:gd name="T15" fmla="*/ 0 h 85"/>
                  <a:gd name="T16" fmla="*/ 21 w 160"/>
                  <a:gd name="T17" fmla="*/ 0 h 85"/>
                  <a:gd name="T18" fmla="*/ 11 w 160"/>
                  <a:gd name="T19" fmla="*/ 0 h 85"/>
                  <a:gd name="T20" fmla="*/ 0 w 160"/>
                  <a:gd name="T21" fmla="*/ 10 h 85"/>
                  <a:gd name="T22" fmla="*/ 0 w 160"/>
                  <a:gd name="T23" fmla="*/ 63 h 85"/>
                  <a:gd name="T24" fmla="*/ 15 w 160"/>
                  <a:gd name="T25" fmla="*/ 79 h 85"/>
                  <a:gd name="T26" fmla="*/ 16 w 160"/>
                  <a:gd name="T27" fmla="*/ 80 h 85"/>
                  <a:gd name="T28" fmla="*/ 17 w 160"/>
                  <a:gd name="T29" fmla="*/ 83 h 85"/>
                  <a:gd name="T30" fmla="*/ 22 w 160"/>
                  <a:gd name="T31" fmla="*/ 85 h 85"/>
                  <a:gd name="T32" fmla="*/ 25 w 160"/>
                  <a:gd name="T33" fmla="*/ 85 h 85"/>
                  <a:gd name="T34" fmla="*/ 30 w 160"/>
                  <a:gd name="T35" fmla="*/ 83 h 85"/>
                  <a:gd name="T36" fmla="*/ 31 w 160"/>
                  <a:gd name="T37" fmla="*/ 80 h 85"/>
                  <a:gd name="T38" fmla="*/ 31 w 160"/>
                  <a:gd name="T39" fmla="*/ 79 h 85"/>
                  <a:gd name="T40" fmla="*/ 129 w 160"/>
                  <a:gd name="T41" fmla="*/ 79 h 85"/>
                  <a:gd name="T42" fmla="*/ 129 w 160"/>
                  <a:gd name="T43" fmla="*/ 80 h 85"/>
                  <a:gd name="T44" fmla="*/ 130 w 160"/>
                  <a:gd name="T45" fmla="*/ 83 h 85"/>
                  <a:gd name="T46" fmla="*/ 135 w 160"/>
                  <a:gd name="T47" fmla="*/ 85 h 85"/>
                  <a:gd name="T48" fmla="*/ 138 w 160"/>
                  <a:gd name="T49" fmla="*/ 85 h 85"/>
                  <a:gd name="T50" fmla="*/ 143 w 160"/>
                  <a:gd name="T51" fmla="*/ 83 h 85"/>
                  <a:gd name="T52" fmla="*/ 144 w 160"/>
                  <a:gd name="T53" fmla="*/ 80 h 85"/>
                  <a:gd name="T54" fmla="*/ 145 w 160"/>
                  <a:gd name="T55" fmla="*/ 79 h 85"/>
                  <a:gd name="T56" fmla="*/ 150 w 160"/>
                  <a:gd name="T57" fmla="*/ 79 h 85"/>
                  <a:gd name="T58" fmla="*/ 160 w 160"/>
                  <a:gd name="T59" fmla="*/ 63 h 85"/>
                  <a:gd name="T60" fmla="*/ 160 w 160"/>
                  <a:gd name="T61" fmla="*/ 10 h 85"/>
                  <a:gd name="T62" fmla="*/ 150 w 160"/>
                  <a:gd name="T6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0" h="85">
                    <a:moveTo>
                      <a:pt x="150" y="0"/>
                    </a:moveTo>
                    <a:cubicBezTo>
                      <a:pt x="139" y="0"/>
                      <a:pt x="139" y="0"/>
                      <a:pt x="139" y="0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122" y="0"/>
                      <a:pt x="119" y="3"/>
                      <a:pt x="119" y="10"/>
                    </a:cubicBezTo>
                    <a:cubicBezTo>
                      <a:pt x="119" y="47"/>
                      <a:pt x="119" y="47"/>
                      <a:pt x="119" y="47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3"/>
                      <a:pt x="38" y="0"/>
                      <a:pt x="3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0"/>
                      <a:pt x="0" y="3"/>
                      <a:pt x="0" y="10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70"/>
                      <a:pt x="8" y="79"/>
                      <a:pt x="15" y="79"/>
                    </a:cubicBezTo>
                    <a:cubicBezTo>
                      <a:pt x="15" y="79"/>
                      <a:pt x="16" y="80"/>
                      <a:pt x="16" y="80"/>
                    </a:cubicBezTo>
                    <a:cubicBezTo>
                      <a:pt x="16" y="81"/>
                      <a:pt x="16" y="82"/>
                      <a:pt x="17" y="83"/>
                    </a:cubicBezTo>
                    <a:cubicBezTo>
                      <a:pt x="18" y="84"/>
                      <a:pt x="20" y="85"/>
                      <a:pt x="22" y="85"/>
                    </a:cubicBezTo>
                    <a:cubicBezTo>
                      <a:pt x="25" y="85"/>
                      <a:pt x="25" y="85"/>
                      <a:pt x="25" y="85"/>
                    </a:cubicBezTo>
                    <a:cubicBezTo>
                      <a:pt x="27" y="85"/>
                      <a:pt x="29" y="84"/>
                      <a:pt x="30" y="83"/>
                    </a:cubicBezTo>
                    <a:cubicBezTo>
                      <a:pt x="31" y="82"/>
                      <a:pt x="31" y="81"/>
                      <a:pt x="31" y="80"/>
                    </a:cubicBezTo>
                    <a:cubicBezTo>
                      <a:pt x="31" y="80"/>
                      <a:pt x="31" y="79"/>
                      <a:pt x="31" y="79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29" y="79"/>
                      <a:pt x="129" y="80"/>
                      <a:pt x="129" y="80"/>
                    </a:cubicBezTo>
                    <a:cubicBezTo>
                      <a:pt x="129" y="81"/>
                      <a:pt x="130" y="82"/>
                      <a:pt x="130" y="83"/>
                    </a:cubicBezTo>
                    <a:cubicBezTo>
                      <a:pt x="131" y="84"/>
                      <a:pt x="133" y="85"/>
                      <a:pt x="135" y="85"/>
                    </a:cubicBezTo>
                    <a:cubicBezTo>
                      <a:pt x="138" y="85"/>
                      <a:pt x="138" y="85"/>
                      <a:pt x="138" y="85"/>
                    </a:cubicBezTo>
                    <a:cubicBezTo>
                      <a:pt x="140" y="85"/>
                      <a:pt x="142" y="84"/>
                      <a:pt x="143" y="83"/>
                    </a:cubicBezTo>
                    <a:cubicBezTo>
                      <a:pt x="144" y="82"/>
                      <a:pt x="144" y="81"/>
                      <a:pt x="144" y="80"/>
                    </a:cubicBezTo>
                    <a:cubicBezTo>
                      <a:pt x="145" y="80"/>
                      <a:pt x="145" y="79"/>
                      <a:pt x="145" y="79"/>
                    </a:cubicBezTo>
                    <a:cubicBezTo>
                      <a:pt x="150" y="79"/>
                      <a:pt x="150" y="79"/>
                      <a:pt x="150" y="79"/>
                    </a:cubicBezTo>
                    <a:cubicBezTo>
                      <a:pt x="157" y="79"/>
                      <a:pt x="160" y="70"/>
                      <a:pt x="160" y="63"/>
                    </a:cubicBezTo>
                    <a:cubicBezTo>
                      <a:pt x="160" y="10"/>
                      <a:pt x="160" y="10"/>
                      <a:pt x="160" y="10"/>
                    </a:cubicBezTo>
                    <a:cubicBezTo>
                      <a:pt x="160" y="3"/>
                      <a:pt x="157" y="0"/>
                      <a:pt x="15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41" name="Oval 170"/>
              <p:cNvSpPr>
                <a:spLocks noChangeArrowheads="1"/>
              </p:cNvSpPr>
              <p:nvPr/>
            </p:nvSpPr>
            <p:spPr bwMode="auto">
              <a:xfrm>
                <a:off x="-5068888" y="8520113"/>
                <a:ext cx="47625" cy="476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42" name="Oval 171"/>
              <p:cNvSpPr>
                <a:spLocks noChangeArrowheads="1"/>
              </p:cNvSpPr>
              <p:nvPr/>
            </p:nvSpPr>
            <p:spPr bwMode="auto">
              <a:xfrm>
                <a:off x="-4941888" y="8520113"/>
                <a:ext cx="44450" cy="476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43" name="Oval 172"/>
              <p:cNvSpPr>
                <a:spLocks noChangeArrowheads="1"/>
              </p:cNvSpPr>
              <p:nvPr/>
            </p:nvSpPr>
            <p:spPr bwMode="auto">
              <a:xfrm>
                <a:off x="-5068888" y="8624888"/>
                <a:ext cx="47625" cy="492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44" name="Oval 173"/>
              <p:cNvSpPr>
                <a:spLocks noChangeArrowheads="1"/>
              </p:cNvSpPr>
              <p:nvPr/>
            </p:nvSpPr>
            <p:spPr bwMode="auto">
              <a:xfrm>
                <a:off x="-4941888" y="8624888"/>
                <a:ext cx="44450" cy="492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45" name="Freeform 174"/>
              <p:cNvSpPr>
                <a:spLocks noEditPoints="1"/>
              </p:cNvSpPr>
              <p:nvPr/>
            </p:nvSpPr>
            <p:spPr bwMode="auto">
              <a:xfrm>
                <a:off x="-2709863" y="2819400"/>
                <a:ext cx="728663" cy="338138"/>
              </a:xfrm>
              <a:custGeom>
                <a:avLst/>
                <a:gdLst>
                  <a:gd name="T0" fmla="*/ 409 w 459"/>
                  <a:gd name="T1" fmla="*/ 0 h 213"/>
                  <a:gd name="T2" fmla="*/ 409 w 459"/>
                  <a:gd name="T3" fmla="*/ 71 h 213"/>
                  <a:gd name="T4" fmla="*/ 409 w 459"/>
                  <a:gd name="T5" fmla="*/ 71 h 213"/>
                  <a:gd name="T6" fmla="*/ 409 w 459"/>
                  <a:gd name="T7" fmla="*/ 31 h 213"/>
                  <a:gd name="T8" fmla="*/ 397 w 459"/>
                  <a:gd name="T9" fmla="*/ 90 h 213"/>
                  <a:gd name="T10" fmla="*/ 378 w 459"/>
                  <a:gd name="T11" fmla="*/ 154 h 213"/>
                  <a:gd name="T12" fmla="*/ 378 w 459"/>
                  <a:gd name="T13" fmla="*/ 194 h 213"/>
                  <a:gd name="T14" fmla="*/ 378 w 459"/>
                  <a:gd name="T15" fmla="*/ 194 h 213"/>
                  <a:gd name="T16" fmla="*/ 378 w 459"/>
                  <a:gd name="T17" fmla="*/ 0 h 213"/>
                  <a:gd name="T18" fmla="*/ 369 w 459"/>
                  <a:gd name="T19" fmla="*/ 71 h 213"/>
                  <a:gd name="T20" fmla="*/ 378 w 459"/>
                  <a:gd name="T21" fmla="*/ 130 h 213"/>
                  <a:gd name="T22" fmla="*/ 378 w 459"/>
                  <a:gd name="T23" fmla="*/ 0 h 213"/>
                  <a:gd name="T24" fmla="*/ 317 w 459"/>
                  <a:gd name="T25" fmla="*/ 194 h 213"/>
                  <a:gd name="T26" fmla="*/ 317 w 459"/>
                  <a:gd name="T27" fmla="*/ 0 h 213"/>
                  <a:gd name="T28" fmla="*/ 317 w 459"/>
                  <a:gd name="T29" fmla="*/ 130 h 213"/>
                  <a:gd name="T30" fmla="*/ 328 w 459"/>
                  <a:gd name="T31" fmla="*/ 71 h 213"/>
                  <a:gd name="T32" fmla="*/ 347 w 459"/>
                  <a:gd name="T33" fmla="*/ 0 h 213"/>
                  <a:gd name="T34" fmla="*/ 288 w 459"/>
                  <a:gd name="T35" fmla="*/ 194 h 213"/>
                  <a:gd name="T36" fmla="*/ 288 w 459"/>
                  <a:gd name="T37" fmla="*/ 0 h 213"/>
                  <a:gd name="T38" fmla="*/ 288 w 459"/>
                  <a:gd name="T39" fmla="*/ 71 h 213"/>
                  <a:gd name="T40" fmla="*/ 298 w 459"/>
                  <a:gd name="T41" fmla="*/ 130 h 213"/>
                  <a:gd name="T42" fmla="*/ 317 w 459"/>
                  <a:gd name="T43" fmla="*/ 0 h 213"/>
                  <a:gd name="T44" fmla="*/ 257 w 459"/>
                  <a:gd name="T45" fmla="*/ 194 h 213"/>
                  <a:gd name="T46" fmla="*/ 257 w 459"/>
                  <a:gd name="T47" fmla="*/ 0 h 213"/>
                  <a:gd name="T48" fmla="*/ 257 w 459"/>
                  <a:gd name="T49" fmla="*/ 130 h 213"/>
                  <a:gd name="T50" fmla="*/ 267 w 459"/>
                  <a:gd name="T51" fmla="*/ 71 h 213"/>
                  <a:gd name="T52" fmla="*/ 288 w 459"/>
                  <a:gd name="T53" fmla="*/ 0 h 213"/>
                  <a:gd name="T54" fmla="*/ 227 w 459"/>
                  <a:gd name="T55" fmla="*/ 194 h 213"/>
                  <a:gd name="T56" fmla="*/ 227 w 459"/>
                  <a:gd name="T57" fmla="*/ 0 h 213"/>
                  <a:gd name="T58" fmla="*/ 227 w 459"/>
                  <a:gd name="T59" fmla="*/ 71 h 213"/>
                  <a:gd name="T60" fmla="*/ 239 w 459"/>
                  <a:gd name="T61" fmla="*/ 130 h 213"/>
                  <a:gd name="T62" fmla="*/ 257 w 459"/>
                  <a:gd name="T63" fmla="*/ 0 h 213"/>
                  <a:gd name="T64" fmla="*/ 198 w 459"/>
                  <a:gd name="T65" fmla="*/ 194 h 213"/>
                  <a:gd name="T66" fmla="*/ 198 w 459"/>
                  <a:gd name="T67" fmla="*/ 0 h 213"/>
                  <a:gd name="T68" fmla="*/ 198 w 459"/>
                  <a:gd name="T69" fmla="*/ 130 h 213"/>
                  <a:gd name="T70" fmla="*/ 208 w 459"/>
                  <a:gd name="T71" fmla="*/ 71 h 213"/>
                  <a:gd name="T72" fmla="*/ 227 w 459"/>
                  <a:gd name="T73" fmla="*/ 0 h 213"/>
                  <a:gd name="T74" fmla="*/ 168 w 459"/>
                  <a:gd name="T75" fmla="*/ 194 h 213"/>
                  <a:gd name="T76" fmla="*/ 168 w 459"/>
                  <a:gd name="T77" fmla="*/ 0 h 213"/>
                  <a:gd name="T78" fmla="*/ 168 w 459"/>
                  <a:gd name="T79" fmla="*/ 71 h 213"/>
                  <a:gd name="T80" fmla="*/ 177 w 459"/>
                  <a:gd name="T81" fmla="*/ 130 h 213"/>
                  <a:gd name="T82" fmla="*/ 198 w 459"/>
                  <a:gd name="T83" fmla="*/ 0 h 213"/>
                  <a:gd name="T84" fmla="*/ 137 w 459"/>
                  <a:gd name="T85" fmla="*/ 194 h 213"/>
                  <a:gd name="T86" fmla="*/ 137 w 459"/>
                  <a:gd name="T87" fmla="*/ 0 h 213"/>
                  <a:gd name="T88" fmla="*/ 137 w 459"/>
                  <a:gd name="T89" fmla="*/ 130 h 213"/>
                  <a:gd name="T90" fmla="*/ 146 w 459"/>
                  <a:gd name="T91" fmla="*/ 71 h 213"/>
                  <a:gd name="T92" fmla="*/ 168 w 459"/>
                  <a:gd name="T93" fmla="*/ 0 h 213"/>
                  <a:gd name="T94" fmla="*/ 106 w 459"/>
                  <a:gd name="T95" fmla="*/ 194 h 213"/>
                  <a:gd name="T96" fmla="*/ 106 w 459"/>
                  <a:gd name="T97" fmla="*/ 0 h 213"/>
                  <a:gd name="T98" fmla="*/ 106 w 459"/>
                  <a:gd name="T99" fmla="*/ 71 h 213"/>
                  <a:gd name="T100" fmla="*/ 118 w 459"/>
                  <a:gd name="T101" fmla="*/ 130 h 213"/>
                  <a:gd name="T102" fmla="*/ 137 w 459"/>
                  <a:gd name="T103" fmla="*/ 0 h 213"/>
                  <a:gd name="T104" fmla="*/ 78 w 459"/>
                  <a:gd name="T105" fmla="*/ 194 h 213"/>
                  <a:gd name="T106" fmla="*/ 78 w 459"/>
                  <a:gd name="T107" fmla="*/ 0 h 213"/>
                  <a:gd name="T108" fmla="*/ 78 w 459"/>
                  <a:gd name="T109" fmla="*/ 130 h 213"/>
                  <a:gd name="T110" fmla="*/ 87 w 459"/>
                  <a:gd name="T111" fmla="*/ 71 h 213"/>
                  <a:gd name="T112" fmla="*/ 106 w 459"/>
                  <a:gd name="T113" fmla="*/ 0 h 213"/>
                  <a:gd name="T114" fmla="*/ 78 w 459"/>
                  <a:gd name="T115" fmla="*/ 154 h 213"/>
                  <a:gd name="T116" fmla="*/ 56 w 459"/>
                  <a:gd name="T117" fmla="*/ 90 h 213"/>
                  <a:gd name="T118" fmla="*/ 47 w 459"/>
                  <a:gd name="T119" fmla="*/ 31 h 213"/>
                  <a:gd name="T120" fmla="*/ 47 w 459"/>
                  <a:gd name="T121" fmla="*/ 213 h 213"/>
                  <a:gd name="T122" fmla="*/ 26 w 459"/>
                  <a:gd name="T123" fmla="*/ 71 h 213"/>
                  <a:gd name="T124" fmla="*/ 47 w 459"/>
                  <a:gd name="T12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59" h="213">
                    <a:moveTo>
                      <a:pt x="409" y="213"/>
                    </a:moveTo>
                    <a:lnTo>
                      <a:pt x="459" y="213"/>
                    </a:lnTo>
                    <a:lnTo>
                      <a:pt x="459" y="0"/>
                    </a:lnTo>
                    <a:lnTo>
                      <a:pt x="409" y="0"/>
                    </a:lnTo>
                    <a:lnTo>
                      <a:pt x="409" y="31"/>
                    </a:lnTo>
                    <a:lnTo>
                      <a:pt x="428" y="31"/>
                    </a:lnTo>
                    <a:lnTo>
                      <a:pt x="428" y="71"/>
                    </a:lnTo>
                    <a:lnTo>
                      <a:pt x="409" y="71"/>
                    </a:lnTo>
                    <a:lnTo>
                      <a:pt x="409" y="213"/>
                    </a:lnTo>
                    <a:close/>
                    <a:moveTo>
                      <a:pt x="378" y="213"/>
                    </a:moveTo>
                    <a:lnTo>
                      <a:pt x="409" y="213"/>
                    </a:lnTo>
                    <a:lnTo>
                      <a:pt x="409" y="71"/>
                    </a:lnTo>
                    <a:lnTo>
                      <a:pt x="388" y="71"/>
                    </a:lnTo>
                    <a:lnTo>
                      <a:pt x="388" y="31"/>
                    </a:lnTo>
                    <a:lnTo>
                      <a:pt x="388" y="31"/>
                    </a:lnTo>
                    <a:lnTo>
                      <a:pt x="409" y="31"/>
                    </a:lnTo>
                    <a:lnTo>
                      <a:pt x="409" y="0"/>
                    </a:lnTo>
                    <a:lnTo>
                      <a:pt x="378" y="0"/>
                    </a:lnTo>
                    <a:lnTo>
                      <a:pt x="378" y="90"/>
                    </a:lnTo>
                    <a:lnTo>
                      <a:pt x="397" y="90"/>
                    </a:lnTo>
                    <a:lnTo>
                      <a:pt x="397" y="130"/>
                    </a:lnTo>
                    <a:lnTo>
                      <a:pt x="397" y="130"/>
                    </a:lnTo>
                    <a:lnTo>
                      <a:pt x="378" y="130"/>
                    </a:lnTo>
                    <a:lnTo>
                      <a:pt x="378" y="154"/>
                    </a:lnTo>
                    <a:lnTo>
                      <a:pt x="378" y="154"/>
                    </a:lnTo>
                    <a:lnTo>
                      <a:pt x="378" y="194"/>
                    </a:lnTo>
                    <a:lnTo>
                      <a:pt x="378" y="194"/>
                    </a:lnTo>
                    <a:lnTo>
                      <a:pt x="378" y="194"/>
                    </a:lnTo>
                    <a:lnTo>
                      <a:pt x="378" y="213"/>
                    </a:lnTo>
                    <a:close/>
                    <a:moveTo>
                      <a:pt x="347" y="213"/>
                    </a:moveTo>
                    <a:lnTo>
                      <a:pt x="378" y="213"/>
                    </a:lnTo>
                    <a:lnTo>
                      <a:pt x="378" y="194"/>
                    </a:lnTo>
                    <a:lnTo>
                      <a:pt x="347" y="194"/>
                    </a:lnTo>
                    <a:lnTo>
                      <a:pt x="347" y="213"/>
                    </a:lnTo>
                    <a:lnTo>
                      <a:pt x="347" y="213"/>
                    </a:lnTo>
                    <a:close/>
                    <a:moveTo>
                      <a:pt x="378" y="0"/>
                    </a:moveTo>
                    <a:lnTo>
                      <a:pt x="347" y="0"/>
                    </a:lnTo>
                    <a:lnTo>
                      <a:pt x="347" y="31"/>
                    </a:lnTo>
                    <a:lnTo>
                      <a:pt x="369" y="31"/>
                    </a:lnTo>
                    <a:lnTo>
                      <a:pt x="369" y="71"/>
                    </a:lnTo>
                    <a:lnTo>
                      <a:pt x="347" y="71"/>
                    </a:lnTo>
                    <a:lnTo>
                      <a:pt x="347" y="154"/>
                    </a:lnTo>
                    <a:lnTo>
                      <a:pt x="378" y="154"/>
                    </a:lnTo>
                    <a:lnTo>
                      <a:pt x="378" y="130"/>
                    </a:lnTo>
                    <a:lnTo>
                      <a:pt x="357" y="130"/>
                    </a:lnTo>
                    <a:lnTo>
                      <a:pt x="357" y="90"/>
                    </a:lnTo>
                    <a:lnTo>
                      <a:pt x="378" y="90"/>
                    </a:lnTo>
                    <a:lnTo>
                      <a:pt x="378" y="0"/>
                    </a:lnTo>
                    <a:close/>
                    <a:moveTo>
                      <a:pt x="317" y="213"/>
                    </a:moveTo>
                    <a:lnTo>
                      <a:pt x="347" y="213"/>
                    </a:lnTo>
                    <a:lnTo>
                      <a:pt x="347" y="194"/>
                    </a:lnTo>
                    <a:lnTo>
                      <a:pt x="317" y="194"/>
                    </a:lnTo>
                    <a:lnTo>
                      <a:pt x="317" y="213"/>
                    </a:lnTo>
                    <a:lnTo>
                      <a:pt x="317" y="213"/>
                    </a:lnTo>
                    <a:close/>
                    <a:moveTo>
                      <a:pt x="347" y="0"/>
                    </a:moveTo>
                    <a:lnTo>
                      <a:pt x="317" y="0"/>
                    </a:lnTo>
                    <a:lnTo>
                      <a:pt x="317" y="90"/>
                    </a:lnTo>
                    <a:lnTo>
                      <a:pt x="338" y="90"/>
                    </a:lnTo>
                    <a:lnTo>
                      <a:pt x="338" y="130"/>
                    </a:lnTo>
                    <a:lnTo>
                      <a:pt x="317" y="130"/>
                    </a:lnTo>
                    <a:lnTo>
                      <a:pt x="317" y="154"/>
                    </a:lnTo>
                    <a:lnTo>
                      <a:pt x="347" y="154"/>
                    </a:lnTo>
                    <a:lnTo>
                      <a:pt x="347" y="71"/>
                    </a:lnTo>
                    <a:lnTo>
                      <a:pt x="328" y="71"/>
                    </a:lnTo>
                    <a:lnTo>
                      <a:pt x="328" y="31"/>
                    </a:lnTo>
                    <a:lnTo>
                      <a:pt x="328" y="31"/>
                    </a:lnTo>
                    <a:lnTo>
                      <a:pt x="347" y="31"/>
                    </a:lnTo>
                    <a:lnTo>
                      <a:pt x="347" y="0"/>
                    </a:lnTo>
                    <a:close/>
                    <a:moveTo>
                      <a:pt x="288" y="213"/>
                    </a:moveTo>
                    <a:lnTo>
                      <a:pt x="317" y="213"/>
                    </a:lnTo>
                    <a:lnTo>
                      <a:pt x="317" y="194"/>
                    </a:lnTo>
                    <a:lnTo>
                      <a:pt x="288" y="194"/>
                    </a:lnTo>
                    <a:lnTo>
                      <a:pt x="288" y="213"/>
                    </a:lnTo>
                    <a:lnTo>
                      <a:pt x="288" y="213"/>
                    </a:lnTo>
                    <a:close/>
                    <a:moveTo>
                      <a:pt x="317" y="0"/>
                    </a:moveTo>
                    <a:lnTo>
                      <a:pt x="288" y="0"/>
                    </a:lnTo>
                    <a:lnTo>
                      <a:pt x="288" y="31"/>
                    </a:lnTo>
                    <a:lnTo>
                      <a:pt x="307" y="31"/>
                    </a:lnTo>
                    <a:lnTo>
                      <a:pt x="307" y="71"/>
                    </a:lnTo>
                    <a:lnTo>
                      <a:pt x="288" y="71"/>
                    </a:lnTo>
                    <a:lnTo>
                      <a:pt x="288" y="154"/>
                    </a:lnTo>
                    <a:lnTo>
                      <a:pt x="317" y="154"/>
                    </a:lnTo>
                    <a:lnTo>
                      <a:pt x="317" y="130"/>
                    </a:lnTo>
                    <a:lnTo>
                      <a:pt x="298" y="130"/>
                    </a:lnTo>
                    <a:lnTo>
                      <a:pt x="298" y="130"/>
                    </a:lnTo>
                    <a:lnTo>
                      <a:pt x="298" y="90"/>
                    </a:lnTo>
                    <a:lnTo>
                      <a:pt x="317" y="90"/>
                    </a:lnTo>
                    <a:lnTo>
                      <a:pt x="317" y="0"/>
                    </a:lnTo>
                    <a:close/>
                    <a:moveTo>
                      <a:pt x="257" y="213"/>
                    </a:moveTo>
                    <a:lnTo>
                      <a:pt x="288" y="213"/>
                    </a:lnTo>
                    <a:lnTo>
                      <a:pt x="288" y="194"/>
                    </a:lnTo>
                    <a:lnTo>
                      <a:pt x="257" y="194"/>
                    </a:lnTo>
                    <a:lnTo>
                      <a:pt x="257" y="213"/>
                    </a:lnTo>
                    <a:lnTo>
                      <a:pt x="257" y="213"/>
                    </a:lnTo>
                    <a:close/>
                    <a:moveTo>
                      <a:pt x="288" y="0"/>
                    </a:moveTo>
                    <a:lnTo>
                      <a:pt x="257" y="0"/>
                    </a:lnTo>
                    <a:lnTo>
                      <a:pt x="257" y="90"/>
                    </a:lnTo>
                    <a:lnTo>
                      <a:pt x="276" y="90"/>
                    </a:lnTo>
                    <a:lnTo>
                      <a:pt x="276" y="130"/>
                    </a:lnTo>
                    <a:lnTo>
                      <a:pt x="257" y="130"/>
                    </a:lnTo>
                    <a:lnTo>
                      <a:pt x="257" y="154"/>
                    </a:lnTo>
                    <a:lnTo>
                      <a:pt x="288" y="154"/>
                    </a:lnTo>
                    <a:lnTo>
                      <a:pt x="288" y="71"/>
                    </a:lnTo>
                    <a:lnTo>
                      <a:pt x="267" y="71"/>
                    </a:lnTo>
                    <a:lnTo>
                      <a:pt x="267" y="31"/>
                    </a:lnTo>
                    <a:lnTo>
                      <a:pt x="267" y="31"/>
                    </a:lnTo>
                    <a:lnTo>
                      <a:pt x="288" y="31"/>
                    </a:lnTo>
                    <a:lnTo>
                      <a:pt x="288" y="0"/>
                    </a:lnTo>
                    <a:close/>
                    <a:moveTo>
                      <a:pt x="227" y="213"/>
                    </a:moveTo>
                    <a:lnTo>
                      <a:pt x="257" y="213"/>
                    </a:lnTo>
                    <a:lnTo>
                      <a:pt x="257" y="194"/>
                    </a:lnTo>
                    <a:lnTo>
                      <a:pt x="227" y="194"/>
                    </a:lnTo>
                    <a:lnTo>
                      <a:pt x="227" y="213"/>
                    </a:lnTo>
                    <a:lnTo>
                      <a:pt x="227" y="213"/>
                    </a:lnTo>
                    <a:close/>
                    <a:moveTo>
                      <a:pt x="257" y="0"/>
                    </a:moveTo>
                    <a:lnTo>
                      <a:pt x="227" y="0"/>
                    </a:lnTo>
                    <a:lnTo>
                      <a:pt x="227" y="31"/>
                    </a:lnTo>
                    <a:lnTo>
                      <a:pt x="248" y="31"/>
                    </a:lnTo>
                    <a:lnTo>
                      <a:pt x="248" y="71"/>
                    </a:lnTo>
                    <a:lnTo>
                      <a:pt x="227" y="71"/>
                    </a:lnTo>
                    <a:lnTo>
                      <a:pt x="227" y="154"/>
                    </a:lnTo>
                    <a:lnTo>
                      <a:pt x="257" y="154"/>
                    </a:lnTo>
                    <a:lnTo>
                      <a:pt x="257" y="130"/>
                    </a:lnTo>
                    <a:lnTo>
                      <a:pt x="239" y="130"/>
                    </a:lnTo>
                    <a:lnTo>
                      <a:pt x="239" y="130"/>
                    </a:lnTo>
                    <a:lnTo>
                      <a:pt x="239" y="90"/>
                    </a:lnTo>
                    <a:lnTo>
                      <a:pt x="257" y="90"/>
                    </a:lnTo>
                    <a:lnTo>
                      <a:pt x="257" y="0"/>
                    </a:lnTo>
                    <a:close/>
                    <a:moveTo>
                      <a:pt x="198" y="213"/>
                    </a:moveTo>
                    <a:lnTo>
                      <a:pt x="227" y="213"/>
                    </a:lnTo>
                    <a:lnTo>
                      <a:pt x="227" y="194"/>
                    </a:lnTo>
                    <a:lnTo>
                      <a:pt x="198" y="194"/>
                    </a:lnTo>
                    <a:lnTo>
                      <a:pt x="198" y="213"/>
                    </a:lnTo>
                    <a:lnTo>
                      <a:pt x="198" y="213"/>
                    </a:lnTo>
                    <a:close/>
                    <a:moveTo>
                      <a:pt x="227" y="0"/>
                    </a:moveTo>
                    <a:lnTo>
                      <a:pt x="198" y="0"/>
                    </a:lnTo>
                    <a:lnTo>
                      <a:pt x="198" y="90"/>
                    </a:lnTo>
                    <a:lnTo>
                      <a:pt x="217" y="90"/>
                    </a:lnTo>
                    <a:lnTo>
                      <a:pt x="217" y="130"/>
                    </a:lnTo>
                    <a:lnTo>
                      <a:pt x="198" y="130"/>
                    </a:lnTo>
                    <a:lnTo>
                      <a:pt x="198" y="154"/>
                    </a:lnTo>
                    <a:lnTo>
                      <a:pt x="227" y="154"/>
                    </a:lnTo>
                    <a:lnTo>
                      <a:pt x="227" y="71"/>
                    </a:lnTo>
                    <a:lnTo>
                      <a:pt x="208" y="71"/>
                    </a:lnTo>
                    <a:lnTo>
                      <a:pt x="208" y="31"/>
                    </a:lnTo>
                    <a:lnTo>
                      <a:pt x="208" y="31"/>
                    </a:lnTo>
                    <a:lnTo>
                      <a:pt x="227" y="31"/>
                    </a:lnTo>
                    <a:lnTo>
                      <a:pt x="227" y="0"/>
                    </a:lnTo>
                    <a:close/>
                    <a:moveTo>
                      <a:pt x="168" y="213"/>
                    </a:moveTo>
                    <a:lnTo>
                      <a:pt x="198" y="213"/>
                    </a:lnTo>
                    <a:lnTo>
                      <a:pt x="198" y="194"/>
                    </a:lnTo>
                    <a:lnTo>
                      <a:pt x="168" y="194"/>
                    </a:lnTo>
                    <a:lnTo>
                      <a:pt x="168" y="213"/>
                    </a:lnTo>
                    <a:lnTo>
                      <a:pt x="168" y="213"/>
                    </a:lnTo>
                    <a:close/>
                    <a:moveTo>
                      <a:pt x="198" y="0"/>
                    </a:moveTo>
                    <a:lnTo>
                      <a:pt x="168" y="0"/>
                    </a:lnTo>
                    <a:lnTo>
                      <a:pt x="168" y="31"/>
                    </a:lnTo>
                    <a:lnTo>
                      <a:pt x="186" y="31"/>
                    </a:lnTo>
                    <a:lnTo>
                      <a:pt x="186" y="71"/>
                    </a:lnTo>
                    <a:lnTo>
                      <a:pt x="168" y="71"/>
                    </a:lnTo>
                    <a:lnTo>
                      <a:pt x="168" y="154"/>
                    </a:lnTo>
                    <a:lnTo>
                      <a:pt x="198" y="154"/>
                    </a:lnTo>
                    <a:lnTo>
                      <a:pt x="198" y="130"/>
                    </a:lnTo>
                    <a:lnTo>
                      <a:pt x="177" y="130"/>
                    </a:lnTo>
                    <a:lnTo>
                      <a:pt x="177" y="130"/>
                    </a:lnTo>
                    <a:lnTo>
                      <a:pt x="177" y="90"/>
                    </a:lnTo>
                    <a:lnTo>
                      <a:pt x="198" y="90"/>
                    </a:lnTo>
                    <a:lnTo>
                      <a:pt x="198" y="0"/>
                    </a:lnTo>
                    <a:close/>
                    <a:moveTo>
                      <a:pt x="137" y="213"/>
                    </a:moveTo>
                    <a:lnTo>
                      <a:pt x="168" y="213"/>
                    </a:lnTo>
                    <a:lnTo>
                      <a:pt x="168" y="194"/>
                    </a:lnTo>
                    <a:lnTo>
                      <a:pt x="137" y="194"/>
                    </a:lnTo>
                    <a:lnTo>
                      <a:pt x="137" y="213"/>
                    </a:lnTo>
                    <a:lnTo>
                      <a:pt x="137" y="213"/>
                    </a:lnTo>
                    <a:close/>
                    <a:moveTo>
                      <a:pt x="168" y="0"/>
                    </a:moveTo>
                    <a:lnTo>
                      <a:pt x="137" y="0"/>
                    </a:lnTo>
                    <a:lnTo>
                      <a:pt x="137" y="90"/>
                    </a:lnTo>
                    <a:lnTo>
                      <a:pt x="158" y="90"/>
                    </a:lnTo>
                    <a:lnTo>
                      <a:pt x="158" y="130"/>
                    </a:lnTo>
                    <a:lnTo>
                      <a:pt x="137" y="130"/>
                    </a:lnTo>
                    <a:lnTo>
                      <a:pt x="137" y="154"/>
                    </a:lnTo>
                    <a:lnTo>
                      <a:pt x="168" y="154"/>
                    </a:lnTo>
                    <a:lnTo>
                      <a:pt x="168" y="71"/>
                    </a:lnTo>
                    <a:lnTo>
                      <a:pt x="146" y="71"/>
                    </a:lnTo>
                    <a:lnTo>
                      <a:pt x="146" y="31"/>
                    </a:lnTo>
                    <a:lnTo>
                      <a:pt x="146" y="31"/>
                    </a:lnTo>
                    <a:lnTo>
                      <a:pt x="168" y="31"/>
                    </a:lnTo>
                    <a:lnTo>
                      <a:pt x="168" y="0"/>
                    </a:lnTo>
                    <a:close/>
                    <a:moveTo>
                      <a:pt x="106" y="213"/>
                    </a:moveTo>
                    <a:lnTo>
                      <a:pt x="137" y="213"/>
                    </a:lnTo>
                    <a:lnTo>
                      <a:pt x="137" y="194"/>
                    </a:lnTo>
                    <a:lnTo>
                      <a:pt x="106" y="194"/>
                    </a:lnTo>
                    <a:lnTo>
                      <a:pt x="106" y="213"/>
                    </a:lnTo>
                    <a:lnTo>
                      <a:pt x="106" y="213"/>
                    </a:lnTo>
                    <a:close/>
                    <a:moveTo>
                      <a:pt x="137" y="0"/>
                    </a:moveTo>
                    <a:lnTo>
                      <a:pt x="106" y="0"/>
                    </a:lnTo>
                    <a:lnTo>
                      <a:pt x="106" y="31"/>
                    </a:lnTo>
                    <a:lnTo>
                      <a:pt x="127" y="31"/>
                    </a:lnTo>
                    <a:lnTo>
                      <a:pt x="127" y="71"/>
                    </a:lnTo>
                    <a:lnTo>
                      <a:pt x="106" y="71"/>
                    </a:lnTo>
                    <a:lnTo>
                      <a:pt x="106" y="154"/>
                    </a:lnTo>
                    <a:lnTo>
                      <a:pt x="137" y="154"/>
                    </a:lnTo>
                    <a:lnTo>
                      <a:pt x="137" y="130"/>
                    </a:lnTo>
                    <a:lnTo>
                      <a:pt x="118" y="130"/>
                    </a:lnTo>
                    <a:lnTo>
                      <a:pt x="118" y="130"/>
                    </a:lnTo>
                    <a:lnTo>
                      <a:pt x="118" y="90"/>
                    </a:lnTo>
                    <a:lnTo>
                      <a:pt x="137" y="90"/>
                    </a:lnTo>
                    <a:lnTo>
                      <a:pt x="137" y="0"/>
                    </a:lnTo>
                    <a:close/>
                    <a:moveTo>
                      <a:pt x="78" y="213"/>
                    </a:moveTo>
                    <a:lnTo>
                      <a:pt x="106" y="213"/>
                    </a:lnTo>
                    <a:lnTo>
                      <a:pt x="106" y="194"/>
                    </a:lnTo>
                    <a:lnTo>
                      <a:pt x="78" y="194"/>
                    </a:lnTo>
                    <a:lnTo>
                      <a:pt x="78" y="213"/>
                    </a:lnTo>
                    <a:lnTo>
                      <a:pt x="78" y="213"/>
                    </a:lnTo>
                    <a:close/>
                    <a:moveTo>
                      <a:pt x="106" y="0"/>
                    </a:moveTo>
                    <a:lnTo>
                      <a:pt x="78" y="0"/>
                    </a:lnTo>
                    <a:lnTo>
                      <a:pt x="78" y="90"/>
                    </a:lnTo>
                    <a:lnTo>
                      <a:pt x="97" y="90"/>
                    </a:lnTo>
                    <a:lnTo>
                      <a:pt x="97" y="130"/>
                    </a:lnTo>
                    <a:lnTo>
                      <a:pt x="78" y="130"/>
                    </a:lnTo>
                    <a:lnTo>
                      <a:pt x="78" y="154"/>
                    </a:lnTo>
                    <a:lnTo>
                      <a:pt x="106" y="154"/>
                    </a:lnTo>
                    <a:lnTo>
                      <a:pt x="106" y="71"/>
                    </a:lnTo>
                    <a:lnTo>
                      <a:pt x="87" y="71"/>
                    </a:lnTo>
                    <a:lnTo>
                      <a:pt x="87" y="31"/>
                    </a:lnTo>
                    <a:lnTo>
                      <a:pt x="87" y="31"/>
                    </a:lnTo>
                    <a:lnTo>
                      <a:pt x="106" y="31"/>
                    </a:lnTo>
                    <a:lnTo>
                      <a:pt x="106" y="0"/>
                    </a:lnTo>
                    <a:close/>
                    <a:moveTo>
                      <a:pt x="47" y="213"/>
                    </a:moveTo>
                    <a:lnTo>
                      <a:pt x="78" y="213"/>
                    </a:lnTo>
                    <a:lnTo>
                      <a:pt x="78" y="194"/>
                    </a:lnTo>
                    <a:lnTo>
                      <a:pt x="78" y="154"/>
                    </a:lnTo>
                    <a:lnTo>
                      <a:pt x="78" y="130"/>
                    </a:lnTo>
                    <a:lnTo>
                      <a:pt x="56" y="130"/>
                    </a:lnTo>
                    <a:lnTo>
                      <a:pt x="56" y="130"/>
                    </a:lnTo>
                    <a:lnTo>
                      <a:pt x="56" y="90"/>
                    </a:lnTo>
                    <a:lnTo>
                      <a:pt x="78" y="90"/>
                    </a:lnTo>
                    <a:lnTo>
                      <a:pt x="78" y="0"/>
                    </a:lnTo>
                    <a:lnTo>
                      <a:pt x="47" y="0"/>
                    </a:lnTo>
                    <a:lnTo>
                      <a:pt x="47" y="31"/>
                    </a:lnTo>
                    <a:lnTo>
                      <a:pt x="66" y="31"/>
                    </a:lnTo>
                    <a:lnTo>
                      <a:pt x="66" y="71"/>
                    </a:lnTo>
                    <a:lnTo>
                      <a:pt x="47" y="71"/>
                    </a:lnTo>
                    <a:lnTo>
                      <a:pt x="47" y="213"/>
                    </a:lnTo>
                    <a:close/>
                    <a:moveTo>
                      <a:pt x="0" y="213"/>
                    </a:moveTo>
                    <a:lnTo>
                      <a:pt x="47" y="213"/>
                    </a:lnTo>
                    <a:lnTo>
                      <a:pt x="47" y="71"/>
                    </a:lnTo>
                    <a:lnTo>
                      <a:pt x="26" y="71"/>
                    </a:lnTo>
                    <a:lnTo>
                      <a:pt x="26" y="31"/>
                    </a:lnTo>
                    <a:lnTo>
                      <a:pt x="26" y="31"/>
                    </a:lnTo>
                    <a:lnTo>
                      <a:pt x="47" y="31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2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46" name="Freeform 175"/>
              <p:cNvSpPr>
                <a:spLocks/>
              </p:cNvSpPr>
              <p:nvPr/>
            </p:nvSpPr>
            <p:spPr bwMode="auto">
              <a:xfrm>
                <a:off x="-2574925" y="2665412"/>
                <a:ext cx="420688" cy="101600"/>
              </a:xfrm>
              <a:custGeom>
                <a:avLst/>
                <a:gdLst>
                  <a:gd name="T0" fmla="*/ 0 w 112"/>
                  <a:gd name="T1" fmla="*/ 13 h 27"/>
                  <a:gd name="T2" fmla="*/ 8 w 112"/>
                  <a:gd name="T3" fmla="*/ 27 h 27"/>
                  <a:gd name="T4" fmla="*/ 56 w 112"/>
                  <a:gd name="T5" fmla="*/ 16 h 27"/>
                  <a:gd name="T6" fmla="*/ 104 w 112"/>
                  <a:gd name="T7" fmla="*/ 27 h 27"/>
                  <a:gd name="T8" fmla="*/ 112 w 112"/>
                  <a:gd name="T9" fmla="*/ 13 h 27"/>
                  <a:gd name="T10" fmla="*/ 56 w 112"/>
                  <a:gd name="T11" fmla="*/ 0 h 27"/>
                  <a:gd name="T12" fmla="*/ 0 w 112"/>
                  <a:gd name="T13" fmla="*/ 1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2" h="27">
                    <a:moveTo>
                      <a:pt x="0" y="13"/>
                    </a:moveTo>
                    <a:cubicBezTo>
                      <a:pt x="8" y="27"/>
                      <a:pt x="8" y="27"/>
                      <a:pt x="8" y="27"/>
                    </a:cubicBezTo>
                    <a:cubicBezTo>
                      <a:pt x="21" y="20"/>
                      <a:pt x="38" y="16"/>
                      <a:pt x="56" y="16"/>
                    </a:cubicBezTo>
                    <a:cubicBezTo>
                      <a:pt x="74" y="16"/>
                      <a:pt x="91" y="20"/>
                      <a:pt x="104" y="27"/>
                    </a:cubicBezTo>
                    <a:cubicBezTo>
                      <a:pt x="112" y="13"/>
                      <a:pt x="112" y="13"/>
                      <a:pt x="112" y="13"/>
                    </a:cubicBezTo>
                    <a:cubicBezTo>
                      <a:pt x="96" y="5"/>
                      <a:pt x="76" y="0"/>
                      <a:pt x="56" y="0"/>
                    </a:cubicBezTo>
                    <a:cubicBezTo>
                      <a:pt x="36" y="0"/>
                      <a:pt x="16" y="5"/>
                      <a:pt x="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47" name="Freeform 176"/>
              <p:cNvSpPr>
                <a:spLocks/>
              </p:cNvSpPr>
              <p:nvPr/>
            </p:nvSpPr>
            <p:spPr bwMode="auto">
              <a:xfrm>
                <a:off x="-2646363" y="2552700"/>
                <a:ext cx="563563" cy="117475"/>
              </a:xfrm>
              <a:custGeom>
                <a:avLst/>
                <a:gdLst>
                  <a:gd name="T0" fmla="*/ 150 w 150"/>
                  <a:gd name="T1" fmla="*/ 17 h 31"/>
                  <a:gd name="T2" fmla="*/ 75 w 150"/>
                  <a:gd name="T3" fmla="*/ 0 h 31"/>
                  <a:gd name="T4" fmla="*/ 0 w 150"/>
                  <a:gd name="T5" fmla="*/ 17 h 31"/>
                  <a:gd name="T6" fmla="*/ 8 w 150"/>
                  <a:gd name="T7" fmla="*/ 31 h 31"/>
                  <a:gd name="T8" fmla="*/ 75 w 150"/>
                  <a:gd name="T9" fmla="*/ 15 h 31"/>
                  <a:gd name="T10" fmla="*/ 142 w 150"/>
                  <a:gd name="T11" fmla="*/ 31 h 31"/>
                  <a:gd name="T12" fmla="*/ 150 w 150"/>
                  <a:gd name="T13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31">
                    <a:moveTo>
                      <a:pt x="150" y="17"/>
                    </a:moveTo>
                    <a:cubicBezTo>
                      <a:pt x="129" y="6"/>
                      <a:pt x="102" y="0"/>
                      <a:pt x="75" y="0"/>
                    </a:cubicBezTo>
                    <a:cubicBezTo>
                      <a:pt x="48" y="0"/>
                      <a:pt x="21" y="6"/>
                      <a:pt x="0" y="17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27" y="21"/>
                      <a:pt x="50" y="15"/>
                      <a:pt x="75" y="15"/>
                    </a:cubicBezTo>
                    <a:cubicBezTo>
                      <a:pt x="100" y="15"/>
                      <a:pt x="123" y="21"/>
                      <a:pt x="142" y="31"/>
                    </a:cubicBezTo>
                    <a:lnTo>
                      <a:pt x="15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48" name="Freeform 177"/>
              <p:cNvSpPr>
                <a:spLocks/>
              </p:cNvSpPr>
              <p:nvPr/>
            </p:nvSpPr>
            <p:spPr bwMode="auto">
              <a:xfrm>
                <a:off x="-4422775" y="5965825"/>
                <a:ext cx="130175" cy="195263"/>
              </a:xfrm>
              <a:custGeom>
                <a:avLst/>
                <a:gdLst>
                  <a:gd name="T0" fmla="*/ 25 w 35"/>
                  <a:gd name="T1" fmla="*/ 49 h 52"/>
                  <a:gd name="T2" fmla="*/ 30 w 35"/>
                  <a:gd name="T3" fmla="*/ 41 h 52"/>
                  <a:gd name="T4" fmla="*/ 10 w 35"/>
                  <a:gd name="T5" fmla="*/ 8 h 52"/>
                  <a:gd name="T6" fmla="*/ 5 w 35"/>
                  <a:gd name="T7" fmla="*/ 0 h 52"/>
                  <a:gd name="T8" fmla="*/ 0 w 35"/>
                  <a:gd name="T9" fmla="*/ 9 h 52"/>
                  <a:gd name="T10" fmla="*/ 25 w 35"/>
                  <a:gd name="T11" fmla="*/ 4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52">
                    <a:moveTo>
                      <a:pt x="25" y="49"/>
                    </a:moveTo>
                    <a:cubicBezTo>
                      <a:pt x="31" y="52"/>
                      <a:pt x="35" y="44"/>
                      <a:pt x="30" y="41"/>
                    </a:cubicBezTo>
                    <a:cubicBezTo>
                      <a:pt x="18" y="34"/>
                      <a:pt x="10" y="21"/>
                      <a:pt x="10" y="8"/>
                    </a:cubicBezTo>
                    <a:cubicBezTo>
                      <a:pt x="8" y="5"/>
                      <a:pt x="6" y="3"/>
                      <a:pt x="5" y="0"/>
                    </a:cubicBezTo>
                    <a:cubicBezTo>
                      <a:pt x="4" y="3"/>
                      <a:pt x="2" y="6"/>
                      <a:pt x="0" y="9"/>
                    </a:cubicBezTo>
                    <a:cubicBezTo>
                      <a:pt x="1" y="25"/>
                      <a:pt x="11" y="41"/>
                      <a:pt x="25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49" name="Freeform 178"/>
              <p:cNvSpPr>
                <a:spLocks/>
              </p:cNvSpPr>
              <p:nvPr/>
            </p:nvSpPr>
            <p:spPr bwMode="auto">
              <a:xfrm>
                <a:off x="-4333875" y="5613400"/>
                <a:ext cx="206375" cy="198438"/>
              </a:xfrm>
              <a:custGeom>
                <a:avLst/>
                <a:gdLst>
                  <a:gd name="T0" fmla="*/ 50 w 55"/>
                  <a:gd name="T1" fmla="*/ 17 h 53"/>
                  <a:gd name="T2" fmla="*/ 26 w 55"/>
                  <a:gd name="T3" fmla="*/ 0 h 53"/>
                  <a:gd name="T4" fmla="*/ 20 w 55"/>
                  <a:gd name="T5" fmla="*/ 1 h 53"/>
                  <a:gd name="T6" fmla="*/ 0 w 55"/>
                  <a:gd name="T7" fmla="*/ 13 h 53"/>
                  <a:gd name="T8" fmla="*/ 6 w 55"/>
                  <a:gd name="T9" fmla="*/ 18 h 53"/>
                  <a:gd name="T10" fmla="*/ 16 w 55"/>
                  <a:gd name="T11" fmla="*/ 14 h 53"/>
                  <a:gd name="T12" fmla="*/ 20 w 55"/>
                  <a:gd name="T13" fmla="*/ 14 h 53"/>
                  <a:gd name="T14" fmla="*/ 34 w 55"/>
                  <a:gd name="T15" fmla="*/ 23 h 53"/>
                  <a:gd name="T16" fmla="*/ 26 w 55"/>
                  <a:gd name="T17" fmla="*/ 41 h 53"/>
                  <a:gd name="T18" fmla="*/ 15 w 55"/>
                  <a:gd name="T19" fmla="*/ 45 h 53"/>
                  <a:gd name="T20" fmla="*/ 14 w 55"/>
                  <a:gd name="T21" fmla="*/ 52 h 53"/>
                  <a:gd name="T22" fmla="*/ 21 w 55"/>
                  <a:gd name="T23" fmla="*/ 53 h 53"/>
                  <a:gd name="T24" fmla="*/ 38 w 55"/>
                  <a:gd name="T25" fmla="*/ 49 h 53"/>
                  <a:gd name="T26" fmla="*/ 50 w 55"/>
                  <a:gd name="T27" fmla="*/ 1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53">
                    <a:moveTo>
                      <a:pt x="50" y="17"/>
                    </a:moveTo>
                    <a:cubicBezTo>
                      <a:pt x="46" y="6"/>
                      <a:pt x="36" y="0"/>
                      <a:pt x="26" y="0"/>
                    </a:cubicBezTo>
                    <a:cubicBezTo>
                      <a:pt x="24" y="0"/>
                      <a:pt x="22" y="0"/>
                      <a:pt x="20" y="1"/>
                    </a:cubicBezTo>
                    <a:cubicBezTo>
                      <a:pt x="13" y="2"/>
                      <a:pt x="6" y="7"/>
                      <a:pt x="0" y="13"/>
                    </a:cubicBezTo>
                    <a:cubicBezTo>
                      <a:pt x="2" y="15"/>
                      <a:pt x="4" y="17"/>
                      <a:pt x="6" y="18"/>
                    </a:cubicBezTo>
                    <a:cubicBezTo>
                      <a:pt x="9" y="16"/>
                      <a:pt x="13" y="15"/>
                      <a:pt x="16" y="14"/>
                    </a:cubicBezTo>
                    <a:cubicBezTo>
                      <a:pt x="17" y="14"/>
                      <a:pt x="18" y="14"/>
                      <a:pt x="20" y="14"/>
                    </a:cubicBezTo>
                    <a:cubicBezTo>
                      <a:pt x="26" y="14"/>
                      <a:pt x="32" y="17"/>
                      <a:pt x="34" y="23"/>
                    </a:cubicBezTo>
                    <a:cubicBezTo>
                      <a:pt x="36" y="30"/>
                      <a:pt x="33" y="37"/>
                      <a:pt x="26" y="41"/>
                    </a:cubicBezTo>
                    <a:cubicBezTo>
                      <a:pt x="23" y="43"/>
                      <a:pt x="19" y="44"/>
                      <a:pt x="15" y="45"/>
                    </a:cubicBezTo>
                    <a:cubicBezTo>
                      <a:pt x="15" y="47"/>
                      <a:pt x="15" y="50"/>
                      <a:pt x="14" y="52"/>
                    </a:cubicBezTo>
                    <a:cubicBezTo>
                      <a:pt x="16" y="53"/>
                      <a:pt x="19" y="53"/>
                      <a:pt x="21" y="53"/>
                    </a:cubicBezTo>
                    <a:cubicBezTo>
                      <a:pt x="27" y="53"/>
                      <a:pt x="33" y="52"/>
                      <a:pt x="38" y="49"/>
                    </a:cubicBezTo>
                    <a:cubicBezTo>
                      <a:pt x="49" y="43"/>
                      <a:pt x="55" y="29"/>
                      <a:pt x="50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0" name="Freeform 179"/>
              <p:cNvSpPr>
                <a:spLocks/>
              </p:cNvSpPr>
              <p:nvPr/>
            </p:nvSpPr>
            <p:spPr bwMode="auto">
              <a:xfrm>
                <a:off x="-4521200" y="5489575"/>
                <a:ext cx="198438" cy="176213"/>
              </a:xfrm>
              <a:custGeom>
                <a:avLst/>
                <a:gdLst>
                  <a:gd name="T0" fmla="*/ 52 w 53"/>
                  <a:gd name="T1" fmla="*/ 22 h 47"/>
                  <a:gd name="T2" fmla="*/ 27 w 53"/>
                  <a:gd name="T3" fmla="*/ 0 h 47"/>
                  <a:gd name="T4" fmla="*/ 25 w 53"/>
                  <a:gd name="T5" fmla="*/ 1 h 47"/>
                  <a:gd name="T6" fmla="*/ 1 w 53"/>
                  <a:gd name="T7" fmla="*/ 24 h 47"/>
                  <a:gd name="T8" fmla="*/ 7 w 53"/>
                  <a:gd name="T9" fmla="*/ 47 h 47"/>
                  <a:gd name="T10" fmla="*/ 13 w 53"/>
                  <a:gd name="T11" fmla="*/ 43 h 47"/>
                  <a:gd name="T12" fmla="*/ 12 w 53"/>
                  <a:gd name="T13" fmla="*/ 32 h 47"/>
                  <a:gd name="T14" fmla="*/ 26 w 53"/>
                  <a:gd name="T15" fmla="*/ 18 h 47"/>
                  <a:gd name="T16" fmla="*/ 27 w 53"/>
                  <a:gd name="T17" fmla="*/ 18 h 47"/>
                  <a:gd name="T18" fmla="*/ 41 w 53"/>
                  <a:gd name="T19" fmla="*/ 31 h 47"/>
                  <a:gd name="T20" fmla="*/ 41 w 53"/>
                  <a:gd name="T21" fmla="*/ 42 h 47"/>
                  <a:gd name="T22" fmla="*/ 48 w 53"/>
                  <a:gd name="T23" fmla="*/ 45 h 47"/>
                  <a:gd name="T24" fmla="*/ 52 w 53"/>
                  <a:gd name="T25" fmla="*/ 2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47">
                    <a:moveTo>
                      <a:pt x="52" y="22"/>
                    </a:moveTo>
                    <a:cubicBezTo>
                      <a:pt x="50" y="10"/>
                      <a:pt x="40" y="0"/>
                      <a:pt x="27" y="0"/>
                    </a:cubicBezTo>
                    <a:cubicBezTo>
                      <a:pt x="26" y="0"/>
                      <a:pt x="26" y="0"/>
                      <a:pt x="25" y="1"/>
                    </a:cubicBezTo>
                    <a:cubicBezTo>
                      <a:pt x="12" y="1"/>
                      <a:pt x="2" y="12"/>
                      <a:pt x="1" y="24"/>
                    </a:cubicBezTo>
                    <a:cubicBezTo>
                      <a:pt x="0" y="32"/>
                      <a:pt x="2" y="40"/>
                      <a:pt x="7" y="47"/>
                    </a:cubicBezTo>
                    <a:cubicBezTo>
                      <a:pt x="9" y="46"/>
                      <a:pt x="11" y="44"/>
                      <a:pt x="13" y="43"/>
                    </a:cubicBezTo>
                    <a:cubicBezTo>
                      <a:pt x="12" y="39"/>
                      <a:pt x="12" y="35"/>
                      <a:pt x="12" y="32"/>
                    </a:cubicBezTo>
                    <a:cubicBezTo>
                      <a:pt x="13" y="24"/>
                      <a:pt x="19" y="18"/>
                      <a:pt x="26" y="18"/>
                    </a:cubicBezTo>
                    <a:cubicBezTo>
                      <a:pt x="26" y="18"/>
                      <a:pt x="26" y="18"/>
                      <a:pt x="27" y="18"/>
                    </a:cubicBezTo>
                    <a:cubicBezTo>
                      <a:pt x="34" y="18"/>
                      <a:pt x="39" y="23"/>
                      <a:pt x="41" y="31"/>
                    </a:cubicBezTo>
                    <a:cubicBezTo>
                      <a:pt x="42" y="34"/>
                      <a:pt x="42" y="38"/>
                      <a:pt x="41" y="42"/>
                    </a:cubicBezTo>
                    <a:cubicBezTo>
                      <a:pt x="44" y="43"/>
                      <a:pt x="46" y="44"/>
                      <a:pt x="48" y="45"/>
                    </a:cubicBezTo>
                    <a:cubicBezTo>
                      <a:pt x="52" y="37"/>
                      <a:pt x="53" y="29"/>
                      <a:pt x="5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1" name="Freeform 180"/>
              <p:cNvSpPr>
                <a:spLocks/>
              </p:cNvSpPr>
              <p:nvPr/>
            </p:nvSpPr>
            <p:spPr bwMode="auto">
              <a:xfrm>
                <a:off x="-4452938" y="5737225"/>
                <a:ext cx="77788" cy="79375"/>
              </a:xfrm>
              <a:custGeom>
                <a:avLst/>
                <a:gdLst>
                  <a:gd name="T0" fmla="*/ 11 w 21"/>
                  <a:gd name="T1" fmla="*/ 0 h 21"/>
                  <a:gd name="T2" fmla="*/ 11 w 21"/>
                  <a:gd name="T3" fmla="*/ 0 h 21"/>
                  <a:gd name="T4" fmla="*/ 0 w 21"/>
                  <a:gd name="T5" fmla="*/ 10 h 21"/>
                  <a:gd name="T6" fmla="*/ 11 w 21"/>
                  <a:gd name="T7" fmla="*/ 21 h 21"/>
                  <a:gd name="T8" fmla="*/ 11 w 21"/>
                  <a:gd name="T9" fmla="*/ 21 h 21"/>
                  <a:gd name="T10" fmla="*/ 21 w 21"/>
                  <a:gd name="T11" fmla="*/ 10 h 21"/>
                  <a:gd name="T12" fmla="*/ 11 w 21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1"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1" y="4"/>
                      <a:pt x="0" y="10"/>
                    </a:cubicBezTo>
                    <a:cubicBezTo>
                      <a:pt x="0" y="16"/>
                      <a:pt x="5" y="20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6" y="21"/>
                      <a:pt x="21" y="16"/>
                      <a:pt x="21" y="10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2" name="Freeform 181"/>
              <p:cNvSpPr>
                <a:spLocks noEditPoints="1"/>
              </p:cNvSpPr>
              <p:nvPr/>
            </p:nvSpPr>
            <p:spPr bwMode="auto">
              <a:xfrm>
                <a:off x="-4532313" y="5654675"/>
                <a:ext cx="239713" cy="239713"/>
              </a:xfrm>
              <a:custGeom>
                <a:avLst/>
                <a:gdLst>
                  <a:gd name="T0" fmla="*/ 33 w 64"/>
                  <a:gd name="T1" fmla="*/ 0 h 64"/>
                  <a:gd name="T2" fmla="*/ 32 w 64"/>
                  <a:gd name="T3" fmla="*/ 0 h 64"/>
                  <a:gd name="T4" fmla="*/ 32 w 64"/>
                  <a:gd name="T5" fmla="*/ 11 h 64"/>
                  <a:gd name="T6" fmla="*/ 32 w 64"/>
                  <a:gd name="T7" fmla="*/ 11 h 64"/>
                  <a:gd name="T8" fmla="*/ 53 w 64"/>
                  <a:gd name="T9" fmla="*/ 33 h 64"/>
                  <a:gd name="T10" fmla="*/ 53 w 64"/>
                  <a:gd name="T11" fmla="*/ 33 h 64"/>
                  <a:gd name="T12" fmla="*/ 32 w 64"/>
                  <a:gd name="T13" fmla="*/ 53 h 64"/>
                  <a:gd name="T14" fmla="*/ 32 w 64"/>
                  <a:gd name="T15" fmla="*/ 53 h 64"/>
                  <a:gd name="T16" fmla="*/ 32 w 64"/>
                  <a:gd name="T17" fmla="*/ 64 h 64"/>
                  <a:gd name="T18" fmla="*/ 32 w 64"/>
                  <a:gd name="T19" fmla="*/ 64 h 64"/>
                  <a:gd name="T20" fmla="*/ 64 w 64"/>
                  <a:gd name="T21" fmla="*/ 33 h 64"/>
                  <a:gd name="T22" fmla="*/ 33 w 64"/>
                  <a:gd name="T23" fmla="*/ 0 h 64"/>
                  <a:gd name="T24" fmla="*/ 32 w 64"/>
                  <a:gd name="T25" fmla="*/ 0 h 64"/>
                  <a:gd name="T26" fmla="*/ 32 w 64"/>
                  <a:gd name="T27" fmla="*/ 0 h 64"/>
                  <a:gd name="T28" fmla="*/ 0 w 64"/>
                  <a:gd name="T29" fmla="*/ 31 h 64"/>
                  <a:gd name="T30" fmla="*/ 31 w 64"/>
                  <a:gd name="T31" fmla="*/ 64 h 64"/>
                  <a:gd name="T32" fmla="*/ 32 w 64"/>
                  <a:gd name="T33" fmla="*/ 64 h 64"/>
                  <a:gd name="T34" fmla="*/ 32 w 64"/>
                  <a:gd name="T35" fmla="*/ 53 h 64"/>
                  <a:gd name="T36" fmla="*/ 31 w 64"/>
                  <a:gd name="T37" fmla="*/ 53 h 64"/>
                  <a:gd name="T38" fmla="*/ 11 w 64"/>
                  <a:gd name="T39" fmla="*/ 32 h 64"/>
                  <a:gd name="T40" fmla="*/ 32 w 64"/>
                  <a:gd name="T41" fmla="*/ 11 h 64"/>
                  <a:gd name="T42" fmla="*/ 32 w 64"/>
                  <a:gd name="T43" fmla="*/ 11 h 64"/>
                  <a:gd name="T44" fmla="*/ 32 w 64"/>
                  <a:gd name="T4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4" h="64">
                    <a:moveTo>
                      <a:pt x="33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44" y="11"/>
                      <a:pt x="53" y="21"/>
                      <a:pt x="53" y="33"/>
                    </a:cubicBezTo>
                    <a:cubicBezTo>
                      <a:pt x="53" y="33"/>
                      <a:pt x="53" y="33"/>
                      <a:pt x="53" y="33"/>
                    </a:cubicBezTo>
                    <a:cubicBezTo>
                      <a:pt x="53" y="44"/>
                      <a:pt x="43" y="53"/>
                      <a:pt x="32" y="53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49" y="64"/>
                      <a:pt x="63" y="50"/>
                      <a:pt x="64" y="33"/>
                    </a:cubicBezTo>
                    <a:cubicBezTo>
                      <a:pt x="64" y="15"/>
                      <a:pt x="50" y="1"/>
                      <a:pt x="33" y="0"/>
                    </a:cubicBezTo>
                    <a:close/>
                    <a:moveTo>
                      <a:pt x="32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5" y="0"/>
                      <a:pt x="1" y="14"/>
                      <a:pt x="0" y="31"/>
                    </a:cubicBezTo>
                    <a:cubicBezTo>
                      <a:pt x="0" y="49"/>
                      <a:pt x="14" y="64"/>
                      <a:pt x="31" y="64"/>
                    </a:cubicBezTo>
                    <a:cubicBezTo>
                      <a:pt x="31" y="64"/>
                      <a:pt x="32" y="64"/>
                      <a:pt x="32" y="64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20" y="53"/>
                      <a:pt x="10" y="43"/>
                      <a:pt x="11" y="32"/>
                    </a:cubicBezTo>
                    <a:cubicBezTo>
                      <a:pt x="11" y="20"/>
                      <a:pt x="20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3" name="Freeform 182"/>
              <p:cNvSpPr>
                <a:spLocks/>
              </p:cNvSpPr>
              <p:nvPr/>
            </p:nvSpPr>
            <p:spPr bwMode="auto">
              <a:xfrm>
                <a:off x="-4625975" y="5827713"/>
                <a:ext cx="214313" cy="201613"/>
              </a:xfrm>
              <a:custGeom>
                <a:avLst/>
                <a:gdLst>
                  <a:gd name="T0" fmla="*/ 27 w 57"/>
                  <a:gd name="T1" fmla="*/ 7 h 54"/>
                  <a:gd name="T2" fmla="*/ 23 w 57"/>
                  <a:gd name="T3" fmla="*/ 0 h 54"/>
                  <a:gd name="T4" fmla="*/ 5 w 57"/>
                  <a:gd name="T5" fmla="*/ 17 h 54"/>
                  <a:gd name="T6" fmla="*/ 15 w 57"/>
                  <a:gd name="T7" fmla="*/ 50 h 54"/>
                  <a:gd name="T8" fmla="*/ 29 w 57"/>
                  <a:gd name="T9" fmla="*/ 54 h 54"/>
                  <a:gd name="T10" fmla="*/ 48 w 57"/>
                  <a:gd name="T11" fmla="*/ 46 h 54"/>
                  <a:gd name="T12" fmla="*/ 57 w 57"/>
                  <a:gd name="T13" fmla="*/ 23 h 54"/>
                  <a:gd name="T14" fmla="*/ 56 w 57"/>
                  <a:gd name="T15" fmla="*/ 23 h 54"/>
                  <a:gd name="T16" fmla="*/ 56 w 57"/>
                  <a:gd name="T17" fmla="*/ 23 h 54"/>
                  <a:gd name="T18" fmla="*/ 50 w 57"/>
                  <a:gd name="T19" fmla="*/ 22 h 54"/>
                  <a:gd name="T20" fmla="*/ 44 w 57"/>
                  <a:gd name="T21" fmla="*/ 32 h 54"/>
                  <a:gd name="T22" fmla="*/ 31 w 57"/>
                  <a:gd name="T23" fmla="*/ 38 h 54"/>
                  <a:gd name="T24" fmla="*/ 24 w 57"/>
                  <a:gd name="T25" fmla="*/ 36 h 54"/>
                  <a:gd name="T26" fmla="*/ 20 w 57"/>
                  <a:gd name="T27" fmla="*/ 16 h 54"/>
                  <a:gd name="T28" fmla="*/ 27 w 57"/>
                  <a:gd name="T29" fmla="*/ 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" h="54">
                    <a:moveTo>
                      <a:pt x="27" y="7"/>
                    </a:moveTo>
                    <a:cubicBezTo>
                      <a:pt x="25" y="5"/>
                      <a:pt x="24" y="2"/>
                      <a:pt x="23" y="0"/>
                    </a:cubicBezTo>
                    <a:cubicBezTo>
                      <a:pt x="15" y="5"/>
                      <a:pt x="9" y="10"/>
                      <a:pt x="5" y="17"/>
                    </a:cubicBezTo>
                    <a:cubicBezTo>
                      <a:pt x="0" y="28"/>
                      <a:pt x="3" y="43"/>
                      <a:pt x="15" y="50"/>
                    </a:cubicBezTo>
                    <a:cubicBezTo>
                      <a:pt x="19" y="53"/>
                      <a:pt x="24" y="54"/>
                      <a:pt x="29" y="54"/>
                    </a:cubicBezTo>
                    <a:cubicBezTo>
                      <a:pt x="36" y="54"/>
                      <a:pt x="43" y="51"/>
                      <a:pt x="48" y="46"/>
                    </a:cubicBezTo>
                    <a:cubicBezTo>
                      <a:pt x="54" y="40"/>
                      <a:pt x="56" y="32"/>
                      <a:pt x="57" y="23"/>
                    </a:cubicBezTo>
                    <a:cubicBezTo>
                      <a:pt x="57" y="23"/>
                      <a:pt x="56" y="23"/>
                      <a:pt x="56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4" y="23"/>
                      <a:pt x="52" y="22"/>
                      <a:pt x="50" y="22"/>
                    </a:cubicBezTo>
                    <a:cubicBezTo>
                      <a:pt x="48" y="26"/>
                      <a:pt x="46" y="30"/>
                      <a:pt x="44" y="32"/>
                    </a:cubicBezTo>
                    <a:cubicBezTo>
                      <a:pt x="40" y="36"/>
                      <a:pt x="36" y="38"/>
                      <a:pt x="31" y="38"/>
                    </a:cubicBezTo>
                    <a:cubicBezTo>
                      <a:pt x="29" y="38"/>
                      <a:pt x="26" y="37"/>
                      <a:pt x="24" y="36"/>
                    </a:cubicBezTo>
                    <a:cubicBezTo>
                      <a:pt x="18" y="32"/>
                      <a:pt x="16" y="24"/>
                      <a:pt x="20" y="16"/>
                    </a:cubicBezTo>
                    <a:cubicBezTo>
                      <a:pt x="21" y="13"/>
                      <a:pt x="23" y="10"/>
                      <a:pt x="2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4" name="Freeform 183"/>
              <p:cNvSpPr>
                <a:spLocks/>
              </p:cNvSpPr>
              <p:nvPr/>
            </p:nvSpPr>
            <p:spPr bwMode="auto">
              <a:xfrm>
                <a:off x="-4405313" y="5816600"/>
                <a:ext cx="219075" cy="206375"/>
              </a:xfrm>
              <a:custGeom>
                <a:avLst/>
                <a:gdLst>
                  <a:gd name="T0" fmla="*/ 45 w 58"/>
                  <a:gd name="T1" fmla="*/ 49 h 55"/>
                  <a:gd name="T2" fmla="*/ 51 w 58"/>
                  <a:gd name="T3" fmla="*/ 16 h 55"/>
                  <a:gd name="T4" fmla="*/ 33 w 58"/>
                  <a:gd name="T5" fmla="*/ 0 h 55"/>
                  <a:gd name="T6" fmla="*/ 30 w 58"/>
                  <a:gd name="T7" fmla="*/ 7 h 55"/>
                  <a:gd name="T8" fmla="*/ 37 w 58"/>
                  <a:gd name="T9" fmla="*/ 16 h 55"/>
                  <a:gd name="T10" fmla="*/ 34 w 58"/>
                  <a:gd name="T11" fmla="*/ 36 h 55"/>
                  <a:gd name="T12" fmla="*/ 26 w 58"/>
                  <a:gd name="T13" fmla="*/ 39 h 55"/>
                  <a:gd name="T14" fmla="*/ 15 w 58"/>
                  <a:gd name="T15" fmla="*/ 34 h 55"/>
                  <a:gd name="T16" fmla="*/ 7 w 58"/>
                  <a:gd name="T17" fmla="*/ 24 h 55"/>
                  <a:gd name="T18" fmla="*/ 0 w 58"/>
                  <a:gd name="T19" fmla="*/ 26 h 55"/>
                  <a:gd name="T20" fmla="*/ 3 w 58"/>
                  <a:gd name="T21" fmla="*/ 37 h 55"/>
                  <a:gd name="T22" fmla="*/ 5 w 58"/>
                  <a:gd name="T23" fmla="*/ 39 h 55"/>
                  <a:gd name="T24" fmla="*/ 11 w 58"/>
                  <a:gd name="T25" fmla="*/ 48 h 55"/>
                  <a:gd name="T26" fmla="*/ 29 w 58"/>
                  <a:gd name="T27" fmla="*/ 55 h 55"/>
                  <a:gd name="T28" fmla="*/ 45 w 58"/>
                  <a:gd name="T29" fmla="*/ 4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55">
                    <a:moveTo>
                      <a:pt x="45" y="49"/>
                    </a:moveTo>
                    <a:cubicBezTo>
                      <a:pt x="56" y="41"/>
                      <a:pt x="58" y="26"/>
                      <a:pt x="51" y="16"/>
                    </a:cubicBezTo>
                    <a:cubicBezTo>
                      <a:pt x="47" y="9"/>
                      <a:pt x="41" y="4"/>
                      <a:pt x="33" y="0"/>
                    </a:cubicBezTo>
                    <a:cubicBezTo>
                      <a:pt x="32" y="3"/>
                      <a:pt x="31" y="5"/>
                      <a:pt x="30" y="7"/>
                    </a:cubicBezTo>
                    <a:cubicBezTo>
                      <a:pt x="33" y="10"/>
                      <a:pt x="35" y="13"/>
                      <a:pt x="37" y="16"/>
                    </a:cubicBezTo>
                    <a:cubicBezTo>
                      <a:pt x="41" y="23"/>
                      <a:pt x="40" y="31"/>
                      <a:pt x="34" y="36"/>
                    </a:cubicBezTo>
                    <a:cubicBezTo>
                      <a:pt x="32" y="38"/>
                      <a:pt x="29" y="39"/>
                      <a:pt x="26" y="39"/>
                    </a:cubicBezTo>
                    <a:cubicBezTo>
                      <a:pt x="22" y="39"/>
                      <a:pt x="18" y="37"/>
                      <a:pt x="15" y="34"/>
                    </a:cubicBezTo>
                    <a:cubicBezTo>
                      <a:pt x="12" y="32"/>
                      <a:pt x="9" y="28"/>
                      <a:pt x="7" y="24"/>
                    </a:cubicBezTo>
                    <a:cubicBezTo>
                      <a:pt x="5" y="25"/>
                      <a:pt x="3" y="25"/>
                      <a:pt x="0" y="26"/>
                    </a:cubicBezTo>
                    <a:cubicBezTo>
                      <a:pt x="1" y="30"/>
                      <a:pt x="2" y="33"/>
                      <a:pt x="3" y="37"/>
                    </a:cubicBezTo>
                    <a:cubicBezTo>
                      <a:pt x="4" y="38"/>
                      <a:pt x="4" y="38"/>
                      <a:pt x="5" y="39"/>
                    </a:cubicBezTo>
                    <a:cubicBezTo>
                      <a:pt x="6" y="43"/>
                      <a:pt x="8" y="45"/>
                      <a:pt x="11" y="48"/>
                    </a:cubicBezTo>
                    <a:cubicBezTo>
                      <a:pt x="16" y="52"/>
                      <a:pt x="22" y="55"/>
                      <a:pt x="29" y="55"/>
                    </a:cubicBezTo>
                    <a:cubicBezTo>
                      <a:pt x="34" y="55"/>
                      <a:pt x="40" y="53"/>
                      <a:pt x="45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5" name="Freeform 184"/>
              <p:cNvSpPr>
                <a:spLocks/>
              </p:cNvSpPr>
              <p:nvPr/>
            </p:nvSpPr>
            <p:spPr bwMode="auto">
              <a:xfrm>
                <a:off x="-4702175" y="5627688"/>
                <a:ext cx="200025" cy="200025"/>
              </a:xfrm>
              <a:custGeom>
                <a:avLst/>
                <a:gdLst>
                  <a:gd name="T0" fmla="*/ 18 w 53"/>
                  <a:gd name="T1" fmla="*/ 50 h 53"/>
                  <a:gd name="T2" fmla="*/ 31 w 53"/>
                  <a:gd name="T3" fmla="*/ 53 h 53"/>
                  <a:gd name="T4" fmla="*/ 43 w 53"/>
                  <a:gd name="T5" fmla="*/ 51 h 53"/>
                  <a:gd name="T6" fmla="*/ 41 w 53"/>
                  <a:gd name="T7" fmla="*/ 44 h 53"/>
                  <a:gd name="T8" fmla="*/ 29 w 53"/>
                  <a:gd name="T9" fmla="*/ 41 h 53"/>
                  <a:gd name="T10" fmla="*/ 20 w 53"/>
                  <a:gd name="T11" fmla="*/ 24 h 53"/>
                  <a:gd name="T12" fmla="*/ 35 w 53"/>
                  <a:gd name="T13" fmla="*/ 13 h 53"/>
                  <a:gd name="T14" fmla="*/ 37 w 53"/>
                  <a:gd name="T15" fmla="*/ 14 h 53"/>
                  <a:gd name="T16" fmla="*/ 48 w 53"/>
                  <a:gd name="T17" fmla="*/ 17 h 53"/>
                  <a:gd name="T18" fmla="*/ 53 w 53"/>
                  <a:gd name="T19" fmla="*/ 12 h 53"/>
                  <a:gd name="T20" fmla="*/ 31 w 53"/>
                  <a:gd name="T21" fmla="*/ 0 h 53"/>
                  <a:gd name="T22" fmla="*/ 28 w 53"/>
                  <a:gd name="T23" fmla="*/ 0 h 53"/>
                  <a:gd name="T24" fmla="*/ 3 w 53"/>
                  <a:gd name="T25" fmla="*/ 19 h 53"/>
                  <a:gd name="T26" fmla="*/ 18 w 53"/>
                  <a:gd name="T27" fmla="*/ 5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3" h="53">
                    <a:moveTo>
                      <a:pt x="18" y="50"/>
                    </a:moveTo>
                    <a:cubicBezTo>
                      <a:pt x="22" y="52"/>
                      <a:pt x="26" y="53"/>
                      <a:pt x="31" y="53"/>
                    </a:cubicBezTo>
                    <a:cubicBezTo>
                      <a:pt x="35" y="53"/>
                      <a:pt x="39" y="52"/>
                      <a:pt x="43" y="51"/>
                    </a:cubicBezTo>
                    <a:cubicBezTo>
                      <a:pt x="42" y="49"/>
                      <a:pt x="41" y="47"/>
                      <a:pt x="41" y="44"/>
                    </a:cubicBezTo>
                    <a:cubicBezTo>
                      <a:pt x="36" y="44"/>
                      <a:pt x="32" y="43"/>
                      <a:pt x="29" y="41"/>
                    </a:cubicBezTo>
                    <a:cubicBezTo>
                      <a:pt x="22" y="38"/>
                      <a:pt x="18" y="31"/>
                      <a:pt x="20" y="24"/>
                    </a:cubicBezTo>
                    <a:cubicBezTo>
                      <a:pt x="22" y="17"/>
                      <a:pt x="28" y="13"/>
                      <a:pt x="35" y="13"/>
                    </a:cubicBezTo>
                    <a:cubicBezTo>
                      <a:pt x="35" y="13"/>
                      <a:pt x="36" y="13"/>
                      <a:pt x="37" y="14"/>
                    </a:cubicBezTo>
                    <a:cubicBezTo>
                      <a:pt x="40" y="14"/>
                      <a:pt x="44" y="15"/>
                      <a:pt x="48" y="17"/>
                    </a:cubicBezTo>
                    <a:cubicBezTo>
                      <a:pt x="49" y="15"/>
                      <a:pt x="51" y="13"/>
                      <a:pt x="53" y="12"/>
                    </a:cubicBezTo>
                    <a:cubicBezTo>
                      <a:pt x="46" y="6"/>
                      <a:pt x="39" y="1"/>
                      <a:pt x="31" y="0"/>
                    </a:cubicBezTo>
                    <a:cubicBezTo>
                      <a:pt x="30" y="0"/>
                      <a:pt x="29" y="0"/>
                      <a:pt x="28" y="0"/>
                    </a:cubicBezTo>
                    <a:cubicBezTo>
                      <a:pt x="17" y="0"/>
                      <a:pt x="6" y="8"/>
                      <a:pt x="3" y="19"/>
                    </a:cubicBezTo>
                    <a:cubicBezTo>
                      <a:pt x="0" y="32"/>
                      <a:pt x="7" y="45"/>
                      <a:pt x="18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6" name="Freeform 185"/>
              <p:cNvSpPr>
                <a:spLocks/>
              </p:cNvSpPr>
              <p:nvPr/>
            </p:nvSpPr>
            <p:spPr bwMode="auto">
              <a:xfrm>
                <a:off x="-5780088" y="5470525"/>
                <a:ext cx="142875" cy="247650"/>
              </a:xfrm>
              <a:custGeom>
                <a:avLst/>
                <a:gdLst>
                  <a:gd name="T0" fmla="*/ 38 w 38"/>
                  <a:gd name="T1" fmla="*/ 33 h 66"/>
                  <a:gd name="T2" fmla="*/ 19 w 38"/>
                  <a:gd name="T3" fmla="*/ 0 h 66"/>
                  <a:gd name="T4" fmla="*/ 0 w 38"/>
                  <a:gd name="T5" fmla="*/ 33 h 66"/>
                  <a:gd name="T6" fmla="*/ 19 w 38"/>
                  <a:gd name="T7" fmla="*/ 66 h 66"/>
                  <a:gd name="T8" fmla="*/ 38 w 38"/>
                  <a:gd name="T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6">
                    <a:moveTo>
                      <a:pt x="38" y="33"/>
                    </a:moveTo>
                    <a:cubicBezTo>
                      <a:pt x="38" y="21"/>
                      <a:pt x="31" y="5"/>
                      <a:pt x="19" y="0"/>
                    </a:cubicBezTo>
                    <a:cubicBezTo>
                      <a:pt x="8" y="5"/>
                      <a:pt x="0" y="21"/>
                      <a:pt x="0" y="33"/>
                    </a:cubicBezTo>
                    <a:cubicBezTo>
                      <a:pt x="0" y="45"/>
                      <a:pt x="8" y="62"/>
                      <a:pt x="19" y="66"/>
                    </a:cubicBezTo>
                    <a:cubicBezTo>
                      <a:pt x="31" y="62"/>
                      <a:pt x="38" y="45"/>
                      <a:pt x="38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7" name="Freeform 186"/>
              <p:cNvSpPr>
                <a:spLocks/>
              </p:cNvSpPr>
              <p:nvPr/>
            </p:nvSpPr>
            <p:spPr bwMode="auto">
              <a:xfrm>
                <a:off x="-5678488" y="5627688"/>
                <a:ext cx="230188" cy="184150"/>
              </a:xfrm>
              <a:custGeom>
                <a:avLst/>
                <a:gdLst>
                  <a:gd name="T0" fmla="*/ 1 w 61"/>
                  <a:gd name="T1" fmla="*/ 41 h 49"/>
                  <a:gd name="T2" fmla="*/ 40 w 61"/>
                  <a:gd name="T3" fmla="*/ 41 h 49"/>
                  <a:gd name="T4" fmla="*/ 59 w 61"/>
                  <a:gd name="T5" fmla="*/ 8 h 49"/>
                  <a:gd name="T6" fmla="*/ 21 w 61"/>
                  <a:gd name="T7" fmla="*/ 8 h 49"/>
                  <a:gd name="T8" fmla="*/ 1 w 61"/>
                  <a:gd name="T9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49">
                    <a:moveTo>
                      <a:pt x="1" y="41"/>
                    </a:moveTo>
                    <a:cubicBezTo>
                      <a:pt x="11" y="49"/>
                      <a:pt x="30" y="47"/>
                      <a:pt x="40" y="41"/>
                    </a:cubicBezTo>
                    <a:cubicBezTo>
                      <a:pt x="50" y="35"/>
                      <a:pt x="61" y="21"/>
                      <a:pt x="59" y="8"/>
                    </a:cubicBezTo>
                    <a:cubicBezTo>
                      <a:pt x="50" y="0"/>
                      <a:pt x="31" y="2"/>
                      <a:pt x="21" y="8"/>
                    </a:cubicBezTo>
                    <a:cubicBezTo>
                      <a:pt x="11" y="14"/>
                      <a:pt x="0" y="28"/>
                      <a:pt x="1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8" name="Freeform 187"/>
              <p:cNvSpPr>
                <a:spLocks/>
              </p:cNvSpPr>
              <p:nvPr/>
            </p:nvSpPr>
            <p:spPr bwMode="auto">
              <a:xfrm>
                <a:off x="-5678488" y="5811838"/>
                <a:ext cx="230188" cy="180975"/>
              </a:xfrm>
              <a:custGeom>
                <a:avLst/>
                <a:gdLst>
                  <a:gd name="T0" fmla="*/ 40 w 61"/>
                  <a:gd name="T1" fmla="*/ 40 h 48"/>
                  <a:gd name="T2" fmla="*/ 59 w 61"/>
                  <a:gd name="T3" fmla="*/ 8 h 48"/>
                  <a:gd name="T4" fmla="*/ 21 w 61"/>
                  <a:gd name="T5" fmla="*/ 7 h 48"/>
                  <a:gd name="T6" fmla="*/ 1 w 61"/>
                  <a:gd name="T7" fmla="*/ 40 h 48"/>
                  <a:gd name="T8" fmla="*/ 40 w 61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48">
                    <a:moveTo>
                      <a:pt x="40" y="40"/>
                    </a:moveTo>
                    <a:cubicBezTo>
                      <a:pt x="50" y="35"/>
                      <a:pt x="61" y="20"/>
                      <a:pt x="59" y="8"/>
                    </a:cubicBezTo>
                    <a:cubicBezTo>
                      <a:pt x="50" y="0"/>
                      <a:pt x="31" y="1"/>
                      <a:pt x="21" y="7"/>
                    </a:cubicBezTo>
                    <a:cubicBezTo>
                      <a:pt x="11" y="13"/>
                      <a:pt x="0" y="28"/>
                      <a:pt x="1" y="40"/>
                    </a:cubicBezTo>
                    <a:cubicBezTo>
                      <a:pt x="11" y="48"/>
                      <a:pt x="29" y="46"/>
                      <a:pt x="4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9" name="Freeform 188"/>
              <p:cNvSpPr>
                <a:spLocks/>
              </p:cNvSpPr>
              <p:nvPr/>
            </p:nvSpPr>
            <p:spPr bwMode="auto">
              <a:xfrm>
                <a:off x="-5964238" y="5627688"/>
                <a:ext cx="230188" cy="184150"/>
              </a:xfrm>
              <a:custGeom>
                <a:avLst/>
                <a:gdLst>
                  <a:gd name="T0" fmla="*/ 21 w 61"/>
                  <a:gd name="T1" fmla="*/ 41 h 49"/>
                  <a:gd name="T2" fmla="*/ 59 w 61"/>
                  <a:gd name="T3" fmla="*/ 41 h 49"/>
                  <a:gd name="T4" fmla="*/ 39 w 61"/>
                  <a:gd name="T5" fmla="*/ 8 h 49"/>
                  <a:gd name="T6" fmla="*/ 1 w 61"/>
                  <a:gd name="T7" fmla="*/ 8 h 49"/>
                  <a:gd name="T8" fmla="*/ 21 w 61"/>
                  <a:gd name="T9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49">
                    <a:moveTo>
                      <a:pt x="21" y="41"/>
                    </a:moveTo>
                    <a:cubicBezTo>
                      <a:pt x="31" y="47"/>
                      <a:pt x="49" y="49"/>
                      <a:pt x="59" y="41"/>
                    </a:cubicBezTo>
                    <a:cubicBezTo>
                      <a:pt x="61" y="28"/>
                      <a:pt x="50" y="14"/>
                      <a:pt x="39" y="8"/>
                    </a:cubicBezTo>
                    <a:cubicBezTo>
                      <a:pt x="29" y="2"/>
                      <a:pt x="11" y="0"/>
                      <a:pt x="1" y="8"/>
                    </a:cubicBezTo>
                    <a:cubicBezTo>
                      <a:pt x="0" y="21"/>
                      <a:pt x="11" y="35"/>
                      <a:pt x="21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0" name="Freeform 189"/>
              <p:cNvSpPr>
                <a:spLocks/>
              </p:cNvSpPr>
              <p:nvPr/>
            </p:nvSpPr>
            <p:spPr bwMode="auto">
              <a:xfrm>
                <a:off x="-5964238" y="5811838"/>
                <a:ext cx="230188" cy="180975"/>
              </a:xfrm>
              <a:custGeom>
                <a:avLst/>
                <a:gdLst>
                  <a:gd name="T0" fmla="*/ 21 w 61"/>
                  <a:gd name="T1" fmla="*/ 40 h 48"/>
                  <a:gd name="T2" fmla="*/ 59 w 61"/>
                  <a:gd name="T3" fmla="*/ 40 h 48"/>
                  <a:gd name="T4" fmla="*/ 39 w 61"/>
                  <a:gd name="T5" fmla="*/ 7 h 48"/>
                  <a:gd name="T6" fmla="*/ 1 w 61"/>
                  <a:gd name="T7" fmla="*/ 8 h 48"/>
                  <a:gd name="T8" fmla="*/ 21 w 61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48">
                    <a:moveTo>
                      <a:pt x="21" y="40"/>
                    </a:moveTo>
                    <a:cubicBezTo>
                      <a:pt x="31" y="46"/>
                      <a:pt x="49" y="48"/>
                      <a:pt x="59" y="40"/>
                    </a:cubicBezTo>
                    <a:cubicBezTo>
                      <a:pt x="61" y="28"/>
                      <a:pt x="50" y="13"/>
                      <a:pt x="39" y="7"/>
                    </a:cubicBezTo>
                    <a:cubicBezTo>
                      <a:pt x="29" y="1"/>
                      <a:pt x="11" y="0"/>
                      <a:pt x="1" y="8"/>
                    </a:cubicBezTo>
                    <a:cubicBezTo>
                      <a:pt x="0" y="20"/>
                      <a:pt x="11" y="35"/>
                      <a:pt x="21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1" name="Freeform 190"/>
              <p:cNvSpPr>
                <a:spLocks/>
              </p:cNvSpPr>
              <p:nvPr/>
            </p:nvSpPr>
            <p:spPr bwMode="auto">
              <a:xfrm>
                <a:off x="-5719763" y="5748338"/>
                <a:ext cx="26988" cy="288925"/>
              </a:xfrm>
              <a:custGeom>
                <a:avLst/>
                <a:gdLst>
                  <a:gd name="T0" fmla="*/ 0 w 7"/>
                  <a:gd name="T1" fmla="*/ 2 h 77"/>
                  <a:gd name="T2" fmla="*/ 0 w 7"/>
                  <a:gd name="T3" fmla="*/ 74 h 77"/>
                  <a:gd name="T4" fmla="*/ 3 w 7"/>
                  <a:gd name="T5" fmla="*/ 77 h 77"/>
                  <a:gd name="T6" fmla="*/ 7 w 7"/>
                  <a:gd name="T7" fmla="*/ 74 h 77"/>
                  <a:gd name="T8" fmla="*/ 7 w 7"/>
                  <a:gd name="T9" fmla="*/ 2 h 77"/>
                  <a:gd name="T10" fmla="*/ 3 w 7"/>
                  <a:gd name="T11" fmla="*/ 0 h 77"/>
                  <a:gd name="T12" fmla="*/ 0 w 7"/>
                  <a:gd name="T13" fmla="*/ 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7">
                    <a:moveTo>
                      <a:pt x="0" y="2"/>
                    </a:moveTo>
                    <a:cubicBezTo>
                      <a:pt x="0" y="74"/>
                      <a:pt x="0" y="74"/>
                      <a:pt x="0" y="74"/>
                    </a:cubicBezTo>
                    <a:cubicBezTo>
                      <a:pt x="0" y="76"/>
                      <a:pt x="1" y="77"/>
                      <a:pt x="3" y="77"/>
                    </a:cubicBezTo>
                    <a:cubicBezTo>
                      <a:pt x="5" y="77"/>
                      <a:pt x="7" y="76"/>
                      <a:pt x="7" y="7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1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2" name="Freeform 191"/>
              <p:cNvSpPr>
                <a:spLocks/>
              </p:cNvSpPr>
              <p:nvPr/>
            </p:nvSpPr>
            <p:spPr bwMode="auto">
              <a:xfrm>
                <a:off x="-6415088" y="3071812"/>
                <a:ext cx="49213" cy="247650"/>
              </a:xfrm>
              <a:custGeom>
                <a:avLst/>
                <a:gdLst>
                  <a:gd name="T0" fmla="*/ 13 w 13"/>
                  <a:gd name="T1" fmla="*/ 1 h 66"/>
                  <a:gd name="T2" fmla="*/ 7 w 13"/>
                  <a:gd name="T3" fmla="*/ 0 h 66"/>
                  <a:gd name="T4" fmla="*/ 7 w 13"/>
                  <a:gd name="T5" fmla="*/ 0 h 66"/>
                  <a:gd name="T6" fmla="*/ 0 w 13"/>
                  <a:gd name="T7" fmla="*/ 2 h 66"/>
                  <a:gd name="T8" fmla="*/ 0 w 13"/>
                  <a:gd name="T9" fmla="*/ 66 h 66"/>
                  <a:gd name="T10" fmla="*/ 13 w 13"/>
                  <a:gd name="T11" fmla="*/ 66 h 66"/>
                  <a:gd name="T12" fmla="*/ 13 w 13"/>
                  <a:gd name="T13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66">
                    <a:moveTo>
                      <a:pt x="13" y="1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13" y="66"/>
                      <a:pt x="13" y="66"/>
                      <a:pt x="13" y="66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3" name="Freeform 192"/>
              <p:cNvSpPr>
                <a:spLocks/>
              </p:cNvSpPr>
              <p:nvPr/>
            </p:nvSpPr>
            <p:spPr bwMode="auto">
              <a:xfrm>
                <a:off x="-6415088" y="2725737"/>
                <a:ext cx="49213" cy="33338"/>
              </a:xfrm>
              <a:custGeom>
                <a:avLst/>
                <a:gdLst>
                  <a:gd name="T0" fmla="*/ 8 w 13"/>
                  <a:gd name="T1" fmla="*/ 9 h 9"/>
                  <a:gd name="T2" fmla="*/ 9 w 13"/>
                  <a:gd name="T3" fmla="*/ 9 h 9"/>
                  <a:gd name="T4" fmla="*/ 13 w 13"/>
                  <a:gd name="T5" fmla="*/ 9 h 9"/>
                  <a:gd name="T6" fmla="*/ 13 w 13"/>
                  <a:gd name="T7" fmla="*/ 0 h 9"/>
                  <a:gd name="T8" fmla="*/ 0 w 13"/>
                  <a:gd name="T9" fmla="*/ 0 h 9"/>
                  <a:gd name="T10" fmla="*/ 0 w 13"/>
                  <a:gd name="T11" fmla="*/ 9 h 9"/>
                  <a:gd name="T12" fmla="*/ 8 w 13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8" y="9"/>
                    </a:moveTo>
                    <a:cubicBezTo>
                      <a:pt x="8" y="9"/>
                      <a:pt x="9" y="9"/>
                      <a:pt x="9" y="9"/>
                    </a:cubicBezTo>
                    <a:cubicBezTo>
                      <a:pt x="10" y="9"/>
                      <a:pt x="12" y="9"/>
                      <a:pt x="13" y="9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9"/>
                      <a:pt x="5" y="9"/>
                      <a:pt x="8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4" name="Freeform 193"/>
              <p:cNvSpPr>
                <a:spLocks/>
              </p:cNvSpPr>
              <p:nvPr/>
            </p:nvSpPr>
            <p:spPr bwMode="auto">
              <a:xfrm>
                <a:off x="-6616700" y="2774950"/>
                <a:ext cx="465138" cy="344488"/>
              </a:xfrm>
              <a:custGeom>
                <a:avLst/>
                <a:gdLst>
                  <a:gd name="T0" fmla="*/ 67 w 124"/>
                  <a:gd name="T1" fmla="*/ 0 h 92"/>
                  <a:gd name="T2" fmla="*/ 63 w 124"/>
                  <a:gd name="T3" fmla="*/ 0 h 92"/>
                  <a:gd name="T4" fmla="*/ 62 w 124"/>
                  <a:gd name="T5" fmla="*/ 0 h 92"/>
                  <a:gd name="T6" fmla="*/ 54 w 124"/>
                  <a:gd name="T7" fmla="*/ 1 h 92"/>
                  <a:gd name="T8" fmla="*/ 0 w 124"/>
                  <a:gd name="T9" fmla="*/ 60 h 92"/>
                  <a:gd name="T10" fmla="*/ 4 w 124"/>
                  <a:gd name="T11" fmla="*/ 84 h 92"/>
                  <a:gd name="T12" fmla="*/ 6 w 124"/>
                  <a:gd name="T13" fmla="*/ 87 h 92"/>
                  <a:gd name="T14" fmla="*/ 9 w 124"/>
                  <a:gd name="T15" fmla="*/ 83 h 92"/>
                  <a:gd name="T16" fmla="*/ 25 w 124"/>
                  <a:gd name="T17" fmla="*/ 74 h 92"/>
                  <a:gd name="T18" fmla="*/ 25 w 124"/>
                  <a:gd name="T19" fmla="*/ 74 h 92"/>
                  <a:gd name="T20" fmla="*/ 41 w 124"/>
                  <a:gd name="T21" fmla="*/ 84 h 92"/>
                  <a:gd name="T22" fmla="*/ 43 w 124"/>
                  <a:gd name="T23" fmla="*/ 87 h 92"/>
                  <a:gd name="T24" fmla="*/ 45 w 124"/>
                  <a:gd name="T25" fmla="*/ 84 h 92"/>
                  <a:gd name="T26" fmla="*/ 54 w 124"/>
                  <a:gd name="T27" fmla="*/ 76 h 92"/>
                  <a:gd name="T28" fmla="*/ 61 w 124"/>
                  <a:gd name="T29" fmla="*/ 75 h 92"/>
                  <a:gd name="T30" fmla="*/ 61 w 124"/>
                  <a:gd name="T31" fmla="*/ 75 h 92"/>
                  <a:gd name="T32" fmla="*/ 67 w 124"/>
                  <a:gd name="T33" fmla="*/ 76 h 92"/>
                  <a:gd name="T34" fmla="*/ 77 w 124"/>
                  <a:gd name="T35" fmla="*/ 85 h 92"/>
                  <a:gd name="T36" fmla="*/ 79 w 124"/>
                  <a:gd name="T37" fmla="*/ 88 h 92"/>
                  <a:gd name="T38" fmla="*/ 81 w 124"/>
                  <a:gd name="T39" fmla="*/ 85 h 92"/>
                  <a:gd name="T40" fmla="*/ 96 w 124"/>
                  <a:gd name="T41" fmla="*/ 75 h 92"/>
                  <a:gd name="T42" fmla="*/ 97 w 124"/>
                  <a:gd name="T43" fmla="*/ 75 h 92"/>
                  <a:gd name="T44" fmla="*/ 112 w 124"/>
                  <a:gd name="T45" fmla="*/ 86 h 92"/>
                  <a:gd name="T46" fmla="*/ 114 w 124"/>
                  <a:gd name="T47" fmla="*/ 90 h 92"/>
                  <a:gd name="T48" fmla="*/ 115 w 124"/>
                  <a:gd name="T49" fmla="*/ 92 h 92"/>
                  <a:gd name="T50" fmla="*/ 116 w 124"/>
                  <a:gd name="T51" fmla="*/ 90 h 92"/>
                  <a:gd name="T52" fmla="*/ 118 w 124"/>
                  <a:gd name="T53" fmla="*/ 87 h 92"/>
                  <a:gd name="T54" fmla="*/ 123 w 124"/>
                  <a:gd name="T55" fmla="*/ 63 h 92"/>
                  <a:gd name="T56" fmla="*/ 67 w 124"/>
                  <a:gd name="T5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4" h="92">
                    <a:moveTo>
                      <a:pt x="67" y="0"/>
                    </a:moveTo>
                    <a:cubicBezTo>
                      <a:pt x="66" y="0"/>
                      <a:pt x="64" y="0"/>
                      <a:pt x="63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59" y="0"/>
                      <a:pt x="56" y="0"/>
                      <a:pt x="54" y="1"/>
                    </a:cubicBezTo>
                    <a:cubicBezTo>
                      <a:pt x="24" y="4"/>
                      <a:pt x="1" y="29"/>
                      <a:pt x="0" y="60"/>
                    </a:cubicBezTo>
                    <a:cubicBezTo>
                      <a:pt x="0" y="69"/>
                      <a:pt x="1" y="76"/>
                      <a:pt x="4" y="84"/>
                    </a:cubicBezTo>
                    <a:cubicBezTo>
                      <a:pt x="4" y="86"/>
                      <a:pt x="5" y="87"/>
                      <a:pt x="6" y="87"/>
                    </a:cubicBezTo>
                    <a:cubicBezTo>
                      <a:pt x="7" y="87"/>
                      <a:pt x="8" y="85"/>
                      <a:pt x="9" y="83"/>
                    </a:cubicBezTo>
                    <a:cubicBezTo>
                      <a:pt x="12" y="78"/>
                      <a:pt x="18" y="74"/>
                      <a:pt x="25" y="74"/>
                    </a:cubicBezTo>
                    <a:cubicBezTo>
                      <a:pt x="25" y="74"/>
                      <a:pt x="25" y="74"/>
                      <a:pt x="25" y="74"/>
                    </a:cubicBezTo>
                    <a:cubicBezTo>
                      <a:pt x="32" y="74"/>
                      <a:pt x="38" y="78"/>
                      <a:pt x="41" y="84"/>
                    </a:cubicBezTo>
                    <a:cubicBezTo>
                      <a:pt x="42" y="86"/>
                      <a:pt x="42" y="87"/>
                      <a:pt x="43" y="87"/>
                    </a:cubicBezTo>
                    <a:cubicBezTo>
                      <a:pt x="43" y="87"/>
                      <a:pt x="44" y="86"/>
                      <a:pt x="45" y="84"/>
                    </a:cubicBezTo>
                    <a:cubicBezTo>
                      <a:pt x="47" y="80"/>
                      <a:pt x="50" y="77"/>
                      <a:pt x="54" y="76"/>
                    </a:cubicBezTo>
                    <a:cubicBezTo>
                      <a:pt x="56" y="75"/>
                      <a:pt x="58" y="75"/>
                      <a:pt x="61" y="75"/>
                    </a:cubicBezTo>
                    <a:cubicBezTo>
                      <a:pt x="61" y="75"/>
                      <a:pt x="61" y="75"/>
                      <a:pt x="61" y="75"/>
                    </a:cubicBezTo>
                    <a:cubicBezTo>
                      <a:pt x="63" y="75"/>
                      <a:pt x="65" y="75"/>
                      <a:pt x="67" y="76"/>
                    </a:cubicBezTo>
                    <a:cubicBezTo>
                      <a:pt x="71" y="77"/>
                      <a:pt x="75" y="81"/>
                      <a:pt x="77" y="85"/>
                    </a:cubicBezTo>
                    <a:cubicBezTo>
                      <a:pt x="78" y="87"/>
                      <a:pt x="78" y="88"/>
                      <a:pt x="79" y="88"/>
                    </a:cubicBezTo>
                    <a:cubicBezTo>
                      <a:pt x="79" y="88"/>
                      <a:pt x="80" y="87"/>
                      <a:pt x="81" y="85"/>
                    </a:cubicBezTo>
                    <a:cubicBezTo>
                      <a:pt x="84" y="79"/>
                      <a:pt x="89" y="75"/>
                      <a:pt x="96" y="75"/>
                    </a:cubicBezTo>
                    <a:cubicBezTo>
                      <a:pt x="96" y="75"/>
                      <a:pt x="97" y="75"/>
                      <a:pt x="97" y="75"/>
                    </a:cubicBezTo>
                    <a:cubicBezTo>
                      <a:pt x="104" y="76"/>
                      <a:pt x="110" y="80"/>
                      <a:pt x="112" y="86"/>
                    </a:cubicBezTo>
                    <a:cubicBezTo>
                      <a:pt x="113" y="87"/>
                      <a:pt x="113" y="89"/>
                      <a:pt x="114" y="90"/>
                    </a:cubicBezTo>
                    <a:cubicBezTo>
                      <a:pt x="114" y="91"/>
                      <a:pt x="114" y="92"/>
                      <a:pt x="115" y="92"/>
                    </a:cubicBezTo>
                    <a:cubicBezTo>
                      <a:pt x="115" y="92"/>
                      <a:pt x="116" y="91"/>
                      <a:pt x="116" y="90"/>
                    </a:cubicBezTo>
                    <a:cubicBezTo>
                      <a:pt x="117" y="89"/>
                      <a:pt x="117" y="88"/>
                      <a:pt x="118" y="87"/>
                    </a:cubicBezTo>
                    <a:cubicBezTo>
                      <a:pt x="121" y="79"/>
                      <a:pt x="123" y="72"/>
                      <a:pt x="123" y="63"/>
                    </a:cubicBezTo>
                    <a:cubicBezTo>
                      <a:pt x="124" y="31"/>
                      <a:pt x="99" y="3"/>
                      <a:pt x="6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5" name="Freeform 194"/>
              <p:cNvSpPr>
                <a:spLocks/>
              </p:cNvSpPr>
              <p:nvPr/>
            </p:nvSpPr>
            <p:spPr bwMode="auto">
              <a:xfrm>
                <a:off x="-1455738" y="7662863"/>
                <a:ext cx="179388" cy="131763"/>
              </a:xfrm>
              <a:custGeom>
                <a:avLst/>
                <a:gdLst>
                  <a:gd name="T0" fmla="*/ 31 w 48"/>
                  <a:gd name="T1" fmla="*/ 11 h 35"/>
                  <a:gd name="T2" fmla="*/ 42 w 48"/>
                  <a:gd name="T3" fmla="*/ 3 h 35"/>
                  <a:gd name="T4" fmla="*/ 48 w 48"/>
                  <a:gd name="T5" fmla="*/ 1 h 35"/>
                  <a:gd name="T6" fmla="*/ 28 w 48"/>
                  <a:gd name="T7" fmla="*/ 3 h 35"/>
                  <a:gd name="T8" fmla="*/ 15 w 48"/>
                  <a:gd name="T9" fmla="*/ 13 h 35"/>
                  <a:gd name="T10" fmla="*/ 10 w 48"/>
                  <a:gd name="T11" fmla="*/ 23 h 35"/>
                  <a:gd name="T12" fmla="*/ 0 w 48"/>
                  <a:gd name="T13" fmla="*/ 35 h 35"/>
                  <a:gd name="T14" fmla="*/ 16 w 48"/>
                  <a:gd name="T15" fmla="*/ 28 h 35"/>
                  <a:gd name="T16" fmla="*/ 31 w 48"/>
                  <a:gd name="T17" fmla="*/ 1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35">
                    <a:moveTo>
                      <a:pt x="31" y="11"/>
                    </a:moveTo>
                    <a:cubicBezTo>
                      <a:pt x="34" y="7"/>
                      <a:pt x="38" y="5"/>
                      <a:pt x="42" y="3"/>
                    </a:cubicBezTo>
                    <a:cubicBezTo>
                      <a:pt x="43" y="3"/>
                      <a:pt x="46" y="1"/>
                      <a:pt x="48" y="1"/>
                    </a:cubicBezTo>
                    <a:cubicBezTo>
                      <a:pt x="41" y="1"/>
                      <a:pt x="34" y="0"/>
                      <a:pt x="28" y="3"/>
                    </a:cubicBezTo>
                    <a:cubicBezTo>
                      <a:pt x="23" y="5"/>
                      <a:pt x="19" y="9"/>
                      <a:pt x="15" y="13"/>
                    </a:cubicBezTo>
                    <a:cubicBezTo>
                      <a:pt x="13" y="16"/>
                      <a:pt x="11" y="20"/>
                      <a:pt x="10" y="23"/>
                    </a:cubicBezTo>
                    <a:cubicBezTo>
                      <a:pt x="7" y="27"/>
                      <a:pt x="5" y="33"/>
                      <a:pt x="0" y="35"/>
                    </a:cubicBezTo>
                    <a:cubicBezTo>
                      <a:pt x="6" y="34"/>
                      <a:pt x="12" y="31"/>
                      <a:pt x="16" y="28"/>
                    </a:cubicBezTo>
                    <a:cubicBezTo>
                      <a:pt x="22" y="23"/>
                      <a:pt x="26" y="16"/>
                      <a:pt x="3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6" name="Freeform 195"/>
              <p:cNvSpPr>
                <a:spLocks/>
              </p:cNvSpPr>
              <p:nvPr/>
            </p:nvSpPr>
            <p:spPr bwMode="auto">
              <a:xfrm>
                <a:off x="-1444625" y="7667625"/>
                <a:ext cx="236538" cy="160338"/>
              </a:xfrm>
              <a:custGeom>
                <a:avLst/>
                <a:gdLst>
                  <a:gd name="T0" fmla="*/ 41 w 63"/>
                  <a:gd name="T1" fmla="*/ 5 h 43"/>
                  <a:gd name="T2" fmla="*/ 26 w 63"/>
                  <a:gd name="T3" fmla="*/ 19 h 43"/>
                  <a:gd name="T4" fmla="*/ 14 w 63"/>
                  <a:gd name="T5" fmla="*/ 31 h 43"/>
                  <a:gd name="T6" fmla="*/ 0 w 63"/>
                  <a:gd name="T7" fmla="*/ 36 h 43"/>
                  <a:gd name="T8" fmla="*/ 35 w 63"/>
                  <a:gd name="T9" fmla="*/ 36 h 43"/>
                  <a:gd name="T10" fmla="*/ 53 w 63"/>
                  <a:gd name="T11" fmla="*/ 11 h 43"/>
                  <a:gd name="T12" fmla="*/ 60 w 63"/>
                  <a:gd name="T13" fmla="*/ 3 h 43"/>
                  <a:gd name="T14" fmla="*/ 63 w 63"/>
                  <a:gd name="T15" fmla="*/ 1 h 43"/>
                  <a:gd name="T16" fmla="*/ 41 w 63"/>
                  <a:gd name="T17" fmla="*/ 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43">
                    <a:moveTo>
                      <a:pt x="41" y="5"/>
                    </a:moveTo>
                    <a:cubicBezTo>
                      <a:pt x="34" y="8"/>
                      <a:pt x="30" y="13"/>
                      <a:pt x="26" y="19"/>
                    </a:cubicBezTo>
                    <a:cubicBezTo>
                      <a:pt x="22" y="23"/>
                      <a:pt x="18" y="28"/>
                      <a:pt x="14" y="31"/>
                    </a:cubicBezTo>
                    <a:cubicBezTo>
                      <a:pt x="10" y="33"/>
                      <a:pt x="5" y="36"/>
                      <a:pt x="0" y="36"/>
                    </a:cubicBezTo>
                    <a:cubicBezTo>
                      <a:pt x="11" y="43"/>
                      <a:pt x="24" y="42"/>
                      <a:pt x="35" y="36"/>
                    </a:cubicBezTo>
                    <a:cubicBezTo>
                      <a:pt x="44" y="30"/>
                      <a:pt x="48" y="20"/>
                      <a:pt x="53" y="11"/>
                    </a:cubicBezTo>
                    <a:cubicBezTo>
                      <a:pt x="55" y="8"/>
                      <a:pt x="57" y="6"/>
                      <a:pt x="60" y="3"/>
                    </a:cubicBezTo>
                    <a:cubicBezTo>
                      <a:pt x="60" y="3"/>
                      <a:pt x="62" y="1"/>
                      <a:pt x="63" y="1"/>
                    </a:cubicBezTo>
                    <a:cubicBezTo>
                      <a:pt x="56" y="0"/>
                      <a:pt x="48" y="1"/>
                      <a:pt x="4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7" name="Freeform 196"/>
              <p:cNvSpPr>
                <a:spLocks/>
              </p:cNvSpPr>
              <p:nvPr/>
            </p:nvSpPr>
            <p:spPr bwMode="auto">
              <a:xfrm>
                <a:off x="-1455738" y="7532688"/>
                <a:ext cx="153988" cy="107950"/>
              </a:xfrm>
              <a:custGeom>
                <a:avLst/>
                <a:gdLst>
                  <a:gd name="T0" fmla="*/ 13 w 41"/>
                  <a:gd name="T1" fmla="*/ 11 h 29"/>
                  <a:gd name="T2" fmla="*/ 8 w 41"/>
                  <a:gd name="T3" fmla="*/ 19 h 29"/>
                  <a:gd name="T4" fmla="*/ 0 w 41"/>
                  <a:gd name="T5" fmla="*/ 29 h 29"/>
                  <a:gd name="T6" fmla="*/ 14 w 41"/>
                  <a:gd name="T7" fmla="*/ 23 h 29"/>
                  <a:gd name="T8" fmla="*/ 27 w 41"/>
                  <a:gd name="T9" fmla="*/ 9 h 29"/>
                  <a:gd name="T10" fmla="*/ 36 w 41"/>
                  <a:gd name="T11" fmla="*/ 2 h 29"/>
                  <a:gd name="T12" fmla="*/ 41 w 41"/>
                  <a:gd name="T13" fmla="*/ 1 h 29"/>
                  <a:gd name="T14" fmla="*/ 24 w 41"/>
                  <a:gd name="T15" fmla="*/ 2 h 29"/>
                  <a:gd name="T16" fmla="*/ 13 w 41"/>
                  <a:gd name="T17" fmla="*/ 1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29">
                    <a:moveTo>
                      <a:pt x="13" y="11"/>
                    </a:moveTo>
                    <a:cubicBezTo>
                      <a:pt x="11" y="14"/>
                      <a:pt x="10" y="16"/>
                      <a:pt x="8" y="19"/>
                    </a:cubicBezTo>
                    <a:cubicBezTo>
                      <a:pt x="7" y="23"/>
                      <a:pt x="4" y="28"/>
                      <a:pt x="0" y="29"/>
                    </a:cubicBezTo>
                    <a:cubicBezTo>
                      <a:pt x="5" y="29"/>
                      <a:pt x="10" y="26"/>
                      <a:pt x="14" y="23"/>
                    </a:cubicBezTo>
                    <a:cubicBezTo>
                      <a:pt x="19" y="19"/>
                      <a:pt x="22" y="13"/>
                      <a:pt x="27" y="9"/>
                    </a:cubicBezTo>
                    <a:cubicBezTo>
                      <a:pt x="29" y="6"/>
                      <a:pt x="33" y="4"/>
                      <a:pt x="36" y="2"/>
                    </a:cubicBezTo>
                    <a:cubicBezTo>
                      <a:pt x="37" y="2"/>
                      <a:pt x="40" y="0"/>
                      <a:pt x="41" y="1"/>
                    </a:cubicBezTo>
                    <a:cubicBezTo>
                      <a:pt x="36" y="0"/>
                      <a:pt x="30" y="0"/>
                      <a:pt x="24" y="2"/>
                    </a:cubicBezTo>
                    <a:cubicBezTo>
                      <a:pt x="20" y="4"/>
                      <a:pt x="16" y="7"/>
                      <a:pt x="1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8" name="Freeform 197"/>
              <p:cNvSpPr>
                <a:spLocks/>
              </p:cNvSpPr>
              <p:nvPr/>
            </p:nvSpPr>
            <p:spPr bwMode="auto">
              <a:xfrm>
                <a:off x="-1444625" y="7535863"/>
                <a:ext cx="203200" cy="134938"/>
              </a:xfrm>
              <a:custGeom>
                <a:avLst/>
                <a:gdLst>
                  <a:gd name="T0" fmla="*/ 51 w 54"/>
                  <a:gd name="T1" fmla="*/ 2 h 36"/>
                  <a:gd name="T2" fmla="*/ 54 w 54"/>
                  <a:gd name="T3" fmla="*/ 0 h 36"/>
                  <a:gd name="T4" fmla="*/ 35 w 54"/>
                  <a:gd name="T5" fmla="*/ 4 h 36"/>
                  <a:gd name="T6" fmla="*/ 22 w 54"/>
                  <a:gd name="T7" fmla="*/ 15 h 36"/>
                  <a:gd name="T8" fmla="*/ 12 w 54"/>
                  <a:gd name="T9" fmla="*/ 26 h 36"/>
                  <a:gd name="T10" fmla="*/ 0 w 54"/>
                  <a:gd name="T11" fmla="*/ 30 h 36"/>
                  <a:gd name="T12" fmla="*/ 30 w 54"/>
                  <a:gd name="T13" fmla="*/ 30 h 36"/>
                  <a:gd name="T14" fmla="*/ 46 w 54"/>
                  <a:gd name="T15" fmla="*/ 9 h 36"/>
                  <a:gd name="T16" fmla="*/ 51 w 54"/>
                  <a:gd name="T17" fmla="*/ 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36">
                    <a:moveTo>
                      <a:pt x="51" y="2"/>
                    </a:moveTo>
                    <a:cubicBezTo>
                      <a:pt x="52" y="2"/>
                      <a:pt x="53" y="0"/>
                      <a:pt x="54" y="0"/>
                    </a:cubicBezTo>
                    <a:cubicBezTo>
                      <a:pt x="48" y="0"/>
                      <a:pt x="41" y="0"/>
                      <a:pt x="35" y="4"/>
                    </a:cubicBezTo>
                    <a:cubicBezTo>
                      <a:pt x="29" y="7"/>
                      <a:pt x="26" y="10"/>
                      <a:pt x="22" y="15"/>
                    </a:cubicBezTo>
                    <a:cubicBezTo>
                      <a:pt x="19" y="19"/>
                      <a:pt x="16" y="23"/>
                      <a:pt x="12" y="26"/>
                    </a:cubicBezTo>
                    <a:cubicBezTo>
                      <a:pt x="9" y="28"/>
                      <a:pt x="4" y="30"/>
                      <a:pt x="0" y="30"/>
                    </a:cubicBezTo>
                    <a:cubicBezTo>
                      <a:pt x="9" y="36"/>
                      <a:pt x="21" y="36"/>
                      <a:pt x="30" y="30"/>
                    </a:cubicBezTo>
                    <a:cubicBezTo>
                      <a:pt x="38" y="25"/>
                      <a:pt x="41" y="17"/>
                      <a:pt x="46" y="9"/>
                    </a:cubicBezTo>
                    <a:cubicBezTo>
                      <a:pt x="47" y="7"/>
                      <a:pt x="49" y="4"/>
                      <a:pt x="5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9" name="Freeform 198"/>
              <p:cNvSpPr>
                <a:spLocks/>
              </p:cNvSpPr>
              <p:nvPr/>
            </p:nvSpPr>
            <p:spPr bwMode="auto">
              <a:xfrm>
                <a:off x="-1655763" y="7662863"/>
                <a:ext cx="180975" cy="131763"/>
              </a:xfrm>
              <a:custGeom>
                <a:avLst/>
                <a:gdLst>
                  <a:gd name="T0" fmla="*/ 17 w 48"/>
                  <a:gd name="T1" fmla="*/ 11 h 35"/>
                  <a:gd name="T2" fmla="*/ 32 w 48"/>
                  <a:gd name="T3" fmla="*/ 28 h 35"/>
                  <a:gd name="T4" fmla="*/ 48 w 48"/>
                  <a:gd name="T5" fmla="*/ 35 h 35"/>
                  <a:gd name="T6" fmla="*/ 38 w 48"/>
                  <a:gd name="T7" fmla="*/ 23 h 35"/>
                  <a:gd name="T8" fmla="*/ 33 w 48"/>
                  <a:gd name="T9" fmla="*/ 13 h 35"/>
                  <a:gd name="T10" fmla="*/ 20 w 48"/>
                  <a:gd name="T11" fmla="*/ 3 h 35"/>
                  <a:gd name="T12" fmla="*/ 0 w 48"/>
                  <a:gd name="T13" fmla="*/ 1 h 35"/>
                  <a:gd name="T14" fmla="*/ 6 w 48"/>
                  <a:gd name="T15" fmla="*/ 3 h 35"/>
                  <a:gd name="T16" fmla="*/ 17 w 48"/>
                  <a:gd name="T17" fmla="*/ 1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35">
                    <a:moveTo>
                      <a:pt x="17" y="11"/>
                    </a:moveTo>
                    <a:cubicBezTo>
                      <a:pt x="22" y="16"/>
                      <a:pt x="26" y="23"/>
                      <a:pt x="32" y="28"/>
                    </a:cubicBezTo>
                    <a:cubicBezTo>
                      <a:pt x="36" y="31"/>
                      <a:pt x="42" y="34"/>
                      <a:pt x="48" y="35"/>
                    </a:cubicBezTo>
                    <a:cubicBezTo>
                      <a:pt x="44" y="33"/>
                      <a:pt x="41" y="27"/>
                      <a:pt x="38" y="23"/>
                    </a:cubicBezTo>
                    <a:cubicBezTo>
                      <a:pt x="37" y="20"/>
                      <a:pt x="35" y="16"/>
                      <a:pt x="33" y="13"/>
                    </a:cubicBezTo>
                    <a:cubicBezTo>
                      <a:pt x="30" y="9"/>
                      <a:pt x="25" y="5"/>
                      <a:pt x="20" y="3"/>
                    </a:cubicBezTo>
                    <a:cubicBezTo>
                      <a:pt x="14" y="0"/>
                      <a:pt x="7" y="1"/>
                      <a:pt x="0" y="1"/>
                    </a:cubicBezTo>
                    <a:cubicBezTo>
                      <a:pt x="2" y="1"/>
                      <a:pt x="5" y="3"/>
                      <a:pt x="6" y="3"/>
                    </a:cubicBezTo>
                    <a:cubicBezTo>
                      <a:pt x="10" y="5"/>
                      <a:pt x="14" y="7"/>
                      <a:pt x="1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70" name="Freeform 199"/>
              <p:cNvSpPr>
                <a:spLocks/>
              </p:cNvSpPr>
              <p:nvPr/>
            </p:nvSpPr>
            <p:spPr bwMode="auto">
              <a:xfrm>
                <a:off x="-1722438" y="7667625"/>
                <a:ext cx="236538" cy="160338"/>
              </a:xfrm>
              <a:custGeom>
                <a:avLst/>
                <a:gdLst>
                  <a:gd name="T0" fmla="*/ 10 w 63"/>
                  <a:gd name="T1" fmla="*/ 11 h 43"/>
                  <a:gd name="T2" fmla="*/ 28 w 63"/>
                  <a:gd name="T3" fmla="*/ 36 h 43"/>
                  <a:gd name="T4" fmla="*/ 63 w 63"/>
                  <a:gd name="T5" fmla="*/ 36 h 43"/>
                  <a:gd name="T6" fmla="*/ 49 w 63"/>
                  <a:gd name="T7" fmla="*/ 31 h 43"/>
                  <a:gd name="T8" fmla="*/ 37 w 63"/>
                  <a:gd name="T9" fmla="*/ 19 h 43"/>
                  <a:gd name="T10" fmla="*/ 22 w 63"/>
                  <a:gd name="T11" fmla="*/ 5 h 43"/>
                  <a:gd name="T12" fmla="*/ 0 w 63"/>
                  <a:gd name="T13" fmla="*/ 1 h 43"/>
                  <a:gd name="T14" fmla="*/ 3 w 63"/>
                  <a:gd name="T15" fmla="*/ 3 h 43"/>
                  <a:gd name="T16" fmla="*/ 10 w 63"/>
                  <a:gd name="T17" fmla="*/ 1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43">
                    <a:moveTo>
                      <a:pt x="10" y="11"/>
                    </a:moveTo>
                    <a:cubicBezTo>
                      <a:pt x="15" y="20"/>
                      <a:pt x="19" y="30"/>
                      <a:pt x="28" y="36"/>
                    </a:cubicBezTo>
                    <a:cubicBezTo>
                      <a:pt x="39" y="42"/>
                      <a:pt x="52" y="43"/>
                      <a:pt x="63" y="36"/>
                    </a:cubicBezTo>
                    <a:cubicBezTo>
                      <a:pt x="58" y="36"/>
                      <a:pt x="53" y="33"/>
                      <a:pt x="49" y="31"/>
                    </a:cubicBezTo>
                    <a:cubicBezTo>
                      <a:pt x="45" y="28"/>
                      <a:pt x="41" y="23"/>
                      <a:pt x="37" y="19"/>
                    </a:cubicBezTo>
                    <a:cubicBezTo>
                      <a:pt x="33" y="13"/>
                      <a:pt x="29" y="8"/>
                      <a:pt x="22" y="5"/>
                    </a:cubicBezTo>
                    <a:cubicBezTo>
                      <a:pt x="15" y="1"/>
                      <a:pt x="7" y="0"/>
                      <a:pt x="0" y="1"/>
                    </a:cubicBezTo>
                    <a:cubicBezTo>
                      <a:pt x="1" y="1"/>
                      <a:pt x="3" y="3"/>
                      <a:pt x="3" y="3"/>
                    </a:cubicBezTo>
                    <a:cubicBezTo>
                      <a:pt x="6" y="6"/>
                      <a:pt x="8" y="8"/>
                      <a:pt x="1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71" name="Freeform 200"/>
              <p:cNvSpPr>
                <a:spLocks/>
              </p:cNvSpPr>
              <p:nvPr/>
            </p:nvSpPr>
            <p:spPr bwMode="auto">
              <a:xfrm>
                <a:off x="-1628775" y="7532688"/>
                <a:ext cx="153988" cy="107950"/>
              </a:xfrm>
              <a:custGeom>
                <a:avLst/>
                <a:gdLst>
                  <a:gd name="T0" fmla="*/ 17 w 41"/>
                  <a:gd name="T1" fmla="*/ 2 h 29"/>
                  <a:gd name="T2" fmla="*/ 0 w 41"/>
                  <a:gd name="T3" fmla="*/ 1 h 29"/>
                  <a:gd name="T4" fmla="*/ 5 w 41"/>
                  <a:gd name="T5" fmla="*/ 2 h 29"/>
                  <a:gd name="T6" fmla="*/ 14 w 41"/>
                  <a:gd name="T7" fmla="*/ 9 h 29"/>
                  <a:gd name="T8" fmla="*/ 27 w 41"/>
                  <a:gd name="T9" fmla="*/ 23 h 29"/>
                  <a:gd name="T10" fmla="*/ 41 w 41"/>
                  <a:gd name="T11" fmla="*/ 29 h 29"/>
                  <a:gd name="T12" fmla="*/ 33 w 41"/>
                  <a:gd name="T13" fmla="*/ 19 h 29"/>
                  <a:gd name="T14" fmla="*/ 28 w 41"/>
                  <a:gd name="T15" fmla="*/ 11 h 29"/>
                  <a:gd name="T16" fmla="*/ 17 w 41"/>
                  <a:gd name="T17" fmla="*/ 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29">
                    <a:moveTo>
                      <a:pt x="17" y="2"/>
                    </a:moveTo>
                    <a:cubicBezTo>
                      <a:pt x="11" y="0"/>
                      <a:pt x="6" y="0"/>
                      <a:pt x="0" y="1"/>
                    </a:cubicBezTo>
                    <a:cubicBezTo>
                      <a:pt x="1" y="0"/>
                      <a:pt x="4" y="2"/>
                      <a:pt x="5" y="2"/>
                    </a:cubicBezTo>
                    <a:cubicBezTo>
                      <a:pt x="8" y="4"/>
                      <a:pt x="12" y="6"/>
                      <a:pt x="14" y="9"/>
                    </a:cubicBezTo>
                    <a:cubicBezTo>
                      <a:pt x="19" y="13"/>
                      <a:pt x="22" y="19"/>
                      <a:pt x="27" y="23"/>
                    </a:cubicBezTo>
                    <a:cubicBezTo>
                      <a:pt x="31" y="26"/>
                      <a:pt x="36" y="29"/>
                      <a:pt x="41" y="29"/>
                    </a:cubicBezTo>
                    <a:cubicBezTo>
                      <a:pt x="37" y="28"/>
                      <a:pt x="34" y="23"/>
                      <a:pt x="33" y="19"/>
                    </a:cubicBezTo>
                    <a:cubicBezTo>
                      <a:pt x="31" y="16"/>
                      <a:pt x="30" y="14"/>
                      <a:pt x="28" y="11"/>
                    </a:cubicBezTo>
                    <a:cubicBezTo>
                      <a:pt x="25" y="7"/>
                      <a:pt x="21" y="4"/>
                      <a:pt x="1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72" name="Freeform 201"/>
              <p:cNvSpPr>
                <a:spLocks/>
              </p:cNvSpPr>
              <p:nvPr/>
            </p:nvSpPr>
            <p:spPr bwMode="auto">
              <a:xfrm>
                <a:off x="-1689100" y="7535863"/>
                <a:ext cx="203200" cy="134938"/>
              </a:xfrm>
              <a:custGeom>
                <a:avLst/>
                <a:gdLst>
                  <a:gd name="T0" fmla="*/ 0 w 54"/>
                  <a:gd name="T1" fmla="*/ 0 h 36"/>
                  <a:gd name="T2" fmla="*/ 3 w 54"/>
                  <a:gd name="T3" fmla="*/ 2 h 36"/>
                  <a:gd name="T4" fmla="*/ 9 w 54"/>
                  <a:gd name="T5" fmla="*/ 9 h 36"/>
                  <a:gd name="T6" fmla="*/ 24 w 54"/>
                  <a:gd name="T7" fmla="*/ 30 h 36"/>
                  <a:gd name="T8" fmla="*/ 54 w 54"/>
                  <a:gd name="T9" fmla="*/ 30 h 36"/>
                  <a:gd name="T10" fmla="*/ 42 w 54"/>
                  <a:gd name="T11" fmla="*/ 26 h 36"/>
                  <a:gd name="T12" fmla="*/ 32 w 54"/>
                  <a:gd name="T13" fmla="*/ 15 h 36"/>
                  <a:gd name="T14" fmla="*/ 19 w 54"/>
                  <a:gd name="T15" fmla="*/ 4 h 36"/>
                  <a:gd name="T16" fmla="*/ 0 w 54"/>
                  <a:gd name="T1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36">
                    <a:moveTo>
                      <a:pt x="0" y="0"/>
                    </a:moveTo>
                    <a:cubicBezTo>
                      <a:pt x="1" y="0"/>
                      <a:pt x="2" y="2"/>
                      <a:pt x="3" y="2"/>
                    </a:cubicBezTo>
                    <a:cubicBezTo>
                      <a:pt x="5" y="4"/>
                      <a:pt x="7" y="7"/>
                      <a:pt x="9" y="9"/>
                    </a:cubicBezTo>
                    <a:cubicBezTo>
                      <a:pt x="13" y="17"/>
                      <a:pt x="16" y="25"/>
                      <a:pt x="24" y="30"/>
                    </a:cubicBezTo>
                    <a:cubicBezTo>
                      <a:pt x="33" y="36"/>
                      <a:pt x="45" y="36"/>
                      <a:pt x="54" y="30"/>
                    </a:cubicBezTo>
                    <a:cubicBezTo>
                      <a:pt x="50" y="30"/>
                      <a:pt x="45" y="28"/>
                      <a:pt x="42" y="26"/>
                    </a:cubicBezTo>
                    <a:cubicBezTo>
                      <a:pt x="38" y="23"/>
                      <a:pt x="35" y="19"/>
                      <a:pt x="32" y="15"/>
                    </a:cubicBezTo>
                    <a:cubicBezTo>
                      <a:pt x="28" y="10"/>
                      <a:pt x="25" y="7"/>
                      <a:pt x="19" y="4"/>
                    </a:cubicBezTo>
                    <a:cubicBezTo>
                      <a:pt x="13" y="0"/>
                      <a:pt x="7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73" name="Freeform 202"/>
              <p:cNvSpPr>
                <a:spLocks/>
              </p:cNvSpPr>
              <p:nvPr/>
            </p:nvSpPr>
            <p:spPr bwMode="auto">
              <a:xfrm>
                <a:off x="-1466850" y="7437438"/>
                <a:ext cx="82550" cy="173038"/>
              </a:xfrm>
              <a:custGeom>
                <a:avLst/>
                <a:gdLst>
                  <a:gd name="T0" fmla="*/ 14 w 22"/>
                  <a:gd name="T1" fmla="*/ 15 h 46"/>
                  <a:gd name="T2" fmla="*/ 3 w 22"/>
                  <a:gd name="T3" fmla="*/ 31 h 46"/>
                  <a:gd name="T4" fmla="*/ 0 w 22"/>
                  <a:gd name="T5" fmla="*/ 46 h 46"/>
                  <a:gd name="T6" fmla="*/ 8 w 22"/>
                  <a:gd name="T7" fmla="*/ 35 h 46"/>
                  <a:gd name="T8" fmla="*/ 15 w 22"/>
                  <a:gd name="T9" fmla="*/ 29 h 46"/>
                  <a:gd name="T10" fmla="*/ 22 w 22"/>
                  <a:gd name="T11" fmla="*/ 16 h 46"/>
                  <a:gd name="T12" fmla="*/ 19 w 22"/>
                  <a:gd name="T13" fmla="*/ 0 h 46"/>
                  <a:gd name="T14" fmla="*/ 18 w 22"/>
                  <a:gd name="T15" fmla="*/ 5 h 46"/>
                  <a:gd name="T16" fmla="*/ 14 w 22"/>
                  <a:gd name="T17" fmla="*/ 1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46">
                    <a:moveTo>
                      <a:pt x="14" y="15"/>
                    </a:moveTo>
                    <a:cubicBezTo>
                      <a:pt x="11" y="21"/>
                      <a:pt x="6" y="25"/>
                      <a:pt x="3" y="31"/>
                    </a:cubicBezTo>
                    <a:cubicBezTo>
                      <a:pt x="1" y="35"/>
                      <a:pt x="0" y="41"/>
                      <a:pt x="0" y="46"/>
                    </a:cubicBezTo>
                    <a:cubicBezTo>
                      <a:pt x="1" y="42"/>
                      <a:pt x="5" y="38"/>
                      <a:pt x="8" y="35"/>
                    </a:cubicBezTo>
                    <a:cubicBezTo>
                      <a:pt x="10" y="33"/>
                      <a:pt x="13" y="31"/>
                      <a:pt x="15" y="29"/>
                    </a:cubicBezTo>
                    <a:cubicBezTo>
                      <a:pt x="18" y="25"/>
                      <a:pt x="21" y="21"/>
                      <a:pt x="22" y="16"/>
                    </a:cubicBezTo>
                    <a:cubicBezTo>
                      <a:pt x="22" y="11"/>
                      <a:pt x="21" y="5"/>
                      <a:pt x="19" y="0"/>
                    </a:cubicBezTo>
                    <a:cubicBezTo>
                      <a:pt x="20" y="1"/>
                      <a:pt x="19" y="3"/>
                      <a:pt x="18" y="5"/>
                    </a:cubicBezTo>
                    <a:cubicBezTo>
                      <a:pt x="18" y="8"/>
                      <a:pt x="17" y="12"/>
                      <a:pt x="14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74" name="Freeform 203"/>
              <p:cNvSpPr>
                <a:spLocks/>
              </p:cNvSpPr>
              <p:nvPr/>
            </p:nvSpPr>
            <p:spPr bwMode="auto">
              <a:xfrm>
                <a:off x="-1516063" y="7381875"/>
                <a:ext cx="112713" cy="220663"/>
              </a:xfrm>
              <a:custGeom>
                <a:avLst/>
                <a:gdLst>
                  <a:gd name="T0" fmla="*/ 10 w 30"/>
                  <a:gd name="T1" fmla="*/ 59 h 59"/>
                  <a:gd name="T2" fmla="*/ 12 w 30"/>
                  <a:gd name="T3" fmla="*/ 46 h 59"/>
                  <a:gd name="T4" fmla="*/ 20 w 30"/>
                  <a:gd name="T5" fmla="*/ 34 h 59"/>
                  <a:gd name="T6" fmla="*/ 28 w 30"/>
                  <a:gd name="T7" fmla="*/ 19 h 59"/>
                  <a:gd name="T8" fmla="*/ 27 w 30"/>
                  <a:gd name="T9" fmla="*/ 0 h 59"/>
                  <a:gd name="T10" fmla="*/ 26 w 30"/>
                  <a:gd name="T11" fmla="*/ 3 h 59"/>
                  <a:gd name="T12" fmla="*/ 21 w 30"/>
                  <a:gd name="T13" fmla="*/ 10 h 59"/>
                  <a:gd name="T14" fmla="*/ 3 w 30"/>
                  <a:gd name="T15" fmla="*/ 30 h 59"/>
                  <a:gd name="T16" fmla="*/ 10 w 30"/>
                  <a:gd name="T17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9">
                    <a:moveTo>
                      <a:pt x="10" y="59"/>
                    </a:moveTo>
                    <a:cubicBezTo>
                      <a:pt x="9" y="55"/>
                      <a:pt x="10" y="50"/>
                      <a:pt x="12" y="46"/>
                    </a:cubicBezTo>
                    <a:cubicBezTo>
                      <a:pt x="13" y="42"/>
                      <a:pt x="17" y="38"/>
                      <a:pt x="20" y="34"/>
                    </a:cubicBezTo>
                    <a:cubicBezTo>
                      <a:pt x="24" y="30"/>
                      <a:pt x="27" y="25"/>
                      <a:pt x="28" y="19"/>
                    </a:cubicBezTo>
                    <a:cubicBezTo>
                      <a:pt x="30" y="13"/>
                      <a:pt x="29" y="6"/>
                      <a:pt x="27" y="0"/>
                    </a:cubicBezTo>
                    <a:cubicBezTo>
                      <a:pt x="28" y="0"/>
                      <a:pt x="26" y="2"/>
                      <a:pt x="26" y="3"/>
                    </a:cubicBezTo>
                    <a:cubicBezTo>
                      <a:pt x="25" y="6"/>
                      <a:pt x="23" y="8"/>
                      <a:pt x="21" y="10"/>
                    </a:cubicBezTo>
                    <a:cubicBezTo>
                      <a:pt x="14" y="16"/>
                      <a:pt x="6" y="21"/>
                      <a:pt x="3" y="30"/>
                    </a:cubicBezTo>
                    <a:cubicBezTo>
                      <a:pt x="0" y="40"/>
                      <a:pt x="2" y="51"/>
                      <a:pt x="10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75" name="Freeform 204"/>
              <p:cNvSpPr>
                <a:spLocks noEditPoints="1"/>
              </p:cNvSpPr>
              <p:nvPr/>
            </p:nvSpPr>
            <p:spPr bwMode="auto">
              <a:xfrm>
                <a:off x="-5208588" y="2486025"/>
                <a:ext cx="269875" cy="212725"/>
              </a:xfrm>
              <a:custGeom>
                <a:avLst/>
                <a:gdLst>
                  <a:gd name="T0" fmla="*/ 65 w 72"/>
                  <a:gd name="T1" fmla="*/ 13 h 57"/>
                  <a:gd name="T2" fmla="*/ 58 w 72"/>
                  <a:gd name="T3" fmla="*/ 13 h 57"/>
                  <a:gd name="T4" fmla="*/ 58 w 72"/>
                  <a:gd name="T5" fmla="*/ 16 h 57"/>
                  <a:gd name="T6" fmla="*/ 66 w 72"/>
                  <a:gd name="T7" fmla="*/ 32 h 57"/>
                  <a:gd name="T8" fmla="*/ 66 w 72"/>
                  <a:gd name="T9" fmla="*/ 40 h 57"/>
                  <a:gd name="T10" fmla="*/ 58 w 72"/>
                  <a:gd name="T11" fmla="*/ 57 h 57"/>
                  <a:gd name="T12" fmla="*/ 72 w 72"/>
                  <a:gd name="T13" fmla="*/ 53 h 57"/>
                  <a:gd name="T14" fmla="*/ 72 w 72"/>
                  <a:gd name="T15" fmla="*/ 20 h 57"/>
                  <a:gd name="T16" fmla="*/ 58 w 72"/>
                  <a:gd name="T17" fmla="*/ 0 h 57"/>
                  <a:gd name="T18" fmla="*/ 36 w 72"/>
                  <a:gd name="T19" fmla="*/ 4 h 57"/>
                  <a:gd name="T20" fmla="*/ 58 w 72"/>
                  <a:gd name="T21" fmla="*/ 13 h 57"/>
                  <a:gd name="T22" fmla="*/ 36 w 72"/>
                  <a:gd name="T23" fmla="*/ 45 h 57"/>
                  <a:gd name="T24" fmla="*/ 55 w 72"/>
                  <a:gd name="T25" fmla="*/ 53 h 57"/>
                  <a:gd name="T26" fmla="*/ 58 w 72"/>
                  <a:gd name="T27" fmla="*/ 57 h 57"/>
                  <a:gd name="T28" fmla="*/ 51 w 72"/>
                  <a:gd name="T29" fmla="*/ 40 h 57"/>
                  <a:gd name="T30" fmla="*/ 58 w 72"/>
                  <a:gd name="T31" fmla="*/ 32 h 57"/>
                  <a:gd name="T32" fmla="*/ 36 w 72"/>
                  <a:gd name="T33" fmla="*/ 16 h 57"/>
                  <a:gd name="T34" fmla="*/ 36 w 72"/>
                  <a:gd name="T35" fmla="*/ 0 h 57"/>
                  <a:gd name="T36" fmla="*/ 14 w 72"/>
                  <a:gd name="T37" fmla="*/ 0 h 57"/>
                  <a:gd name="T38" fmla="*/ 18 w 72"/>
                  <a:gd name="T39" fmla="*/ 4 h 57"/>
                  <a:gd name="T40" fmla="*/ 36 w 72"/>
                  <a:gd name="T41" fmla="*/ 4 h 57"/>
                  <a:gd name="T42" fmla="*/ 14 w 72"/>
                  <a:gd name="T43" fmla="*/ 57 h 57"/>
                  <a:gd name="T44" fmla="*/ 17 w 72"/>
                  <a:gd name="T45" fmla="*/ 53 h 57"/>
                  <a:gd name="T46" fmla="*/ 36 w 72"/>
                  <a:gd name="T47" fmla="*/ 45 h 57"/>
                  <a:gd name="T48" fmla="*/ 14 w 72"/>
                  <a:gd name="T49" fmla="*/ 16 h 57"/>
                  <a:gd name="T50" fmla="*/ 21 w 72"/>
                  <a:gd name="T51" fmla="*/ 32 h 57"/>
                  <a:gd name="T52" fmla="*/ 21 w 72"/>
                  <a:gd name="T53" fmla="*/ 40 h 57"/>
                  <a:gd name="T54" fmla="*/ 14 w 72"/>
                  <a:gd name="T55" fmla="*/ 57 h 57"/>
                  <a:gd name="T56" fmla="*/ 7 w 72"/>
                  <a:gd name="T57" fmla="*/ 13 h 57"/>
                  <a:gd name="T58" fmla="*/ 0 w 72"/>
                  <a:gd name="T59" fmla="*/ 44 h 57"/>
                  <a:gd name="T60" fmla="*/ 0 w 72"/>
                  <a:gd name="T61" fmla="*/ 53 h 57"/>
                  <a:gd name="T62" fmla="*/ 14 w 72"/>
                  <a:gd name="T63" fmla="*/ 57 h 57"/>
                  <a:gd name="T64" fmla="*/ 7 w 72"/>
                  <a:gd name="T65" fmla="*/ 40 h 57"/>
                  <a:gd name="T66" fmla="*/ 14 w 72"/>
                  <a:gd name="T67" fmla="*/ 32 h 57"/>
                  <a:gd name="T68" fmla="*/ 12 w 72"/>
                  <a:gd name="T69" fmla="*/ 16 h 57"/>
                  <a:gd name="T70" fmla="*/ 14 w 72"/>
                  <a:gd name="T71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2" h="57">
                    <a:moveTo>
                      <a:pt x="72" y="20"/>
                    </a:moveTo>
                    <a:cubicBezTo>
                      <a:pt x="65" y="13"/>
                      <a:pt x="65" y="13"/>
                      <a:pt x="65" y="13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66" y="32"/>
                      <a:pt x="66" y="32"/>
                      <a:pt x="66" y="32"/>
                    </a:cubicBezTo>
                    <a:cubicBezTo>
                      <a:pt x="66" y="40"/>
                      <a:pt x="66" y="40"/>
                      <a:pt x="66" y="40"/>
                    </a:cubicBezTo>
                    <a:cubicBezTo>
                      <a:pt x="66" y="40"/>
                      <a:pt x="66" y="40"/>
                      <a:pt x="66" y="40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57"/>
                      <a:pt x="58" y="57"/>
                      <a:pt x="58" y="57"/>
                    </a:cubicBezTo>
                    <a:cubicBezTo>
                      <a:pt x="69" y="57"/>
                      <a:pt x="69" y="57"/>
                      <a:pt x="69" y="57"/>
                    </a:cubicBezTo>
                    <a:cubicBezTo>
                      <a:pt x="71" y="57"/>
                      <a:pt x="72" y="55"/>
                      <a:pt x="72" y="53"/>
                    </a:cubicBezTo>
                    <a:cubicBezTo>
                      <a:pt x="72" y="45"/>
                      <a:pt x="72" y="45"/>
                      <a:pt x="72" y="45"/>
                    </a:cubicBezTo>
                    <a:lnTo>
                      <a:pt x="72" y="20"/>
                    </a:lnTo>
                    <a:close/>
                    <a:moveTo>
                      <a:pt x="58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58" y="0"/>
                      <a:pt x="58" y="0"/>
                      <a:pt x="58" y="0"/>
                    </a:cubicBezTo>
                    <a:close/>
                    <a:moveTo>
                      <a:pt x="36" y="45"/>
                    </a:moveTo>
                    <a:cubicBezTo>
                      <a:pt x="55" y="45"/>
                      <a:pt x="55" y="45"/>
                      <a:pt x="55" y="45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55"/>
                      <a:pt x="56" y="57"/>
                      <a:pt x="58" y="57"/>
                    </a:cubicBezTo>
                    <a:cubicBezTo>
                      <a:pt x="58" y="57"/>
                      <a:pt x="58" y="57"/>
                      <a:pt x="58" y="57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36" y="16"/>
                      <a:pt x="36" y="16"/>
                      <a:pt x="36" y="16"/>
                    </a:cubicBezTo>
                    <a:lnTo>
                      <a:pt x="36" y="45"/>
                    </a:lnTo>
                    <a:close/>
                    <a:moveTo>
                      <a:pt x="3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0"/>
                      <a:pt x="36" y="0"/>
                      <a:pt x="36" y="0"/>
                    </a:cubicBezTo>
                    <a:close/>
                    <a:moveTo>
                      <a:pt x="14" y="57"/>
                    </a:move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57"/>
                      <a:pt x="17" y="55"/>
                      <a:pt x="17" y="53"/>
                    </a:cubicBezTo>
                    <a:cubicBezTo>
                      <a:pt x="17" y="45"/>
                      <a:pt x="17" y="45"/>
                      <a:pt x="17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14" y="40"/>
                      <a:pt x="14" y="40"/>
                      <a:pt x="14" y="40"/>
                    </a:cubicBezTo>
                    <a:lnTo>
                      <a:pt x="14" y="57"/>
                    </a:lnTo>
                    <a:close/>
                    <a:moveTo>
                      <a:pt x="14" y="0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5"/>
                      <a:pt x="2" y="57"/>
                      <a:pt x="3" y="57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7" y="40"/>
                      <a:pt x="7" y="40"/>
                      <a:pt x="7" y="40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4" y="13"/>
                      <a:pt x="14" y="13"/>
                      <a:pt x="14" y="13"/>
                    </a:cubicBez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76" name="Freeform 205"/>
              <p:cNvSpPr>
                <a:spLocks/>
              </p:cNvSpPr>
              <p:nvPr/>
            </p:nvSpPr>
            <p:spPr bwMode="auto">
              <a:xfrm>
                <a:off x="-5395913" y="1295400"/>
                <a:ext cx="112713" cy="77788"/>
              </a:xfrm>
              <a:custGeom>
                <a:avLst/>
                <a:gdLst>
                  <a:gd name="T0" fmla="*/ 19 w 30"/>
                  <a:gd name="T1" fmla="*/ 6 h 21"/>
                  <a:gd name="T2" fmla="*/ 26 w 30"/>
                  <a:gd name="T3" fmla="*/ 2 h 21"/>
                  <a:gd name="T4" fmla="*/ 30 w 30"/>
                  <a:gd name="T5" fmla="*/ 1 h 21"/>
                  <a:gd name="T6" fmla="*/ 18 w 30"/>
                  <a:gd name="T7" fmla="*/ 2 h 21"/>
                  <a:gd name="T8" fmla="*/ 9 w 30"/>
                  <a:gd name="T9" fmla="*/ 8 h 21"/>
                  <a:gd name="T10" fmla="*/ 6 w 30"/>
                  <a:gd name="T11" fmla="*/ 14 h 21"/>
                  <a:gd name="T12" fmla="*/ 0 w 30"/>
                  <a:gd name="T13" fmla="*/ 21 h 21"/>
                  <a:gd name="T14" fmla="*/ 10 w 30"/>
                  <a:gd name="T15" fmla="*/ 17 h 21"/>
                  <a:gd name="T16" fmla="*/ 19 w 30"/>
                  <a:gd name="T17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21">
                    <a:moveTo>
                      <a:pt x="19" y="6"/>
                    </a:moveTo>
                    <a:cubicBezTo>
                      <a:pt x="21" y="4"/>
                      <a:pt x="24" y="3"/>
                      <a:pt x="26" y="2"/>
                    </a:cubicBezTo>
                    <a:cubicBezTo>
                      <a:pt x="27" y="2"/>
                      <a:pt x="29" y="1"/>
                      <a:pt x="30" y="1"/>
                    </a:cubicBezTo>
                    <a:cubicBezTo>
                      <a:pt x="26" y="0"/>
                      <a:pt x="21" y="0"/>
                      <a:pt x="18" y="2"/>
                    </a:cubicBezTo>
                    <a:cubicBezTo>
                      <a:pt x="14" y="3"/>
                      <a:pt x="11" y="5"/>
                      <a:pt x="9" y="8"/>
                    </a:cubicBezTo>
                    <a:cubicBezTo>
                      <a:pt x="8" y="10"/>
                      <a:pt x="7" y="12"/>
                      <a:pt x="6" y="14"/>
                    </a:cubicBezTo>
                    <a:cubicBezTo>
                      <a:pt x="5" y="17"/>
                      <a:pt x="3" y="20"/>
                      <a:pt x="0" y="21"/>
                    </a:cubicBezTo>
                    <a:cubicBezTo>
                      <a:pt x="4" y="21"/>
                      <a:pt x="7" y="19"/>
                      <a:pt x="10" y="17"/>
                    </a:cubicBezTo>
                    <a:cubicBezTo>
                      <a:pt x="14" y="14"/>
                      <a:pt x="16" y="10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77" name="Freeform 206"/>
              <p:cNvSpPr>
                <a:spLocks/>
              </p:cNvSpPr>
              <p:nvPr/>
            </p:nvSpPr>
            <p:spPr bwMode="auto">
              <a:xfrm>
                <a:off x="-5389563" y="1298575"/>
                <a:ext cx="147638" cy="98425"/>
              </a:xfrm>
              <a:custGeom>
                <a:avLst/>
                <a:gdLst>
                  <a:gd name="T0" fmla="*/ 25 w 39"/>
                  <a:gd name="T1" fmla="*/ 3 h 26"/>
                  <a:gd name="T2" fmla="*/ 16 w 39"/>
                  <a:gd name="T3" fmla="*/ 11 h 26"/>
                  <a:gd name="T4" fmla="*/ 8 w 39"/>
                  <a:gd name="T5" fmla="*/ 19 h 26"/>
                  <a:gd name="T6" fmla="*/ 0 w 39"/>
                  <a:gd name="T7" fmla="*/ 22 h 26"/>
                  <a:gd name="T8" fmla="*/ 21 w 39"/>
                  <a:gd name="T9" fmla="*/ 22 h 26"/>
                  <a:gd name="T10" fmla="*/ 33 w 39"/>
                  <a:gd name="T11" fmla="*/ 7 h 26"/>
                  <a:gd name="T12" fmla="*/ 37 w 39"/>
                  <a:gd name="T13" fmla="*/ 2 h 26"/>
                  <a:gd name="T14" fmla="*/ 39 w 39"/>
                  <a:gd name="T15" fmla="*/ 0 h 26"/>
                  <a:gd name="T16" fmla="*/ 25 w 39"/>
                  <a:gd name="T1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6">
                    <a:moveTo>
                      <a:pt x="25" y="3"/>
                    </a:moveTo>
                    <a:cubicBezTo>
                      <a:pt x="21" y="5"/>
                      <a:pt x="19" y="8"/>
                      <a:pt x="16" y="11"/>
                    </a:cubicBezTo>
                    <a:cubicBezTo>
                      <a:pt x="14" y="14"/>
                      <a:pt x="11" y="17"/>
                      <a:pt x="8" y="19"/>
                    </a:cubicBezTo>
                    <a:cubicBezTo>
                      <a:pt x="6" y="20"/>
                      <a:pt x="3" y="22"/>
                      <a:pt x="0" y="22"/>
                    </a:cubicBezTo>
                    <a:cubicBezTo>
                      <a:pt x="7" y="26"/>
                      <a:pt x="15" y="26"/>
                      <a:pt x="21" y="22"/>
                    </a:cubicBezTo>
                    <a:cubicBezTo>
                      <a:pt x="27" y="18"/>
                      <a:pt x="30" y="12"/>
                      <a:pt x="33" y="7"/>
                    </a:cubicBezTo>
                    <a:cubicBezTo>
                      <a:pt x="34" y="5"/>
                      <a:pt x="35" y="3"/>
                      <a:pt x="37" y="2"/>
                    </a:cubicBezTo>
                    <a:cubicBezTo>
                      <a:pt x="37" y="1"/>
                      <a:pt x="39" y="0"/>
                      <a:pt x="39" y="0"/>
                    </a:cubicBezTo>
                    <a:cubicBezTo>
                      <a:pt x="34" y="0"/>
                      <a:pt x="30" y="0"/>
                      <a:pt x="2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78" name="Freeform 207"/>
              <p:cNvSpPr>
                <a:spLocks/>
              </p:cNvSpPr>
              <p:nvPr/>
            </p:nvSpPr>
            <p:spPr bwMode="auto">
              <a:xfrm>
                <a:off x="-5395913" y="1212850"/>
                <a:ext cx="93663" cy="66675"/>
              </a:xfrm>
              <a:custGeom>
                <a:avLst/>
                <a:gdLst>
                  <a:gd name="T0" fmla="*/ 8 w 25"/>
                  <a:gd name="T1" fmla="*/ 7 h 18"/>
                  <a:gd name="T2" fmla="*/ 5 w 25"/>
                  <a:gd name="T3" fmla="*/ 12 h 18"/>
                  <a:gd name="T4" fmla="*/ 0 w 25"/>
                  <a:gd name="T5" fmla="*/ 18 h 18"/>
                  <a:gd name="T6" fmla="*/ 9 w 25"/>
                  <a:gd name="T7" fmla="*/ 15 h 18"/>
                  <a:gd name="T8" fmla="*/ 17 w 25"/>
                  <a:gd name="T9" fmla="*/ 5 h 18"/>
                  <a:gd name="T10" fmla="*/ 22 w 25"/>
                  <a:gd name="T11" fmla="*/ 2 h 18"/>
                  <a:gd name="T12" fmla="*/ 25 w 25"/>
                  <a:gd name="T13" fmla="*/ 1 h 18"/>
                  <a:gd name="T14" fmla="*/ 15 w 25"/>
                  <a:gd name="T15" fmla="*/ 1 h 18"/>
                  <a:gd name="T16" fmla="*/ 8 w 25"/>
                  <a:gd name="T17" fmla="*/ 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8">
                    <a:moveTo>
                      <a:pt x="8" y="7"/>
                    </a:moveTo>
                    <a:cubicBezTo>
                      <a:pt x="7" y="9"/>
                      <a:pt x="6" y="10"/>
                      <a:pt x="5" y="12"/>
                    </a:cubicBezTo>
                    <a:cubicBezTo>
                      <a:pt x="4" y="14"/>
                      <a:pt x="3" y="17"/>
                      <a:pt x="0" y="18"/>
                    </a:cubicBezTo>
                    <a:cubicBezTo>
                      <a:pt x="3" y="18"/>
                      <a:pt x="6" y="17"/>
                      <a:pt x="9" y="15"/>
                    </a:cubicBezTo>
                    <a:cubicBezTo>
                      <a:pt x="12" y="12"/>
                      <a:pt x="14" y="8"/>
                      <a:pt x="17" y="5"/>
                    </a:cubicBezTo>
                    <a:cubicBezTo>
                      <a:pt x="18" y="4"/>
                      <a:pt x="20" y="3"/>
                      <a:pt x="22" y="2"/>
                    </a:cubicBezTo>
                    <a:cubicBezTo>
                      <a:pt x="23" y="1"/>
                      <a:pt x="25" y="0"/>
                      <a:pt x="25" y="1"/>
                    </a:cubicBezTo>
                    <a:cubicBezTo>
                      <a:pt x="22" y="0"/>
                      <a:pt x="18" y="0"/>
                      <a:pt x="15" y="1"/>
                    </a:cubicBezTo>
                    <a:cubicBezTo>
                      <a:pt x="12" y="2"/>
                      <a:pt x="10" y="5"/>
                      <a:pt x="8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79" name="Freeform 208"/>
              <p:cNvSpPr>
                <a:spLocks/>
              </p:cNvSpPr>
              <p:nvPr/>
            </p:nvSpPr>
            <p:spPr bwMode="auto">
              <a:xfrm>
                <a:off x="-5389563" y="1216025"/>
                <a:ext cx="123825" cy="82550"/>
              </a:xfrm>
              <a:custGeom>
                <a:avLst/>
                <a:gdLst>
                  <a:gd name="T0" fmla="*/ 32 w 33"/>
                  <a:gd name="T1" fmla="*/ 1 h 22"/>
                  <a:gd name="T2" fmla="*/ 33 w 33"/>
                  <a:gd name="T3" fmla="*/ 0 h 22"/>
                  <a:gd name="T4" fmla="*/ 22 w 33"/>
                  <a:gd name="T5" fmla="*/ 2 h 22"/>
                  <a:gd name="T6" fmla="*/ 13 w 33"/>
                  <a:gd name="T7" fmla="*/ 9 h 22"/>
                  <a:gd name="T8" fmla="*/ 7 w 33"/>
                  <a:gd name="T9" fmla="*/ 16 h 22"/>
                  <a:gd name="T10" fmla="*/ 0 w 33"/>
                  <a:gd name="T11" fmla="*/ 19 h 22"/>
                  <a:gd name="T12" fmla="*/ 18 w 33"/>
                  <a:gd name="T13" fmla="*/ 19 h 22"/>
                  <a:gd name="T14" fmla="*/ 28 w 33"/>
                  <a:gd name="T15" fmla="*/ 5 h 22"/>
                  <a:gd name="T16" fmla="*/ 32 w 33"/>
                  <a:gd name="T17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22">
                    <a:moveTo>
                      <a:pt x="32" y="1"/>
                    </a:moveTo>
                    <a:cubicBezTo>
                      <a:pt x="32" y="1"/>
                      <a:pt x="33" y="0"/>
                      <a:pt x="33" y="0"/>
                    </a:cubicBezTo>
                    <a:cubicBezTo>
                      <a:pt x="29" y="0"/>
                      <a:pt x="25" y="0"/>
                      <a:pt x="22" y="2"/>
                    </a:cubicBezTo>
                    <a:cubicBezTo>
                      <a:pt x="18" y="4"/>
                      <a:pt x="16" y="6"/>
                      <a:pt x="13" y="9"/>
                    </a:cubicBezTo>
                    <a:cubicBezTo>
                      <a:pt x="12" y="12"/>
                      <a:pt x="10" y="14"/>
                      <a:pt x="7" y="16"/>
                    </a:cubicBezTo>
                    <a:cubicBezTo>
                      <a:pt x="5" y="17"/>
                      <a:pt x="2" y="19"/>
                      <a:pt x="0" y="19"/>
                    </a:cubicBezTo>
                    <a:cubicBezTo>
                      <a:pt x="6" y="22"/>
                      <a:pt x="13" y="22"/>
                      <a:pt x="18" y="19"/>
                    </a:cubicBezTo>
                    <a:cubicBezTo>
                      <a:pt x="23" y="16"/>
                      <a:pt x="25" y="10"/>
                      <a:pt x="28" y="5"/>
                    </a:cubicBezTo>
                    <a:cubicBezTo>
                      <a:pt x="29" y="4"/>
                      <a:pt x="30" y="2"/>
                      <a:pt x="3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80" name="Freeform 209"/>
              <p:cNvSpPr>
                <a:spLocks/>
              </p:cNvSpPr>
              <p:nvPr/>
            </p:nvSpPr>
            <p:spPr bwMode="auto">
              <a:xfrm>
                <a:off x="-5519738" y="1295400"/>
                <a:ext cx="112713" cy="77788"/>
              </a:xfrm>
              <a:custGeom>
                <a:avLst/>
                <a:gdLst>
                  <a:gd name="T0" fmla="*/ 11 w 30"/>
                  <a:gd name="T1" fmla="*/ 6 h 21"/>
                  <a:gd name="T2" fmla="*/ 20 w 30"/>
                  <a:gd name="T3" fmla="*/ 17 h 21"/>
                  <a:gd name="T4" fmla="*/ 30 w 30"/>
                  <a:gd name="T5" fmla="*/ 21 h 21"/>
                  <a:gd name="T6" fmla="*/ 24 w 30"/>
                  <a:gd name="T7" fmla="*/ 14 h 21"/>
                  <a:gd name="T8" fmla="*/ 20 w 30"/>
                  <a:gd name="T9" fmla="*/ 8 h 21"/>
                  <a:gd name="T10" fmla="*/ 12 w 30"/>
                  <a:gd name="T11" fmla="*/ 2 h 21"/>
                  <a:gd name="T12" fmla="*/ 0 w 30"/>
                  <a:gd name="T13" fmla="*/ 1 h 21"/>
                  <a:gd name="T14" fmla="*/ 4 w 30"/>
                  <a:gd name="T15" fmla="*/ 2 h 21"/>
                  <a:gd name="T16" fmla="*/ 11 w 30"/>
                  <a:gd name="T17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21">
                    <a:moveTo>
                      <a:pt x="11" y="6"/>
                    </a:moveTo>
                    <a:cubicBezTo>
                      <a:pt x="14" y="10"/>
                      <a:pt x="16" y="14"/>
                      <a:pt x="20" y="17"/>
                    </a:cubicBezTo>
                    <a:cubicBezTo>
                      <a:pt x="23" y="19"/>
                      <a:pt x="26" y="21"/>
                      <a:pt x="30" y="21"/>
                    </a:cubicBezTo>
                    <a:cubicBezTo>
                      <a:pt x="27" y="20"/>
                      <a:pt x="25" y="17"/>
                      <a:pt x="24" y="14"/>
                    </a:cubicBezTo>
                    <a:cubicBezTo>
                      <a:pt x="23" y="12"/>
                      <a:pt x="22" y="10"/>
                      <a:pt x="20" y="8"/>
                    </a:cubicBezTo>
                    <a:cubicBezTo>
                      <a:pt x="18" y="5"/>
                      <a:pt x="16" y="3"/>
                      <a:pt x="12" y="2"/>
                    </a:cubicBezTo>
                    <a:cubicBezTo>
                      <a:pt x="8" y="0"/>
                      <a:pt x="4" y="0"/>
                      <a:pt x="0" y="1"/>
                    </a:cubicBezTo>
                    <a:cubicBezTo>
                      <a:pt x="1" y="1"/>
                      <a:pt x="3" y="2"/>
                      <a:pt x="4" y="2"/>
                    </a:cubicBezTo>
                    <a:cubicBezTo>
                      <a:pt x="6" y="3"/>
                      <a:pt x="9" y="4"/>
                      <a:pt x="1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81" name="Freeform 210"/>
              <p:cNvSpPr>
                <a:spLocks/>
              </p:cNvSpPr>
              <p:nvPr/>
            </p:nvSpPr>
            <p:spPr bwMode="auto">
              <a:xfrm>
                <a:off x="-5561013" y="1298575"/>
                <a:ext cx="146050" cy="98425"/>
              </a:xfrm>
              <a:custGeom>
                <a:avLst/>
                <a:gdLst>
                  <a:gd name="T0" fmla="*/ 6 w 39"/>
                  <a:gd name="T1" fmla="*/ 7 h 26"/>
                  <a:gd name="T2" fmla="*/ 17 w 39"/>
                  <a:gd name="T3" fmla="*/ 22 h 26"/>
                  <a:gd name="T4" fmla="*/ 39 w 39"/>
                  <a:gd name="T5" fmla="*/ 22 h 26"/>
                  <a:gd name="T6" fmla="*/ 30 w 39"/>
                  <a:gd name="T7" fmla="*/ 19 h 26"/>
                  <a:gd name="T8" fmla="*/ 23 w 39"/>
                  <a:gd name="T9" fmla="*/ 11 h 26"/>
                  <a:gd name="T10" fmla="*/ 13 w 39"/>
                  <a:gd name="T11" fmla="*/ 3 h 26"/>
                  <a:gd name="T12" fmla="*/ 0 w 39"/>
                  <a:gd name="T13" fmla="*/ 0 h 26"/>
                  <a:gd name="T14" fmla="*/ 2 w 39"/>
                  <a:gd name="T15" fmla="*/ 2 h 26"/>
                  <a:gd name="T16" fmla="*/ 6 w 39"/>
                  <a:gd name="T17" fmla="*/ 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6">
                    <a:moveTo>
                      <a:pt x="6" y="7"/>
                    </a:moveTo>
                    <a:cubicBezTo>
                      <a:pt x="9" y="12"/>
                      <a:pt x="11" y="18"/>
                      <a:pt x="17" y="22"/>
                    </a:cubicBezTo>
                    <a:cubicBezTo>
                      <a:pt x="24" y="26"/>
                      <a:pt x="32" y="26"/>
                      <a:pt x="39" y="22"/>
                    </a:cubicBezTo>
                    <a:cubicBezTo>
                      <a:pt x="36" y="22"/>
                      <a:pt x="33" y="20"/>
                      <a:pt x="30" y="19"/>
                    </a:cubicBezTo>
                    <a:cubicBezTo>
                      <a:pt x="28" y="17"/>
                      <a:pt x="25" y="14"/>
                      <a:pt x="23" y="11"/>
                    </a:cubicBezTo>
                    <a:cubicBezTo>
                      <a:pt x="20" y="8"/>
                      <a:pt x="18" y="5"/>
                      <a:pt x="13" y="3"/>
                    </a:cubicBezTo>
                    <a:cubicBezTo>
                      <a:pt x="9" y="0"/>
                      <a:pt x="4" y="0"/>
                      <a:pt x="0" y="0"/>
                    </a:cubicBezTo>
                    <a:cubicBezTo>
                      <a:pt x="0" y="0"/>
                      <a:pt x="1" y="1"/>
                      <a:pt x="2" y="2"/>
                    </a:cubicBezTo>
                    <a:cubicBezTo>
                      <a:pt x="3" y="3"/>
                      <a:pt x="5" y="5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82" name="Freeform 211"/>
              <p:cNvSpPr>
                <a:spLocks/>
              </p:cNvSpPr>
              <p:nvPr/>
            </p:nvSpPr>
            <p:spPr bwMode="auto">
              <a:xfrm>
                <a:off x="-5505450" y="1212850"/>
                <a:ext cx="98425" cy="66675"/>
              </a:xfrm>
              <a:custGeom>
                <a:avLst/>
                <a:gdLst>
                  <a:gd name="T0" fmla="*/ 11 w 26"/>
                  <a:gd name="T1" fmla="*/ 1 h 18"/>
                  <a:gd name="T2" fmla="*/ 0 w 26"/>
                  <a:gd name="T3" fmla="*/ 1 h 18"/>
                  <a:gd name="T4" fmla="*/ 3 w 26"/>
                  <a:gd name="T5" fmla="*/ 2 h 18"/>
                  <a:gd name="T6" fmla="*/ 9 w 26"/>
                  <a:gd name="T7" fmla="*/ 5 h 18"/>
                  <a:gd name="T8" fmla="*/ 17 w 26"/>
                  <a:gd name="T9" fmla="*/ 15 h 18"/>
                  <a:gd name="T10" fmla="*/ 26 w 26"/>
                  <a:gd name="T11" fmla="*/ 18 h 18"/>
                  <a:gd name="T12" fmla="*/ 21 w 26"/>
                  <a:gd name="T13" fmla="*/ 12 h 18"/>
                  <a:gd name="T14" fmla="*/ 18 w 26"/>
                  <a:gd name="T15" fmla="*/ 7 h 18"/>
                  <a:gd name="T16" fmla="*/ 11 w 26"/>
                  <a:gd name="T17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18">
                    <a:moveTo>
                      <a:pt x="11" y="1"/>
                    </a:moveTo>
                    <a:cubicBezTo>
                      <a:pt x="7" y="0"/>
                      <a:pt x="4" y="0"/>
                      <a:pt x="0" y="1"/>
                    </a:cubicBezTo>
                    <a:cubicBezTo>
                      <a:pt x="1" y="0"/>
                      <a:pt x="3" y="1"/>
                      <a:pt x="3" y="2"/>
                    </a:cubicBezTo>
                    <a:cubicBezTo>
                      <a:pt x="5" y="3"/>
                      <a:pt x="8" y="4"/>
                      <a:pt x="9" y="5"/>
                    </a:cubicBezTo>
                    <a:cubicBezTo>
                      <a:pt x="12" y="8"/>
                      <a:pt x="14" y="12"/>
                      <a:pt x="17" y="15"/>
                    </a:cubicBezTo>
                    <a:cubicBezTo>
                      <a:pt x="20" y="17"/>
                      <a:pt x="23" y="18"/>
                      <a:pt x="26" y="18"/>
                    </a:cubicBezTo>
                    <a:cubicBezTo>
                      <a:pt x="23" y="17"/>
                      <a:pt x="22" y="14"/>
                      <a:pt x="21" y="12"/>
                    </a:cubicBezTo>
                    <a:cubicBezTo>
                      <a:pt x="20" y="10"/>
                      <a:pt x="19" y="9"/>
                      <a:pt x="18" y="7"/>
                    </a:cubicBezTo>
                    <a:cubicBezTo>
                      <a:pt x="16" y="5"/>
                      <a:pt x="14" y="2"/>
                      <a:pt x="1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83" name="Freeform 212"/>
              <p:cNvSpPr>
                <a:spLocks/>
              </p:cNvSpPr>
              <p:nvPr/>
            </p:nvSpPr>
            <p:spPr bwMode="auto">
              <a:xfrm>
                <a:off x="-5543550" y="1216025"/>
                <a:ext cx="128588" cy="82550"/>
              </a:xfrm>
              <a:custGeom>
                <a:avLst/>
                <a:gdLst>
                  <a:gd name="T0" fmla="*/ 0 w 34"/>
                  <a:gd name="T1" fmla="*/ 0 h 22"/>
                  <a:gd name="T2" fmla="*/ 2 w 34"/>
                  <a:gd name="T3" fmla="*/ 1 h 22"/>
                  <a:gd name="T4" fmla="*/ 6 w 34"/>
                  <a:gd name="T5" fmla="*/ 5 h 22"/>
                  <a:gd name="T6" fmla="*/ 16 w 34"/>
                  <a:gd name="T7" fmla="*/ 19 h 22"/>
                  <a:gd name="T8" fmla="*/ 34 w 34"/>
                  <a:gd name="T9" fmla="*/ 19 h 22"/>
                  <a:gd name="T10" fmla="*/ 27 w 34"/>
                  <a:gd name="T11" fmla="*/ 16 h 22"/>
                  <a:gd name="T12" fmla="*/ 20 w 34"/>
                  <a:gd name="T13" fmla="*/ 9 h 22"/>
                  <a:gd name="T14" fmla="*/ 12 w 34"/>
                  <a:gd name="T15" fmla="*/ 2 h 22"/>
                  <a:gd name="T16" fmla="*/ 0 w 34"/>
                  <a:gd name="T1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2">
                    <a:moveTo>
                      <a:pt x="0" y="0"/>
                    </a:moveTo>
                    <a:cubicBezTo>
                      <a:pt x="1" y="0"/>
                      <a:pt x="2" y="1"/>
                      <a:pt x="2" y="1"/>
                    </a:cubicBezTo>
                    <a:cubicBezTo>
                      <a:pt x="4" y="2"/>
                      <a:pt x="5" y="4"/>
                      <a:pt x="6" y="5"/>
                    </a:cubicBezTo>
                    <a:cubicBezTo>
                      <a:pt x="9" y="10"/>
                      <a:pt x="10" y="16"/>
                      <a:pt x="16" y="19"/>
                    </a:cubicBezTo>
                    <a:cubicBezTo>
                      <a:pt x="21" y="22"/>
                      <a:pt x="28" y="22"/>
                      <a:pt x="34" y="19"/>
                    </a:cubicBezTo>
                    <a:cubicBezTo>
                      <a:pt x="31" y="19"/>
                      <a:pt x="29" y="17"/>
                      <a:pt x="27" y="16"/>
                    </a:cubicBezTo>
                    <a:cubicBezTo>
                      <a:pt x="24" y="14"/>
                      <a:pt x="22" y="12"/>
                      <a:pt x="20" y="9"/>
                    </a:cubicBezTo>
                    <a:cubicBezTo>
                      <a:pt x="18" y="6"/>
                      <a:pt x="16" y="4"/>
                      <a:pt x="12" y="2"/>
                    </a:cubicBezTo>
                    <a:cubicBezTo>
                      <a:pt x="9" y="0"/>
                      <a:pt x="4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84" name="Freeform 213"/>
              <p:cNvSpPr>
                <a:spLocks/>
              </p:cNvSpPr>
              <p:nvPr/>
            </p:nvSpPr>
            <p:spPr bwMode="auto">
              <a:xfrm>
                <a:off x="-5403850" y="1152525"/>
                <a:ext cx="52388" cy="109538"/>
              </a:xfrm>
              <a:custGeom>
                <a:avLst/>
                <a:gdLst>
                  <a:gd name="T0" fmla="*/ 9 w 14"/>
                  <a:gd name="T1" fmla="*/ 10 h 29"/>
                  <a:gd name="T2" fmla="*/ 2 w 14"/>
                  <a:gd name="T3" fmla="*/ 20 h 29"/>
                  <a:gd name="T4" fmla="*/ 0 w 14"/>
                  <a:gd name="T5" fmla="*/ 29 h 29"/>
                  <a:gd name="T6" fmla="*/ 5 w 14"/>
                  <a:gd name="T7" fmla="*/ 23 h 29"/>
                  <a:gd name="T8" fmla="*/ 9 w 14"/>
                  <a:gd name="T9" fmla="*/ 19 h 29"/>
                  <a:gd name="T10" fmla="*/ 13 w 14"/>
                  <a:gd name="T11" fmla="*/ 11 h 29"/>
                  <a:gd name="T12" fmla="*/ 12 w 14"/>
                  <a:gd name="T13" fmla="*/ 0 h 29"/>
                  <a:gd name="T14" fmla="*/ 12 w 14"/>
                  <a:gd name="T15" fmla="*/ 4 h 29"/>
                  <a:gd name="T16" fmla="*/ 9 w 14"/>
                  <a:gd name="T17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29">
                    <a:moveTo>
                      <a:pt x="9" y="10"/>
                    </a:moveTo>
                    <a:cubicBezTo>
                      <a:pt x="7" y="13"/>
                      <a:pt x="4" y="16"/>
                      <a:pt x="2" y="20"/>
                    </a:cubicBezTo>
                    <a:cubicBezTo>
                      <a:pt x="1" y="23"/>
                      <a:pt x="0" y="26"/>
                      <a:pt x="0" y="29"/>
                    </a:cubicBezTo>
                    <a:cubicBezTo>
                      <a:pt x="0" y="26"/>
                      <a:pt x="3" y="24"/>
                      <a:pt x="5" y="23"/>
                    </a:cubicBezTo>
                    <a:cubicBezTo>
                      <a:pt x="7" y="21"/>
                      <a:pt x="8" y="20"/>
                      <a:pt x="9" y="19"/>
                    </a:cubicBezTo>
                    <a:cubicBezTo>
                      <a:pt x="11" y="16"/>
                      <a:pt x="13" y="14"/>
                      <a:pt x="13" y="11"/>
                    </a:cubicBezTo>
                    <a:cubicBezTo>
                      <a:pt x="14" y="7"/>
                      <a:pt x="13" y="4"/>
                      <a:pt x="12" y="0"/>
                    </a:cubicBezTo>
                    <a:cubicBezTo>
                      <a:pt x="12" y="1"/>
                      <a:pt x="12" y="3"/>
                      <a:pt x="12" y="4"/>
                    </a:cubicBezTo>
                    <a:cubicBezTo>
                      <a:pt x="11" y="6"/>
                      <a:pt x="10" y="8"/>
                      <a:pt x="9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85" name="Freeform 214"/>
              <p:cNvSpPr>
                <a:spLocks/>
              </p:cNvSpPr>
              <p:nvPr/>
            </p:nvSpPr>
            <p:spPr bwMode="auto">
              <a:xfrm>
                <a:off x="-5434013" y="1119187"/>
                <a:ext cx="71438" cy="138113"/>
              </a:xfrm>
              <a:custGeom>
                <a:avLst/>
                <a:gdLst>
                  <a:gd name="T0" fmla="*/ 6 w 19"/>
                  <a:gd name="T1" fmla="*/ 37 h 37"/>
                  <a:gd name="T2" fmla="*/ 7 w 19"/>
                  <a:gd name="T3" fmla="*/ 29 h 37"/>
                  <a:gd name="T4" fmla="*/ 12 w 19"/>
                  <a:gd name="T5" fmla="*/ 22 h 37"/>
                  <a:gd name="T6" fmla="*/ 18 w 19"/>
                  <a:gd name="T7" fmla="*/ 12 h 37"/>
                  <a:gd name="T8" fmla="*/ 17 w 19"/>
                  <a:gd name="T9" fmla="*/ 0 h 37"/>
                  <a:gd name="T10" fmla="*/ 16 w 19"/>
                  <a:gd name="T11" fmla="*/ 2 h 37"/>
                  <a:gd name="T12" fmla="*/ 13 w 19"/>
                  <a:gd name="T13" fmla="*/ 6 h 37"/>
                  <a:gd name="T14" fmla="*/ 2 w 19"/>
                  <a:gd name="T15" fmla="*/ 19 h 37"/>
                  <a:gd name="T16" fmla="*/ 6 w 19"/>
                  <a:gd name="T1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7">
                    <a:moveTo>
                      <a:pt x="6" y="37"/>
                    </a:moveTo>
                    <a:cubicBezTo>
                      <a:pt x="6" y="34"/>
                      <a:pt x="6" y="31"/>
                      <a:pt x="7" y="29"/>
                    </a:cubicBezTo>
                    <a:cubicBezTo>
                      <a:pt x="8" y="26"/>
                      <a:pt x="10" y="24"/>
                      <a:pt x="12" y="22"/>
                    </a:cubicBezTo>
                    <a:cubicBezTo>
                      <a:pt x="15" y="19"/>
                      <a:pt x="17" y="16"/>
                      <a:pt x="18" y="12"/>
                    </a:cubicBezTo>
                    <a:cubicBezTo>
                      <a:pt x="19" y="8"/>
                      <a:pt x="18" y="4"/>
                      <a:pt x="17" y="0"/>
                    </a:cubicBezTo>
                    <a:cubicBezTo>
                      <a:pt x="17" y="1"/>
                      <a:pt x="16" y="2"/>
                      <a:pt x="16" y="2"/>
                    </a:cubicBezTo>
                    <a:cubicBezTo>
                      <a:pt x="15" y="4"/>
                      <a:pt x="14" y="5"/>
                      <a:pt x="13" y="6"/>
                    </a:cubicBezTo>
                    <a:cubicBezTo>
                      <a:pt x="9" y="10"/>
                      <a:pt x="4" y="13"/>
                      <a:pt x="2" y="19"/>
                    </a:cubicBezTo>
                    <a:cubicBezTo>
                      <a:pt x="0" y="25"/>
                      <a:pt x="1" y="32"/>
                      <a:pt x="6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86" name="Freeform 215"/>
              <p:cNvSpPr>
                <a:spLocks noEditPoints="1"/>
              </p:cNvSpPr>
              <p:nvPr/>
            </p:nvSpPr>
            <p:spPr bwMode="auto">
              <a:xfrm>
                <a:off x="-2192338" y="7464425"/>
                <a:ext cx="206375" cy="206375"/>
              </a:xfrm>
              <a:custGeom>
                <a:avLst/>
                <a:gdLst>
                  <a:gd name="T0" fmla="*/ 41 w 55"/>
                  <a:gd name="T1" fmla="*/ 51 h 55"/>
                  <a:gd name="T2" fmla="*/ 52 w 55"/>
                  <a:gd name="T3" fmla="*/ 41 h 55"/>
                  <a:gd name="T4" fmla="*/ 55 w 55"/>
                  <a:gd name="T5" fmla="*/ 33 h 55"/>
                  <a:gd name="T6" fmla="*/ 55 w 55"/>
                  <a:gd name="T7" fmla="*/ 22 h 55"/>
                  <a:gd name="T8" fmla="*/ 52 w 55"/>
                  <a:gd name="T9" fmla="*/ 14 h 55"/>
                  <a:gd name="T10" fmla="*/ 41 w 55"/>
                  <a:gd name="T11" fmla="*/ 4 h 55"/>
                  <a:gd name="T12" fmla="*/ 38 w 55"/>
                  <a:gd name="T13" fmla="*/ 2 h 55"/>
                  <a:gd name="T14" fmla="*/ 30 w 55"/>
                  <a:gd name="T15" fmla="*/ 0 h 55"/>
                  <a:gd name="T16" fmla="*/ 31 w 55"/>
                  <a:gd name="T17" fmla="*/ 3 h 55"/>
                  <a:gd name="T18" fmla="*/ 34 w 55"/>
                  <a:gd name="T19" fmla="*/ 3 h 55"/>
                  <a:gd name="T20" fmla="*/ 37 w 55"/>
                  <a:gd name="T21" fmla="*/ 4 h 55"/>
                  <a:gd name="T22" fmla="*/ 36 w 55"/>
                  <a:gd name="T23" fmla="*/ 5 h 55"/>
                  <a:gd name="T24" fmla="*/ 32 w 55"/>
                  <a:gd name="T25" fmla="*/ 6 h 55"/>
                  <a:gd name="T26" fmla="*/ 33 w 55"/>
                  <a:gd name="T27" fmla="*/ 9 h 55"/>
                  <a:gd name="T28" fmla="*/ 35 w 55"/>
                  <a:gd name="T29" fmla="*/ 11 h 55"/>
                  <a:gd name="T30" fmla="*/ 39 w 55"/>
                  <a:gd name="T31" fmla="*/ 6 h 55"/>
                  <a:gd name="T32" fmla="*/ 42 w 55"/>
                  <a:gd name="T33" fmla="*/ 7 h 55"/>
                  <a:gd name="T34" fmla="*/ 44 w 55"/>
                  <a:gd name="T35" fmla="*/ 8 h 55"/>
                  <a:gd name="T36" fmla="*/ 46 w 55"/>
                  <a:gd name="T37" fmla="*/ 12 h 55"/>
                  <a:gd name="T38" fmla="*/ 45 w 55"/>
                  <a:gd name="T39" fmla="*/ 13 h 55"/>
                  <a:gd name="T40" fmla="*/ 43 w 55"/>
                  <a:gd name="T41" fmla="*/ 12 h 55"/>
                  <a:gd name="T42" fmla="*/ 40 w 55"/>
                  <a:gd name="T43" fmla="*/ 13 h 55"/>
                  <a:gd name="T44" fmla="*/ 42 w 55"/>
                  <a:gd name="T45" fmla="*/ 14 h 55"/>
                  <a:gd name="T46" fmla="*/ 37 w 55"/>
                  <a:gd name="T47" fmla="*/ 16 h 55"/>
                  <a:gd name="T48" fmla="*/ 34 w 55"/>
                  <a:gd name="T49" fmla="*/ 18 h 55"/>
                  <a:gd name="T50" fmla="*/ 30 w 55"/>
                  <a:gd name="T51" fmla="*/ 21 h 55"/>
                  <a:gd name="T52" fmla="*/ 32 w 55"/>
                  <a:gd name="T53" fmla="*/ 33 h 55"/>
                  <a:gd name="T54" fmla="*/ 35 w 55"/>
                  <a:gd name="T55" fmla="*/ 34 h 55"/>
                  <a:gd name="T56" fmla="*/ 38 w 55"/>
                  <a:gd name="T57" fmla="*/ 35 h 55"/>
                  <a:gd name="T58" fmla="*/ 43 w 55"/>
                  <a:gd name="T59" fmla="*/ 37 h 55"/>
                  <a:gd name="T60" fmla="*/ 46 w 55"/>
                  <a:gd name="T61" fmla="*/ 40 h 55"/>
                  <a:gd name="T62" fmla="*/ 50 w 55"/>
                  <a:gd name="T63" fmla="*/ 41 h 55"/>
                  <a:gd name="T64" fmla="*/ 32 w 55"/>
                  <a:gd name="T65" fmla="*/ 48 h 55"/>
                  <a:gd name="T66" fmla="*/ 1 w 55"/>
                  <a:gd name="T67" fmla="*/ 24 h 55"/>
                  <a:gd name="T68" fmla="*/ 1 w 55"/>
                  <a:gd name="T69" fmla="*/ 35 h 55"/>
                  <a:gd name="T70" fmla="*/ 6 w 55"/>
                  <a:gd name="T71" fmla="*/ 45 h 55"/>
                  <a:gd name="T72" fmla="*/ 18 w 55"/>
                  <a:gd name="T73" fmla="*/ 53 h 55"/>
                  <a:gd name="T74" fmla="*/ 28 w 55"/>
                  <a:gd name="T75" fmla="*/ 44 h 55"/>
                  <a:gd name="T76" fmla="*/ 27 w 55"/>
                  <a:gd name="T77" fmla="*/ 39 h 55"/>
                  <a:gd name="T78" fmla="*/ 29 w 55"/>
                  <a:gd name="T79" fmla="*/ 35 h 55"/>
                  <a:gd name="T80" fmla="*/ 25 w 55"/>
                  <a:gd name="T81" fmla="*/ 34 h 55"/>
                  <a:gd name="T82" fmla="*/ 22 w 55"/>
                  <a:gd name="T83" fmla="*/ 32 h 55"/>
                  <a:gd name="T84" fmla="*/ 16 w 55"/>
                  <a:gd name="T85" fmla="*/ 29 h 55"/>
                  <a:gd name="T86" fmla="*/ 14 w 55"/>
                  <a:gd name="T87" fmla="*/ 25 h 55"/>
                  <a:gd name="T88" fmla="*/ 12 w 55"/>
                  <a:gd name="T89" fmla="*/ 24 h 55"/>
                  <a:gd name="T90" fmla="*/ 12 w 55"/>
                  <a:gd name="T91" fmla="*/ 25 h 55"/>
                  <a:gd name="T92" fmla="*/ 10 w 55"/>
                  <a:gd name="T93" fmla="*/ 21 h 55"/>
                  <a:gd name="T94" fmla="*/ 10 w 55"/>
                  <a:gd name="T95" fmla="*/ 16 h 55"/>
                  <a:gd name="T96" fmla="*/ 12 w 55"/>
                  <a:gd name="T97" fmla="*/ 11 h 55"/>
                  <a:gd name="T98" fmla="*/ 12 w 55"/>
                  <a:gd name="T99" fmla="*/ 8 h 55"/>
                  <a:gd name="T100" fmla="*/ 25 w 55"/>
                  <a:gd name="T101" fmla="*/ 2 h 55"/>
                  <a:gd name="T102" fmla="*/ 30 w 55"/>
                  <a:gd name="T103" fmla="*/ 0 h 55"/>
                  <a:gd name="T104" fmla="*/ 17 w 55"/>
                  <a:gd name="T105" fmla="*/ 2 h 55"/>
                  <a:gd name="T106" fmla="*/ 8 w 55"/>
                  <a:gd name="T107" fmla="*/ 8 h 55"/>
                  <a:gd name="T108" fmla="*/ 2 w 55"/>
                  <a:gd name="T109" fmla="*/ 18 h 55"/>
                  <a:gd name="T110" fmla="*/ 29 w 55"/>
                  <a:gd name="T111" fmla="*/ 35 h 55"/>
                  <a:gd name="T112" fmla="*/ 26 w 55"/>
                  <a:gd name="T113" fmla="*/ 31 h 55"/>
                  <a:gd name="T114" fmla="*/ 25 w 55"/>
                  <a:gd name="T115" fmla="*/ 28 h 55"/>
                  <a:gd name="T116" fmla="*/ 20 w 55"/>
                  <a:gd name="T117" fmla="*/ 29 h 55"/>
                  <a:gd name="T118" fmla="*/ 22 w 55"/>
                  <a:gd name="T119" fmla="*/ 23 h 55"/>
                  <a:gd name="T120" fmla="*/ 27 w 55"/>
                  <a:gd name="T121" fmla="*/ 23 h 55"/>
                  <a:gd name="T122" fmla="*/ 29 w 55"/>
                  <a:gd name="T123" fmla="*/ 2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" h="55">
                    <a:moveTo>
                      <a:pt x="30" y="55"/>
                    </a:moveTo>
                    <a:cubicBezTo>
                      <a:pt x="31" y="55"/>
                      <a:pt x="33" y="55"/>
                      <a:pt x="34" y="54"/>
                    </a:cubicBezTo>
                    <a:cubicBezTo>
                      <a:pt x="35" y="54"/>
                      <a:pt x="36" y="54"/>
                      <a:pt x="37" y="54"/>
                    </a:cubicBezTo>
                    <a:cubicBezTo>
                      <a:pt x="37" y="54"/>
                      <a:pt x="37" y="53"/>
                      <a:pt x="38" y="53"/>
                    </a:cubicBezTo>
                    <a:cubicBezTo>
                      <a:pt x="39" y="53"/>
                      <a:pt x="39" y="53"/>
                      <a:pt x="40" y="52"/>
                    </a:cubicBezTo>
                    <a:cubicBezTo>
                      <a:pt x="41" y="52"/>
                      <a:pt x="41" y="52"/>
                      <a:pt x="41" y="51"/>
                    </a:cubicBezTo>
                    <a:cubicBezTo>
                      <a:pt x="43" y="50"/>
                      <a:pt x="45" y="49"/>
                      <a:pt x="46" y="48"/>
                    </a:cubicBezTo>
                    <a:cubicBezTo>
                      <a:pt x="47" y="48"/>
                      <a:pt x="47" y="47"/>
                      <a:pt x="47" y="47"/>
                    </a:cubicBezTo>
                    <a:cubicBezTo>
                      <a:pt x="47" y="47"/>
                      <a:pt x="48" y="46"/>
                      <a:pt x="48" y="46"/>
                    </a:cubicBezTo>
                    <a:cubicBezTo>
                      <a:pt x="49" y="46"/>
                      <a:pt x="49" y="45"/>
                      <a:pt x="49" y="45"/>
                    </a:cubicBezTo>
                    <a:cubicBezTo>
                      <a:pt x="50" y="44"/>
                      <a:pt x="51" y="43"/>
                      <a:pt x="51" y="42"/>
                    </a:cubicBezTo>
                    <a:cubicBezTo>
                      <a:pt x="51" y="42"/>
                      <a:pt x="51" y="42"/>
                      <a:pt x="52" y="41"/>
                    </a:cubicBezTo>
                    <a:cubicBezTo>
                      <a:pt x="52" y="41"/>
                      <a:pt x="52" y="41"/>
                      <a:pt x="52" y="40"/>
                    </a:cubicBezTo>
                    <a:cubicBezTo>
                      <a:pt x="52" y="40"/>
                      <a:pt x="52" y="40"/>
                      <a:pt x="53" y="40"/>
                    </a:cubicBezTo>
                    <a:cubicBezTo>
                      <a:pt x="53" y="39"/>
                      <a:pt x="53" y="39"/>
                      <a:pt x="53" y="38"/>
                    </a:cubicBezTo>
                    <a:cubicBezTo>
                      <a:pt x="53" y="38"/>
                      <a:pt x="53" y="38"/>
                      <a:pt x="54" y="37"/>
                    </a:cubicBezTo>
                    <a:cubicBezTo>
                      <a:pt x="54" y="36"/>
                      <a:pt x="54" y="35"/>
                      <a:pt x="54" y="35"/>
                    </a:cubicBezTo>
                    <a:cubicBezTo>
                      <a:pt x="54" y="34"/>
                      <a:pt x="55" y="34"/>
                      <a:pt x="55" y="33"/>
                    </a:cubicBezTo>
                    <a:cubicBezTo>
                      <a:pt x="55" y="33"/>
                      <a:pt x="55" y="32"/>
                      <a:pt x="55" y="32"/>
                    </a:cubicBezTo>
                    <a:cubicBezTo>
                      <a:pt x="55" y="31"/>
                      <a:pt x="55" y="31"/>
                      <a:pt x="55" y="30"/>
                    </a:cubicBezTo>
                    <a:cubicBezTo>
                      <a:pt x="55" y="30"/>
                      <a:pt x="55" y="29"/>
                      <a:pt x="55" y="28"/>
                    </a:cubicBezTo>
                    <a:cubicBezTo>
                      <a:pt x="55" y="27"/>
                      <a:pt x="55" y="26"/>
                      <a:pt x="55" y="25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3"/>
                      <a:pt x="55" y="23"/>
                      <a:pt x="55" y="22"/>
                    </a:cubicBezTo>
                    <a:cubicBezTo>
                      <a:pt x="55" y="22"/>
                      <a:pt x="54" y="21"/>
                      <a:pt x="54" y="21"/>
                    </a:cubicBezTo>
                    <a:cubicBezTo>
                      <a:pt x="54" y="20"/>
                      <a:pt x="54" y="19"/>
                      <a:pt x="54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7"/>
                      <a:pt x="53" y="16"/>
                      <a:pt x="53" y="16"/>
                    </a:cubicBezTo>
                    <a:cubicBezTo>
                      <a:pt x="52" y="16"/>
                      <a:pt x="52" y="15"/>
                      <a:pt x="52" y="15"/>
                    </a:cubicBezTo>
                    <a:cubicBezTo>
                      <a:pt x="52" y="15"/>
                      <a:pt x="52" y="14"/>
                      <a:pt x="52" y="14"/>
                    </a:cubicBezTo>
                    <a:cubicBezTo>
                      <a:pt x="51" y="13"/>
                      <a:pt x="50" y="12"/>
                      <a:pt x="49" y="11"/>
                    </a:cubicBezTo>
                    <a:cubicBezTo>
                      <a:pt x="49" y="10"/>
                      <a:pt x="49" y="10"/>
                      <a:pt x="48" y="9"/>
                    </a:cubicBezTo>
                    <a:cubicBezTo>
                      <a:pt x="48" y="9"/>
                      <a:pt x="47" y="9"/>
                      <a:pt x="47" y="8"/>
                    </a:cubicBezTo>
                    <a:cubicBezTo>
                      <a:pt x="47" y="8"/>
                      <a:pt x="47" y="8"/>
                      <a:pt x="46" y="7"/>
                    </a:cubicBezTo>
                    <a:cubicBezTo>
                      <a:pt x="46" y="7"/>
                      <a:pt x="45" y="6"/>
                      <a:pt x="44" y="6"/>
                    </a:cubicBezTo>
                    <a:cubicBezTo>
                      <a:pt x="43" y="5"/>
                      <a:pt x="42" y="4"/>
                      <a:pt x="41" y="4"/>
                    </a:cubicBezTo>
                    <a:cubicBezTo>
                      <a:pt x="41" y="4"/>
                      <a:pt x="41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39" y="3"/>
                      <a:pt x="39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4" y="1"/>
                      <a:pt x="34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2" y="1"/>
                      <a:pt x="31" y="0"/>
                      <a:pt x="30" y="0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1" y="2"/>
                      <a:pt x="32" y="2"/>
                      <a:pt x="33" y="2"/>
                    </a:cubicBezTo>
                    <a:cubicBezTo>
                      <a:pt x="33" y="2"/>
                      <a:pt x="33" y="2"/>
                      <a:pt x="32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2" y="3"/>
                      <a:pt x="32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3" y="3"/>
                      <a:pt x="34" y="3"/>
                    </a:cubicBezTo>
                    <a:cubicBezTo>
                      <a:pt x="34" y="3"/>
                      <a:pt x="34" y="2"/>
                      <a:pt x="34" y="2"/>
                    </a:cubicBezTo>
                    <a:cubicBezTo>
                      <a:pt x="34" y="2"/>
                      <a:pt x="34" y="3"/>
                      <a:pt x="35" y="3"/>
                    </a:cubicBezTo>
                    <a:cubicBezTo>
                      <a:pt x="35" y="3"/>
                      <a:pt x="34" y="3"/>
                      <a:pt x="34" y="3"/>
                    </a:cubicBezTo>
                    <a:cubicBezTo>
                      <a:pt x="34" y="3"/>
                      <a:pt x="35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6" y="3"/>
                      <a:pt x="36" y="3"/>
                      <a:pt x="37" y="3"/>
                    </a:cubicBezTo>
                    <a:cubicBezTo>
                      <a:pt x="37" y="3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4"/>
                      <a:pt x="37" y="4"/>
                    </a:cubicBezTo>
                    <a:cubicBezTo>
                      <a:pt x="37" y="4"/>
                      <a:pt x="38" y="4"/>
                      <a:pt x="38" y="4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6"/>
                      <a:pt x="38" y="5"/>
                      <a:pt x="37" y="5"/>
                    </a:cubicBezTo>
                    <a:cubicBezTo>
                      <a:pt x="37" y="5"/>
                      <a:pt x="36" y="6"/>
                      <a:pt x="36" y="5"/>
                    </a:cubicBezTo>
                    <a:cubicBezTo>
                      <a:pt x="36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6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5"/>
                      <a:pt x="34" y="5"/>
                      <a:pt x="34" y="6"/>
                    </a:cubicBezTo>
                    <a:cubicBezTo>
                      <a:pt x="34" y="6"/>
                      <a:pt x="34" y="6"/>
                      <a:pt x="33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2" y="6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2" y="8"/>
                    </a:cubicBezTo>
                    <a:cubicBezTo>
                      <a:pt x="32" y="8"/>
                      <a:pt x="32" y="9"/>
                      <a:pt x="33" y="9"/>
                    </a:cubicBezTo>
                    <a:cubicBezTo>
                      <a:pt x="33" y="9"/>
                      <a:pt x="33" y="9"/>
                      <a:pt x="34" y="9"/>
                    </a:cubicBezTo>
                    <a:cubicBezTo>
                      <a:pt x="34" y="9"/>
                      <a:pt x="35" y="9"/>
                      <a:pt x="35" y="10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4" y="10"/>
                      <a:pt x="34" y="11"/>
                      <a:pt x="34" y="11"/>
                    </a:cubicBezTo>
                    <a:cubicBezTo>
                      <a:pt x="34" y="11"/>
                      <a:pt x="34" y="11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6" y="10"/>
                      <a:pt x="35" y="10"/>
                      <a:pt x="36" y="10"/>
                    </a:cubicBezTo>
                    <a:cubicBezTo>
                      <a:pt x="37" y="10"/>
                      <a:pt x="38" y="9"/>
                      <a:pt x="38" y="8"/>
                    </a:cubicBezTo>
                    <a:cubicBezTo>
                      <a:pt x="38" y="8"/>
                      <a:pt x="38" y="7"/>
                      <a:pt x="38" y="7"/>
                    </a:cubicBezTo>
                    <a:cubicBezTo>
                      <a:pt x="38" y="7"/>
                      <a:pt x="39" y="7"/>
                      <a:pt x="38" y="7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40" y="6"/>
                      <a:pt x="40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1" y="6"/>
                      <a:pt x="41" y="6"/>
                      <a:pt x="42" y="6"/>
                    </a:cubicBezTo>
                    <a:cubicBezTo>
                      <a:pt x="42" y="6"/>
                      <a:pt x="42" y="6"/>
                      <a:pt x="42" y="7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2" y="8"/>
                      <a:pt x="43" y="8"/>
                      <a:pt x="43" y="8"/>
                    </a:cubicBezTo>
                    <a:cubicBezTo>
                      <a:pt x="43" y="7"/>
                      <a:pt x="43" y="7"/>
                      <a:pt x="44" y="7"/>
                    </a:cubicBezTo>
                    <a:cubicBezTo>
                      <a:pt x="44" y="7"/>
                      <a:pt x="44" y="8"/>
                      <a:pt x="44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5" y="8"/>
                      <a:pt x="44" y="9"/>
                      <a:pt x="44" y="9"/>
                    </a:cubicBezTo>
                    <a:cubicBezTo>
                      <a:pt x="44" y="9"/>
                      <a:pt x="45" y="9"/>
                      <a:pt x="45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1"/>
                      <a:pt x="46" y="11"/>
                      <a:pt x="46" y="12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5" y="13"/>
                      <a:pt x="46" y="12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4"/>
                      <a:pt x="46" y="14"/>
                    </a:cubicBezTo>
                    <a:cubicBezTo>
                      <a:pt x="46" y="14"/>
                      <a:pt x="46" y="14"/>
                      <a:pt x="45" y="14"/>
                    </a:cubicBezTo>
                    <a:cubicBezTo>
                      <a:pt x="45" y="13"/>
                      <a:pt x="45" y="14"/>
                      <a:pt x="45" y="13"/>
                    </a:cubicBezTo>
                    <a:cubicBezTo>
                      <a:pt x="45" y="13"/>
                      <a:pt x="44" y="13"/>
                      <a:pt x="44" y="13"/>
                    </a:cubicBezTo>
                    <a:cubicBezTo>
                      <a:pt x="44" y="13"/>
                      <a:pt x="44" y="13"/>
                      <a:pt x="43" y="13"/>
                    </a:cubicBezTo>
                    <a:cubicBezTo>
                      <a:pt x="44" y="13"/>
                      <a:pt x="44" y="12"/>
                      <a:pt x="45" y="12"/>
                    </a:cubicBezTo>
                    <a:cubicBezTo>
                      <a:pt x="45" y="12"/>
                      <a:pt x="45" y="12"/>
                      <a:pt x="45" y="11"/>
                    </a:cubicBezTo>
                    <a:cubicBezTo>
                      <a:pt x="45" y="11"/>
                      <a:pt x="44" y="11"/>
                      <a:pt x="44" y="12"/>
                    </a:cubicBezTo>
                    <a:cubicBezTo>
                      <a:pt x="44" y="12"/>
                      <a:pt x="44" y="12"/>
                      <a:pt x="43" y="12"/>
                    </a:cubicBezTo>
                    <a:cubicBezTo>
                      <a:pt x="43" y="12"/>
                      <a:pt x="42" y="12"/>
                      <a:pt x="42" y="12"/>
                    </a:cubicBezTo>
                    <a:cubicBezTo>
                      <a:pt x="42" y="12"/>
                      <a:pt x="42" y="12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2"/>
                      <a:pt x="40" y="12"/>
                      <a:pt x="40" y="13"/>
                    </a:cubicBezTo>
                    <a:cubicBezTo>
                      <a:pt x="40" y="13"/>
                      <a:pt x="41" y="12"/>
                      <a:pt x="41" y="13"/>
                    </a:cubicBezTo>
                    <a:cubicBezTo>
                      <a:pt x="41" y="13"/>
                      <a:pt x="40" y="13"/>
                      <a:pt x="40" y="14"/>
                    </a:cubicBezTo>
                    <a:cubicBezTo>
                      <a:pt x="40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2" y="14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3" y="14"/>
                      <a:pt x="42" y="15"/>
                      <a:pt x="42" y="15"/>
                    </a:cubicBezTo>
                    <a:cubicBezTo>
                      <a:pt x="41" y="15"/>
                      <a:pt x="40" y="15"/>
                      <a:pt x="40" y="15"/>
                    </a:cubicBezTo>
                    <a:cubicBezTo>
                      <a:pt x="40" y="15"/>
                      <a:pt x="39" y="16"/>
                      <a:pt x="39" y="15"/>
                    </a:cubicBezTo>
                    <a:cubicBezTo>
                      <a:pt x="39" y="15"/>
                      <a:pt x="39" y="15"/>
                      <a:pt x="40" y="15"/>
                    </a:cubicBezTo>
                    <a:cubicBezTo>
                      <a:pt x="39" y="15"/>
                      <a:pt x="39" y="15"/>
                      <a:pt x="38" y="15"/>
                    </a:cubicBezTo>
                    <a:cubicBezTo>
                      <a:pt x="38" y="15"/>
                      <a:pt x="37" y="15"/>
                      <a:pt x="37" y="16"/>
                    </a:cubicBezTo>
                    <a:cubicBezTo>
                      <a:pt x="36" y="16"/>
                      <a:pt x="37" y="17"/>
                      <a:pt x="36" y="17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17"/>
                      <a:pt x="35" y="1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4" y="17"/>
                      <a:pt x="34" y="18"/>
                      <a:pt x="34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4" y="18"/>
                      <a:pt x="33" y="19"/>
                      <a:pt x="33" y="19"/>
                    </a:cubicBezTo>
                    <a:cubicBezTo>
                      <a:pt x="33" y="19"/>
                      <a:pt x="33" y="18"/>
                      <a:pt x="33" y="19"/>
                    </a:cubicBezTo>
                    <a:cubicBezTo>
                      <a:pt x="33" y="19"/>
                      <a:pt x="33" y="19"/>
                      <a:pt x="33" y="20"/>
                    </a:cubicBezTo>
                    <a:cubicBezTo>
                      <a:pt x="32" y="20"/>
                      <a:pt x="32" y="20"/>
                      <a:pt x="32" y="21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0" y="21"/>
                      <a:pt x="30" y="21"/>
                    </a:cubicBezTo>
                    <a:cubicBezTo>
                      <a:pt x="30" y="21"/>
                      <a:pt x="30" y="22"/>
                      <a:pt x="30" y="22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0" y="33"/>
                      <a:pt x="31" y="33"/>
                    </a:cubicBezTo>
                    <a:cubicBezTo>
                      <a:pt x="31" y="33"/>
                      <a:pt x="31" y="33"/>
                      <a:pt x="32" y="33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32" y="33"/>
                      <a:pt x="32" y="32"/>
                      <a:pt x="32" y="33"/>
                    </a:cubicBezTo>
                    <a:cubicBezTo>
                      <a:pt x="33" y="33"/>
                      <a:pt x="32" y="33"/>
                      <a:pt x="32" y="33"/>
                    </a:cubicBezTo>
                    <a:cubicBezTo>
                      <a:pt x="33" y="33"/>
                      <a:pt x="33" y="33"/>
                      <a:pt x="33" y="33"/>
                    </a:cubicBezTo>
                    <a:cubicBezTo>
                      <a:pt x="33" y="33"/>
                      <a:pt x="34" y="33"/>
                      <a:pt x="34" y="33"/>
                    </a:cubicBezTo>
                    <a:cubicBezTo>
                      <a:pt x="34" y="33"/>
                      <a:pt x="34" y="33"/>
                      <a:pt x="34" y="34"/>
                    </a:cubicBezTo>
                    <a:cubicBezTo>
                      <a:pt x="35" y="34"/>
                      <a:pt x="35" y="33"/>
                      <a:pt x="35" y="34"/>
                    </a:cubicBezTo>
                    <a:cubicBezTo>
                      <a:pt x="35" y="34"/>
                      <a:pt x="36" y="34"/>
                      <a:pt x="36" y="34"/>
                    </a:cubicBezTo>
                    <a:cubicBezTo>
                      <a:pt x="36" y="34"/>
                      <a:pt x="36" y="33"/>
                      <a:pt x="36" y="33"/>
                    </a:cubicBezTo>
                    <a:cubicBezTo>
                      <a:pt x="37" y="33"/>
                      <a:pt x="37" y="34"/>
                      <a:pt x="37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34"/>
                      <a:pt x="38" y="34"/>
                      <a:pt x="38" y="35"/>
                    </a:cubicBezTo>
                    <a:cubicBezTo>
                      <a:pt x="38" y="35"/>
                      <a:pt x="39" y="35"/>
                      <a:pt x="39" y="35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42" y="36"/>
                      <a:pt x="42" y="36"/>
                      <a:pt x="43" y="37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3" y="37"/>
                      <a:pt x="43" y="38"/>
                      <a:pt x="43" y="38"/>
                    </a:cubicBezTo>
                    <a:cubicBezTo>
                      <a:pt x="43" y="38"/>
                      <a:pt x="44" y="38"/>
                      <a:pt x="44" y="39"/>
                    </a:cubicBezTo>
                    <a:cubicBezTo>
                      <a:pt x="44" y="39"/>
                      <a:pt x="44" y="39"/>
                      <a:pt x="44" y="39"/>
                    </a:cubicBezTo>
                    <a:cubicBezTo>
                      <a:pt x="44" y="39"/>
                      <a:pt x="45" y="40"/>
                      <a:pt x="45" y="40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5" y="40"/>
                      <a:pt x="46" y="40"/>
                      <a:pt x="46" y="40"/>
                    </a:cubicBezTo>
                    <a:cubicBezTo>
                      <a:pt x="46" y="40"/>
                      <a:pt x="46" y="40"/>
                      <a:pt x="47" y="40"/>
                    </a:cubicBezTo>
                    <a:cubicBezTo>
                      <a:pt x="47" y="40"/>
                      <a:pt x="47" y="41"/>
                      <a:pt x="47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8" y="41"/>
                      <a:pt x="48" y="41"/>
                      <a:pt x="48" y="41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9" y="41"/>
                      <a:pt x="50" y="41"/>
                      <a:pt x="50" y="41"/>
                    </a:cubicBezTo>
                    <a:cubicBezTo>
                      <a:pt x="46" y="47"/>
                      <a:pt x="41" y="51"/>
                      <a:pt x="34" y="53"/>
                    </a:cubicBezTo>
                    <a:cubicBezTo>
                      <a:pt x="34" y="53"/>
                      <a:pt x="34" y="52"/>
                      <a:pt x="34" y="52"/>
                    </a:cubicBezTo>
                    <a:cubicBezTo>
                      <a:pt x="34" y="52"/>
                      <a:pt x="34" y="51"/>
                      <a:pt x="34" y="51"/>
                    </a:cubicBezTo>
                    <a:cubicBezTo>
                      <a:pt x="34" y="50"/>
                      <a:pt x="34" y="50"/>
                      <a:pt x="33" y="49"/>
                    </a:cubicBezTo>
                    <a:cubicBezTo>
                      <a:pt x="33" y="49"/>
                      <a:pt x="33" y="49"/>
                      <a:pt x="32" y="49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1" y="48"/>
                      <a:pt x="30" y="48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46"/>
                      <a:pt x="30" y="46"/>
                      <a:pt x="30" y="46"/>
                    </a:cubicBezTo>
                    <a:lnTo>
                      <a:pt x="30" y="55"/>
                    </a:lnTo>
                    <a:close/>
                    <a:moveTo>
                      <a:pt x="1" y="22"/>
                    </a:moveTo>
                    <a:cubicBezTo>
                      <a:pt x="1" y="23"/>
                      <a:pt x="1" y="23"/>
                      <a:pt x="1" y="24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0" y="26"/>
                      <a:pt x="0" y="27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1" y="33"/>
                      <a:pt x="1" y="33"/>
                    </a:cubicBezTo>
                    <a:cubicBezTo>
                      <a:pt x="1" y="34"/>
                      <a:pt x="1" y="34"/>
                      <a:pt x="1" y="35"/>
                    </a:cubicBezTo>
                    <a:cubicBezTo>
                      <a:pt x="1" y="35"/>
                      <a:pt x="2" y="36"/>
                      <a:pt x="2" y="37"/>
                    </a:cubicBezTo>
                    <a:cubicBezTo>
                      <a:pt x="2" y="38"/>
                      <a:pt x="2" y="38"/>
                      <a:pt x="3" y="38"/>
                    </a:cubicBezTo>
                    <a:cubicBezTo>
                      <a:pt x="3" y="39"/>
                      <a:pt x="3" y="39"/>
                      <a:pt x="3" y="40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5" y="42"/>
                      <a:pt x="5" y="44"/>
                      <a:pt x="6" y="45"/>
                    </a:cubicBezTo>
                    <a:cubicBezTo>
                      <a:pt x="7" y="45"/>
                      <a:pt x="7" y="46"/>
                      <a:pt x="7" y="46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9" y="47"/>
                      <a:pt x="9" y="48"/>
                      <a:pt x="9" y="48"/>
                    </a:cubicBezTo>
                    <a:cubicBezTo>
                      <a:pt x="11" y="49"/>
                      <a:pt x="12" y="50"/>
                      <a:pt x="14" y="51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6" y="53"/>
                      <a:pt x="17" y="53"/>
                      <a:pt x="18" y="53"/>
                    </a:cubicBezTo>
                    <a:cubicBezTo>
                      <a:pt x="18" y="53"/>
                      <a:pt x="19" y="54"/>
                      <a:pt x="19" y="54"/>
                    </a:cubicBezTo>
                    <a:cubicBezTo>
                      <a:pt x="22" y="55"/>
                      <a:pt x="25" y="55"/>
                      <a:pt x="28" y="55"/>
                    </a:cubicBezTo>
                    <a:cubicBezTo>
                      <a:pt x="28" y="55"/>
                      <a:pt x="29" y="55"/>
                      <a:pt x="30" y="55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6"/>
                      <a:pt x="29" y="46"/>
                      <a:pt x="29" y="46"/>
                    </a:cubicBezTo>
                    <a:cubicBezTo>
                      <a:pt x="29" y="45"/>
                      <a:pt x="29" y="44"/>
                      <a:pt x="28" y="44"/>
                    </a:cubicBezTo>
                    <a:cubicBezTo>
                      <a:pt x="28" y="44"/>
                      <a:pt x="28" y="43"/>
                      <a:pt x="28" y="43"/>
                    </a:cubicBezTo>
                    <a:cubicBezTo>
                      <a:pt x="28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1"/>
                      <a:pt x="28" y="41"/>
                      <a:pt x="28" y="41"/>
                    </a:cubicBezTo>
                    <a:cubicBezTo>
                      <a:pt x="28" y="41"/>
                      <a:pt x="27" y="41"/>
                      <a:pt x="27" y="40"/>
                    </a:cubicBezTo>
                    <a:cubicBezTo>
                      <a:pt x="27" y="40"/>
                      <a:pt x="27" y="40"/>
                      <a:pt x="27" y="39"/>
                    </a:cubicBezTo>
                    <a:cubicBezTo>
                      <a:pt x="28" y="39"/>
                      <a:pt x="28" y="39"/>
                      <a:pt x="28" y="39"/>
                    </a:cubicBezTo>
                    <a:cubicBezTo>
                      <a:pt x="28" y="39"/>
                      <a:pt x="28" y="39"/>
                      <a:pt x="28" y="39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9" y="38"/>
                      <a:pt x="29" y="38"/>
                      <a:pt x="29" y="37"/>
                    </a:cubicBezTo>
                    <a:cubicBezTo>
                      <a:pt x="29" y="37"/>
                      <a:pt x="29" y="36"/>
                      <a:pt x="29" y="36"/>
                    </a:cubicBezTo>
                    <a:cubicBezTo>
                      <a:pt x="29" y="36"/>
                      <a:pt x="29" y="35"/>
                      <a:pt x="29" y="35"/>
                    </a:cubicBezTo>
                    <a:cubicBezTo>
                      <a:pt x="29" y="35"/>
                      <a:pt x="29" y="34"/>
                      <a:pt x="28" y="34"/>
                    </a:cubicBezTo>
                    <a:cubicBezTo>
                      <a:pt x="28" y="34"/>
                      <a:pt x="28" y="35"/>
                      <a:pt x="28" y="35"/>
                    </a:cubicBezTo>
                    <a:cubicBezTo>
                      <a:pt x="28" y="35"/>
                      <a:pt x="28" y="35"/>
                      <a:pt x="27" y="35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4"/>
                      <a:pt x="25" y="34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34"/>
                      <a:pt x="25" y="33"/>
                      <a:pt x="25" y="33"/>
                    </a:cubicBezTo>
                    <a:cubicBezTo>
                      <a:pt x="24" y="33"/>
                      <a:pt x="24" y="32"/>
                      <a:pt x="24" y="32"/>
                    </a:cubicBezTo>
                    <a:cubicBezTo>
                      <a:pt x="24" y="32"/>
                      <a:pt x="23" y="32"/>
                      <a:pt x="23" y="32"/>
                    </a:cubicBezTo>
                    <a:cubicBezTo>
                      <a:pt x="23" y="32"/>
                      <a:pt x="23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1" y="31"/>
                      <a:pt x="21" y="30"/>
                      <a:pt x="20" y="30"/>
                    </a:cubicBezTo>
                    <a:cubicBezTo>
                      <a:pt x="20" y="30"/>
                      <a:pt x="20" y="31"/>
                      <a:pt x="19" y="31"/>
                    </a:cubicBezTo>
                    <a:cubicBezTo>
                      <a:pt x="19" y="31"/>
                      <a:pt x="19" y="31"/>
                      <a:pt x="18" y="30"/>
                    </a:cubicBezTo>
                    <a:cubicBezTo>
                      <a:pt x="18" y="30"/>
                      <a:pt x="18" y="30"/>
                      <a:pt x="17" y="30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5" y="29"/>
                    </a:cubicBezTo>
                    <a:cubicBezTo>
                      <a:pt x="15" y="29"/>
                      <a:pt x="15" y="29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7"/>
                      <a:pt x="15" y="27"/>
                      <a:pt x="14" y="26"/>
                    </a:cubicBezTo>
                    <a:cubicBezTo>
                      <a:pt x="14" y="26"/>
                      <a:pt x="14" y="26"/>
                      <a:pt x="14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3" y="23"/>
                      <a:pt x="13" y="22"/>
                    </a:cubicBezTo>
                    <a:cubicBezTo>
                      <a:pt x="12" y="22"/>
                      <a:pt x="12" y="22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3" y="25"/>
                      <a:pt x="13" y="25"/>
                    </a:cubicBezTo>
                    <a:cubicBezTo>
                      <a:pt x="13" y="25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7"/>
                    </a:cubicBezTo>
                    <a:cubicBezTo>
                      <a:pt x="13" y="27"/>
                      <a:pt x="13" y="26"/>
                      <a:pt x="13" y="26"/>
                    </a:cubicBezTo>
                    <a:cubicBezTo>
                      <a:pt x="13" y="26"/>
                      <a:pt x="12" y="26"/>
                      <a:pt x="12" y="26"/>
                    </a:cubicBezTo>
                    <a:cubicBezTo>
                      <a:pt x="12" y="26"/>
                      <a:pt x="12" y="25"/>
                      <a:pt x="12" y="25"/>
                    </a:cubicBezTo>
                    <a:cubicBezTo>
                      <a:pt x="12" y="25"/>
                      <a:pt x="11" y="25"/>
                      <a:pt x="11" y="24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1" y="23"/>
                      <a:pt x="11" y="22"/>
                      <a:pt x="11" y="22"/>
                    </a:cubicBezTo>
                    <a:cubicBezTo>
                      <a:pt x="11" y="22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19"/>
                      <a:pt x="10" y="19"/>
                      <a:pt x="10" y="18"/>
                    </a:cubicBezTo>
                    <a:cubicBezTo>
                      <a:pt x="10" y="18"/>
                      <a:pt x="9" y="18"/>
                      <a:pt x="10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6"/>
                      <a:pt x="11" y="15"/>
                      <a:pt x="11" y="15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2" y="10"/>
                      <a:pt x="12" y="10"/>
                    </a:cubicBezTo>
                    <a:cubicBezTo>
                      <a:pt x="12" y="10"/>
                      <a:pt x="13" y="10"/>
                      <a:pt x="13" y="10"/>
                    </a:cubicBezTo>
                    <a:cubicBezTo>
                      <a:pt x="12" y="9"/>
                      <a:pt x="12" y="10"/>
                      <a:pt x="12" y="10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5" y="5"/>
                      <a:pt x="19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5" y="2"/>
                      <a:pt x="25" y="2"/>
                    </a:cubicBezTo>
                    <a:cubicBezTo>
                      <a:pt x="26" y="2"/>
                      <a:pt x="26" y="3"/>
                      <a:pt x="27" y="3"/>
                    </a:cubicBezTo>
                    <a:cubicBezTo>
                      <a:pt x="27" y="3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2"/>
                      <a:pt x="28" y="2"/>
                    </a:cubicBezTo>
                    <a:cubicBezTo>
                      <a:pt x="28" y="2"/>
                      <a:pt x="29" y="2"/>
                      <a:pt x="30" y="2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4" y="0"/>
                      <a:pt x="22" y="1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8" y="2"/>
                      <a:pt x="17" y="2"/>
                      <a:pt x="17" y="2"/>
                    </a:cubicBezTo>
                    <a:cubicBezTo>
                      <a:pt x="17" y="2"/>
                      <a:pt x="17" y="3"/>
                      <a:pt x="17" y="3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5" y="3"/>
                      <a:pt x="15" y="4"/>
                      <a:pt x="14" y="4"/>
                    </a:cubicBezTo>
                    <a:cubicBezTo>
                      <a:pt x="13" y="5"/>
                      <a:pt x="11" y="6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9" y="8"/>
                      <a:pt x="9" y="8"/>
                      <a:pt x="8" y="8"/>
                    </a:cubicBezTo>
                    <a:cubicBezTo>
                      <a:pt x="8" y="9"/>
                      <a:pt x="8" y="9"/>
                      <a:pt x="7" y="9"/>
                    </a:cubicBezTo>
                    <a:cubicBezTo>
                      <a:pt x="7" y="10"/>
                      <a:pt x="7" y="10"/>
                      <a:pt x="6" y="11"/>
                    </a:cubicBezTo>
                    <a:cubicBezTo>
                      <a:pt x="5" y="12"/>
                      <a:pt x="5" y="13"/>
                      <a:pt x="4" y="14"/>
                    </a:cubicBezTo>
                    <a:cubicBezTo>
                      <a:pt x="4" y="14"/>
                      <a:pt x="4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3" y="16"/>
                      <a:pt x="3" y="17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1" y="20"/>
                      <a:pt x="1" y="21"/>
                    </a:cubicBezTo>
                    <a:cubicBezTo>
                      <a:pt x="1" y="21"/>
                      <a:pt x="1" y="22"/>
                      <a:pt x="1" y="22"/>
                    </a:cubicBezTo>
                    <a:close/>
                    <a:moveTo>
                      <a:pt x="30" y="22"/>
                    </a:move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5"/>
                      <a:pt x="30" y="35"/>
                      <a:pt x="29" y="35"/>
                    </a:cubicBezTo>
                    <a:cubicBezTo>
                      <a:pt x="29" y="35"/>
                      <a:pt x="29" y="34"/>
                      <a:pt x="29" y="34"/>
                    </a:cubicBezTo>
                    <a:cubicBezTo>
                      <a:pt x="28" y="34"/>
                      <a:pt x="28" y="34"/>
                      <a:pt x="27" y="34"/>
                    </a:cubicBezTo>
                    <a:cubicBezTo>
                      <a:pt x="27" y="34"/>
                      <a:pt x="26" y="34"/>
                      <a:pt x="26" y="33"/>
                    </a:cubicBezTo>
                    <a:cubicBezTo>
                      <a:pt x="26" y="33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5" y="31"/>
                      <a:pt x="24" y="31"/>
                      <a:pt x="24" y="31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4" y="28"/>
                    </a:cubicBezTo>
                    <a:cubicBezTo>
                      <a:pt x="24" y="28"/>
                      <a:pt x="24" y="28"/>
                      <a:pt x="23" y="28"/>
                    </a:cubicBezTo>
                    <a:cubicBezTo>
                      <a:pt x="23" y="28"/>
                      <a:pt x="23" y="29"/>
                      <a:pt x="22" y="29"/>
                    </a:cubicBezTo>
                    <a:cubicBezTo>
                      <a:pt x="22" y="29"/>
                      <a:pt x="22" y="29"/>
                      <a:pt x="21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9"/>
                      <a:pt x="20" y="29"/>
                      <a:pt x="20" y="29"/>
                    </a:cubicBezTo>
                    <a:cubicBezTo>
                      <a:pt x="20" y="29"/>
                      <a:pt x="19" y="28"/>
                      <a:pt x="19" y="28"/>
                    </a:cubicBezTo>
                    <a:cubicBezTo>
                      <a:pt x="19" y="27"/>
                      <a:pt x="19" y="26"/>
                      <a:pt x="20" y="26"/>
                    </a:cubicBezTo>
                    <a:cubicBezTo>
                      <a:pt x="20" y="26"/>
                      <a:pt x="20" y="25"/>
                      <a:pt x="20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6" y="23"/>
                    </a:cubicBezTo>
                    <a:cubicBezTo>
                      <a:pt x="26" y="23"/>
                      <a:pt x="27" y="23"/>
                      <a:pt x="27" y="23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8" y="23"/>
                      <a:pt x="28" y="23"/>
                      <a:pt x="28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5"/>
                      <a:pt x="29" y="25"/>
                      <a:pt x="29" y="25"/>
                    </a:cubicBezTo>
                    <a:cubicBezTo>
                      <a:pt x="29" y="25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2"/>
                      <a:pt x="29" y="22"/>
                      <a:pt x="3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87" name="Freeform 216"/>
              <p:cNvSpPr>
                <a:spLocks/>
              </p:cNvSpPr>
              <p:nvPr/>
            </p:nvSpPr>
            <p:spPr bwMode="auto">
              <a:xfrm>
                <a:off x="-3289300" y="6083300"/>
                <a:ext cx="203200" cy="179388"/>
              </a:xfrm>
              <a:custGeom>
                <a:avLst/>
                <a:gdLst>
                  <a:gd name="T0" fmla="*/ 6 w 54"/>
                  <a:gd name="T1" fmla="*/ 5 h 48"/>
                  <a:gd name="T2" fmla="*/ 1 w 54"/>
                  <a:gd name="T3" fmla="*/ 15 h 48"/>
                  <a:gd name="T4" fmla="*/ 0 w 54"/>
                  <a:gd name="T5" fmla="*/ 18 h 48"/>
                  <a:gd name="T6" fmla="*/ 0 w 54"/>
                  <a:gd name="T7" fmla="*/ 18 h 48"/>
                  <a:gd name="T8" fmla="*/ 0 w 54"/>
                  <a:gd name="T9" fmla="*/ 21 h 48"/>
                  <a:gd name="T10" fmla="*/ 1 w 54"/>
                  <a:gd name="T11" fmla="*/ 23 h 48"/>
                  <a:gd name="T12" fmla="*/ 3 w 54"/>
                  <a:gd name="T13" fmla="*/ 32 h 48"/>
                  <a:gd name="T14" fmla="*/ 8 w 54"/>
                  <a:gd name="T15" fmla="*/ 42 h 48"/>
                  <a:gd name="T16" fmla="*/ 9 w 54"/>
                  <a:gd name="T17" fmla="*/ 43 h 48"/>
                  <a:gd name="T18" fmla="*/ 12 w 54"/>
                  <a:gd name="T19" fmla="*/ 46 h 48"/>
                  <a:gd name="T20" fmla="*/ 13 w 54"/>
                  <a:gd name="T21" fmla="*/ 47 h 48"/>
                  <a:gd name="T22" fmla="*/ 19 w 54"/>
                  <a:gd name="T23" fmla="*/ 48 h 48"/>
                  <a:gd name="T24" fmla="*/ 19 w 54"/>
                  <a:gd name="T25" fmla="*/ 48 h 48"/>
                  <a:gd name="T26" fmla="*/ 22 w 54"/>
                  <a:gd name="T27" fmla="*/ 47 h 48"/>
                  <a:gd name="T28" fmla="*/ 24 w 54"/>
                  <a:gd name="T29" fmla="*/ 46 h 48"/>
                  <a:gd name="T30" fmla="*/ 27 w 54"/>
                  <a:gd name="T31" fmla="*/ 46 h 48"/>
                  <a:gd name="T32" fmla="*/ 27 w 54"/>
                  <a:gd name="T33" fmla="*/ 46 h 48"/>
                  <a:gd name="T34" fmla="*/ 30 w 54"/>
                  <a:gd name="T35" fmla="*/ 46 h 48"/>
                  <a:gd name="T36" fmla="*/ 32 w 54"/>
                  <a:gd name="T37" fmla="*/ 47 h 48"/>
                  <a:gd name="T38" fmla="*/ 35 w 54"/>
                  <a:gd name="T39" fmla="*/ 48 h 48"/>
                  <a:gd name="T40" fmla="*/ 35 w 54"/>
                  <a:gd name="T41" fmla="*/ 48 h 48"/>
                  <a:gd name="T42" fmla="*/ 41 w 54"/>
                  <a:gd name="T43" fmla="*/ 47 h 48"/>
                  <a:gd name="T44" fmla="*/ 42 w 54"/>
                  <a:gd name="T45" fmla="*/ 46 h 48"/>
                  <a:gd name="T46" fmla="*/ 45 w 54"/>
                  <a:gd name="T47" fmla="*/ 43 h 48"/>
                  <a:gd name="T48" fmla="*/ 46 w 54"/>
                  <a:gd name="T49" fmla="*/ 42 h 48"/>
                  <a:gd name="T50" fmla="*/ 51 w 54"/>
                  <a:gd name="T51" fmla="*/ 32 h 48"/>
                  <a:gd name="T52" fmla="*/ 53 w 54"/>
                  <a:gd name="T53" fmla="*/ 23 h 48"/>
                  <a:gd name="T54" fmla="*/ 54 w 54"/>
                  <a:gd name="T55" fmla="*/ 21 h 48"/>
                  <a:gd name="T56" fmla="*/ 54 w 54"/>
                  <a:gd name="T57" fmla="*/ 18 h 48"/>
                  <a:gd name="T58" fmla="*/ 54 w 54"/>
                  <a:gd name="T59" fmla="*/ 18 h 48"/>
                  <a:gd name="T60" fmla="*/ 53 w 54"/>
                  <a:gd name="T61" fmla="*/ 15 h 48"/>
                  <a:gd name="T62" fmla="*/ 48 w 54"/>
                  <a:gd name="T63" fmla="*/ 5 h 48"/>
                  <a:gd name="T64" fmla="*/ 47 w 54"/>
                  <a:gd name="T65" fmla="*/ 4 h 48"/>
                  <a:gd name="T66" fmla="*/ 40 w 54"/>
                  <a:gd name="T67" fmla="*/ 1 h 48"/>
                  <a:gd name="T68" fmla="*/ 31 w 54"/>
                  <a:gd name="T69" fmla="*/ 2 h 48"/>
                  <a:gd name="T70" fmla="*/ 27 w 54"/>
                  <a:gd name="T71" fmla="*/ 4 h 48"/>
                  <a:gd name="T72" fmla="*/ 23 w 54"/>
                  <a:gd name="T73" fmla="*/ 2 h 48"/>
                  <a:gd name="T74" fmla="*/ 14 w 54"/>
                  <a:gd name="T75" fmla="*/ 1 h 48"/>
                  <a:gd name="T76" fmla="*/ 7 w 54"/>
                  <a:gd name="T77" fmla="*/ 4 h 48"/>
                  <a:gd name="T78" fmla="*/ 6 w 54"/>
                  <a:gd name="T79" fmla="*/ 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4" h="48">
                    <a:moveTo>
                      <a:pt x="6" y="5"/>
                    </a:moveTo>
                    <a:cubicBezTo>
                      <a:pt x="3" y="8"/>
                      <a:pt x="1" y="11"/>
                      <a:pt x="1" y="15"/>
                    </a:cubicBezTo>
                    <a:cubicBezTo>
                      <a:pt x="1" y="16"/>
                      <a:pt x="1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20"/>
                      <a:pt x="0" y="21"/>
                    </a:cubicBezTo>
                    <a:cubicBezTo>
                      <a:pt x="0" y="22"/>
                      <a:pt x="1" y="22"/>
                      <a:pt x="1" y="23"/>
                    </a:cubicBezTo>
                    <a:cubicBezTo>
                      <a:pt x="1" y="26"/>
                      <a:pt x="2" y="29"/>
                      <a:pt x="3" y="32"/>
                    </a:cubicBezTo>
                    <a:cubicBezTo>
                      <a:pt x="4" y="35"/>
                      <a:pt x="6" y="39"/>
                      <a:pt x="8" y="42"/>
                    </a:cubicBezTo>
                    <a:cubicBezTo>
                      <a:pt x="8" y="42"/>
                      <a:pt x="9" y="42"/>
                      <a:pt x="9" y="43"/>
                    </a:cubicBezTo>
                    <a:cubicBezTo>
                      <a:pt x="10" y="44"/>
                      <a:pt x="11" y="45"/>
                      <a:pt x="12" y="46"/>
                    </a:cubicBezTo>
                    <a:cubicBezTo>
                      <a:pt x="12" y="47"/>
                      <a:pt x="13" y="47"/>
                      <a:pt x="13" y="47"/>
                    </a:cubicBezTo>
                    <a:cubicBezTo>
                      <a:pt x="15" y="48"/>
                      <a:pt x="17" y="48"/>
                      <a:pt x="19" y="48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20" y="47"/>
                      <a:pt x="21" y="47"/>
                      <a:pt x="22" y="47"/>
                    </a:cubicBezTo>
                    <a:cubicBezTo>
                      <a:pt x="22" y="47"/>
                      <a:pt x="23" y="46"/>
                      <a:pt x="24" y="46"/>
                    </a:cubicBezTo>
                    <a:cubicBezTo>
                      <a:pt x="25" y="46"/>
                      <a:pt x="27" y="46"/>
                      <a:pt x="27" y="46"/>
                    </a:cubicBezTo>
                    <a:cubicBezTo>
                      <a:pt x="27" y="46"/>
                      <a:pt x="27" y="46"/>
                      <a:pt x="27" y="46"/>
                    </a:cubicBezTo>
                    <a:cubicBezTo>
                      <a:pt x="28" y="46"/>
                      <a:pt x="29" y="46"/>
                      <a:pt x="30" y="46"/>
                    </a:cubicBezTo>
                    <a:cubicBezTo>
                      <a:pt x="31" y="46"/>
                      <a:pt x="32" y="47"/>
                      <a:pt x="32" y="47"/>
                    </a:cubicBezTo>
                    <a:cubicBezTo>
                      <a:pt x="33" y="47"/>
                      <a:pt x="34" y="47"/>
                      <a:pt x="35" y="48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7" y="48"/>
                      <a:pt x="39" y="48"/>
                      <a:pt x="41" y="47"/>
                    </a:cubicBezTo>
                    <a:cubicBezTo>
                      <a:pt x="41" y="47"/>
                      <a:pt x="42" y="47"/>
                      <a:pt x="42" y="46"/>
                    </a:cubicBezTo>
                    <a:cubicBezTo>
                      <a:pt x="43" y="45"/>
                      <a:pt x="44" y="44"/>
                      <a:pt x="45" y="43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8" y="39"/>
                      <a:pt x="50" y="35"/>
                      <a:pt x="51" y="32"/>
                    </a:cubicBezTo>
                    <a:cubicBezTo>
                      <a:pt x="52" y="29"/>
                      <a:pt x="53" y="26"/>
                      <a:pt x="53" y="23"/>
                    </a:cubicBezTo>
                    <a:cubicBezTo>
                      <a:pt x="54" y="22"/>
                      <a:pt x="54" y="22"/>
                      <a:pt x="54" y="21"/>
                    </a:cubicBezTo>
                    <a:cubicBezTo>
                      <a:pt x="54" y="20"/>
                      <a:pt x="54" y="19"/>
                      <a:pt x="54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3" y="17"/>
                      <a:pt x="53" y="16"/>
                      <a:pt x="53" y="15"/>
                    </a:cubicBezTo>
                    <a:cubicBezTo>
                      <a:pt x="53" y="11"/>
                      <a:pt x="51" y="8"/>
                      <a:pt x="48" y="5"/>
                    </a:cubicBezTo>
                    <a:cubicBezTo>
                      <a:pt x="48" y="5"/>
                      <a:pt x="47" y="4"/>
                      <a:pt x="47" y="4"/>
                    </a:cubicBezTo>
                    <a:cubicBezTo>
                      <a:pt x="45" y="2"/>
                      <a:pt x="42" y="1"/>
                      <a:pt x="40" y="1"/>
                    </a:cubicBezTo>
                    <a:cubicBezTo>
                      <a:pt x="37" y="0"/>
                      <a:pt x="34" y="1"/>
                      <a:pt x="31" y="2"/>
                    </a:cubicBezTo>
                    <a:cubicBezTo>
                      <a:pt x="30" y="3"/>
                      <a:pt x="27" y="4"/>
                      <a:pt x="27" y="4"/>
                    </a:cubicBezTo>
                    <a:cubicBezTo>
                      <a:pt x="27" y="4"/>
                      <a:pt x="24" y="3"/>
                      <a:pt x="23" y="2"/>
                    </a:cubicBezTo>
                    <a:cubicBezTo>
                      <a:pt x="20" y="1"/>
                      <a:pt x="17" y="0"/>
                      <a:pt x="14" y="1"/>
                    </a:cubicBezTo>
                    <a:cubicBezTo>
                      <a:pt x="12" y="1"/>
                      <a:pt x="9" y="2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88" name="Freeform 217"/>
              <p:cNvSpPr>
                <a:spLocks/>
              </p:cNvSpPr>
              <p:nvPr/>
            </p:nvSpPr>
            <p:spPr bwMode="auto">
              <a:xfrm>
                <a:off x="-3236913" y="6029325"/>
                <a:ext cx="49213" cy="53975"/>
              </a:xfrm>
              <a:custGeom>
                <a:avLst/>
                <a:gdLst>
                  <a:gd name="T0" fmla="*/ 4 w 13"/>
                  <a:gd name="T1" fmla="*/ 10 h 14"/>
                  <a:gd name="T2" fmla="*/ 10 w 13"/>
                  <a:gd name="T3" fmla="*/ 14 h 14"/>
                  <a:gd name="T4" fmla="*/ 13 w 13"/>
                  <a:gd name="T5" fmla="*/ 14 h 14"/>
                  <a:gd name="T6" fmla="*/ 13 w 13"/>
                  <a:gd name="T7" fmla="*/ 14 h 14"/>
                  <a:gd name="T8" fmla="*/ 10 w 13"/>
                  <a:gd name="T9" fmla="*/ 5 h 14"/>
                  <a:gd name="T10" fmla="*/ 1 w 13"/>
                  <a:gd name="T11" fmla="*/ 0 h 14"/>
                  <a:gd name="T12" fmla="*/ 1 w 13"/>
                  <a:gd name="T13" fmla="*/ 0 h 14"/>
                  <a:gd name="T14" fmla="*/ 0 w 13"/>
                  <a:gd name="T15" fmla="*/ 0 h 14"/>
                  <a:gd name="T16" fmla="*/ 1 w 13"/>
                  <a:gd name="T17" fmla="*/ 3 h 14"/>
                  <a:gd name="T18" fmla="*/ 4 w 13"/>
                  <a:gd name="T1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4">
                    <a:moveTo>
                      <a:pt x="4" y="10"/>
                    </a:moveTo>
                    <a:cubicBezTo>
                      <a:pt x="6" y="12"/>
                      <a:pt x="7" y="13"/>
                      <a:pt x="10" y="14"/>
                    </a:cubicBezTo>
                    <a:cubicBezTo>
                      <a:pt x="11" y="14"/>
                      <a:pt x="12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1"/>
                      <a:pt x="12" y="8"/>
                      <a:pt x="10" y="5"/>
                    </a:cubicBezTo>
                    <a:cubicBezTo>
                      <a:pt x="8" y="2"/>
                      <a:pt x="5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2"/>
                      <a:pt x="1" y="3"/>
                    </a:cubicBezTo>
                    <a:cubicBezTo>
                      <a:pt x="1" y="6"/>
                      <a:pt x="2" y="8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89" name="Rectangle 218"/>
              <p:cNvSpPr>
                <a:spLocks noChangeArrowheads="1"/>
              </p:cNvSpPr>
              <p:nvPr/>
            </p:nvSpPr>
            <p:spPr bwMode="auto">
              <a:xfrm>
                <a:off x="-5945188" y="2657475"/>
                <a:ext cx="41275" cy="190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0" name="Freeform 219"/>
              <p:cNvSpPr>
                <a:spLocks noEditPoints="1"/>
              </p:cNvSpPr>
              <p:nvPr/>
            </p:nvSpPr>
            <p:spPr bwMode="auto">
              <a:xfrm>
                <a:off x="-6099175" y="2684462"/>
                <a:ext cx="222250" cy="157163"/>
              </a:xfrm>
              <a:custGeom>
                <a:avLst/>
                <a:gdLst>
                  <a:gd name="T0" fmla="*/ 30 w 59"/>
                  <a:gd name="T1" fmla="*/ 42 h 42"/>
                  <a:gd name="T2" fmla="*/ 59 w 59"/>
                  <a:gd name="T3" fmla="*/ 42 h 42"/>
                  <a:gd name="T4" fmla="*/ 59 w 59"/>
                  <a:gd name="T5" fmla="*/ 0 h 42"/>
                  <a:gd name="T6" fmla="*/ 30 w 59"/>
                  <a:gd name="T7" fmla="*/ 0 h 42"/>
                  <a:gd name="T8" fmla="*/ 30 w 59"/>
                  <a:gd name="T9" fmla="*/ 4 h 42"/>
                  <a:gd name="T10" fmla="*/ 46 w 59"/>
                  <a:gd name="T11" fmla="*/ 21 h 42"/>
                  <a:gd name="T12" fmla="*/ 30 w 59"/>
                  <a:gd name="T13" fmla="*/ 37 h 42"/>
                  <a:gd name="T14" fmla="*/ 30 w 59"/>
                  <a:gd name="T15" fmla="*/ 42 h 42"/>
                  <a:gd name="T16" fmla="*/ 0 w 59"/>
                  <a:gd name="T17" fmla="*/ 42 h 42"/>
                  <a:gd name="T18" fmla="*/ 30 w 59"/>
                  <a:gd name="T19" fmla="*/ 42 h 42"/>
                  <a:gd name="T20" fmla="*/ 30 w 59"/>
                  <a:gd name="T21" fmla="*/ 37 h 42"/>
                  <a:gd name="T22" fmla="*/ 30 w 59"/>
                  <a:gd name="T23" fmla="*/ 37 h 42"/>
                  <a:gd name="T24" fmla="*/ 13 w 59"/>
                  <a:gd name="T25" fmla="*/ 21 h 42"/>
                  <a:gd name="T26" fmla="*/ 30 w 59"/>
                  <a:gd name="T27" fmla="*/ 4 h 42"/>
                  <a:gd name="T28" fmla="*/ 30 w 59"/>
                  <a:gd name="T29" fmla="*/ 4 h 42"/>
                  <a:gd name="T30" fmla="*/ 30 w 59"/>
                  <a:gd name="T31" fmla="*/ 4 h 42"/>
                  <a:gd name="T32" fmla="*/ 30 w 59"/>
                  <a:gd name="T33" fmla="*/ 0 h 42"/>
                  <a:gd name="T34" fmla="*/ 0 w 59"/>
                  <a:gd name="T35" fmla="*/ 0 h 42"/>
                  <a:gd name="T36" fmla="*/ 0 w 59"/>
                  <a:gd name="T3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9" h="42">
                    <a:moveTo>
                      <a:pt x="30" y="42"/>
                    </a:moveTo>
                    <a:cubicBezTo>
                      <a:pt x="59" y="42"/>
                      <a:pt x="59" y="42"/>
                      <a:pt x="59" y="42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9" y="4"/>
                      <a:pt x="46" y="12"/>
                      <a:pt x="46" y="21"/>
                    </a:cubicBezTo>
                    <a:cubicBezTo>
                      <a:pt x="46" y="30"/>
                      <a:pt x="39" y="37"/>
                      <a:pt x="30" y="37"/>
                    </a:cubicBezTo>
                    <a:lnTo>
                      <a:pt x="30" y="42"/>
                    </a:lnTo>
                    <a:close/>
                    <a:moveTo>
                      <a:pt x="0" y="42"/>
                    </a:moveTo>
                    <a:cubicBezTo>
                      <a:pt x="30" y="42"/>
                      <a:pt x="30" y="42"/>
                      <a:pt x="30" y="42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21" y="37"/>
                      <a:pt x="13" y="30"/>
                      <a:pt x="13" y="21"/>
                    </a:cubicBezTo>
                    <a:cubicBezTo>
                      <a:pt x="13" y="12"/>
                      <a:pt x="21" y="4"/>
                      <a:pt x="30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1" name="Oval 220"/>
              <p:cNvSpPr>
                <a:spLocks noChangeArrowheads="1"/>
              </p:cNvSpPr>
              <p:nvPr/>
            </p:nvSpPr>
            <p:spPr bwMode="auto">
              <a:xfrm>
                <a:off x="-6027738" y="2722562"/>
                <a:ext cx="82550" cy="825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2" name="Freeform 221"/>
              <p:cNvSpPr>
                <a:spLocks noEditPoints="1"/>
              </p:cNvSpPr>
              <p:nvPr/>
            </p:nvSpPr>
            <p:spPr bwMode="auto">
              <a:xfrm>
                <a:off x="-3995738" y="285750"/>
                <a:ext cx="192088" cy="190500"/>
              </a:xfrm>
              <a:custGeom>
                <a:avLst/>
                <a:gdLst>
                  <a:gd name="T0" fmla="*/ 26 w 51"/>
                  <a:gd name="T1" fmla="*/ 51 h 51"/>
                  <a:gd name="T2" fmla="*/ 51 w 51"/>
                  <a:gd name="T3" fmla="*/ 25 h 51"/>
                  <a:gd name="T4" fmla="*/ 26 w 51"/>
                  <a:gd name="T5" fmla="*/ 0 h 51"/>
                  <a:gd name="T6" fmla="*/ 26 w 51"/>
                  <a:gd name="T7" fmla="*/ 18 h 51"/>
                  <a:gd name="T8" fmla="*/ 33 w 51"/>
                  <a:gd name="T9" fmla="*/ 25 h 51"/>
                  <a:gd name="T10" fmla="*/ 26 w 51"/>
                  <a:gd name="T11" fmla="*/ 33 h 51"/>
                  <a:gd name="T12" fmla="*/ 26 w 51"/>
                  <a:gd name="T13" fmla="*/ 51 h 51"/>
                  <a:gd name="T14" fmla="*/ 26 w 51"/>
                  <a:gd name="T15" fmla="*/ 33 h 51"/>
                  <a:gd name="T16" fmla="*/ 26 w 51"/>
                  <a:gd name="T17" fmla="*/ 33 h 51"/>
                  <a:gd name="T18" fmla="*/ 26 w 51"/>
                  <a:gd name="T19" fmla="*/ 0 h 51"/>
                  <a:gd name="T20" fmla="*/ 0 w 51"/>
                  <a:gd name="T21" fmla="*/ 25 h 51"/>
                  <a:gd name="T22" fmla="*/ 26 w 51"/>
                  <a:gd name="T23" fmla="*/ 51 h 51"/>
                  <a:gd name="T24" fmla="*/ 26 w 51"/>
                  <a:gd name="T25" fmla="*/ 33 h 51"/>
                  <a:gd name="T26" fmla="*/ 26 w 51"/>
                  <a:gd name="T27" fmla="*/ 33 h 51"/>
                  <a:gd name="T28" fmla="*/ 18 w 51"/>
                  <a:gd name="T29" fmla="*/ 25 h 51"/>
                  <a:gd name="T30" fmla="*/ 26 w 51"/>
                  <a:gd name="T31" fmla="*/ 18 h 51"/>
                  <a:gd name="T32" fmla="*/ 26 w 51"/>
                  <a:gd name="T3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51">
                    <a:moveTo>
                      <a:pt x="26" y="51"/>
                    </a:moveTo>
                    <a:cubicBezTo>
                      <a:pt x="40" y="51"/>
                      <a:pt x="51" y="40"/>
                      <a:pt x="51" y="25"/>
                    </a:cubicBezTo>
                    <a:cubicBezTo>
                      <a:pt x="51" y="11"/>
                      <a:pt x="40" y="0"/>
                      <a:pt x="26" y="0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30" y="18"/>
                      <a:pt x="33" y="21"/>
                      <a:pt x="33" y="25"/>
                    </a:cubicBezTo>
                    <a:cubicBezTo>
                      <a:pt x="33" y="30"/>
                      <a:pt x="30" y="33"/>
                      <a:pt x="26" y="33"/>
                    </a:cubicBezTo>
                    <a:cubicBezTo>
                      <a:pt x="26" y="51"/>
                      <a:pt x="26" y="51"/>
                      <a:pt x="26" y="51"/>
                    </a:cubicBezTo>
                    <a:close/>
                    <a:moveTo>
                      <a:pt x="26" y="33"/>
                    </a:moveTo>
                    <a:cubicBezTo>
                      <a:pt x="26" y="33"/>
                      <a:pt x="26" y="33"/>
                      <a:pt x="26" y="33"/>
                    </a:cubicBezTo>
                    <a:moveTo>
                      <a:pt x="26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40"/>
                      <a:pt x="11" y="51"/>
                      <a:pt x="26" y="51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2" y="33"/>
                      <a:pt x="18" y="30"/>
                      <a:pt x="18" y="25"/>
                    </a:cubicBezTo>
                    <a:cubicBezTo>
                      <a:pt x="18" y="21"/>
                      <a:pt x="22" y="18"/>
                      <a:pt x="26" y="18"/>
                    </a:cubicBez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3" name="Freeform 222"/>
              <p:cNvSpPr>
                <a:spLocks noEditPoints="1"/>
              </p:cNvSpPr>
              <p:nvPr/>
            </p:nvSpPr>
            <p:spPr bwMode="auto">
              <a:xfrm>
                <a:off x="-3919538" y="355600"/>
                <a:ext cx="44450" cy="46038"/>
              </a:xfrm>
              <a:custGeom>
                <a:avLst/>
                <a:gdLst>
                  <a:gd name="T0" fmla="*/ 6 w 12"/>
                  <a:gd name="T1" fmla="*/ 12 h 12"/>
                  <a:gd name="T2" fmla="*/ 12 w 12"/>
                  <a:gd name="T3" fmla="*/ 6 h 12"/>
                  <a:gd name="T4" fmla="*/ 6 w 12"/>
                  <a:gd name="T5" fmla="*/ 0 h 12"/>
                  <a:gd name="T6" fmla="*/ 6 w 12"/>
                  <a:gd name="T7" fmla="*/ 2 h 12"/>
                  <a:gd name="T8" fmla="*/ 10 w 12"/>
                  <a:gd name="T9" fmla="*/ 6 h 12"/>
                  <a:gd name="T10" fmla="*/ 6 w 12"/>
                  <a:gd name="T11" fmla="*/ 11 h 12"/>
                  <a:gd name="T12" fmla="*/ 6 w 12"/>
                  <a:gd name="T13" fmla="*/ 12 h 12"/>
                  <a:gd name="T14" fmla="*/ 6 w 12"/>
                  <a:gd name="T15" fmla="*/ 0 h 12"/>
                  <a:gd name="T16" fmla="*/ 0 w 12"/>
                  <a:gd name="T17" fmla="*/ 6 h 12"/>
                  <a:gd name="T18" fmla="*/ 6 w 12"/>
                  <a:gd name="T19" fmla="*/ 12 h 12"/>
                  <a:gd name="T20" fmla="*/ 6 w 12"/>
                  <a:gd name="T21" fmla="*/ 12 h 12"/>
                  <a:gd name="T22" fmla="*/ 6 w 12"/>
                  <a:gd name="T23" fmla="*/ 11 h 12"/>
                  <a:gd name="T24" fmla="*/ 6 w 12"/>
                  <a:gd name="T25" fmla="*/ 11 h 12"/>
                  <a:gd name="T26" fmla="*/ 6 w 12"/>
                  <a:gd name="T27" fmla="*/ 11 h 12"/>
                  <a:gd name="T28" fmla="*/ 1 w 12"/>
                  <a:gd name="T29" fmla="*/ 6 h 12"/>
                  <a:gd name="T30" fmla="*/ 6 w 12"/>
                  <a:gd name="T31" fmla="*/ 2 h 12"/>
                  <a:gd name="T32" fmla="*/ 6 w 12"/>
                  <a:gd name="T33" fmla="*/ 2 h 12"/>
                  <a:gd name="T34" fmla="*/ 6 w 12"/>
                  <a:gd name="T3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" h="12">
                    <a:moveTo>
                      <a:pt x="6" y="12"/>
                    </a:moveTo>
                    <a:cubicBezTo>
                      <a:pt x="9" y="12"/>
                      <a:pt x="12" y="10"/>
                      <a:pt x="12" y="6"/>
                    </a:cubicBezTo>
                    <a:cubicBezTo>
                      <a:pt x="12" y="3"/>
                      <a:pt x="9" y="0"/>
                      <a:pt x="6" y="0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8" y="2"/>
                      <a:pt x="10" y="4"/>
                      <a:pt x="10" y="6"/>
                    </a:cubicBezTo>
                    <a:cubicBezTo>
                      <a:pt x="10" y="9"/>
                      <a:pt x="8" y="11"/>
                      <a:pt x="6" y="11"/>
                    </a:cubicBezTo>
                    <a:lnTo>
                      <a:pt x="6" y="12"/>
                    </a:lnTo>
                    <a:close/>
                    <a:moveTo>
                      <a:pt x="6" y="0"/>
                    </a:moveTo>
                    <a:cubicBezTo>
                      <a:pt x="2" y="0"/>
                      <a:pt x="0" y="3"/>
                      <a:pt x="0" y="6"/>
                    </a:cubicBezTo>
                    <a:cubicBezTo>
                      <a:pt x="0" y="10"/>
                      <a:pt x="2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3" y="11"/>
                      <a:pt x="1" y="9"/>
                      <a:pt x="1" y="6"/>
                    </a:cubicBezTo>
                    <a:cubicBezTo>
                      <a:pt x="1" y="4"/>
                      <a:pt x="3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4" name="Freeform 223"/>
              <p:cNvSpPr>
                <a:spLocks/>
              </p:cNvSpPr>
              <p:nvPr/>
            </p:nvSpPr>
            <p:spPr bwMode="auto">
              <a:xfrm>
                <a:off x="-2852738" y="4775200"/>
                <a:ext cx="209550" cy="222250"/>
              </a:xfrm>
              <a:custGeom>
                <a:avLst/>
                <a:gdLst>
                  <a:gd name="T0" fmla="*/ 46 w 56"/>
                  <a:gd name="T1" fmla="*/ 41 h 59"/>
                  <a:gd name="T2" fmla="*/ 50 w 56"/>
                  <a:gd name="T3" fmla="*/ 39 h 59"/>
                  <a:gd name="T4" fmla="*/ 55 w 56"/>
                  <a:gd name="T5" fmla="*/ 37 h 59"/>
                  <a:gd name="T6" fmla="*/ 55 w 56"/>
                  <a:gd name="T7" fmla="*/ 30 h 59"/>
                  <a:gd name="T8" fmla="*/ 54 w 56"/>
                  <a:gd name="T9" fmla="*/ 17 h 59"/>
                  <a:gd name="T10" fmla="*/ 42 w 56"/>
                  <a:gd name="T11" fmla="*/ 28 h 59"/>
                  <a:gd name="T12" fmla="*/ 37 w 56"/>
                  <a:gd name="T13" fmla="*/ 32 h 59"/>
                  <a:gd name="T14" fmla="*/ 37 w 56"/>
                  <a:gd name="T15" fmla="*/ 28 h 59"/>
                  <a:gd name="T16" fmla="*/ 42 w 56"/>
                  <a:gd name="T17" fmla="*/ 20 h 59"/>
                  <a:gd name="T18" fmla="*/ 38 w 56"/>
                  <a:gd name="T19" fmla="*/ 12 h 59"/>
                  <a:gd name="T20" fmla="*/ 28 w 56"/>
                  <a:gd name="T21" fmla="*/ 0 h 59"/>
                  <a:gd name="T22" fmla="*/ 28 w 56"/>
                  <a:gd name="T23" fmla="*/ 0 h 59"/>
                  <a:gd name="T24" fmla="*/ 28 w 56"/>
                  <a:gd name="T25" fmla="*/ 0 h 59"/>
                  <a:gd name="T26" fmla="*/ 28 w 56"/>
                  <a:gd name="T27" fmla="*/ 0 h 59"/>
                  <a:gd name="T28" fmla="*/ 28 w 56"/>
                  <a:gd name="T29" fmla="*/ 0 h 59"/>
                  <a:gd name="T30" fmla="*/ 18 w 56"/>
                  <a:gd name="T31" fmla="*/ 12 h 59"/>
                  <a:gd name="T32" fmla="*/ 14 w 56"/>
                  <a:gd name="T33" fmla="*/ 20 h 59"/>
                  <a:gd name="T34" fmla="*/ 18 w 56"/>
                  <a:gd name="T35" fmla="*/ 28 h 59"/>
                  <a:gd name="T36" fmla="*/ 19 w 56"/>
                  <a:gd name="T37" fmla="*/ 32 h 59"/>
                  <a:gd name="T38" fmla="*/ 14 w 56"/>
                  <a:gd name="T39" fmla="*/ 28 h 59"/>
                  <a:gd name="T40" fmla="*/ 2 w 56"/>
                  <a:gd name="T41" fmla="*/ 17 h 59"/>
                  <a:gd name="T42" fmla="*/ 1 w 56"/>
                  <a:gd name="T43" fmla="*/ 30 h 59"/>
                  <a:gd name="T44" fmla="*/ 1 w 56"/>
                  <a:gd name="T45" fmla="*/ 37 h 59"/>
                  <a:gd name="T46" fmla="*/ 6 w 56"/>
                  <a:gd name="T47" fmla="*/ 39 h 59"/>
                  <a:gd name="T48" fmla="*/ 10 w 56"/>
                  <a:gd name="T49" fmla="*/ 41 h 59"/>
                  <a:gd name="T50" fmla="*/ 9 w 56"/>
                  <a:gd name="T51" fmla="*/ 44 h 59"/>
                  <a:gd name="T52" fmla="*/ 1 w 56"/>
                  <a:gd name="T53" fmla="*/ 41 h 59"/>
                  <a:gd name="T54" fmla="*/ 13 w 56"/>
                  <a:gd name="T55" fmla="*/ 58 h 59"/>
                  <a:gd name="T56" fmla="*/ 19 w 56"/>
                  <a:gd name="T57" fmla="*/ 57 h 59"/>
                  <a:gd name="T58" fmla="*/ 25 w 56"/>
                  <a:gd name="T59" fmla="*/ 53 h 59"/>
                  <a:gd name="T60" fmla="*/ 27 w 56"/>
                  <a:gd name="T61" fmla="*/ 53 h 59"/>
                  <a:gd name="T62" fmla="*/ 27 w 56"/>
                  <a:gd name="T63" fmla="*/ 50 h 59"/>
                  <a:gd name="T64" fmla="*/ 28 w 56"/>
                  <a:gd name="T65" fmla="*/ 26 h 59"/>
                  <a:gd name="T66" fmla="*/ 29 w 56"/>
                  <a:gd name="T67" fmla="*/ 50 h 59"/>
                  <a:gd name="T68" fmla="*/ 29 w 56"/>
                  <a:gd name="T69" fmla="*/ 53 h 59"/>
                  <a:gd name="T70" fmla="*/ 31 w 56"/>
                  <a:gd name="T71" fmla="*/ 53 h 59"/>
                  <a:gd name="T72" fmla="*/ 37 w 56"/>
                  <a:gd name="T73" fmla="*/ 57 h 59"/>
                  <a:gd name="T74" fmla="*/ 43 w 56"/>
                  <a:gd name="T75" fmla="*/ 58 h 59"/>
                  <a:gd name="T76" fmla="*/ 55 w 56"/>
                  <a:gd name="T77" fmla="*/ 41 h 59"/>
                  <a:gd name="T78" fmla="*/ 47 w 56"/>
                  <a:gd name="T79" fmla="*/ 44 h 59"/>
                  <a:gd name="T80" fmla="*/ 46 w 56"/>
                  <a:gd name="T81" fmla="*/ 4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6" h="59">
                    <a:moveTo>
                      <a:pt x="46" y="41"/>
                    </a:moveTo>
                    <a:cubicBezTo>
                      <a:pt x="47" y="40"/>
                      <a:pt x="49" y="39"/>
                      <a:pt x="50" y="39"/>
                    </a:cubicBezTo>
                    <a:cubicBezTo>
                      <a:pt x="52" y="38"/>
                      <a:pt x="53" y="38"/>
                      <a:pt x="55" y="37"/>
                    </a:cubicBezTo>
                    <a:cubicBezTo>
                      <a:pt x="55" y="35"/>
                      <a:pt x="56" y="32"/>
                      <a:pt x="55" y="30"/>
                    </a:cubicBezTo>
                    <a:cubicBezTo>
                      <a:pt x="55" y="26"/>
                      <a:pt x="54" y="22"/>
                      <a:pt x="54" y="17"/>
                    </a:cubicBezTo>
                    <a:cubicBezTo>
                      <a:pt x="49" y="20"/>
                      <a:pt x="43" y="22"/>
                      <a:pt x="42" y="28"/>
                    </a:cubicBezTo>
                    <a:cubicBezTo>
                      <a:pt x="41" y="30"/>
                      <a:pt x="39" y="33"/>
                      <a:pt x="37" y="32"/>
                    </a:cubicBezTo>
                    <a:cubicBezTo>
                      <a:pt x="36" y="31"/>
                      <a:pt x="37" y="29"/>
                      <a:pt x="37" y="28"/>
                    </a:cubicBezTo>
                    <a:cubicBezTo>
                      <a:pt x="39" y="25"/>
                      <a:pt x="42" y="23"/>
                      <a:pt x="42" y="20"/>
                    </a:cubicBezTo>
                    <a:cubicBezTo>
                      <a:pt x="42" y="17"/>
                      <a:pt x="40" y="14"/>
                      <a:pt x="38" y="12"/>
                    </a:cubicBezTo>
                    <a:cubicBezTo>
                      <a:pt x="35" y="8"/>
                      <a:pt x="31" y="5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5" y="5"/>
                      <a:pt x="21" y="8"/>
                      <a:pt x="18" y="12"/>
                    </a:cubicBezTo>
                    <a:cubicBezTo>
                      <a:pt x="16" y="14"/>
                      <a:pt x="14" y="17"/>
                      <a:pt x="14" y="20"/>
                    </a:cubicBezTo>
                    <a:cubicBezTo>
                      <a:pt x="14" y="23"/>
                      <a:pt x="17" y="25"/>
                      <a:pt x="18" y="28"/>
                    </a:cubicBezTo>
                    <a:cubicBezTo>
                      <a:pt x="19" y="29"/>
                      <a:pt x="20" y="31"/>
                      <a:pt x="19" y="32"/>
                    </a:cubicBezTo>
                    <a:cubicBezTo>
                      <a:pt x="16" y="33"/>
                      <a:pt x="15" y="30"/>
                      <a:pt x="14" y="28"/>
                    </a:cubicBezTo>
                    <a:cubicBezTo>
                      <a:pt x="13" y="22"/>
                      <a:pt x="7" y="20"/>
                      <a:pt x="2" y="17"/>
                    </a:cubicBezTo>
                    <a:cubicBezTo>
                      <a:pt x="2" y="22"/>
                      <a:pt x="1" y="26"/>
                      <a:pt x="1" y="30"/>
                    </a:cubicBezTo>
                    <a:cubicBezTo>
                      <a:pt x="0" y="32"/>
                      <a:pt x="1" y="35"/>
                      <a:pt x="1" y="37"/>
                    </a:cubicBezTo>
                    <a:cubicBezTo>
                      <a:pt x="3" y="38"/>
                      <a:pt x="4" y="38"/>
                      <a:pt x="6" y="39"/>
                    </a:cubicBezTo>
                    <a:cubicBezTo>
                      <a:pt x="7" y="39"/>
                      <a:pt x="9" y="40"/>
                      <a:pt x="10" y="41"/>
                    </a:cubicBezTo>
                    <a:cubicBezTo>
                      <a:pt x="11" y="42"/>
                      <a:pt x="11" y="44"/>
                      <a:pt x="9" y="44"/>
                    </a:cubicBezTo>
                    <a:cubicBezTo>
                      <a:pt x="6" y="43"/>
                      <a:pt x="4" y="40"/>
                      <a:pt x="1" y="41"/>
                    </a:cubicBezTo>
                    <a:cubicBezTo>
                      <a:pt x="2" y="48"/>
                      <a:pt x="6" y="55"/>
                      <a:pt x="13" y="58"/>
                    </a:cubicBezTo>
                    <a:cubicBezTo>
                      <a:pt x="16" y="59"/>
                      <a:pt x="17" y="59"/>
                      <a:pt x="19" y="57"/>
                    </a:cubicBezTo>
                    <a:cubicBezTo>
                      <a:pt x="21" y="56"/>
                      <a:pt x="22" y="54"/>
                      <a:pt x="25" y="53"/>
                    </a:cubicBezTo>
                    <a:cubicBezTo>
                      <a:pt x="26" y="53"/>
                      <a:pt x="26" y="54"/>
                      <a:pt x="27" y="53"/>
                    </a:cubicBezTo>
                    <a:cubicBezTo>
                      <a:pt x="27" y="52"/>
                      <a:pt x="27" y="51"/>
                      <a:pt x="27" y="50"/>
                    </a:cubicBezTo>
                    <a:cubicBezTo>
                      <a:pt x="27" y="41"/>
                      <a:pt x="28" y="36"/>
                      <a:pt x="28" y="26"/>
                    </a:cubicBezTo>
                    <a:cubicBezTo>
                      <a:pt x="28" y="36"/>
                      <a:pt x="29" y="41"/>
                      <a:pt x="29" y="50"/>
                    </a:cubicBezTo>
                    <a:cubicBezTo>
                      <a:pt x="29" y="51"/>
                      <a:pt x="29" y="52"/>
                      <a:pt x="29" y="53"/>
                    </a:cubicBezTo>
                    <a:cubicBezTo>
                      <a:pt x="29" y="54"/>
                      <a:pt x="30" y="53"/>
                      <a:pt x="31" y="53"/>
                    </a:cubicBezTo>
                    <a:cubicBezTo>
                      <a:pt x="34" y="54"/>
                      <a:pt x="35" y="56"/>
                      <a:pt x="37" y="57"/>
                    </a:cubicBezTo>
                    <a:cubicBezTo>
                      <a:pt x="39" y="59"/>
                      <a:pt x="40" y="59"/>
                      <a:pt x="43" y="58"/>
                    </a:cubicBezTo>
                    <a:cubicBezTo>
                      <a:pt x="50" y="55"/>
                      <a:pt x="54" y="48"/>
                      <a:pt x="55" y="41"/>
                    </a:cubicBezTo>
                    <a:cubicBezTo>
                      <a:pt x="52" y="40"/>
                      <a:pt x="50" y="43"/>
                      <a:pt x="47" y="44"/>
                    </a:cubicBezTo>
                    <a:cubicBezTo>
                      <a:pt x="45" y="44"/>
                      <a:pt x="45" y="42"/>
                      <a:pt x="4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5" name="Rectangle 224"/>
              <p:cNvSpPr>
                <a:spLocks noChangeArrowheads="1"/>
              </p:cNvSpPr>
              <p:nvPr/>
            </p:nvSpPr>
            <p:spPr bwMode="auto">
              <a:xfrm>
                <a:off x="-2755900" y="4983163"/>
                <a:ext cx="15875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6" name="Freeform 225"/>
              <p:cNvSpPr>
                <a:spLocks/>
              </p:cNvSpPr>
              <p:nvPr/>
            </p:nvSpPr>
            <p:spPr bwMode="auto">
              <a:xfrm>
                <a:off x="-1906588" y="4062412"/>
                <a:ext cx="55563" cy="71438"/>
              </a:xfrm>
              <a:custGeom>
                <a:avLst/>
                <a:gdLst>
                  <a:gd name="T0" fmla="*/ 0 w 15"/>
                  <a:gd name="T1" fmla="*/ 0 h 19"/>
                  <a:gd name="T2" fmla="*/ 6 w 15"/>
                  <a:gd name="T3" fmla="*/ 19 h 19"/>
                  <a:gd name="T4" fmla="*/ 15 w 15"/>
                  <a:gd name="T5" fmla="*/ 0 h 19"/>
                  <a:gd name="T6" fmla="*/ 0 w 15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9">
                    <a:moveTo>
                      <a:pt x="0" y="0"/>
                    </a:moveTo>
                    <a:cubicBezTo>
                      <a:pt x="0" y="8"/>
                      <a:pt x="3" y="15"/>
                      <a:pt x="6" y="19"/>
                    </a:cubicBezTo>
                    <a:cubicBezTo>
                      <a:pt x="11" y="14"/>
                      <a:pt x="15" y="8"/>
                      <a:pt x="1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7" name="Freeform 226"/>
              <p:cNvSpPr>
                <a:spLocks/>
              </p:cNvSpPr>
              <p:nvPr/>
            </p:nvSpPr>
            <p:spPr bwMode="auto">
              <a:xfrm>
                <a:off x="-1906588" y="3971925"/>
                <a:ext cx="55563" cy="71438"/>
              </a:xfrm>
              <a:custGeom>
                <a:avLst/>
                <a:gdLst>
                  <a:gd name="T0" fmla="*/ 6 w 15"/>
                  <a:gd name="T1" fmla="*/ 0 h 19"/>
                  <a:gd name="T2" fmla="*/ 0 w 15"/>
                  <a:gd name="T3" fmla="*/ 19 h 19"/>
                  <a:gd name="T4" fmla="*/ 15 w 15"/>
                  <a:gd name="T5" fmla="*/ 19 h 19"/>
                  <a:gd name="T6" fmla="*/ 6 w 15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9">
                    <a:moveTo>
                      <a:pt x="6" y="0"/>
                    </a:moveTo>
                    <a:cubicBezTo>
                      <a:pt x="3" y="5"/>
                      <a:pt x="0" y="11"/>
                      <a:pt x="0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1"/>
                      <a:pt x="11" y="5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8" name="Freeform 227"/>
              <p:cNvSpPr>
                <a:spLocks/>
              </p:cNvSpPr>
              <p:nvPr/>
            </p:nvSpPr>
            <p:spPr bwMode="auto">
              <a:xfrm>
                <a:off x="-1951038" y="3941762"/>
                <a:ext cx="52388" cy="101600"/>
              </a:xfrm>
              <a:custGeom>
                <a:avLst/>
                <a:gdLst>
                  <a:gd name="T0" fmla="*/ 0 w 14"/>
                  <a:gd name="T1" fmla="*/ 0 h 27"/>
                  <a:gd name="T2" fmla="*/ 0 w 14"/>
                  <a:gd name="T3" fmla="*/ 27 h 27"/>
                  <a:gd name="T4" fmla="*/ 7 w 14"/>
                  <a:gd name="T5" fmla="*/ 27 h 27"/>
                  <a:gd name="T6" fmla="*/ 14 w 14"/>
                  <a:gd name="T7" fmla="*/ 5 h 27"/>
                  <a:gd name="T8" fmla="*/ 0 w 1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0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18"/>
                      <a:pt x="10" y="10"/>
                      <a:pt x="14" y="5"/>
                    </a:cubicBezTo>
                    <a:cubicBezTo>
                      <a:pt x="10" y="2"/>
                      <a:pt x="5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9" name="Freeform 228"/>
              <p:cNvSpPr>
                <a:spLocks/>
              </p:cNvSpPr>
              <p:nvPr/>
            </p:nvSpPr>
            <p:spPr bwMode="auto">
              <a:xfrm>
                <a:off x="-2022475" y="4062412"/>
                <a:ext cx="52388" cy="101600"/>
              </a:xfrm>
              <a:custGeom>
                <a:avLst/>
                <a:gdLst>
                  <a:gd name="T0" fmla="*/ 14 w 14"/>
                  <a:gd name="T1" fmla="*/ 27 h 27"/>
                  <a:gd name="T2" fmla="*/ 14 w 14"/>
                  <a:gd name="T3" fmla="*/ 0 h 27"/>
                  <a:gd name="T4" fmla="*/ 7 w 14"/>
                  <a:gd name="T5" fmla="*/ 0 h 27"/>
                  <a:gd name="T6" fmla="*/ 0 w 14"/>
                  <a:gd name="T7" fmla="*/ 22 h 27"/>
                  <a:gd name="T8" fmla="*/ 14 w 14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14" y="27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9"/>
                      <a:pt x="4" y="17"/>
                      <a:pt x="0" y="22"/>
                    </a:cubicBezTo>
                    <a:cubicBezTo>
                      <a:pt x="4" y="25"/>
                      <a:pt x="9" y="27"/>
                      <a:pt x="1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0" name="Freeform 229"/>
              <p:cNvSpPr>
                <a:spLocks/>
              </p:cNvSpPr>
              <p:nvPr/>
            </p:nvSpPr>
            <p:spPr bwMode="auto">
              <a:xfrm>
                <a:off x="-2022475" y="3941762"/>
                <a:ext cx="52388" cy="101600"/>
              </a:xfrm>
              <a:custGeom>
                <a:avLst/>
                <a:gdLst>
                  <a:gd name="T0" fmla="*/ 7 w 14"/>
                  <a:gd name="T1" fmla="*/ 27 h 27"/>
                  <a:gd name="T2" fmla="*/ 14 w 14"/>
                  <a:gd name="T3" fmla="*/ 27 h 27"/>
                  <a:gd name="T4" fmla="*/ 14 w 14"/>
                  <a:gd name="T5" fmla="*/ 0 h 27"/>
                  <a:gd name="T6" fmla="*/ 0 w 14"/>
                  <a:gd name="T7" fmla="*/ 5 h 27"/>
                  <a:gd name="T8" fmla="*/ 7 w 14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7" y="27"/>
                    </a:move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9" y="0"/>
                      <a:pt x="4" y="2"/>
                      <a:pt x="0" y="5"/>
                    </a:cubicBezTo>
                    <a:cubicBezTo>
                      <a:pt x="4" y="10"/>
                      <a:pt x="7" y="18"/>
                      <a:pt x="7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1" name="Freeform 230"/>
              <p:cNvSpPr>
                <a:spLocks/>
              </p:cNvSpPr>
              <p:nvPr/>
            </p:nvSpPr>
            <p:spPr bwMode="auto">
              <a:xfrm>
                <a:off x="-2071688" y="4062412"/>
                <a:ext cx="55563" cy="71438"/>
              </a:xfrm>
              <a:custGeom>
                <a:avLst/>
                <a:gdLst>
                  <a:gd name="T0" fmla="*/ 10 w 15"/>
                  <a:gd name="T1" fmla="*/ 19 h 19"/>
                  <a:gd name="T2" fmla="*/ 15 w 15"/>
                  <a:gd name="T3" fmla="*/ 0 h 19"/>
                  <a:gd name="T4" fmla="*/ 0 w 15"/>
                  <a:gd name="T5" fmla="*/ 0 h 19"/>
                  <a:gd name="T6" fmla="*/ 10 w 15"/>
                  <a:gd name="T7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9">
                    <a:moveTo>
                      <a:pt x="10" y="19"/>
                    </a:moveTo>
                    <a:cubicBezTo>
                      <a:pt x="13" y="14"/>
                      <a:pt x="15" y="8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8"/>
                      <a:pt x="4" y="14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2" name="Freeform 231"/>
              <p:cNvSpPr>
                <a:spLocks/>
              </p:cNvSpPr>
              <p:nvPr/>
            </p:nvSpPr>
            <p:spPr bwMode="auto">
              <a:xfrm>
                <a:off x="-2071688" y="3971925"/>
                <a:ext cx="55563" cy="71438"/>
              </a:xfrm>
              <a:custGeom>
                <a:avLst/>
                <a:gdLst>
                  <a:gd name="T0" fmla="*/ 10 w 15"/>
                  <a:gd name="T1" fmla="*/ 0 h 19"/>
                  <a:gd name="T2" fmla="*/ 0 w 15"/>
                  <a:gd name="T3" fmla="*/ 19 h 19"/>
                  <a:gd name="T4" fmla="*/ 15 w 15"/>
                  <a:gd name="T5" fmla="*/ 19 h 19"/>
                  <a:gd name="T6" fmla="*/ 10 w 15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9">
                    <a:moveTo>
                      <a:pt x="10" y="0"/>
                    </a:moveTo>
                    <a:cubicBezTo>
                      <a:pt x="4" y="5"/>
                      <a:pt x="1" y="12"/>
                      <a:pt x="0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1"/>
                      <a:pt x="13" y="5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3" name="Freeform 232"/>
              <p:cNvSpPr>
                <a:spLocks/>
              </p:cNvSpPr>
              <p:nvPr/>
            </p:nvSpPr>
            <p:spPr bwMode="auto">
              <a:xfrm>
                <a:off x="-1951038" y="4062412"/>
                <a:ext cx="52388" cy="101600"/>
              </a:xfrm>
              <a:custGeom>
                <a:avLst/>
                <a:gdLst>
                  <a:gd name="T0" fmla="*/ 0 w 14"/>
                  <a:gd name="T1" fmla="*/ 27 h 27"/>
                  <a:gd name="T2" fmla="*/ 14 w 14"/>
                  <a:gd name="T3" fmla="*/ 22 h 27"/>
                  <a:gd name="T4" fmla="*/ 7 w 14"/>
                  <a:gd name="T5" fmla="*/ 0 h 27"/>
                  <a:gd name="T6" fmla="*/ 0 w 14"/>
                  <a:gd name="T7" fmla="*/ 0 h 27"/>
                  <a:gd name="T8" fmla="*/ 0 w 14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0" y="27"/>
                    </a:moveTo>
                    <a:cubicBezTo>
                      <a:pt x="5" y="27"/>
                      <a:pt x="10" y="25"/>
                      <a:pt x="14" y="22"/>
                    </a:cubicBezTo>
                    <a:cubicBezTo>
                      <a:pt x="10" y="17"/>
                      <a:pt x="7" y="9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4" name="Freeform 233"/>
              <p:cNvSpPr>
                <a:spLocks noEditPoints="1"/>
              </p:cNvSpPr>
              <p:nvPr/>
            </p:nvSpPr>
            <p:spPr bwMode="auto">
              <a:xfrm>
                <a:off x="-2184400" y="742950"/>
                <a:ext cx="296863" cy="296863"/>
              </a:xfrm>
              <a:custGeom>
                <a:avLst/>
                <a:gdLst>
                  <a:gd name="T0" fmla="*/ 40 w 79"/>
                  <a:gd name="T1" fmla="*/ 79 h 79"/>
                  <a:gd name="T2" fmla="*/ 79 w 79"/>
                  <a:gd name="T3" fmla="*/ 40 h 79"/>
                  <a:gd name="T4" fmla="*/ 40 w 79"/>
                  <a:gd name="T5" fmla="*/ 0 h 79"/>
                  <a:gd name="T6" fmla="*/ 40 w 79"/>
                  <a:gd name="T7" fmla="*/ 0 h 79"/>
                  <a:gd name="T8" fmla="*/ 40 w 79"/>
                  <a:gd name="T9" fmla="*/ 28 h 79"/>
                  <a:gd name="T10" fmla="*/ 60 w 79"/>
                  <a:gd name="T11" fmla="*/ 20 h 79"/>
                  <a:gd name="T12" fmla="*/ 47 w 79"/>
                  <a:gd name="T13" fmla="*/ 47 h 79"/>
                  <a:gd name="T14" fmla="*/ 40 w 79"/>
                  <a:gd name="T15" fmla="*/ 51 h 79"/>
                  <a:gd name="T16" fmla="*/ 40 w 79"/>
                  <a:gd name="T17" fmla="*/ 79 h 79"/>
                  <a:gd name="T18" fmla="*/ 40 w 79"/>
                  <a:gd name="T19" fmla="*/ 0 h 79"/>
                  <a:gd name="T20" fmla="*/ 0 w 79"/>
                  <a:gd name="T21" fmla="*/ 40 h 79"/>
                  <a:gd name="T22" fmla="*/ 40 w 79"/>
                  <a:gd name="T23" fmla="*/ 79 h 79"/>
                  <a:gd name="T24" fmla="*/ 40 w 79"/>
                  <a:gd name="T25" fmla="*/ 51 h 79"/>
                  <a:gd name="T26" fmla="*/ 20 w 79"/>
                  <a:gd name="T27" fmla="*/ 60 h 79"/>
                  <a:gd name="T28" fmla="*/ 32 w 79"/>
                  <a:gd name="T29" fmla="*/ 32 h 79"/>
                  <a:gd name="T30" fmla="*/ 32 w 79"/>
                  <a:gd name="T31" fmla="*/ 32 h 79"/>
                  <a:gd name="T32" fmla="*/ 40 w 79"/>
                  <a:gd name="T33" fmla="*/ 28 h 79"/>
                  <a:gd name="T34" fmla="*/ 40 w 79"/>
                  <a:gd name="T35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" h="79">
                    <a:moveTo>
                      <a:pt x="40" y="79"/>
                    </a:moveTo>
                    <a:cubicBezTo>
                      <a:pt x="61" y="79"/>
                      <a:pt x="79" y="61"/>
                      <a:pt x="79" y="40"/>
                    </a:cubicBezTo>
                    <a:cubicBezTo>
                      <a:pt x="79" y="18"/>
                      <a:pt x="61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79"/>
                      <a:pt x="40" y="79"/>
                      <a:pt x="40" y="79"/>
                    </a:cubicBezTo>
                    <a:close/>
                    <a:moveTo>
                      <a:pt x="40" y="0"/>
                    </a:moveTo>
                    <a:cubicBezTo>
                      <a:pt x="18" y="0"/>
                      <a:pt x="0" y="18"/>
                      <a:pt x="0" y="40"/>
                    </a:cubicBezTo>
                    <a:cubicBezTo>
                      <a:pt x="0" y="61"/>
                      <a:pt x="18" y="79"/>
                      <a:pt x="40" y="79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40" y="28"/>
                      <a:pt x="40" y="28"/>
                      <a:pt x="40" y="28"/>
                    </a:cubicBez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5" name="Oval 234"/>
              <p:cNvSpPr>
                <a:spLocks noChangeArrowheads="1"/>
              </p:cNvSpPr>
              <p:nvPr/>
            </p:nvSpPr>
            <p:spPr bwMode="auto">
              <a:xfrm>
                <a:off x="-2052638" y="874712"/>
                <a:ext cx="33338" cy="333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6" name="Freeform 235"/>
              <p:cNvSpPr>
                <a:spLocks noEditPoints="1"/>
              </p:cNvSpPr>
              <p:nvPr/>
            </p:nvSpPr>
            <p:spPr bwMode="auto">
              <a:xfrm>
                <a:off x="-4738688" y="6694488"/>
                <a:ext cx="239713" cy="120650"/>
              </a:xfrm>
              <a:custGeom>
                <a:avLst/>
                <a:gdLst>
                  <a:gd name="T0" fmla="*/ 55 w 64"/>
                  <a:gd name="T1" fmla="*/ 23 h 32"/>
                  <a:gd name="T2" fmla="*/ 64 w 64"/>
                  <a:gd name="T3" fmla="*/ 12 h 32"/>
                  <a:gd name="T4" fmla="*/ 55 w 64"/>
                  <a:gd name="T5" fmla="*/ 1 h 32"/>
                  <a:gd name="T6" fmla="*/ 55 w 64"/>
                  <a:gd name="T7" fmla="*/ 6 h 32"/>
                  <a:gd name="T8" fmla="*/ 59 w 64"/>
                  <a:gd name="T9" fmla="*/ 12 h 32"/>
                  <a:gd name="T10" fmla="*/ 55 w 64"/>
                  <a:gd name="T11" fmla="*/ 18 h 32"/>
                  <a:gd name="T12" fmla="*/ 55 w 64"/>
                  <a:gd name="T13" fmla="*/ 23 h 32"/>
                  <a:gd name="T14" fmla="*/ 27 w 64"/>
                  <a:gd name="T15" fmla="*/ 32 h 32"/>
                  <a:gd name="T16" fmla="*/ 48 w 64"/>
                  <a:gd name="T17" fmla="*/ 22 h 32"/>
                  <a:gd name="T18" fmla="*/ 53 w 64"/>
                  <a:gd name="T19" fmla="*/ 23 h 32"/>
                  <a:gd name="T20" fmla="*/ 55 w 64"/>
                  <a:gd name="T21" fmla="*/ 23 h 32"/>
                  <a:gd name="T22" fmla="*/ 55 w 64"/>
                  <a:gd name="T23" fmla="*/ 18 h 32"/>
                  <a:gd name="T24" fmla="*/ 53 w 64"/>
                  <a:gd name="T25" fmla="*/ 18 h 32"/>
                  <a:gd name="T26" fmla="*/ 51 w 64"/>
                  <a:gd name="T27" fmla="*/ 18 h 32"/>
                  <a:gd name="T28" fmla="*/ 54 w 64"/>
                  <a:gd name="T29" fmla="*/ 5 h 32"/>
                  <a:gd name="T30" fmla="*/ 54 w 64"/>
                  <a:gd name="T31" fmla="*/ 5 h 32"/>
                  <a:gd name="T32" fmla="*/ 54 w 64"/>
                  <a:gd name="T33" fmla="*/ 5 h 32"/>
                  <a:gd name="T34" fmla="*/ 55 w 64"/>
                  <a:gd name="T35" fmla="*/ 6 h 32"/>
                  <a:gd name="T36" fmla="*/ 55 w 64"/>
                  <a:gd name="T37" fmla="*/ 1 h 32"/>
                  <a:gd name="T38" fmla="*/ 53 w 64"/>
                  <a:gd name="T39" fmla="*/ 0 h 32"/>
                  <a:gd name="T40" fmla="*/ 53 w 64"/>
                  <a:gd name="T41" fmla="*/ 0 h 32"/>
                  <a:gd name="T42" fmla="*/ 1 w 64"/>
                  <a:gd name="T43" fmla="*/ 0 h 32"/>
                  <a:gd name="T44" fmla="*/ 0 w 64"/>
                  <a:gd name="T45" fmla="*/ 5 h 32"/>
                  <a:gd name="T46" fmla="*/ 27 w 64"/>
                  <a:gd name="T4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4" h="32">
                    <a:moveTo>
                      <a:pt x="55" y="23"/>
                    </a:moveTo>
                    <a:cubicBezTo>
                      <a:pt x="60" y="22"/>
                      <a:pt x="64" y="17"/>
                      <a:pt x="64" y="12"/>
                    </a:cubicBezTo>
                    <a:cubicBezTo>
                      <a:pt x="64" y="6"/>
                      <a:pt x="60" y="2"/>
                      <a:pt x="55" y="1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7" y="7"/>
                      <a:pt x="59" y="9"/>
                      <a:pt x="59" y="12"/>
                    </a:cubicBezTo>
                    <a:cubicBezTo>
                      <a:pt x="59" y="14"/>
                      <a:pt x="57" y="17"/>
                      <a:pt x="55" y="18"/>
                    </a:cubicBezTo>
                    <a:lnTo>
                      <a:pt x="55" y="23"/>
                    </a:lnTo>
                    <a:close/>
                    <a:moveTo>
                      <a:pt x="27" y="32"/>
                    </a:moveTo>
                    <a:cubicBezTo>
                      <a:pt x="35" y="32"/>
                      <a:pt x="43" y="28"/>
                      <a:pt x="48" y="22"/>
                    </a:cubicBezTo>
                    <a:cubicBezTo>
                      <a:pt x="49" y="23"/>
                      <a:pt x="51" y="23"/>
                      <a:pt x="53" y="23"/>
                    </a:cubicBezTo>
                    <a:cubicBezTo>
                      <a:pt x="53" y="23"/>
                      <a:pt x="54" y="23"/>
                      <a:pt x="55" y="23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4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8"/>
                    </a:cubicBezTo>
                    <a:cubicBezTo>
                      <a:pt x="52" y="14"/>
                      <a:pt x="54" y="10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6"/>
                      <a:pt x="55" y="6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4" y="0"/>
                      <a:pt x="54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0" y="4"/>
                      <a:pt x="0" y="5"/>
                    </a:cubicBezTo>
                    <a:cubicBezTo>
                      <a:pt x="0" y="20"/>
                      <a:pt x="12" y="32"/>
                      <a:pt x="27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7" name="Rectangle 236"/>
              <p:cNvSpPr>
                <a:spLocks noChangeArrowheads="1"/>
              </p:cNvSpPr>
              <p:nvPr/>
            </p:nvSpPr>
            <p:spPr bwMode="auto">
              <a:xfrm>
                <a:off x="-4738688" y="6826250"/>
                <a:ext cx="217488" cy="190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8" name="Freeform 237"/>
              <p:cNvSpPr>
                <a:spLocks/>
              </p:cNvSpPr>
              <p:nvPr/>
            </p:nvSpPr>
            <p:spPr bwMode="auto">
              <a:xfrm>
                <a:off x="-4689475" y="6589713"/>
                <a:ext cx="41275" cy="101600"/>
              </a:xfrm>
              <a:custGeom>
                <a:avLst/>
                <a:gdLst>
                  <a:gd name="T0" fmla="*/ 4 w 11"/>
                  <a:gd name="T1" fmla="*/ 20 h 27"/>
                  <a:gd name="T2" fmla="*/ 5 w 11"/>
                  <a:gd name="T3" fmla="*/ 25 h 27"/>
                  <a:gd name="T4" fmla="*/ 10 w 11"/>
                  <a:gd name="T5" fmla="*/ 16 h 27"/>
                  <a:gd name="T6" fmla="*/ 7 w 11"/>
                  <a:gd name="T7" fmla="*/ 11 h 27"/>
                  <a:gd name="T8" fmla="*/ 7 w 11"/>
                  <a:gd name="T9" fmla="*/ 7 h 27"/>
                  <a:gd name="T10" fmla="*/ 4 w 11"/>
                  <a:gd name="T11" fmla="*/ 2 h 27"/>
                  <a:gd name="T12" fmla="*/ 2 w 11"/>
                  <a:gd name="T13" fmla="*/ 11 h 27"/>
                  <a:gd name="T14" fmla="*/ 4 w 11"/>
                  <a:gd name="T15" fmla="*/ 2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27">
                    <a:moveTo>
                      <a:pt x="4" y="20"/>
                    </a:moveTo>
                    <a:cubicBezTo>
                      <a:pt x="1" y="21"/>
                      <a:pt x="2" y="27"/>
                      <a:pt x="5" y="25"/>
                    </a:cubicBezTo>
                    <a:cubicBezTo>
                      <a:pt x="9" y="24"/>
                      <a:pt x="11" y="20"/>
                      <a:pt x="10" y="16"/>
                    </a:cubicBezTo>
                    <a:cubicBezTo>
                      <a:pt x="9" y="14"/>
                      <a:pt x="8" y="13"/>
                      <a:pt x="7" y="11"/>
                    </a:cubicBezTo>
                    <a:cubicBezTo>
                      <a:pt x="7" y="10"/>
                      <a:pt x="6" y="8"/>
                      <a:pt x="7" y="7"/>
                    </a:cubicBezTo>
                    <a:cubicBezTo>
                      <a:pt x="10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2" y="11"/>
                    </a:cubicBezTo>
                    <a:cubicBezTo>
                      <a:pt x="2" y="13"/>
                      <a:pt x="6" y="19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9" name="Freeform 238"/>
              <p:cNvSpPr>
                <a:spLocks/>
              </p:cNvSpPr>
              <p:nvPr/>
            </p:nvSpPr>
            <p:spPr bwMode="auto">
              <a:xfrm>
                <a:off x="-4633913" y="6589713"/>
                <a:ext cx="41275" cy="101600"/>
              </a:xfrm>
              <a:custGeom>
                <a:avLst/>
                <a:gdLst>
                  <a:gd name="T0" fmla="*/ 4 w 11"/>
                  <a:gd name="T1" fmla="*/ 20 h 27"/>
                  <a:gd name="T2" fmla="*/ 5 w 11"/>
                  <a:gd name="T3" fmla="*/ 25 h 27"/>
                  <a:gd name="T4" fmla="*/ 10 w 11"/>
                  <a:gd name="T5" fmla="*/ 16 h 27"/>
                  <a:gd name="T6" fmla="*/ 7 w 11"/>
                  <a:gd name="T7" fmla="*/ 11 h 27"/>
                  <a:gd name="T8" fmla="*/ 7 w 11"/>
                  <a:gd name="T9" fmla="*/ 7 h 27"/>
                  <a:gd name="T10" fmla="*/ 4 w 11"/>
                  <a:gd name="T11" fmla="*/ 2 h 27"/>
                  <a:gd name="T12" fmla="*/ 2 w 11"/>
                  <a:gd name="T13" fmla="*/ 11 h 27"/>
                  <a:gd name="T14" fmla="*/ 4 w 11"/>
                  <a:gd name="T15" fmla="*/ 2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27">
                    <a:moveTo>
                      <a:pt x="4" y="20"/>
                    </a:moveTo>
                    <a:cubicBezTo>
                      <a:pt x="1" y="21"/>
                      <a:pt x="2" y="27"/>
                      <a:pt x="5" y="25"/>
                    </a:cubicBezTo>
                    <a:cubicBezTo>
                      <a:pt x="9" y="24"/>
                      <a:pt x="11" y="20"/>
                      <a:pt x="10" y="16"/>
                    </a:cubicBezTo>
                    <a:cubicBezTo>
                      <a:pt x="9" y="14"/>
                      <a:pt x="8" y="13"/>
                      <a:pt x="7" y="11"/>
                    </a:cubicBezTo>
                    <a:cubicBezTo>
                      <a:pt x="7" y="10"/>
                      <a:pt x="6" y="8"/>
                      <a:pt x="7" y="7"/>
                    </a:cubicBezTo>
                    <a:cubicBezTo>
                      <a:pt x="10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2" y="11"/>
                    </a:cubicBezTo>
                    <a:cubicBezTo>
                      <a:pt x="2" y="13"/>
                      <a:pt x="6" y="19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0" name="Oval 239"/>
              <p:cNvSpPr>
                <a:spLocks noChangeArrowheads="1"/>
              </p:cNvSpPr>
              <p:nvPr/>
            </p:nvSpPr>
            <p:spPr bwMode="auto">
              <a:xfrm>
                <a:off x="-1335088" y="2593975"/>
                <a:ext cx="22225" cy="269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1" name="Oval 240"/>
              <p:cNvSpPr>
                <a:spLocks noChangeArrowheads="1"/>
              </p:cNvSpPr>
              <p:nvPr/>
            </p:nvSpPr>
            <p:spPr bwMode="auto">
              <a:xfrm>
                <a:off x="-1312863" y="2568575"/>
                <a:ext cx="22225" cy="174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2" name="Oval 241"/>
              <p:cNvSpPr>
                <a:spLocks noChangeArrowheads="1"/>
              </p:cNvSpPr>
              <p:nvPr/>
            </p:nvSpPr>
            <p:spPr bwMode="auto">
              <a:xfrm>
                <a:off x="-1331913" y="2533650"/>
                <a:ext cx="14288" cy="158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3" name="Oval 242"/>
              <p:cNvSpPr>
                <a:spLocks noChangeArrowheads="1"/>
              </p:cNvSpPr>
              <p:nvPr/>
            </p:nvSpPr>
            <p:spPr bwMode="auto">
              <a:xfrm>
                <a:off x="-1335088" y="2478087"/>
                <a:ext cx="22225" cy="25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4" name="Freeform 243"/>
              <p:cNvSpPr>
                <a:spLocks noEditPoints="1"/>
              </p:cNvSpPr>
              <p:nvPr/>
            </p:nvSpPr>
            <p:spPr bwMode="auto">
              <a:xfrm>
                <a:off x="-1373188" y="2365375"/>
                <a:ext cx="127000" cy="285750"/>
              </a:xfrm>
              <a:custGeom>
                <a:avLst/>
                <a:gdLst>
                  <a:gd name="T0" fmla="*/ 19 w 34"/>
                  <a:gd name="T1" fmla="*/ 4 h 76"/>
                  <a:gd name="T2" fmla="*/ 18 w 34"/>
                  <a:gd name="T3" fmla="*/ 7 h 76"/>
                  <a:gd name="T4" fmla="*/ 18 w 34"/>
                  <a:gd name="T5" fmla="*/ 11 h 76"/>
                  <a:gd name="T6" fmla="*/ 16 w 34"/>
                  <a:gd name="T7" fmla="*/ 11 h 76"/>
                  <a:gd name="T8" fmla="*/ 16 w 34"/>
                  <a:gd name="T9" fmla="*/ 25 h 76"/>
                  <a:gd name="T10" fmla="*/ 18 w 34"/>
                  <a:gd name="T11" fmla="*/ 25 h 76"/>
                  <a:gd name="T12" fmla="*/ 18 w 34"/>
                  <a:gd name="T13" fmla="*/ 35 h 76"/>
                  <a:gd name="T14" fmla="*/ 18 w 34"/>
                  <a:gd name="T15" fmla="*/ 39 h 76"/>
                  <a:gd name="T16" fmla="*/ 21 w 34"/>
                  <a:gd name="T17" fmla="*/ 42 h 76"/>
                  <a:gd name="T18" fmla="*/ 21 w 34"/>
                  <a:gd name="T19" fmla="*/ 42 h 76"/>
                  <a:gd name="T20" fmla="*/ 24 w 34"/>
                  <a:gd name="T21" fmla="*/ 39 h 76"/>
                  <a:gd name="T22" fmla="*/ 24 w 34"/>
                  <a:gd name="T23" fmla="*/ 25 h 76"/>
                  <a:gd name="T24" fmla="*/ 26 w 34"/>
                  <a:gd name="T25" fmla="*/ 25 h 76"/>
                  <a:gd name="T26" fmla="*/ 26 w 34"/>
                  <a:gd name="T27" fmla="*/ 25 h 76"/>
                  <a:gd name="T28" fmla="*/ 26 w 34"/>
                  <a:gd name="T29" fmla="*/ 69 h 76"/>
                  <a:gd name="T30" fmla="*/ 16 w 34"/>
                  <a:gd name="T31" fmla="*/ 69 h 76"/>
                  <a:gd name="T32" fmla="*/ 16 w 34"/>
                  <a:gd name="T33" fmla="*/ 76 h 76"/>
                  <a:gd name="T34" fmla="*/ 32 w 34"/>
                  <a:gd name="T35" fmla="*/ 76 h 76"/>
                  <a:gd name="T36" fmla="*/ 32 w 34"/>
                  <a:gd name="T37" fmla="*/ 11 h 76"/>
                  <a:gd name="T38" fmla="*/ 24 w 34"/>
                  <a:gd name="T39" fmla="*/ 11 h 76"/>
                  <a:gd name="T40" fmla="*/ 24 w 34"/>
                  <a:gd name="T41" fmla="*/ 8 h 76"/>
                  <a:gd name="T42" fmla="*/ 31 w 34"/>
                  <a:gd name="T43" fmla="*/ 6 h 76"/>
                  <a:gd name="T44" fmla="*/ 34 w 34"/>
                  <a:gd name="T45" fmla="*/ 3 h 76"/>
                  <a:gd name="T46" fmla="*/ 30 w 34"/>
                  <a:gd name="T47" fmla="*/ 0 h 76"/>
                  <a:gd name="T48" fmla="*/ 21 w 34"/>
                  <a:gd name="T49" fmla="*/ 3 h 76"/>
                  <a:gd name="T50" fmla="*/ 19 w 34"/>
                  <a:gd name="T51" fmla="*/ 4 h 76"/>
                  <a:gd name="T52" fmla="*/ 16 w 34"/>
                  <a:gd name="T53" fmla="*/ 11 h 76"/>
                  <a:gd name="T54" fmla="*/ 0 w 34"/>
                  <a:gd name="T55" fmla="*/ 11 h 76"/>
                  <a:gd name="T56" fmla="*/ 0 w 34"/>
                  <a:gd name="T57" fmla="*/ 76 h 76"/>
                  <a:gd name="T58" fmla="*/ 16 w 34"/>
                  <a:gd name="T59" fmla="*/ 76 h 76"/>
                  <a:gd name="T60" fmla="*/ 16 w 34"/>
                  <a:gd name="T61" fmla="*/ 69 h 76"/>
                  <a:gd name="T62" fmla="*/ 7 w 34"/>
                  <a:gd name="T63" fmla="*/ 69 h 76"/>
                  <a:gd name="T64" fmla="*/ 7 w 34"/>
                  <a:gd name="T65" fmla="*/ 25 h 76"/>
                  <a:gd name="T66" fmla="*/ 16 w 34"/>
                  <a:gd name="T67" fmla="*/ 25 h 76"/>
                  <a:gd name="T68" fmla="*/ 16 w 34"/>
                  <a:gd name="T69" fmla="*/ 11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4" h="76">
                    <a:moveTo>
                      <a:pt x="19" y="4"/>
                    </a:move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9"/>
                      <a:pt x="18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30"/>
                      <a:pt x="18" y="34"/>
                      <a:pt x="18" y="35"/>
                    </a:cubicBezTo>
                    <a:cubicBezTo>
                      <a:pt x="18" y="36"/>
                      <a:pt x="18" y="39"/>
                      <a:pt x="18" y="39"/>
                    </a:cubicBezTo>
                    <a:cubicBezTo>
                      <a:pt x="18" y="41"/>
                      <a:pt x="19" y="42"/>
                      <a:pt x="21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3" y="42"/>
                      <a:pt x="24" y="41"/>
                      <a:pt x="24" y="39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32" y="76"/>
                      <a:pt x="32" y="76"/>
                      <a:pt x="32" y="76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31" y="6"/>
                      <a:pt x="31" y="6"/>
                      <a:pt x="31" y="6"/>
                    </a:cubicBezTo>
                    <a:cubicBezTo>
                      <a:pt x="33" y="6"/>
                      <a:pt x="34" y="4"/>
                      <a:pt x="34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30" y="1"/>
                      <a:pt x="22" y="2"/>
                      <a:pt x="21" y="3"/>
                    </a:cubicBezTo>
                    <a:cubicBezTo>
                      <a:pt x="20" y="3"/>
                      <a:pt x="19" y="3"/>
                      <a:pt x="19" y="4"/>
                    </a:cubicBezTo>
                    <a:close/>
                    <a:moveTo>
                      <a:pt x="16" y="11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16" y="25"/>
                      <a:pt x="16" y="25"/>
                      <a:pt x="16" y="25"/>
                    </a:cubicBezTo>
                    <a:lnTo>
                      <a:pt x="16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5" name="Freeform 244"/>
              <p:cNvSpPr>
                <a:spLocks noEditPoints="1"/>
              </p:cNvSpPr>
              <p:nvPr/>
            </p:nvSpPr>
            <p:spPr bwMode="auto">
              <a:xfrm>
                <a:off x="-5715000" y="2214562"/>
                <a:ext cx="209550" cy="211138"/>
              </a:xfrm>
              <a:custGeom>
                <a:avLst/>
                <a:gdLst>
                  <a:gd name="T0" fmla="*/ 28 w 56"/>
                  <a:gd name="T1" fmla="*/ 56 h 56"/>
                  <a:gd name="T2" fmla="*/ 32 w 56"/>
                  <a:gd name="T3" fmla="*/ 56 h 56"/>
                  <a:gd name="T4" fmla="*/ 32 w 56"/>
                  <a:gd name="T5" fmla="*/ 51 h 56"/>
                  <a:gd name="T6" fmla="*/ 42 w 56"/>
                  <a:gd name="T7" fmla="*/ 48 h 56"/>
                  <a:gd name="T8" fmla="*/ 44 w 56"/>
                  <a:gd name="T9" fmla="*/ 51 h 56"/>
                  <a:gd name="T10" fmla="*/ 51 w 56"/>
                  <a:gd name="T11" fmla="*/ 44 h 56"/>
                  <a:gd name="T12" fmla="*/ 48 w 56"/>
                  <a:gd name="T13" fmla="*/ 42 h 56"/>
                  <a:gd name="T14" fmla="*/ 51 w 56"/>
                  <a:gd name="T15" fmla="*/ 32 h 56"/>
                  <a:gd name="T16" fmla="*/ 56 w 56"/>
                  <a:gd name="T17" fmla="*/ 32 h 56"/>
                  <a:gd name="T18" fmla="*/ 56 w 56"/>
                  <a:gd name="T19" fmla="*/ 24 h 56"/>
                  <a:gd name="T20" fmla="*/ 51 w 56"/>
                  <a:gd name="T21" fmla="*/ 24 h 56"/>
                  <a:gd name="T22" fmla="*/ 48 w 56"/>
                  <a:gd name="T23" fmla="*/ 14 h 56"/>
                  <a:gd name="T24" fmla="*/ 51 w 56"/>
                  <a:gd name="T25" fmla="*/ 11 h 56"/>
                  <a:gd name="T26" fmla="*/ 44 w 56"/>
                  <a:gd name="T27" fmla="*/ 5 h 56"/>
                  <a:gd name="T28" fmla="*/ 42 w 56"/>
                  <a:gd name="T29" fmla="*/ 8 h 56"/>
                  <a:gd name="T30" fmla="*/ 32 w 56"/>
                  <a:gd name="T31" fmla="*/ 4 h 56"/>
                  <a:gd name="T32" fmla="*/ 32 w 56"/>
                  <a:gd name="T33" fmla="*/ 0 h 56"/>
                  <a:gd name="T34" fmla="*/ 28 w 56"/>
                  <a:gd name="T35" fmla="*/ 0 h 56"/>
                  <a:gd name="T36" fmla="*/ 28 w 56"/>
                  <a:gd name="T37" fmla="*/ 10 h 56"/>
                  <a:gd name="T38" fmla="*/ 46 w 56"/>
                  <a:gd name="T39" fmla="*/ 28 h 56"/>
                  <a:gd name="T40" fmla="*/ 28 w 56"/>
                  <a:gd name="T41" fmla="*/ 46 h 56"/>
                  <a:gd name="T42" fmla="*/ 28 w 56"/>
                  <a:gd name="T43" fmla="*/ 56 h 56"/>
                  <a:gd name="T44" fmla="*/ 8 w 56"/>
                  <a:gd name="T45" fmla="*/ 42 h 56"/>
                  <a:gd name="T46" fmla="*/ 5 w 56"/>
                  <a:gd name="T47" fmla="*/ 44 h 56"/>
                  <a:gd name="T48" fmla="*/ 11 w 56"/>
                  <a:gd name="T49" fmla="*/ 51 h 56"/>
                  <a:gd name="T50" fmla="*/ 14 w 56"/>
                  <a:gd name="T51" fmla="*/ 48 h 56"/>
                  <a:gd name="T52" fmla="*/ 24 w 56"/>
                  <a:gd name="T53" fmla="*/ 51 h 56"/>
                  <a:gd name="T54" fmla="*/ 24 w 56"/>
                  <a:gd name="T55" fmla="*/ 56 h 56"/>
                  <a:gd name="T56" fmla="*/ 28 w 56"/>
                  <a:gd name="T57" fmla="*/ 56 h 56"/>
                  <a:gd name="T58" fmla="*/ 28 w 56"/>
                  <a:gd name="T59" fmla="*/ 46 h 56"/>
                  <a:gd name="T60" fmla="*/ 28 w 56"/>
                  <a:gd name="T61" fmla="*/ 46 h 56"/>
                  <a:gd name="T62" fmla="*/ 10 w 56"/>
                  <a:gd name="T63" fmla="*/ 28 h 56"/>
                  <a:gd name="T64" fmla="*/ 28 w 56"/>
                  <a:gd name="T65" fmla="*/ 10 h 56"/>
                  <a:gd name="T66" fmla="*/ 28 w 56"/>
                  <a:gd name="T67" fmla="*/ 10 h 56"/>
                  <a:gd name="T68" fmla="*/ 28 w 56"/>
                  <a:gd name="T69" fmla="*/ 10 h 56"/>
                  <a:gd name="T70" fmla="*/ 28 w 56"/>
                  <a:gd name="T71" fmla="*/ 0 h 56"/>
                  <a:gd name="T72" fmla="*/ 24 w 56"/>
                  <a:gd name="T73" fmla="*/ 0 h 56"/>
                  <a:gd name="T74" fmla="*/ 24 w 56"/>
                  <a:gd name="T75" fmla="*/ 4 h 56"/>
                  <a:gd name="T76" fmla="*/ 14 w 56"/>
                  <a:gd name="T77" fmla="*/ 8 h 56"/>
                  <a:gd name="T78" fmla="*/ 11 w 56"/>
                  <a:gd name="T79" fmla="*/ 5 h 56"/>
                  <a:gd name="T80" fmla="*/ 5 w 56"/>
                  <a:gd name="T81" fmla="*/ 11 h 56"/>
                  <a:gd name="T82" fmla="*/ 8 w 56"/>
                  <a:gd name="T83" fmla="*/ 14 h 56"/>
                  <a:gd name="T84" fmla="*/ 4 w 56"/>
                  <a:gd name="T85" fmla="*/ 24 h 56"/>
                  <a:gd name="T86" fmla="*/ 0 w 56"/>
                  <a:gd name="T87" fmla="*/ 24 h 56"/>
                  <a:gd name="T88" fmla="*/ 0 w 56"/>
                  <a:gd name="T89" fmla="*/ 32 h 56"/>
                  <a:gd name="T90" fmla="*/ 4 w 56"/>
                  <a:gd name="T91" fmla="*/ 32 h 56"/>
                  <a:gd name="T92" fmla="*/ 8 w 56"/>
                  <a:gd name="T93" fmla="*/ 4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6" h="56">
                    <a:moveTo>
                      <a:pt x="28" y="56"/>
                    </a:move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6" y="51"/>
                      <a:pt x="39" y="50"/>
                      <a:pt x="42" y="48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50" y="39"/>
                      <a:pt x="51" y="36"/>
                      <a:pt x="51" y="32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0"/>
                      <a:pt x="50" y="17"/>
                      <a:pt x="48" y="14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39" y="6"/>
                      <a:pt x="36" y="5"/>
                      <a:pt x="32" y="4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38" y="10"/>
                      <a:pt x="46" y="18"/>
                      <a:pt x="46" y="28"/>
                    </a:cubicBezTo>
                    <a:cubicBezTo>
                      <a:pt x="46" y="38"/>
                      <a:pt x="38" y="46"/>
                      <a:pt x="28" y="46"/>
                    </a:cubicBezTo>
                    <a:lnTo>
                      <a:pt x="28" y="56"/>
                    </a:lnTo>
                    <a:close/>
                    <a:moveTo>
                      <a:pt x="8" y="42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7" y="50"/>
                      <a:pt x="20" y="51"/>
                      <a:pt x="24" y="51"/>
                    </a:cubicBezTo>
                    <a:cubicBezTo>
                      <a:pt x="24" y="56"/>
                      <a:pt x="24" y="56"/>
                      <a:pt x="24" y="56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18" y="46"/>
                      <a:pt x="10" y="38"/>
                      <a:pt x="10" y="28"/>
                    </a:cubicBezTo>
                    <a:cubicBezTo>
                      <a:pt x="10" y="18"/>
                      <a:pt x="18" y="10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0" y="5"/>
                      <a:pt x="17" y="6"/>
                      <a:pt x="14" y="8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6" y="17"/>
                      <a:pt x="5" y="20"/>
                      <a:pt x="4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6"/>
                      <a:pt x="6" y="39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6" name="Oval 245"/>
              <p:cNvSpPr>
                <a:spLocks noChangeArrowheads="1"/>
              </p:cNvSpPr>
              <p:nvPr/>
            </p:nvSpPr>
            <p:spPr bwMode="auto">
              <a:xfrm>
                <a:off x="-4352925" y="3479800"/>
                <a:ext cx="150813" cy="1508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7" name="Rectangle 246"/>
              <p:cNvSpPr>
                <a:spLocks noChangeArrowheads="1"/>
              </p:cNvSpPr>
              <p:nvPr/>
            </p:nvSpPr>
            <p:spPr bwMode="auto">
              <a:xfrm>
                <a:off x="-4284663" y="3443287"/>
                <a:ext cx="19050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8" name="Rectangle 247"/>
              <p:cNvSpPr>
                <a:spLocks noChangeArrowheads="1"/>
              </p:cNvSpPr>
              <p:nvPr/>
            </p:nvSpPr>
            <p:spPr bwMode="auto">
              <a:xfrm>
                <a:off x="-4191000" y="3544887"/>
                <a:ext cx="26988" cy="174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9" name="Rectangle 248"/>
              <p:cNvSpPr>
                <a:spLocks noChangeArrowheads="1"/>
              </p:cNvSpPr>
              <p:nvPr/>
            </p:nvSpPr>
            <p:spPr bwMode="auto">
              <a:xfrm>
                <a:off x="-4284663" y="3641725"/>
                <a:ext cx="19050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0" name="Rectangle 249"/>
              <p:cNvSpPr>
                <a:spLocks noChangeArrowheads="1"/>
              </p:cNvSpPr>
              <p:nvPr/>
            </p:nvSpPr>
            <p:spPr bwMode="auto">
              <a:xfrm>
                <a:off x="-4389438" y="3544887"/>
                <a:ext cx="25400" cy="174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1" name="Freeform 250"/>
              <p:cNvSpPr>
                <a:spLocks/>
              </p:cNvSpPr>
              <p:nvPr/>
            </p:nvSpPr>
            <p:spPr bwMode="auto">
              <a:xfrm>
                <a:off x="-4221163" y="3468687"/>
                <a:ext cx="30163" cy="30163"/>
              </a:xfrm>
              <a:custGeom>
                <a:avLst/>
                <a:gdLst>
                  <a:gd name="T0" fmla="*/ 19 w 19"/>
                  <a:gd name="T1" fmla="*/ 7 h 19"/>
                  <a:gd name="T2" fmla="*/ 7 w 19"/>
                  <a:gd name="T3" fmla="*/ 19 h 19"/>
                  <a:gd name="T4" fmla="*/ 0 w 19"/>
                  <a:gd name="T5" fmla="*/ 12 h 19"/>
                  <a:gd name="T6" fmla="*/ 12 w 19"/>
                  <a:gd name="T7" fmla="*/ 0 h 19"/>
                  <a:gd name="T8" fmla="*/ 19 w 19"/>
                  <a:gd name="T9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9" y="7"/>
                    </a:moveTo>
                    <a:lnTo>
                      <a:pt x="7" y="19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19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2" name="Freeform 251"/>
              <p:cNvSpPr>
                <a:spLocks/>
              </p:cNvSpPr>
              <p:nvPr/>
            </p:nvSpPr>
            <p:spPr bwMode="auto">
              <a:xfrm>
                <a:off x="-4221163" y="3608387"/>
                <a:ext cx="30163" cy="33338"/>
              </a:xfrm>
              <a:custGeom>
                <a:avLst/>
                <a:gdLst>
                  <a:gd name="T0" fmla="*/ 7 w 19"/>
                  <a:gd name="T1" fmla="*/ 0 h 21"/>
                  <a:gd name="T2" fmla="*/ 19 w 19"/>
                  <a:gd name="T3" fmla="*/ 12 h 21"/>
                  <a:gd name="T4" fmla="*/ 12 w 19"/>
                  <a:gd name="T5" fmla="*/ 21 h 21"/>
                  <a:gd name="T6" fmla="*/ 0 w 19"/>
                  <a:gd name="T7" fmla="*/ 9 h 21"/>
                  <a:gd name="T8" fmla="*/ 7 w 19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1">
                    <a:moveTo>
                      <a:pt x="7" y="0"/>
                    </a:moveTo>
                    <a:lnTo>
                      <a:pt x="19" y="12"/>
                    </a:lnTo>
                    <a:lnTo>
                      <a:pt x="12" y="21"/>
                    </a:lnTo>
                    <a:lnTo>
                      <a:pt x="0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3" name="Freeform 252"/>
              <p:cNvSpPr>
                <a:spLocks/>
              </p:cNvSpPr>
              <p:nvPr/>
            </p:nvSpPr>
            <p:spPr bwMode="auto">
              <a:xfrm>
                <a:off x="-4364038" y="3608387"/>
                <a:ext cx="34925" cy="33338"/>
              </a:xfrm>
              <a:custGeom>
                <a:avLst/>
                <a:gdLst>
                  <a:gd name="T0" fmla="*/ 12 w 22"/>
                  <a:gd name="T1" fmla="*/ 0 h 21"/>
                  <a:gd name="T2" fmla="*/ 22 w 22"/>
                  <a:gd name="T3" fmla="*/ 9 h 21"/>
                  <a:gd name="T4" fmla="*/ 10 w 22"/>
                  <a:gd name="T5" fmla="*/ 21 h 21"/>
                  <a:gd name="T6" fmla="*/ 0 w 22"/>
                  <a:gd name="T7" fmla="*/ 12 h 21"/>
                  <a:gd name="T8" fmla="*/ 12 w 22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12" y="0"/>
                    </a:moveTo>
                    <a:lnTo>
                      <a:pt x="22" y="9"/>
                    </a:lnTo>
                    <a:lnTo>
                      <a:pt x="10" y="21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4" name="Freeform 253"/>
              <p:cNvSpPr>
                <a:spLocks/>
              </p:cNvSpPr>
              <p:nvPr/>
            </p:nvSpPr>
            <p:spPr bwMode="auto">
              <a:xfrm>
                <a:off x="-4364038" y="3468687"/>
                <a:ext cx="34925" cy="30163"/>
              </a:xfrm>
              <a:custGeom>
                <a:avLst/>
                <a:gdLst>
                  <a:gd name="T0" fmla="*/ 22 w 22"/>
                  <a:gd name="T1" fmla="*/ 12 h 19"/>
                  <a:gd name="T2" fmla="*/ 12 w 22"/>
                  <a:gd name="T3" fmla="*/ 19 h 19"/>
                  <a:gd name="T4" fmla="*/ 0 w 22"/>
                  <a:gd name="T5" fmla="*/ 7 h 19"/>
                  <a:gd name="T6" fmla="*/ 10 w 22"/>
                  <a:gd name="T7" fmla="*/ 0 h 19"/>
                  <a:gd name="T8" fmla="*/ 22 w 22"/>
                  <a:gd name="T9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22" y="12"/>
                    </a:moveTo>
                    <a:lnTo>
                      <a:pt x="12" y="19"/>
                    </a:lnTo>
                    <a:lnTo>
                      <a:pt x="0" y="7"/>
                    </a:lnTo>
                    <a:lnTo>
                      <a:pt x="10" y="0"/>
                    </a:lnTo>
                    <a:lnTo>
                      <a:pt x="22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5" name="Freeform 254"/>
              <p:cNvSpPr>
                <a:spLocks/>
              </p:cNvSpPr>
              <p:nvPr/>
            </p:nvSpPr>
            <p:spPr bwMode="auto">
              <a:xfrm>
                <a:off x="-4251325" y="3446462"/>
                <a:ext cx="26988" cy="30163"/>
              </a:xfrm>
              <a:custGeom>
                <a:avLst/>
                <a:gdLst>
                  <a:gd name="T0" fmla="*/ 17 w 17"/>
                  <a:gd name="T1" fmla="*/ 5 h 19"/>
                  <a:gd name="T2" fmla="*/ 10 w 17"/>
                  <a:gd name="T3" fmla="*/ 19 h 19"/>
                  <a:gd name="T4" fmla="*/ 0 w 17"/>
                  <a:gd name="T5" fmla="*/ 17 h 19"/>
                  <a:gd name="T6" fmla="*/ 5 w 17"/>
                  <a:gd name="T7" fmla="*/ 0 h 19"/>
                  <a:gd name="T8" fmla="*/ 17 w 17"/>
                  <a:gd name="T9" fmla="*/ 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9">
                    <a:moveTo>
                      <a:pt x="17" y="5"/>
                    </a:moveTo>
                    <a:lnTo>
                      <a:pt x="10" y="19"/>
                    </a:lnTo>
                    <a:lnTo>
                      <a:pt x="0" y="17"/>
                    </a:lnTo>
                    <a:lnTo>
                      <a:pt x="5" y="0"/>
                    </a:lnTo>
                    <a:lnTo>
                      <a:pt x="1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6" name="Freeform 255"/>
              <p:cNvSpPr>
                <a:spLocks/>
              </p:cNvSpPr>
              <p:nvPr/>
            </p:nvSpPr>
            <p:spPr bwMode="auto">
              <a:xfrm>
                <a:off x="-4198938" y="3578225"/>
                <a:ext cx="30163" cy="30163"/>
              </a:xfrm>
              <a:custGeom>
                <a:avLst/>
                <a:gdLst>
                  <a:gd name="T0" fmla="*/ 5 w 19"/>
                  <a:gd name="T1" fmla="*/ 0 h 19"/>
                  <a:gd name="T2" fmla="*/ 19 w 19"/>
                  <a:gd name="T3" fmla="*/ 7 h 19"/>
                  <a:gd name="T4" fmla="*/ 15 w 19"/>
                  <a:gd name="T5" fmla="*/ 19 h 19"/>
                  <a:gd name="T6" fmla="*/ 0 w 19"/>
                  <a:gd name="T7" fmla="*/ 12 h 19"/>
                  <a:gd name="T8" fmla="*/ 5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5" y="0"/>
                    </a:moveTo>
                    <a:lnTo>
                      <a:pt x="19" y="7"/>
                    </a:lnTo>
                    <a:lnTo>
                      <a:pt x="15" y="19"/>
                    </a:lnTo>
                    <a:lnTo>
                      <a:pt x="0" y="1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7" name="Freeform 256"/>
              <p:cNvSpPr>
                <a:spLocks/>
              </p:cNvSpPr>
              <p:nvPr/>
            </p:nvSpPr>
            <p:spPr bwMode="auto">
              <a:xfrm>
                <a:off x="-4329113" y="3630612"/>
                <a:ext cx="30163" cy="33338"/>
              </a:xfrm>
              <a:custGeom>
                <a:avLst/>
                <a:gdLst>
                  <a:gd name="T0" fmla="*/ 19 w 19"/>
                  <a:gd name="T1" fmla="*/ 5 h 21"/>
                  <a:gd name="T2" fmla="*/ 12 w 19"/>
                  <a:gd name="T3" fmla="*/ 21 h 21"/>
                  <a:gd name="T4" fmla="*/ 0 w 19"/>
                  <a:gd name="T5" fmla="*/ 17 h 21"/>
                  <a:gd name="T6" fmla="*/ 7 w 19"/>
                  <a:gd name="T7" fmla="*/ 0 h 21"/>
                  <a:gd name="T8" fmla="*/ 19 w 19"/>
                  <a:gd name="T9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1">
                    <a:moveTo>
                      <a:pt x="19" y="5"/>
                    </a:moveTo>
                    <a:lnTo>
                      <a:pt x="12" y="21"/>
                    </a:lnTo>
                    <a:lnTo>
                      <a:pt x="0" y="17"/>
                    </a:lnTo>
                    <a:lnTo>
                      <a:pt x="7" y="0"/>
                    </a:lnTo>
                    <a:lnTo>
                      <a:pt x="1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8" name="Freeform 257"/>
              <p:cNvSpPr>
                <a:spLocks/>
              </p:cNvSpPr>
              <p:nvPr/>
            </p:nvSpPr>
            <p:spPr bwMode="auto">
              <a:xfrm>
                <a:off x="-4386263" y="3503612"/>
                <a:ext cx="33338" cy="25400"/>
              </a:xfrm>
              <a:custGeom>
                <a:avLst/>
                <a:gdLst>
                  <a:gd name="T0" fmla="*/ 17 w 21"/>
                  <a:gd name="T1" fmla="*/ 16 h 16"/>
                  <a:gd name="T2" fmla="*/ 0 w 21"/>
                  <a:gd name="T3" fmla="*/ 11 h 16"/>
                  <a:gd name="T4" fmla="*/ 5 w 21"/>
                  <a:gd name="T5" fmla="*/ 0 h 16"/>
                  <a:gd name="T6" fmla="*/ 21 w 21"/>
                  <a:gd name="T7" fmla="*/ 7 h 16"/>
                  <a:gd name="T8" fmla="*/ 17 w 21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6">
                    <a:moveTo>
                      <a:pt x="17" y="16"/>
                    </a:moveTo>
                    <a:lnTo>
                      <a:pt x="0" y="11"/>
                    </a:lnTo>
                    <a:lnTo>
                      <a:pt x="5" y="0"/>
                    </a:lnTo>
                    <a:lnTo>
                      <a:pt x="21" y="7"/>
                    </a:lnTo>
                    <a:lnTo>
                      <a:pt x="17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9" name="Freeform 258"/>
              <p:cNvSpPr>
                <a:spLocks/>
              </p:cNvSpPr>
              <p:nvPr/>
            </p:nvSpPr>
            <p:spPr bwMode="auto">
              <a:xfrm>
                <a:off x="-4198938" y="3503612"/>
                <a:ext cx="30163" cy="25400"/>
              </a:xfrm>
              <a:custGeom>
                <a:avLst/>
                <a:gdLst>
                  <a:gd name="T0" fmla="*/ 0 w 19"/>
                  <a:gd name="T1" fmla="*/ 7 h 16"/>
                  <a:gd name="T2" fmla="*/ 15 w 19"/>
                  <a:gd name="T3" fmla="*/ 0 h 16"/>
                  <a:gd name="T4" fmla="*/ 19 w 19"/>
                  <a:gd name="T5" fmla="*/ 11 h 16"/>
                  <a:gd name="T6" fmla="*/ 5 w 19"/>
                  <a:gd name="T7" fmla="*/ 16 h 16"/>
                  <a:gd name="T8" fmla="*/ 0 w 19"/>
                  <a:gd name="T9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6">
                    <a:moveTo>
                      <a:pt x="0" y="7"/>
                    </a:moveTo>
                    <a:lnTo>
                      <a:pt x="15" y="0"/>
                    </a:lnTo>
                    <a:lnTo>
                      <a:pt x="19" y="11"/>
                    </a:lnTo>
                    <a:lnTo>
                      <a:pt x="5" y="16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0" name="Freeform 259"/>
              <p:cNvSpPr>
                <a:spLocks/>
              </p:cNvSpPr>
              <p:nvPr/>
            </p:nvSpPr>
            <p:spPr bwMode="auto">
              <a:xfrm>
                <a:off x="-4251325" y="3630612"/>
                <a:ext cx="26988" cy="33338"/>
              </a:xfrm>
              <a:custGeom>
                <a:avLst/>
                <a:gdLst>
                  <a:gd name="T0" fmla="*/ 17 w 17"/>
                  <a:gd name="T1" fmla="*/ 17 h 21"/>
                  <a:gd name="T2" fmla="*/ 7 w 17"/>
                  <a:gd name="T3" fmla="*/ 21 h 21"/>
                  <a:gd name="T4" fmla="*/ 0 w 17"/>
                  <a:gd name="T5" fmla="*/ 5 h 21"/>
                  <a:gd name="T6" fmla="*/ 12 w 17"/>
                  <a:gd name="T7" fmla="*/ 0 h 21"/>
                  <a:gd name="T8" fmla="*/ 17 w 17"/>
                  <a:gd name="T9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1">
                    <a:moveTo>
                      <a:pt x="17" y="17"/>
                    </a:moveTo>
                    <a:lnTo>
                      <a:pt x="7" y="21"/>
                    </a:lnTo>
                    <a:lnTo>
                      <a:pt x="0" y="5"/>
                    </a:lnTo>
                    <a:lnTo>
                      <a:pt x="12" y="0"/>
                    </a:lnTo>
                    <a:lnTo>
                      <a:pt x="17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1" name="Freeform 260"/>
              <p:cNvSpPr>
                <a:spLocks/>
              </p:cNvSpPr>
              <p:nvPr/>
            </p:nvSpPr>
            <p:spPr bwMode="auto">
              <a:xfrm>
                <a:off x="-4386263" y="3578225"/>
                <a:ext cx="33338" cy="30163"/>
              </a:xfrm>
              <a:custGeom>
                <a:avLst/>
                <a:gdLst>
                  <a:gd name="T0" fmla="*/ 21 w 21"/>
                  <a:gd name="T1" fmla="*/ 12 h 19"/>
                  <a:gd name="T2" fmla="*/ 5 w 21"/>
                  <a:gd name="T3" fmla="*/ 19 h 19"/>
                  <a:gd name="T4" fmla="*/ 0 w 21"/>
                  <a:gd name="T5" fmla="*/ 7 h 19"/>
                  <a:gd name="T6" fmla="*/ 17 w 21"/>
                  <a:gd name="T7" fmla="*/ 0 h 19"/>
                  <a:gd name="T8" fmla="*/ 21 w 21"/>
                  <a:gd name="T9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9">
                    <a:moveTo>
                      <a:pt x="21" y="12"/>
                    </a:moveTo>
                    <a:lnTo>
                      <a:pt x="5" y="19"/>
                    </a:lnTo>
                    <a:lnTo>
                      <a:pt x="0" y="7"/>
                    </a:lnTo>
                    <a:lnTo>
                      <a:pt x="17" y="0"/>
                    </a:lnTo>
                    <a:lnTo>
                      <a:pt x="2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2" name="Freeform 261"/>
              <p:cNvSpPr>
                <a:spLocks/>
              </p:cNvSpPr>
              <p:nvPr/>
            </p:nvSpPr>
            <p:spPr bwMode="auto">
              <a:xfrm>
                <a:off x="-4329113" y="3446462"/>
                <a:ext cx="30163" cy="33338"/>
              </a:xfrm>
              <a:custGeom>
                <a:avLst/>
                <a:gdLst>
                  <a:gd name="T0" fmla="*/ 19 w 19"/>
                  <a:gd name="T1" fmla="*/ 17 h 21"/>
                  <a:gd name="T2" fmla="*/ 7 w 19"/>
                  <a:gd name="T3" fmla="*/ 21 h 21"/>
                  <a:gd name="T4" fmla="*/ 0 w 19"/>
                  <a:gd name="T5" fmla="*/ 5 h 21"/>
                  <a:gd name="T6" fmla="*/ 12 w 19"/>
                  <a:gd name="T7" fmla="*/ 0 h 21"/>
                  <a:gd name="T8" fmla="*/ 19 w 19"/>
                  <a:gd name="T9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1">
                    <a:moveTo>
                      <a:pt x="19" y="17"/>
                    </a:moveTo>
                    <a:lnTo>
                      <a:pt x="7" y="21"/>
                    </a:lnTo>
                    <a:lnTo>
                      <a:pt x="0" y="5"/>
                    </a:lnTo>
                    <a:lnTo>
                      <a:pt x="12" y="0"/>
                    </a:lnTo>
                    <a:lnTo>
                      <a:pt x="19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3" name="Freeform 262"/>
              <p:cNvSpPr>
                <a:spLocks noEditPoints="1"/>
              </p:cNvSpPr>
              <p:nvPr/>
            </p:nvSpPr>
            <p:spPr bwMode="auto">
              <a:xfrm>
                <a:off x="-4784725" y="457200"/>
                <a:ext cx="188913" cy="192088"/>
              </a:xfrm>
              <a:custGeom>
                <a:avLst/>
                <a:gdLst>
                  <a:gd name="T0" fmla="*/ 25 w 50"/>
                  <a:gd name="T1" fmla="*/ 51 h 51"/>
                  <a:gd name="T2" fmla="*/ 50 w 50"/>
                  <a:gd name="T3" fmla="*/ 25 h 51"/>
                  <a:gd name="T4" fmla="*/ 25 w 50"/>
                  <a:gd name="T5" fmla="*/ 0 h 51"/>
                  <a:gd name="T6" fmla="*/ 25 w 50"/>
                  <a:gd name="T7" fmla="*/ 0 h 51"/>
                  <a:gd name="T8" fmla="*/ 25 w 50"/>
                  <a:gd name="T9" fmla="*/ 18 h 51"/>
                  <a:gd name="T10" fmla="*/ 38 w 50"/>
                  <a:gd name="T11" fmla="*/ 13 h 51"/>
                  <a:gd name="T12" fmla="*/ 30 w 50"/>
                  <a:gd name="T13" fmla="*/ 30 h 51"/>
                  <a:gd name="T14" fmla="*/ 25 w 50"/>
                  <a:gd name="T15" fmla="*/ 33 h 51"/>
                  <a:gd name="T16" fmla="*/ 25 w 50"/>
                  <a:gd name="T17" fmla="*/ 51 h 51"/>
                  <a:gd name="T18" fmla="*/ 25 w 50"/>
                  <a:gd name="T19" fmla="*/ 0 h 51"/>
                  <a:gd name="T20" fmla="*/ 0 w 50"/>
                  <a:gd name="T21" fmla="*/ 25 h 51"/>
                  <a:gd name="T22" fmla="*/ 25 w 50"/>
                  <a:gd name="T23" fmla="*/ 51 h 51"/>
                  <a:gd name="T24" fmla="*/ 25 w 50"/>
                  <a:gd name="T25" fmla="*/ 33 h 51"/>
                  <a:gd name="T26" fmla="*/ 12 w 50"/>
                  <a:gd name="T27" fmla="*/ 38 h 51"/>
                  <a:gd name="T28" fmla="*/ 20 w 50"/>
                  <a:gd name="T29" fmla="*/ 20 h 51"/>
                  <a:gd name="T30" fmla="*/ 20 w 50"/>
                  <a:gd name="T31" fmla="*/ 20 h 51"/>
                  <a:gd name="T32" fmla="*/ 25 w 50"/>
                  <a:gd name="T33" fmla="*/ 18 h 51"/>
                  <a:gd name="T34" fmla="*/ 25 w 50"/>
                  <a:gd name="T35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51">
                    <a:moveTo>
                      <a:pt x="25" y="51"/>
                    </a:moveTo>
                    <a:cubicBezTo>
                      <a:pt x="39" y="51"/>
                      <a:pt x="50" y="39"/>
                      <a:pt x="50" y="25"/>
                    </a:cubicBezTo>
                    <a:cubicBezTo>
                      <a:pt x="50" y="12"/>
                      <a:pt x="39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5" y="51"/>
                      <a:pt x="25" y="51"/>
                      <a:pt x="25" y="51"/>
                    </a:cubicBezTo>
                    <a:close/>
                    <a:moveTo>
                      <a:pt x="25" y="0"/>
                    </a:moveTo>
                    <a:cubicBezTo>
                      <a:pt x="11" y="0"/>
                      <a:pt x="0" y="12"/>
                      <a:pt x="0" y="25"/>
                    </a:cubicBezTo>
                    <a:cubicBezTo>
                      <a:pt x="0" y="39"/>
                      <a:pt x="11" y="51"/>
                      <a:pt x="25" y="51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5" y="18"/>
                      <a:pt x="25" y="18"/>
                      <a:pt x="25" y="18"/>
                    </a:cubicBezTo>
                    <a:lnTo>
                      <a:pt x="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4" name="Oval 263"/>
              <p:cNvSpPr>
                <a:spLocks noChangeArrowheads="1"/>
              </p:cNvSpPr>
              <p:nvPr/>
            </p:nvSpPr>
            <p:spPr bwMode="auto">
              <a:xfrm>
                <a:off x="-4702175" y="539750"/>
                <a:ext cx="23813" cy="238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5" name="Freeform 264"/>
              <p:cNvSpPr>
                <a:spLocks noEditPoints="1"/>
              </p:cNvSpPr>
              <p:nvPr/>
            </p:nvSpPr>
            <p:spPr bwMode="auto">
              <a:xfrm>
                <a:off x="-2266950" y="1716087"/>
                <a:ext cx="225425" cy="225425"/>
              </a:xfrm>
              <a:custGeom>
                <a:avLst/>
                <a:gdLst>
                  <a:gd name="T0" fmla="*/ 30 w 60"/>
                  <a:gd name="T1" fmla="*/ 60 h 60"/>
                  <a:gd name="T2" fmla="*/ 35 w 60"/>
                  <a:gd name="T3" fmla="*/ 60 h 60"/>
                  <a:gd name="T4" fmla="*/ 35 w 60"/>
                  <a:gd name="T5" fmla="*/ 55 h 60"/>
                  <a:gd name="T6" fmla="*/ 45 w 60"/>
                  <a:gd name="T7" fmla="*/ 51 h 60"/>
                  <a:gd name="T8" fmla="*/ 48 w 60"/>
                  <a:gd name="T9" fmla="*/ 54 h 60"/>
                  <a:gd name="T10" fmla="*/ 55 w 60"/>
                  <a:gd name="T11" fmla="*/ 48 h 60"/>
                  <a:gd name="T12" fmla="*/ 52 w 60"/>
                  <a:gd name="T13" fmla="*/ 45 h 60"/>
                  <a:gd name="T14" fmla="*/ 56 w 60"/>
                  <a:gd name="T15" fmla="*/ 35 h 60"/>
                  <a:gd name="T16" fmla="*/ 60 w 60"/>
                  <a:gd name="T17" fmla="*/ 35 h 60"/>
                  <a:gd name="T18" fmla="*/ 60 w 60"/>
                  <a:gd name="T19" fmla="*/ 25 h 60"/>
                  <a:gd name="T20" fmla="*/ 56 w 60"/>
                  <a:gd name="T21" fmla="*/ 25 h 60"/>
                  <a:gd name="T22" fmla="*/ 52 w 60"/>
                  <a:gd name="T23" fmla="*/ 15 h 60"/>
                  <a:gd name="T24" fmla="*/ 55 w 60"/>
                  <a:gd name="T25" fmla="*/ 12 h 60"/>
                  <a:gd name="T26" fmla="*/ 48 w 60"/>
                  <a:gd name="T27" fmla="*/ 5 h 60"/>
                  <a:gd name="T28" fmla="*/ 45 w 60"/>
                  <a:gd name="T29" fmla="*/ 8 h 60"/>
                  <a:gd name="T30" fmla="*/ 35 w 60"/>
                  <a:gd name="T31" fmla="*/ 4 h 60"/>
                  <a:gd name="T32" fmla="*/ 35 w 60"/>
                  <a:gd name="T33" fmla="*/ 0 h 60"/>
                  <a:gd name="T34" fmla="*/ 30 w 60"/>
                  <a:gd name="T35" fmla="*/ 0 h 60"/>
                  <a:gd name="T36" fmla="*/ 30 w 60"/>
                  <a:gd name="T37" fmla="*/ 11 h 60"/>
                  <a:gd name="T38" fmla="*/ 30 w 60"/>
                  <a:gd name="T39" fmla="*/ 11 h 60"/>
                  <a:gd name="T40" fmla="*/ 49 w 60"/>
                  <a:gd name="T41" fmla="*/ 30 h 60"/>
                  <a:gd name="T42" fmla="*/ 30 w 60"/>
                  <a:gd name="T43" fmla="*/ 49 h 60"/>
                  <a:gd name="T44" fmla="*/ 30 w 60"/>
                  <a:gd name="T45" fmla="*/ 60 h 60"/>
                  <a:gd name="T46" fmla="*/ 9 w 60"/>
                  <a:gd name="T47" fmla="*/ 45 h 60"/>
                  <a:gd name="T48" fmla="*/ 6 w 60"/>
                  <a:gd name="T49" fmla="*/ 48 h 60"/>
                  <a:gd name="T50" fmla="*/ 12 w 60"/>
                  <a:gd name="T51" fmla="*/ 54 h 60"/>
                  <a:gd name="T52" fmla="*/ 15 w 60"/>
                  <a:gd name="T53" fmla="*/ 51 h 60"/>
                  <a:gd name="T54" fmla="*/ 25 w 60"/>
                  <a:gd name="T55" fmla="*/ 55 h 60"/>
                  <a:gd name="T56" fmla="*/ 25 w 60"/>
                  <a:gd name="T57" fmla="*/ 60 h 60"/>
                  <a:gd name="T58" fmla="*/ 30 w 60"/>
                  <a:gd name="T59" fmla="*/ 60 h 60"/>
                  <a:gd name="T60" fmla="*/ 30 w 60"/>
                  <a:gd name="T61" fmla="*/ 49 h 60"/>
                  <a:gd name="T62" fmla="*/ 11 w 60"/>
                  <a:gd name="T63" fmla="*/ 30 h 60"/>
                  <a:gd name="T64" fmla="*/ 30 w 60"/>
                  <a:gd name="T65" fmla="*/ 11 h 60"/>
                  <a:gd name="T66" fmla="*/ 30 w 60"/>
                  <a:gd name="T67" fmla="*/ 0 h 60"/>
                  <a:gd name="T68" fmla="*/ 25 w 60"/>
                  <a:gd name="T69" fmla="*/ 0 h 60"/>
                  <a:gd name="T70" fmla="*/ 25 w 60"/>
                  <a:gd name="T71" fmla="*/ 4 h 60"/>
                  <a:gd name="T72" fmla="*/ 15 w 60"/>
                  <a:gd name="T73" fmla="*/ 8 h 60"/>
                  <a:gd name="T74" fmla="*/ 12 w 60"/>
                  <a:gd name="T75" fmla="*/ 5 h 60"/>
                  <a:gd name="T76" fmla="*/ 6 w 60"/>
                  <a:gd name="T77" fmla="*/ 12 h 60"/>
                  <a:gd name="T78" fmla="*/ 9 w 60"/>
                  <a:gd name="T79" fmla="*/ 15 h 60"/>
                  <a:gd name="T80" fmla="*/ 5 w 60"/>
                  <a:gd name="T81" fmla="*/ 25 h 60"/>
                  <a:gd name="T82" fmla="*/ 0 w 60"/>
                  <a:gd name="T83" fmla="*/ 25 h 60"/>
                  <a:gd name="T84" fmla="*/ 0 w 60"/>
                  <a:gd name="T85" fmla="*/ 35 h 60"/>
                  <a:gd name="T86" fmla="*/ 5 w 60"/>
                  <a:gd name="T87" fmla="*/ 35 h 60"/>
                  <a:gd name="T88" fmla="*/ 9 w 60"/>
                  <a:gd name="T89" fmla="*/ 45 h 60"/>
                  <a:gd name="T90" fmla="*/ 30 w 60"/>
                  <a:gd name="T91" fmla="*/ 11 h 60"/>
                  <a:gd name="T92" fmla="*/ 30 w 60"/>
                  <a:gd name="T93" fmla="*/ 1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0" h="60">
                    <a:moveTo>
                      <a:pt x="30" y="60"/>
                    </a:moveTo>
                    <a:cubicBezTo>
                      <a:pt x="35" y="60"/>
                      <a:pt x="35" y="60"/>
                      <a:pt x="35" y="60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9" y="55"/>
                      <a:pt x="42" y="53"/>
                      <a:pt x="45" y="51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2" y="45"/>
                      <a:pt x="52" y="45"/>
                      <a:pt x="52" y="45"/>
                    </a:cubicBezTo>
                    <a:cubicBezTo>
                      <a:pt x="54" y="42"/>
                      <a:pt x="55" y="38"/>
                      <a:pt x="56" y="35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5" y="21"/>
                      <a:pt x="54" y="18"/>
                      <a:pt x="52" y="15"/>
                    </a:cubicBezTo>
                    <a:cubicBezTo>
                      <a:pt x="55" y="12"/>
                      <a:pt x="55" y="12"/>
                      <a:pt x="55" y="12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2" y="6"/>
                      <a:pt x="39" y="5"/>
                      <a:pt x="35" y="4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41" y="11"/>
                      <a:pt x="49" y="19"/>
                      <a:pt x="49" y="30"/>
                    </a:cubicBezTo>
                    <a:cubicBezTo>
                      <a:pt x="49" y="40"/>
                      <a:pt x="41" y="49"/>
                      <a:pt x="30" y="49"/>
                    </a:cubicBezTo>
                    <a:lnTo>
                      <a:pt x="30" y="60"/>
                    </a:lnTo>
                    <a:close/>
                    <a:moveTo>
                      <a:pt x="9" y="45"/>
                    </a:moveTo>
                    <a:cubicBezTo>
                      <a:pt x="6" y="48"/>
                      <a:pt x="6" y="48"/>
                      <a:pt x="6" y="48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8" y="53"/>
                      <a:pt x="22" y="55"/>
                      <a:pt x="25" y="5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20" y="49"/>
                      <a:pt x="11" y="40"/>
                      <a:pt x="11" y="30"/>
                    </a:cubicBezTo>
                    <a:cubicBezTo>
                      <a:pt x="11" y="19"/>
                      <a:pt x="20" y="11"/>
                      <a:pt x="30" y="1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2" y="5"/>
                      <a:pt x="18" y="6"/>
                      <a:pt x="15" y="8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7" y="18"/>
                      <a:pt x="5" y="21"/>
                      <a:pt x="5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5" y="38"/>
                      <a:pt x="7" y="42"/>
                      <a:pt x="9" y="45"/>
                    </a:cubicBezTo>
                    <a:close/>
                    <a:moveTo>
                      <a:pt x="30" y="11"/>
                    </a:moveTo>
                    <a:cubicBezTo>
                      <a:pt x="30" y="11"/>
                      <a:pt x="30" y="11"/>
                      <a:pt x="30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6" name="Rectangle 265"/>
              <p:cNvSpPr>
                <a:spLocks noChangeArrowheads="1"/>
              </p:cNvSpPr>
              <p:nvPr/>
            </p:nvSpPr>
            <p:spPr bwMode="auto">
              <a:xfrm>
                <a:off x="-2805113" y="2324100"/>
                <a:ext cx="263525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7" name="Freeform 266"/>
              <p:cNvSpPr>
                <a:spLocks noEditPoints="1"/>
              </p:cNvSpPr>
              <p:nvPr/>
            </p:nvSpPr>
            <p:spPr bwMode="auto">
              <a:xfrm>
                <a:off x="-2805113" y="2384425"/>
                <a:ext cx="263525" cy="104775"/>
              </a:xfrm>
              <a:custGeom>
                <a:avLst/>
                <a:gdLst>
                  <a:gd name="T0" fmla="*/ 140 w 166"/>
                  <a:gd name="T1" fmla="*/ 66 h 66"/>
                  <a:gd name="T2" fmla="*/ 166 w 166"/>
                  <a:gd name="T3" fmla="*/ 66 h 66"/>
                  <a:gd name="T4" fmla="*/ 166 w 166"/>
                  <a:gd name="T5" fmla="*/ 0 h 66"/>
                  <a:gd name="T6" fmla="*/ 140 w 166"/>
                  <a:gd name="T7" fmla="*/ 0 h 66"/>
                  <a:gd name="T8" fmla="*/ 140 w 166"/>
                  <a:gd name="T9" fmla="*/ 33 h 66"/>
                  <a:gd name="T10" fmla="*/ 140 w 166"/>
                  <a:gd name="T11" fmla="*/ 33 h 66"/>
                  <a:gd name="T12" fmla="*/ 152 w 166"/>
                  <a:gd name="T13" fmla="*/ 45 h 66"/>
                  <a:gd name="T14" fmla="*/ 140 w 166"/>
                  <a:gd name="T15" fmla="*/ 57 h 66"/>
                  <a:gd name="T16" fmla="*/ 140 w 166"/>
                  <a:gd name="T17" fmla="*/ 66 h 66"/>
                  <a:gd name="T18" fmla="*/ 0 w 166"/>
                  <a:gd name="T19" fmla="*/ 66 h 66"/>
                  <a:gd name="T20" fmla="*/ 140 w 166"/>
                  <a:gd name="T21" fmla="*/ 66 h 66"/>
                  <a:gd name="T22" fmla="*/ 140 w 166"/>
                  <a:gd name="T23" fmla="*/ 57 h 66"/>
                  <a:gd name="T24" fmla="*/ 128 w 166"/>
                  <a:gd name="T25" fmla="*/ 45 h 66"/>
                  <a:gd name="T26" fmla="*/ 140 w 166"/>
                  <a:gd name="T27" fmla="*/ 33 h 66"/>
                  <a:gd name="T28" fmla="*/ 140 w 166"/>
                  <a:gd name="T29" fmla="*/ 0 h 66"/>
                  <a:gd name="T30" fmla="*/ 0 w 166"/>
                  <a:gd name="T31" fmla="*/ 0 h 66"/>
                  <a:gd name="T32" fmla="*/ 0 w 166"/>
                  <a:gd name="T33" fmla="*/ 66 h 66"/>
                  <a:gd name="T34" fmla="*/ 0 w 166"/>
                  <a:gd name="T35" fmla="*/ 66 h 66"/>
                  <a:gd name="T36" fmla="*/ 140 w 166"/>
                  <a:gd name="T37" fmla="*/ 33 h 66"/>
                  <a:gd name="T38" fmla="*/ 140 w 166"/>
                  <a:gd name="T3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6" h="66">
                    <a:moveTo>
                      <a:pt x="140" y="66"/>
                    </a:moveTo>
                    <a:lnTo>
                      <a:pt x="166" y="66"/>
                    </a:lnTo>
                    <a:lnTo>
                      <a:pt x="166" y="0"/>
                    </a:lnTo>
                    <a:lnTo>
                      <a:pt x="140" y="0"/>
                    </a:lnTo>
                    <a:lnTo>
                      <a:pt x="140" y="33"/>
                    </a:lnTo>
                    <a:lnTo>
                      <a:pt x="140" y="33"/>
                    </a:lnTo>
                    <a:lnTo>
                      <a:pt x="152" y="45"/>
                    </a:lnTo>
                    <a:lnTo>
                      <a:pt x="140" y="57"/>
                    </a:lnTo>
                    <a:lnTo>
                      <a:pt x="140" y="66"/>
                    </a:lnTo>
                    <a:close/>
                    <a:moveTo>
                      <a:pt x="0" y="66"/>
                    </a:moveTo>
                    <a:lnTo>
                      <a:pt x="140" y="66"/>
                    </a:lnTo>
                    <a:lnTo>
                      <a:pt x="140" y="57"/>
                    </a:lnTo>
                    <a:lnTo>
                      <a:pt x="128" y="45"/>
                    </a:lnTo>
                    <a:lnTo>
                      <a:pt x="140" y="33"/>
                    </a:lnTo>
                    <a:lnTo>
                      <a:pt x="140" y="0"/>
                    </a:lnTo>
                    <a:lnTo>
                      <a:pt x="0" y="0"/>
                    </a:lnTo>
                    <a:lnTo>
                      <a:pt x="0" y="66"/>
                    </a:lnTo>
                    <a:lnTo>
                      <a:pt x="0" y="66"/>
                    </a:lnTo>
                    <a:close/>
                    <a:moveTo>
                      <a:pt x="140" y="33"/>
                    </a:moveTo>
                    <a:lnTo>
                      <a:pt x="140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8" name="Freeform 267"/>
              <p:cNvSpPr>
                <a:spLocks noEditPoints="1"/>
              </p:cNvSpPr>
              <p:nvPr/>
            </p:nvSpPr>
            <p:spPr bwMode="auto">
              <a:xfrm>
                <a:off x="-2805113" y="2384425"/>
                <a:ext cx="263525" cy="104775"/>
              </a:xfrm>
              <a:custGeom>
                <a:avLst/>
                <a:gdLst>
                  <a:gd name="T0" fmla="*/ 140 w 166"/>
                  <a:gd name="T1" fmla="*/ 66 h 66"/>
                  <a:gd name="T2" fmla="*/ 166 w 166"/>
                  <a:gd name="T3" fmla="*/ 66 h 66"/>
                  <a:gd name="T4" fmla="*/ 166 w 166"/>
                  <a:gd name="T5" fmla="*/ 0 h 66"/>
                  <a:gd name="T6" fmla="*/ 140 w 166"/>
                  <a:gd name="T7" fmla="*/ 0 h 66"/>
                  <a:gd name="T8" fmla="*/ 140 w 166"/>
                  <a:gd name="T9" fmla="*/ 33 h 66"/>
                  <a:gd name="T10" fmla="*/ 140 w 166"/>
                  <a:gd name="T11" fmla="*/ 33 h 66"/>
                  <a:gd name="T12" fmla="*/ 152 w 166"/>
                  <a:gd name="T13" fmla="*/ 45 h 66"/>
                  <a:gd name="T14" fmla="*/ 140 w 166"/>
                  <a:gd name="T15" fmla="*/ 57 h 66"/>
                  <a:gd name="T16" fmla="*/ 140 w 166"/>
                  <a:gd name="T17" fmla="*/ 66 h 66"/>
                  <a:gd name="T18" fmla="*/ 0 w 166"/>
                  <a:gd name="T19" fmla="*/ 66 h 66"/>
                  <a:gd name="T20" fmla="*/ 140 w 166"/>
                  <a:gd name="T21" fmla="*/ 66 h 66"/>
                  <a:gd name="T22" fmla="*/ 140 w 166"/>
                  <a:gd name="T23" fmla="*/ 57 h 66"/>
                  <a:gd name="T24" fmla="*/ 128 w 166"/>
                  <a:gd name="T25" fmla="*/ 45 h 66"/>
                  <a:gd name="T26" fmla="*/ 140 w 166"/>
                  <a:gd name="T27" fmla="*/ 33 h 66"/>
                  <a:gd name="T28" fmla="*/ 140 w 166"/>
                  <a:gd name="T29" fmla="*/ 0 h 66"/>
                  <a:gd name="T30" fmla="*/ 0 w 166"/>
                  <a:gd name="T31" fmla="*/ 0 h 66"/>
                  <a:gd name="T32" fmla="*/ 0 w 166"/>
                  <a:gd name="T33" fmla="*/ 66 h 66"/>
                  <a:gd name="T34" fmla="*/ 0 w 166"/>
                  <a:gd name="T35" fmla="*/ 66 h 66"/>
                  <a:gd name="T36" fmla="*/ 140 w 166"/>
                  <a:gd name="T37" fmla="*/ 33 h 66"/>
                  <a:gd name="T38" fmla="*/ 140 w 166"/>
                  <a:gd name="T3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6" h="66">
                    <a:moveTo>
                      <a:pt x="140" y="66"/>
                    </a:moveTo>
                    <a:lnTo>
                      <a:pt x="166" y="66"/>
                    </a:lnTo>
                    <a:lnTo>
                      <a:pt x="166" y="0"/>
                    </a:lnTo>
                    <a:lnTo>
                      <a:pt x="140" y="0"/>
                    </a:lnTo>
                    <a:lnTo>
                      <a:pt x="140" y="33"/>
                    </a:lnTo>
                    <a:lnTo>
                      <a:pt x="140" y="33"/>
                    </a:lnTo>
                    <a:lnTo>
                      <a:pt x="152" y="45"/>
                    </a:lnTo>
                    <a:lnTo>
                      <a:pt x="140" y="57"/>
                    </a:lnTo>
                    <a:lnTo>
                      <a:pt x="140" y="66"/>
                    </a:lnTo>
                    <a:moveTo>
                      <a:pt x="0" y="66"/>
                    </a:moveTo>
                    <a:lnTo>
                      <a:pt x="140" y="66"/>
                    </a:lnTo>
                    <a:lnTo>
                      <a:pt x="140" y="57"/>
                    </a:lnTo>
                    <a:lnTo>
                      <a:pt x="128" y="45"/>
                    </a:lnTo>
                    <a:lnTo>
                      <a:pt x="140" y="33"/>
                    </a:lnTo>
                    <a:lnTo>
                      <a:pt x="140" y="0"/>
                    </a:lnTo>
                    <a:lnTo>
                      <a:pt x="0" y="0"/>
                    </a:lnTo>
                    <a:lnTo>
                      <a:pt x="0" y="66"/>
                    </a:lnTo>
                    <a:lnTo>
                      <a:pt x="0" y="66"/>
                    </a:lnTo>
                    <a:moveTo>
                      <a:pt x="140" y="33"/>
                    </a:moveTo>
                    <a:lnTo>
                      <a:pt x="140" y="33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9" name="Group 18"/>
            <p:cNvGrpSpPr>
              <a:grpSpLocks noChangeAspect="1"/>
            </p:cNvGrpSpPr>
            <p:nvPr/>
          </p:nvGrpSpPr>
          <p:grpSpPr>
            <a:xfrm flipH="1">
              <a:off x="1304746" y="2227041"/>
              <a:ext cx="2942450" cy="4115690"/>
              <a:chOff x="-7085012" y="-420688"/>
              <a:chExt cx="6362699" cy="9439276"/>
            </a:xfrm>
            <a:solidFill>
              <a:schemeClr val="bg1">
                <a:lumMod val="65000"/>
              </a:schemeClr>
            </a:solidFill>
          </p:grpSpPr>
          <p:sp>
            <p:nvSpPr>
              <p:cNvPr id="21" name="Freeform 271"/>
              <p:cNvSpPr>
                <a:spLocks/>
              </p:cNvSpPr>
              <p:nvPr/>
            </p:nvSpPr>
            <p:spPr bwMode="auto">
              <a:xfrm>
                <a:off x="-4905375" y="-222250"/>
                <a:ext cx="619125" cy="461963"/>
              </a:xfrm>
              <a:custGeom>
                <a:avLst/>
                <a:gdLst>
                  <a:gd name="T0" fmla="*/ 82 w 165"/>
                  <a:gd name="T1" fmla="*/ 0 h 123"/>
                  <a:gd name="T2" fmla="*/ 0 w 165"/>
                  <a:gd name="T3" fmla="*/ 83 h 123"/>
                  <a:gd name="T4" fmla="*/ 10 w 165"/>
                  <a:gd name="T5" fmla="*/ 122 h 123"/>
                  <a:gd name="T6" fmla="*/ 10 w 165"/>
                  <a:gd name="T7" fmla="*/ 100 h 123"/>
                  <a:gd name="T8" fmla="*/ 14 w 165"/>
                  <a:gd name="T9" fmla="*/ 89 h 123"/>
                  <a:gd name="T10" fmla="*/ 13 w 165"/>
                  <a:gd name="T11" fmla="*/ 83 h 123"/>
                  <a:gd name="T12" fmla="*/ 82 w 165"/>
                  <a:gd name="T13" fmla="*/ 13 h 123"/>
                  <a:gd name="T14" fmla="*/ 151 w 165"/>
                  <a:gd name="T15" fmla="*/ 83 h 123"/>
                  <a:gd name="T16" fmla="*/ 151 w 165"/>
                  <a:gd name="T17" fmla="*/ 90 h 123"/>
                  <a:gd name="T18" fmla="*/ 155 w 165"/>
                  <a:gd name="T19" fmla="*/ 100 h 123"/>
                  <a:gd name="T20" fmla="*/ 155 w 165"/>
                  <a:gd name="T21" fmla="*/ 123 h 123"/>
                  <a:gd name="T22" fmla="*/ 165 w 165"/>
                  <a:gd name="T23" fmla="*/ 83 h 123"/>
                  <a:gd name="T24" fmla="*/ 82 w 165"/>
                  <a:gd name="T2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5" h="123">
                    <a:moveTo>
                      <a:pt x="82" y="0"/>
                    </a:moveTo>
                    <a:cubicBezTo>
                      <a:pt x="37" y="0"/>
                      <a:pt x="0" y="37"/>
                      <a:pt x="0" y="83"/>
                    </a:cubicBezTo>
                    <a:cubicBezTo>
                      <a:pt x="0" y="96"/>
                      <a:pt x="3" y="110"/>
                      <a:pt x="10" y="122"/>
                    </a:cubicBezTo>
                    <a:cubicBezTo>
                      <a:pt x="10" y="100"/>
                      <a:pt x="10" y="100"/>
                      <a:pt x="10" y="100"/>
                    </a:cubicBezTo>
                    <a:cubicBezTo>
                      <a:pt x="10" y="96"/>
                      <a:pt x="11" y="92"/>
                      <a:pt x="14" y="89"/>
                    </a:cubicBezTo>
                    <a:cubicBezTo>
                      <a:pt x="14" y="87"/>
                      <a:pt x="13" y="85"/>
                      <a:pt x="13" y="83"/>
                    </a:cubicBezTo>
                    <a:cubicBezTo>
                      <a:pt x="13" y="45"/>
                      <a:pt x="44" y="13"/>
                      <a:pt x="82" y="13"/>
                    </a:cubicBezTo>
                    <a:cubicBezTo>
                      <a:pt x="120" y="13"/>
                      <a:pt x="151" y="45"/>
                      <a:pt x="151" y="83"/>
                    </a:cubicBezTo>
                    <a:cubicBezTo>
                      <a:pt x="151" y="85"/>
                      <a:pt x="151" y="88"/>
                      <a:pt x="151" y="90"/>
                    </a:cubicBezTo>
                    <a:cubicBezTo>
                      <a:pt x="153" y="93"/>
                      <a:pt x="155" y="97"/>
                      <a:pt x="155" y="100"/>
                    </a:cubicBezTo>
                    <a:cubicBezTo>
                      <a:pt x="155" y="123"/>
                      <a:pt x="155" y="123"/>
                      <a:pt x="155" y="123"/>
                    </a:cubicBezTo>
                    <a:cubicBezTo>
                      <a:pt x="161" y="111"/>
                      <a:pt x="165" y="97"/>
                      <a:pt x="165" y="83"/>
                    </a:cubicBezTo>
                    <a:cubicBezTo>
                      <a:pt x="165" y="37"/>
                      <a:pt x="128" y="0"/>
                      <a:pt x="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272"/>
              <p:cNvSpPr>
                <a:spLocks/>
              </p:cNvSpPr>
              <p:nvPr/>
            </p:nvSpPr>
            <p:spPr bwMode="auto">
              <a:xfrm>
                <a:off x="-4852988" y="90487"/>
                <a:ext cx="138112" cy="247650"/>
              </a:xfrm>
              <a:custGeom>
                <a:avLst/>
                <a:gdLst>
                  <a:gd name="T0" fmla="*/ 1 w 37"/>
                  <a:gd name="T1" fmla="*/ 14 h 66"/>
                  <a:gd name="T2" fmla="*/ 0 w 37"/>
                  <a:gd name="T3" fmla="*/ 17 h 66"/>
                  <a:gd name="T4" fmla="*/ 0 w 37"/>
                  <a:gd name="T5" fmla="*/ 38 h 66"/>
                  <a:gd name="T6" fmla="*/ 0 w 37"/>
                  <a:gd name="T7" fmla="*/ 48 h 66"/>
                  <a:gd name="T8" fmla="*/ 26 w 37"/>
                  <a:gd name="T9" fmla="*/ 66 h 66"/>
                  <a:gd name="T10" fmla="*/ 37 w 37"/>
                  <a:gd name="T11" fmla="*/ 66 h 66"/>
                  <a:gd name="T12" fmla="*/ 37 w 37"/>
                  <a:gd name="T13" fmla="*/ 0 h 66"/>
                  <a:gd name="T14" fmla="*/ 26 w 37"/>
                  <a:gd name="T15" fmla="*/ 0 h 66"/>
                  <a:gd name="T16" fmla="*/ 1 w 37"/>
                  <a:gd name="T17" fmla="*/ 1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66">
                    <a:moveTo>
                      <a:pt x="1" y="14"/>
                    </a:moveTo>
                    <a:cubicBezTo>
                      <a:pt x="1" y="15"/>
                      <a:pt x="0" y="16"/>
                      <a:pt x="0" y="17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8"/>
                      <a:pt x="12" y="66"/>
                      <a:pt x="26" y="66"/>
                    </a:cubicBezTo>
                    <a:cubicBezTo>
                      <a:pt x="37" y="66"/>
                      <a:pt x="37" y="66"/>
                      <a:pt x="37" y="6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4" y="0"/>
                      <a:pt x="3" y="6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273"/>
              <p:cNvSpPr>
                <a:spLocks/>
              </p:cNvSpPr>
              <p:nvPr/>
            </p:nvSpPr>
            <p:spPr bwMode="auto">
              <a:xfrm>
                <a:off x="-4478338" y="90487"/>
                <a:ext cx="134937" cy="247650"/>
              </a:xfrm>
              <a:custGeom>
                <a:avLst/>
                <a:gdLst>
                  <a:gd name="T0" fmla="*/ 36 w 36"/>
                  <a:gd name="T1" fmla="*/ 48 h 66"/>
                  <a:gd name="T2" fmla="*/ 36 w 36"/>
                  <a:gd name="T3" fmla="*/ 38 h 66"/>
                  <a:gd name="T4" fmla="*/ 36 w 36"/>
                  <a:gd name="T5" fmla="*/ 17 h 66"/>
                  <a:gd name="T6" fmla="*/ 36 w 36"/>
                  <a:gd name="T7" fmla="*/ 15 h 66"/>
                  <a:gd name="T8" fmla="*/ 10 w 36"/>
                  <a:gd name="T9" fmla="*/ 0 h 66"/>
                  <a:gd name="T10" fmla="*/ 0 w 36"/>
                  <a:gd name="T11" fmla="*/ 0 h 66"/>
                  <a:gd name="T12" fmla="*/ 0 w 36"/>
                  <a:gd name="T13" fmla="*/ 66 h 66"/>
                  <a:gd name="T14" fmla="*/ 10 w 36"/>
                  <a:gd name="T15" fmla="*/ 66 h 66"/>
                  <a:gd name="T16" fmla="*/ 36 w 36"/>
                  <a:gd name="T17" fmla="*/ 4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6">
                    <a:moveTo>
                      <a:pt x="36" y="48"/>
                    </a:moveTo>
                    <a:cubicBezTo>
                      <a:pt x="36" y="38"/>
                      <a:pt x="36" y="38"/>
                      <a:pt x="36" y="38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17"/>
                      <a:pt x="36" y="16"/>
                      <a:pt x="36" y="15"/>
                    </a:cubicBezTo>
                    <a:cubicBezTo>
                      <a:pt x="34" y="7"/>
                      <a:pt x="23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10" y="66"/>
                      <a:pt x="10" y="66"/>
                      <a:pt x="10" y="66"/>
                    </a:cubicBezTo>
                    <a:cubicBezTo>
                      <a:pt x="25" y="66"/>
                      <a:pt x="36" y="58"/>
                      <a:pt x="3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" name="Freeform 274"/>
              <p:cNvSpPr>
                <a:spLocks noEditPoints="1"/>
              </p:cNvSpPr>
              <p:nvPr/>
            </p:nvSpPr>
            <p:spPr bwMode="auto">
              <a:xfrm>
                <a:off x="-6126163" y="1309687"/>
                <a:ext cx="514350" cy="511175"/>
              </a:xfrm>
              <a:custGeom>
                <a:avLst/>
                <a:gdLst>
                  <a:gd name="T0" fmla="*/ 137 w 137"/>
                  <a:gd name="T1" fmla="*/ 68 h 136"/>
                  <a:gd name="T2" fmla="*/ 122 w 137"/>
                  <a:gd name="T3" fmla="*/ 64 h 136"/>
                  <a:gd name="T4" fmla="*/ 131 w 137"/>
                  <a:gd name="T5" fmla="*/ 64 h 136"/>
                  <a:gd name="T6" fmla="*/ 122 w 137"/>
                  <a:gd name="T7" fmla="*/ 72 h 136"/>
                  <a:gd name="T8" fmla="*/ 106 w 137"/>
                  <a:gd name="T9" fmla="*/ 125 h 136"/>
                  <a:gd name="T10" fmla="*/ 122 w 137"/>
                  <a:gd name="T11" fmla="*/ 72 h 136"/>
                  <a:gd name="T12" fmla="*/ 113 w 137"/>
                  <a:gd name="T13" fmla="*/ 64 h 136"/>
                  <a:gd name="T14" fmla="*/ 122 w 137"/>
                  <a:gd name="T15" fmla="*/ 25 h 136"/>
                  <a:gd name="T16" fmla="*/ 106 w 137"/>
                  <a:gd name="T17" fmla="*/ 25 h 136"/>
                  <a:gd name="T18" fmla="*/ 110 w 137"/>
                  <a:gd name="T19" fmla="*/ 21 h 136"/>
                  <a:gd name="T20" fmla="*/ 106 w 137"/>
                  <a:gd name="T21" fmla="*/ 36 h 136"/>
                  <a:gd name="T22" fmla="*/ 115 w 137"/>
                  <a:gd name="T23" fmla="*/ 109 h 136"/>
                  <a:gd name="T24" fmla="*/ 106 w 137"/>
                  <a:gd name="T25" fmla="*/ 111 h 136"/>
                  <a:gd name="T26" fmla="*/ 68 w 137"/>
                  <a:gd name="T27" fmla="*/ 136 h 136"/>
                  <a:gd name="T28" fmla="*/ 106 w 137"/>
                  <a:gd name="T29" fmla="*/ 111 h 136"/>
                  <a:gd name="T30" fmla="*/ 102 w 137"/>
                  <a:gd name="T31" fmla="*/ 97 h 136"/>
                  <a:gd name="T32" fmla="*/ 106 w 137"/>
                  <a:gd name="T33" fmla="*/ 100 h 136"/>
                  <a:gd name="T34" fmla="*/ 102 w 137"/>
                  <a:gd name="T35" fmla="*/ 39 h 136"/>
                  <a:gd name="T36" fmla="*/ 106 w 137"/>
                  <a:gd name="T37" fmla="*/ 25 h 136"/>
                  <a:gd name="T38" fmla="*/ 68 w 137"/>
                  <a:gd name="T39" fmla="*/ 0 h 136"/>
                  <a:gd name="T40" fmla="*/ 68 w 137"/>
                  <a:gd name="T41" fmla="*/ 5 h 136"/>
                  <a:gd name="T42" fmla="*/ 72 w 137"/>
                  <a:gd name="T43" fmla="*/ 24 h 136"/>
                  <a:gd name="T44" fmla="*/ 68 w 137"/>
                  <a:gd name="T45" fmla="*/ 63 h 136"/>
                  <a:gd name="T46" fmla="*/ 90 w 137"/>
                  <a:gd name="T47" fmla="*/ 42 h 136"/>
                  <a:gd name="T48" fmla="*/ 69 w 137"/>
                  <a:gd name="T49" fmla="*/ 74 h 136"/>
                  <a:gd name="T50" fmla="*/ 68 w 137"/>
                  <a:gd name="T51" fmla="*/ 112 h 136"/>
                  <a:gd name="T52" fmla="*/ 72 w 137"/>
                  <a:gd name="T53" fmla="*/ 131 h 136"/>
                  <a:gd name="T54" fmla="*/ 68 w 137"/>
                  <a:gd name="T55" fmla="*/ 131 h 136"/>
                  <a:gd name="T56" fmla="*/ 68 w 137"/>
                  <a:gd name="T57" fmla="*/ 0 h 136"/>
                  <a:gd name="T58" fmla="*/ 30 w 137"/>
                  <a:gd name="T59" fmla="*/ 25 h 136"/>
                  <a:gd name="T60" fmla="*/ 34 w 137"/>
                  <a:gd name="T61" fmla="*/ 39 h 136"/>
                  <a:gd name="T62" fmla="*/ 30 w 137"/>
                  <a:gd name="T63" fmla="*/ 100 h 136"/>
                  <a:gd name="T64" fmla="*/ 40 w 137"/>
                  <a:gd name="T65" fmla="*/ 102 h 136"/>
                  <a:gd name="T66" fmla="*/ 30 w 137"/>
                  <a:gd name="T67" fmla="*/ 125 h 136"/>
                  <a:gd name="T68" fmla="*/ 68 w 137"/>
                  <a:gd name="T69" fmla="*/ 131 h 136"/>
                  <a:gd name="T70" fmla="*/ 64 w 137"/>
                  <a:gd name="T71" fmla="*/ 112 h 136"/>
                  <a:gd name="T72" fmla="*/ 68 w 137"/>
                  <a:gd name="T73" fmla="*/ 74 h 136"/>
                  <a:gd name="T74" fmla="*/ 57 w 137"/>
                  <a:gd name="T75" fmla="*/ 52 h 136"/>
                  <a:gd name="T76" fmla="*/ 68 w 137"/>
                  <a:gd name="T77" fmla="*/ 63 h 136"/>
                  <a:gd name="T78" fmla="*/ 64 w 137"/>
                  <a:gd name="T79" fmla="*/ 24 h 136"/>
                  <a:gd name="T80" fmla="*/ 64 w 137"/>
                  <a:gd name="T81" fmla="*/ 5 h 136"/>
                  <a:gd name="T82" fmla="*/ 68 w 137"/>
                  <a:gd name="T83" fmla="*/ 0 h 136"/>
                  <a:gd name="T84" fmla="*/ 15 w 137"/>
                  <a:gd name="T85" fmla="*/ 25 h 136"/>
                  <a:gd name="T86" fmla="*/ 24 w 137"/>
                  <a:gd name="T87" fmla="*/ 64 h 136"/>
                  <a:gd name="T88" fmla="*/ 24 w 137"/>
                  <a:gd name="T89" fmla="*/ 72 h 136"/>
                  <a:gd name="T90" fmla="*/ 15 w 137"/>
                  <a:gd name="T91" fmla="*/ 111 h 136"/>
                  <a:gd name="T92" fmla="*/ 30 w 137"/>
                  <a:gd name="T93" fmla="*/ 111 h 136"/>
                  <a:gd name="T94" fmla="*/ 27 w 137"/>
                  <a:gd name="T95" fmla="*/ 115 h 136"/>
                  <a:gd name="T96" fmla="*/ 30 w 137"/>
                  <a:gd name="T97" fmla="*/ 100 h 136"/>
                  <a:gd name="T98" fmla="*/ 21 w 137"/>
                  <a:gd name="T99" fmla="*/ 27 h 136"/>
                  <a:gd name="T100" fmla="*/ 27 w 137"/>
                  <a:gd name="T101" fmla="*/ 21 h 136"/>
                  <a:gd name="T102" fmla="*/ 30 w 137"/>
                  <a:gd name="T103" fmla="*/ 11 h 136"/>
                  <a:gd name="T104" fmla="*/ 0 w 137"/>
                  <a:gd name="T105" fmla="*/ 68 h 136"/>
                  <a:gd name="T106" fmla="*/ 15 w 137"/>
                  <a:gd name="T107" fmla="*/ 72 h 136"/>
                  <a:gd name="T108" fmla="*/ 6 w 137"/>
                  <a:gd name="T109" fmla="*/ 64 h 136"/>
                  <a:gd name="T110" fmla="*/ 15 w 137"/>
                  <a:gd name="T111" fmla="*/ 25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37" h="136">
                    <a:moveTo>
                      <a:pt x="122" y="111"/>
                    </a:moveTo>
                    <a:cubicBezTo>
                      <a:pt x="131" y="99"/>
                      <a:pt x="137" y="84"/>
                      <a:pt x="137" y="68"/>
                    </a:cubicBezTo>
                    <a:cubicBezTo>
                      <a:pt x="137" y="52"/>
                      <a:pt x="131" y="37"/>
                      <a:pt x="122" y="25"/>
                    </a:cubicBezTo>
                    <a:cubicBezTo>
                      <a:pt x="122" y="64"/>
                      <a:pt x="122" y="64"/>
                      <a:pt x="122" y="64"/>
                    </a:cubicBezTo>
                    <a:cubicBezTo>
                      <a:pt x="131" y="64"/>
                      <a:pt x="131" y="64"/>
                      <a:pt x="131" y="64"/>
                    </a:cubicBezTo>
                    <a:cubicBezTo>
                      <a:pt x="131" y="64"/>
                      <a:pt x="131" y="64"/>
                      <a:pt x="131" y="64"/>
                    </a:cubicBezTo>
                    <a:cubicBezTo>
                      <a:pt x="131" y="72"/>
                      <a:pt x="131" y="72"/>
                      <a:pt x="131" y="72"/>
                    </a:cubicBezTo>
                    <a:cubicBezTo>
                      <a:pt x="122" y="72"/>
                      <a:pt x="122" y="72"/>
                      <a:pt x="122" y="72"/>
                    </a:cubicBezTo>
                    <a:lnTo>
                      <a:pt x="122" y="111"/>
                    </a:lnTo>
                    <a:close/>
                    <a:moveTo>
                      <a:pt x="106" y="125"/>
                    </a:moveTo>
                    <a:cubicBezTo>
                      <a:pt x="112" y="121"/>
                      <a:pt x="117" y="116"/>
                      <a:pt x="122" y="111"/>
                    </a:cubicBezTo>
                    <a:cubicBezTo>
                      <a:pt x="122" y="72"/>
                      <a:pt x="122" y="72"/>
                      <a:pt x="122" y="72"/>
                    </a:cubicBezTo>
                    <a:cubicBezTo>
                      <a:pt x="113" y="72"/>
                      <a:pt x="113" y="72"/>
                      <a:pt x="113" y="72"/>
                    </a:cubicBezTo>
                    <a:cubicBezTo>
                      <a:pt x="113" y="64"/>
                      <a:pt x="113" y="64"/>
                      <a:pt x="113" y="64"/>
                    </a:cubicBezTo>
                    <a:cubicBezTo>
                      <a:pt x="122" y="64"/>
                      <a:pt x="122" y="64"/>
                      <a:pt x="122" y="64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7" y="20"/>
                      <a:pt x="112" y="15"/>
                      <a:pt x="106" y="11"/>
                    </a:cubicBezTo>
                    <a:cubicBezTo>
                      <a:pt x="106" y="25"/>
                      <a:pt x="106" y="25"/>
                      <a:pt x="106" y="25"/>
                    </a:cubicBezTo>
                    <a:cubicBezTo>
                      <a:pt x="110" y="21"/>
                      <a:pt x="110" y="21"/>
                      <a:pt x="110" y="21"/>
                    </a:cubicBezTo>
                    <a:cubicBezTo>
                      <a:pt x="110" y="21"/>
                      <a:pt x="110" y="21"/>
                      <a:pt x="110" y="21"/>
                    </a:cubicBezTo>
                    <a:cubicBezTo>
                      <a:pt x="115" y="27"/>
                      <a:pt x="115" y="27"/>
                      <a:pt x="115" y="27"/>
                    </a:cubicBezTo>
                    <a:cubicBezTo>
                      <a:pt x="106" y="36"/>
                      <a:pt x="106" y="36"/>
                      <a:pt x="106" y="36"/>
                    </a:cubicBezTo>
                    <a:cubicBezTo>
                      <a:pt x="106" y="100"/>
                      <a:pt x="106" y="100"/>
                      <a:pt x="106" y="100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10" y="115"/>
                      <a:pt x="110" y="115"/>
                      <a:pt x="110" y="115"/>
                    </a:cubicBezTo>
                    <a:cubicBezTo>
                      <a:pt x="106" y="111"/>
                      <a:pt x="106" y="111"/>
                      <a:pt x="106" y="111"/>
                    </a:cubicBezTo>
                    <a:lnTo>
                      <a:pt x="106" y="125"/>
                    </a:lnTo>
                    <a:close/>
                    <a:moveTo>
                      <a:pt x="68" y="136"/>
                    </a:moveTo>
                    <a:cubicBezTo>
                      <a:pt x="82" y="136"/>
                      <a:pt x="95" y="132"/>
                      <a:pt x="106" y="125"/>
                    </a:cubicBezTo>
                    <a:cubicBezTo>
                      <a:pt x="106" y="111"/>
                      <a:pt x="106" y="111"/>
                      <a:pt x="106" y="111"/>
                    </a:cubicBezTo>
                    <a:cubicBezTo>
                      <a:pt x="97" y="102"/>
                      <a:pt x="97" y="102"/>
                      <a:pt x="97" y="102"/>
                    </a:cubicBezTo>
                    <a:cubicBezTo>
                      <a:pt x="102" y="97"/>
                      <a:pt x="102" y="97"/>
                      <a:pt x="102" y="97"/>
                    </a:cubicBezTo>
                    <a:cubicBezTo>
                      <a:pt x="102" y="97"/>
                      <a:pt x="102" y="97"/>
                      <a:pt x="102" y="97"/>
                    </a:cubicBezTo>
                    <a:cubicBezTo>
                      <a:pt x="106" y="100"/>
                      <a:pt x="106" y="100"/>
                      <a:pt x="106" y="100"/>
                    </a:cubicBezTo>
                    <a:cubicBezTo>
                      <a:pt x="106" y="36"/>
                      <a:pt x="106" y="36"/>
                      <a:pt x="106" y="36"/>
                    </a:cubicBezTo>
                    <a:cubicBezTo>
                      <a:pt x="102" y="39"/>
                      <a:pt x="102" y="39"/>
                      <a:pt x="102" y="39"/>
                    </a:cubicBezTo>
                    <a:cubicBezTo>
                      <a:pt x="97" y="34"/>
                      <a:pt x="97" y="34"/>
                      <a:pt x="97" y="34"/>
                    </a:cubicBezTo>
                    <a:cubicBezTo>
                      <a:pt x="106" y="25"/>
                      <a:pt x="106" y="25"/>
                      <a:pt x="106" y="25"/>
                    </a:cubicBezTo>
                    <a:cubicBezTo>
                      <a:pt x="106" y="11"/>
                      <a:pt x="106" y="11"/>
                      <a:pt x="106" y="11"/>
                    </a:cubicBezTo>
                    <a:cubicBezTo>
                      <a:pt x="95" y="4"/>
                      <a:pt x="82" y="0"/>
                      <a:pt x="6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72" y="5"/>
                      <a:pt x="72" y="5"/>
                      <a:pt x="72" y="5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68" y="24"/>
                      <a:pt x="68" y="24"/>
                      <a:pt x="68" y="24"/>
                    </a:cubicBezTo>
                    <a:cubicBezTo>
                      <a:pt x="68" y="63"/>
                      <a:pt x="68" y="63"/>
                      <a:pt x="68" y="63"/>
                    </a:cubicBezTo>
                    <a:cubicBezTo>
                      <a:pt x="69" y="63"/>
                      <a:pt x="69" y="63"/>
                      <a:pt x="69" y="63"/>
                    </a:cubicBezTo>
                    <a:cubicBezTo>
                      <a:pt x="90" y="42"/>
                      <a:pt x="90" y="42"/>
                      <a:pt x="90" y="42"/>
                    </a:cubicBezTo>
                    <a:cubicBezTo>
                      <a:pt x="96" y="48"/>
                      <a:pt x="96" y="48"/>
                      <a:pt x="96" y="48"/>
                    </a:cubicBezTo>
                    <a:cubicBezTo>
                      <a:pt x="69" y="74"/>
                      <a:pt x="69" y="74"/>
                      <a:pt x="69" y="74"/>
                    </a:cubicBezTo>
                    <a:cubicBezTo>
                      <a:pt x="68" y="74"/>
                      <a:pt x="68" y="74"/>
                      <a:pt x="68" y="74"/>
                    </a:cubicBezTo>
                    <a:cubicBezTo>
                      <a:pt x="68" y="112"/>
                      <a:pt x="68" y="112"/>
                      <a:pt x="68" y="112"/>
                    </a:cubicBezTo>
                    <a:cubicBezTo>
                      <a:pt x="72" y="112"/>
                      <a:pt x="72" y="112"/>
                      <a:pt x="72" y="112"/>
                    </a:cubicBezTo>
                    <a:cubicBezTo>
                      <a:pt x="72" y="131"/>
                      <a:pt x="72" y="131"/>
                      <a:pt x="72" y="131"/>
                    </a:cubicBezTo>
                    <a:cubicBezTo>
                      <a:pt x="72" y="131"/>
                      <a:pt x="72" y="131"/>
                      <a:pt x="72" y="131"/>
                    </a:cubicBezTo>
                    <a:cubicBezTo>
                      <a:pt x="68" y="131"/>
                      <a:pt x="68" y="131"/>
                      <a:pt x="68" y="131"/>
                    </a:cubicBezTo>
                    <a:cubicBezTo>
                      <a:pt x="68" y="136"/>
                      <a:pt x="68" y="136"/>
                      <a:pt x="68" y="136"/>
                    </a:cubicBezTo>
                    <a:close/>
                    <a:moveTo>
                      <a:pt x="68" y="0"/>
                    </a:moveTo>
                    <a:cubicBezTo>
                      <a:pt x="54" y="0"/>
                      <a:pt x="41" y="4"/>
                      <a:pt x="30" y="11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34" y="97"/>
                      <a:pt x="34" y="97"/>
                      <a:pt x="34" y="97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30" y="111"/>
                      <a:pt x="30" y="111"/>
                      <a:pt x="30" y="111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41" y="132"/>
                      <a:pt x="54" y="136"/>
                      <a:pt x="68" y="136"/>
                    </a:cubicBezTo>
                    <a:cubicBezTo>
                      <a:pt x="68" y="131"/>
                      <a:pt x="68" y="131"/>
                      <a:pt x="68" y="131"/>
                    </a:cubicBezTo>
                    <a:cubicBezTo>
                      <a:pt x="64" y="131"/>
                      <a:pt x="64" y="131"/>
                      <a:pt x="64" y="131"/>
                    </a:cubicBezTo>
                    <a:cubicBezTo>
                      <a:pt x="64" y="112"/>
                      <a:pt x="64" y="112"/>
                      <a:pt x="64" y="112"/>
                    </a:cubicBezTo>
                    <a:cubicBezTo>
                      <a:pt x="68" y="112"/>
                      <a:pt x="68" y="112"/>
                      <a:pt x="68" y="112"/>
                    </a:cubicBezTo>
                    <a:cubicBezTo>
                      <a:pt x="68" y="74"/>
                      <a:pt x="68" y="74"/>
                      <a:pt x="68" y="74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68" y="63"/>
                      <a:pt x="68" y="63"/>
                      <a:pt x="68" y="63"/>
                    </a:cubicBezTo>
                    <a:cubicBezTo>
                      <a:pt x="68" y="24"/>
                      <a:pt x="68" y="24"/>
                      <a:pt x="68" y="24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5"/>
                      <a:pt x="64" y="5"/>
                      <a:pt x="64" y="5"/>
                    </a:cubicBezTo>
                    <a:cubicBezTo>
                      <a:pt x="64" y="5"/>
                      <a:pt x="64" y="5"/>
                      <a:pt x="64" y="5"/>
                    </a:cubicBezTo>
                    <a:cubicBezTo>
                      <a:pt x="68" y="5"/>
                      <a:pt x="68" y="5"/>
                      <a:pt x="68" y="5"/>
                    </a:cubicBezTo>
                    <a:lnTo>
                      <a:pt x="68" y="0"/>
                    </a:lnTo>
                    <a:close/>
                    <a:moveTo>
                      <a:pt x="30" y="11"/>
                    </a:moveTo>
                    <a:cubicBezTo>
                      <a:pt x="25" y="15"/>
                      <a:pt x="19" y="20"/>
                      <a:pt x="15" y="2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15" y="111"/>
                      <a:pt x="15" y="111"/>
                      <a:pt x="15" y="111"/>
                    </a:cubicBezTo>
                    <a:cubicBezTo>
                      <a:pt x="19" y="116"/>
                      <a:pt x="25" y="121"/>
                      <a:pt x="30" y="125"/>
                    </a:cubicBezTo>
                    <a:cubicBezTo>
                      <a:pt x="30" y="111"/>
                      <a:pt x="30" y="111"/>
                      <a:pt x="30" y="111"/>
                    </a:cubicBezTo>
                    <a:cubicBezTo>
                      <a:pt x="27" y="115"/>
                      <a:pt x="27" y="115"/>
                      <a:pt x="27" y="115"/>
                    </a:cubicBezTo>
                    <a:cubicBezTo>
                      <a:pt x="27" y="115"/>
                      <a:pt x="27" y="115"/>
                      <a:pt x="27" y="115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30" y="25"/>
                      <a:pt x="30" y="25"/>
                      <a:pt x="30" y="25"/>
                    </a:cubicBezTo>
                    <a:lnTo>
                      <a:pt x="30" y="11"/>
                    </a:lnTo>
                    <a:close/>
                    <a:moveTo>
                      <a:pt x="15" y="25"/>
                    </a:moveTo>
                    <a:cubicBezTo>
                      <a:pt x="6" y="37"/>
                      <a:pt x="0" y="52"/>
                      <a:pt x="0" y="68"/>
                    </a:cubicBezTo>
                    <a:cubicBezTo>
                      <a:pt x="0" y="84"/>
                      <a:pt x="6" y="99"/>
                      <a:pt x="15" y="111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6" y="72"/>
                      <a:pt x="6" y="72"/>
                      <a:pt x="6" y="72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15" y="64"/>
                      <a:pt x="15" y="64"/>
                      <a:pt x="15" y="64"/>
                    </a:cubicBezTo>
                    <a:lnTo>
                      <a:pt x="15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" name="Freeform 275"/>
              <p:cNvSpPr>
                <a:spLocks/>
              </p:cNvSpPr>
              <p:nvPr/>
            </p:nvSpPr>
            <p:spPr bwMode="auto">
              <a:xfrm>
                <a:off x="-3414713" y="5214938"/>
                <a:ext cx="266700" cy="769938"/>
              </a:xfrm>
              <a:custGeom>
                <a:avLst/>
                <a:gdLst>
                  <a:gd name="T0" fmla="*/ 8 w 71"/>
                  <a:gd name="T1" fmla="*/ 24 h 205"/>
                  <a:gd name="T2" fmla="*/ 1 w 71"/>
                  <a:gd name="T3" fmla="*/ 49 h 205"/>
                  <a:gd name="T4" fmla="*/ 6 w 71"/>
                  <a:gd name="T5" fmla="*/ 71 h 205"/>
                  <a:gd name="T6" fmla="*/ 26 w 71"/>
                  <a:gd name="T7" fmla="*/ 93 h 205"/>
                  <a:gd name="T8" fmla="*/ 26 w 71"/>
                  <a:gd name="T9" fmla="*/ 205 h 205"/>
                  <a:gd name="T10" fmla="*/ 45 w 71"/>
                  <a:gd name="T11" fmla="*/ 205 h 205"/>
                  <a:gd name="T12" fmla="*/ 45 w 71"/>
                  <a:gd name="T13" fmla="*/ 93 h 205"/>
                  <a:gd name="T14" fmla="*/ 65 w 71"/>
                  <a:gd name="T15" fmla="*/ 71 h 205"/>
                  <a:gd name="T16" fmla="*/ 70 w 71"/>
                  <a:gd name="T17" fmla="*/ 49 h 205"/>
                  <a:gd name="T18" fmla="*/ 63 w 71"/>
                  <a:gd name="T19" fmla="*/ 24 h 205"/>
                  <a:gd name="T20" fmla="*/ 47 w 71"/>
                  <a:gd name="T21" fmla="*/ 0 h 205"/>
                  <a:gd name="T22" fmla="*/ 52 w 71"/>
                  <a:gd name="T23" fmla="*/ 48 h 205"/>
                  <a:gd name="T24" fmla="*/ 46 w 71"/>
                  <a:gd name="T25" fmla="*/ 48 h 205"/>
                  <a:gd name="T26" fmla="*/ 41 w 71"/>
                  <a:gd name="T27" fmla="*/ 0 h 205"/>
                  <a:gd name="T28" fmla="*/ 35 w 71"/>
                  <a:gd name="T29" fmla="*/ 0 h 205"/>
                  <a:gd name="T30" fmla="*/ 30 w 71"/>
                  <a:gd name="T31" fmla="*/ 0 h 205"/>
                  <a:gd name="T32" fmla="*/ 25 w 71"/>
                  <a:gd name="T33" fmla="*/ 48 h 205"/>
                  <a:gd name="T34" fmla="*/ 19 w 71"/>
                  <a:gd name="T35" fmla="*/ 48 h 205"/>
                  <a:gd name="T36" fmla="*/ 24 w 71"/>
                  <a:gd name="T37" fmla="*/ 0 h 205"/>
                  <a:gd name="T38" fmla="*/ 8 w 71"/>
                  <a:gd name="T39" fmla="*/ 2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1" h="205">
                    <a:moveTo>
                      <a:pt x="8" y="24"/>
                    </a:moveTo>
                    <a:cubicBezTo>
                      <a:pt x="5" y="32"/>
                      <a:pt x="2" y="40"/>
                      <a:pt x="1" y="49"/>
                    </a:cubicBezTo>
                    <a:cubicBezTo>
                      <a:pt x="0" y="57"/>
                      <a:pt x="2" y="63"/>
                      <a:pt x="6" y="71"/>
                    </a:cubicBezTo>
                    <a:cubicBezTo>
                      <a:pt x="10" y="78"/>
                      <a:pt x="17" y="88"/>
                      <a:pt x="26" y="93"/>
                    </a:cubicBezTo>
                    <a:cubicBezTo>
                      <a:pt x="26" y="205"/>
                      <a:pt x="26" y="205"/>
                      <a:pt x="26" y="205"/>
                    </a:cubicBezTo>
                    <a:cubicBezTo>
                      <a:pt x="45" y="205"/>
                      <a:pt x="45" y="205"/>
                      <a:pt x="45" y="205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54" y="88"/>
                      <a:pt x="61" y="78"/>
                      <a:pt x="65" y="71"/>
                    </a:cubicBezTo>
                    <a:cubicBezTo>
                      <a:pt x="69" y="63"/>
                      <a:pt x="71" y="57"/>
                      <a:pt x="70" y="49"/>
                    </a:cubicBezTo>
                    <a:cubicBezTo>
                      <a:pt x="69" y="40"/>
                      <a:pt x="66" y="32"/>
                      <a:pt x="63" y="24"/>
                    </a:cubicBezTo>
                    <a:cubicBezTo>
                      <a:pt x="60" y="17"/>
                      <a:pt x="56" y="1"/>
                      <a:pt x="47" y="0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1"/>
                      <a:pt x="11" y="17"/>
                      <a:pt x="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" name="Freeform 276"/>
              <p:cNvSpPr>
                <a:spLocks/>
              </p:cNvSpPr>
              <p:nvPr/>
            </p:nvSpPr>
            <p:spPr bwMode="auto">
              <a:xfrm>
                <a:off x="-3028950" y="5214938"/>
                <a:ext cx="173037" cy="769938"/>
              </a:xfrm>
              <a:custGeom>
                <a:avLst/>
                <a:gdLst>
                  <a:gd name="T0" fmla="*/ 0 w 46"/>
                  <a:gd name="T1" fmla="*/ 57 h 205"/>
                  <a:gd name="T2" fmla="*/ 26 w 46"/>
                  <a:gd name="T3" fmla="*/ 114 h 205"/>
                  <a:gd name="T4" fmla="*/ 26 w 46"/>
                  <a:gd name="T5" fmla="*/ 205 h 205"/>
                  <a:gd name="T6" fmla="*/ 46 w 46"/>
                  <a:gd name="T7" fmla="*/ 205 h 205"/>
                  <a:gd name="T8" fmla="*/ 46 w 46"/>
                  <a:gd name="T9" fmla="*/ 0 h 205"/>
                  <a:gd name="T10" fmla="*/ 26 w 46"/>
                  <a:gd name="T11" fmla="*/ 0 h 205"/>
                  <a:gd name="T12" fmla="*/ 0 w 46"/>
                  <a:gd name="T13" fmla="*/ 5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05">
                    <a:moveTo>
                      <a:pt x="0" y="57"/>
                    </a:moveTo>
                    <a:cubicBezTo>
                      <a:pt x="0" y="108"/>
                      <a:pt x="21" y="114"/>
                      <a:pt x="26" y="114"/>
                    </a:cubicBezTo>
                    <a:cubicBezTo>
                      <a:pt x="26" y="205"/>
                      <a:pt x="26" y="205"/>
                      <a:pt x="26" y="205"/>
                    </a:cubicBezTo>
                    <a:cubicBezTo>
                      <a:pt x="46" y="205"/>
                      <a:pt x="46" y="205"/>
                      <a:pt x="46" y="20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0" y="0"/>
                      <a:pt x="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" name="Oval 277"/>
              <p:cNvSpPr>
                <a:spLocks noChangeArrowheads="1"/>
              </p:cNvSpPr>
              <p:nvPr/>
            </p:nvSpPr>
            <p:spPr bwMode="auto">
              <a:xfrm>
                <a:off x="-4083050" y="7588250"/>
                <a:ext cx="55562" cy="60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" name="Oval 278"/>
              <p:cNvSpPr>
                <a:spLocks noChangeArrowheads="1"/>
              </p:cNvSpPr>
              <p:nvPr/>
            </p:nvSpPr>
            <p:spPr bwMode="auto">
              <a:xfrm>
                <a:off x="-4027488" y="7531100"/>
                <a:ext cx="46037" cy="412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" name="Oval 279"/>
              <p:cNvSpPr>
                <a:spLocks noChangeArrowheads="1"/>
              </p:cNvSpPr>
              <p:nvPr/>
            </p:nvSpPr>
            <p:spPr bwMode="auto">
              <a:xfrm>
                <a:off x="-4071938" y="7453313"/>
                <a:ext cx="33337" cy="301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0" name="Oval 280"/>
              <p:cNvSpPr>
                <a:spLocks noChangeArrowheads="1"/>
              </p:cNvSpPr>
              <p:nvPr/>
            </p:nvSpPr>
            <p:spPr bwMode="auto">
              <a:xfrm>
                <a:off x="-4083050" y="7324725"/>
                <a:ext cx="55562" cy="60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1" name="Freeform 281"/>
              <p:cNvSpPr>
                <a:spLocks noEditPoints="1"/>
              </p:cNvSpPr>
              <p:nvPr/>
            </p:nvSpPr>
            <p:spPr bwMode="auto">
              <a:xfrm>
                <a:off x="-4162425" y="7070725"/>
                <a:ext cx="285750" cy="641350"/>
              </a:xfrm>
              <a:custGeom>
                <a:avLst/>
                <a:gdLst>
                  <a:gd name="T0" fmla="*/ 41 w 76"/>
                  <a:gd name="T1" fmla="*/ 9 h 171"/>
                  <a:gd name="T2" fmla="*/ 40 w 76"/>
                  <a:gd name="T3" fmla="*/ 15 h 171"/>
                  <a:gd name="T4" fmla="*/ 40 w 76"/>
                  <a:gd name="T5" fmla="*/ 26 h 171"/>
                  <a:gd name="T6" fmla="*/ 36 w 76"/>
                  <a:gd name="T7" fmla="*/ 26 h 171"/>
                  <a:gd name="T8" fmla="*/ 36 w 76"/>
                  <a:gd name="T9" fmla="*/ 56 h 171"/>
                  <a:gd name="T10" fmla="*/ 40 w 76"/>
                  <a:gd name="T11" fmla="*/ 56 h 171"/>
                  <a:gd name="T12" fmla="*/ 40 w 76"/>
                  <a:gd name="T13" fmla="*/ 79 h 171"/>
                  <a:gd name="T14" fmla="*/ 40 w 76"/>
                  <a:gd name="T15" fmla="*/ 89 h 171"/>
                  <a:gd name="T16" fmla="*/ 46 w 76"/>
                  <a:gd name="T17" fmla="*/ 96 h 171"/>
                  <a:gd name="T18" fmla="*/ 48 w 76"/>
                  <a:gd name="T19" fmla="*/ 96 h 171"/>
                  <a:gd name="T20" fmla="*/ 53 w 76"/>
                  <a:gd name="T21" fmla="*/ 89 h 171"/>
                  <a:gd name="T22" fmla="*/ 53 w 76"/>
                  <a:gd name="T23" fmla="*/ 56 h 171"/>
                  <a:gd name="T24" fmla="*/ 58 w 76"/>
                  <a:gd name="T25" fmla="*/ 56 h 171"/>
                  <a:gd name="T26" fmla="*/ 58 w 76"/>
                  <a:gd name="T27" fmla="*/ 56 h 171"/>
                  <a:gd name="T28" fmla="*/ 58 w 76"/>
                  <a:gd name="T29" fmla="*/ 156 h 171"/>
                  <a:gd name="T30" fmla="*/ 36 w 76"/>
                  <a:gd name="T31" fmla="*/ 156 h 171"/>
                  <a:gd name="T32" fmla="*/ 36 w 76"/>
                  <a:gd name="T33" fmla="*/ 171 h 171"/>
                  <a:gd name="T34" fmla="*/ 72 w 76"/>
                  <a:gd name="T35" fmla="*/ 171 h 171"/>
                  <a:gd name="T36" fmla="*/ 72 w 76"/>
                  <a:gd name="T37" fmla="*/ 26 h 171"/>
                  <a:gd name="T38" fmla="*/ 53 w 76"/>
                  <a:gd name="T39" fmla="*/ 26 h 171"/>
                  <a:gd name="T40" fmla="*/ 53 w 76"/>
                  <a:gd name="T41" fmla="*/ 18 h 171"/>
                  <a:gd name="T42" fmla="*/ 70 w 76"/>
                  <a:gd name="T43" fmla="*/ 14 h 171"/>
                  <a:gd name="T44" fmla="*/ 75 w 76"/>
                  <a:gd name="T45" fmla="*/ 6 h 171"/>
                  <a:gd name="T46" fmla="*/ 67 w 76"/>
                  <a:gd name="T47" fmla="*/ 1 h 171"/>
                  <a:gd name="T48" fmla="*/ 46 w 76"/>
                  <a:gd name="T49" fmla="*/ 6 h 171"/>
                  <a:gd name="T50" fmla="*/ 41 w 76"/>
                  <a:gd name="T51" fmla="*/ 9 h 171"/>
                  <a:gd name="T52" fmla="*/ 36 w 76"/>
                  <a:gd name="T53" fmla="*/ 26 h 171"/>
                  <a:gd name="T54" fmla="*/ 0 w 76"/>
                  <a:gd name="T55" fmla="*/ 26 h 171"/>
                  <a:gd name="T56" fmla="*/ 0 w 76"/>
                  <a:gd name="T57" fmla="*/ 171 h 171"/>
                  <a:gd name="T58" fmla="*/ 36 w 76"/>
                  <a:gd name="T59" fmla="*/ 171 h 171"/>
                  <a:gd name="T60" fmla="*/ 36 w 76"/>
                  <a:gd name="T61" fmla="*/ 156 h 171"/>
                  <a:gd name="T62" fmla="*/ 15 w 76"/>
                  <a:gd name="T63" fmla="*/ 156 h 171"/>
                  <a:gd name="T64" fmla="*/ 15 w 76"/>
                  <a:gd name="T65" fmla="*/ 56 h 171"/>
                  <a:gd name="T66" fmla="*/ 36 w 76"/>
                  <a:gd name="T67" fmla="*/ 56 h 171"/>
                  <a:gd name="T68" fmla="*/ 36 w 76"/>
                  <a:gd name="T69" fmla="*/ 26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6" h="171">
                    <a:moveTo>
                      <a:pt x="41" y="9"/>
                    </a:moveTo>
                    <a:cubicBezTo>
                      <a:pt x="40" y="10"/>
                      <a:pt x="40" y="13"/>
                      <a:pt x="40" y="15"/>
                    </a:cubicBezTo>
                    <a:cubicBezTo>
                      <a:pt x="40" y="15"/>
                      <a:pt x="40" y="19"/>
                      <a:pt x="40" y="26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6" y="56"/>
                      <a:pt x="36" y="56"/>
                      <a:pt x="36" y="56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40" y="68"/>
                      <a:pt x="40" y="78"/>
                      <a:pt x="40" y="79"/>
                    </a:cubicBezTo>
                    <a:cubicBezTo>
                      <a:pt x="40" y="81"/>
                      <a:pt x="40" y="89"/>
                      <a:pt x="40" y="89"/>
                    </a:cubicBezTo>
                    <a:cubicBezTo>
                      <a:pt x="40" y="93"/>
                      <a:pt x="42" y="96"/>
                      <a:pt x="46" y="96"/>
                    </a:cubicBezTo>
                    <a:cubicBezTo>
                      <a:pt x="47" y="96"/>
                      <a:pt x="47" y="96"/>
                      <a:pt x="48" y="96"/>
                    </a:cubicBezTo>
                    <a:cubicBezTo>
                      <a:pt x="51" y="95"/>
                      <a:pt x="53" y="92"/>
                      <a:pt x="53" y="89"/>
                    </a:cubicBezTo>
                    <a:cubicBezTo>
                      <a:pt x="53" y="56"/>
                      <a:pt x="53" y="56"/>
                      <a:pt x="53" y="56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156"/>
                      <a:pt x="58" y="156"/>
                      <a:pt x="58" y="156"/>
                    </a:cubicBezTo>
                    <a:cubicBezTo>
                      <a:pt x="36" y="156"/>
                      <a:pt x="36" y="156"/>
                      <a:pt x="36" y="156"/>
                    </a:cubicBezTo>
                    <a:cubicBezTo>
                      <a:pt x="36" y="171"/>
                      <a:pt x="36" y="171"/>
                      <a:pt x="36" y="171"/>
                    </a:cubicBezTo>
                    <a:cubicBezTo>
                      <a:pt x="72" y="171"/>
                      <a:pt x="72" y="171"/>
                      <a:pt x="72" y="171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4" y="13"/>
                      <a:pt x="76" y="10"/>
                      <a:pt x="75" y="6"/>
                    </a:cubicBezTo>
                    <a:cubicBezTo>
                      <a:pt x="75" y="3"/>
                      <a:pt x="71" y="0"/>
                      <a:pt x="67" y="1"/>
                    </a:cubicBezTo>
                    <a:cubicBezTo>
                      <a:pt x="66" y="1"/>
                      <a:pt x="48" y="5"/>
                      <a:pt x="46" y="6"/>
                    </a:cubicBezTo>
                    <a:cubicBezTo>
                      <a:pt x="44" y="6"/>
                      <a:pt x="42" y="7"/>
                      <a:pt x="41" y="9"/>
                    </a:cubicBezTo>
                    <a:close/>
                    <a:moveTo>
                      <a:pt x="36" y="26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0" y="171"/>
                      <a:pt x="0" y="171"/>
                      <a:pt x="0" y="171"/>
                    </a:cubicBezTo>
                    <a:cubicBezTo>
                      <a:pt x="36" y="171"/>
                      <a:pt x="36" y="171"/>
                      <a:pt x="36" y="171"/>
                    </a:cubicBezTo>
                    <a:cubicBezTo>
                      <a:pt x="36" y="156"/>
                      <a:pt x="36" y="156"/>
                      <a:pt x="36" y="156"/>
                    </a:cubicBezTo>
                    <a:cubicBezTo>
                      <a:pt x="15" y="156"/>
                      <a:pt x="15" y="156"/>
                      <a:pt x="15" y="156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36" y="56"/>
                      <a:pt x="36" y="56"/>
                      <a:pt x="36" y="56"/>
                    </a:cubicBezTo>
                    <a:lnTo>
                      <a:pt x="36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2" name="Freeform 282"/>
              <p:cNvSpPr>
                <a:spLocks/>
              </p:cNvSpPr>
              <p:nvPr/>
            </p:nvSpPr>
            <p:spPr bwMode="auto">
              <a:xfrm>
                <a:off x="-1938338" y="4310063"/>
                <a:ext cx="311150" cy="187325"/>
              </a:xfrm>
              <a:custGeom>
                <a:avLst/>
                <a:gdLst>
                  <a:gd name="T0" fmla="*/ 196 w 196"/>
                  <a:gd name="T1" fmla="*/ 0 h 118"/>
                  <a:gd name="T2" fmla="*/ 14 w 196"/>
                  <a:gd name="T3" fmla="*/ 0 h 118"/>
                  <a:gd name="T4" fmla="*/ 14 w 196"/>
                  <a:gd name="T5" fmla="*/ 36 h 118"/>
                  <a:gd name="T6" fmla="*/ 0 w 196"/>
                  <a:gd name="T7" fmla="*/ 36 h 118"/>
                  <a:gd name="T8" fmla="*/ 0 w 196"/>
                  <a:gd name="T9" fmla="*/ 85 h 118"/>
                  <a:gd name="T10" fmla="*/ 14 w 196"/>
                  <a:gd name="T11" fmla="*/ 85 h 118"/>
                  <a:gd name="T12" fmla="*/ 14 w 196"/>
                  <a:gd name="T13" fmla="*/ 118 h 118"/>
                  <a:gd name="T14" fmla="*/ 196 w 196"/>
                  <a:gd name="T15" fmla="*/ 118 h 118"/>
                  <a:gd name="T16" fmla="*/ 196 w 196"/>
                  <a:gd name="T17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118">
                    <a:moveTo>
                      <a:pt x="196" y="0"/>
                    </a:moveTo>
                    <a:lnTo>
                      <a:pt x="14" y="0"/>
                    </a:lnTo>
                    <a:lnTo>
                      <a:pt x="14" y="36"/>
                    </a:lnTo>
                    <a:lnTo>
                      <a:pt x="0" y="36"/>
                    </a:lnTo>
                    <a:lnTo>
                      <a:pt x="0" y="85"/>
                    </a:lnTo>
                    <a:lnTo>
                      <a:pt x="14" y="85"/>
                    </a:lnTo>
                    <a:lnTo>
                      <a:pt x="14" y="118"/>
                    </a:lnTo>
                    <a:lnTo>
                      <a:pt x="196" y="118"/>
                    </a:lnTo>
                    <a:lnTo>
                      <a:pt x="1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3" name="Rectangle 283"/>
              <p:cNvSpPr>
                <a:spLocks noChangeArrowheads="1"/>
              </p:cNvSpPr>
              <p:nvPr/>
            </p:nvSpPr>
            <p:spPr bwMode="auto">
              <a:xfrm>
                <a:off x="-2190750" y="4227512"/>
                <a:ext cx="49212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4" name="Oval 284"/>
              <p:cNvSpPr>
                <a:spLocks noChangeArrowheads="1"/>
              </p:cNvSpPr>
              <p:nvPr/>
            </p:nvSpPr>
            <p:spPr bwMode="auto">
              <a:xfrm>
                <a:off x="-2133600" y="4343400"/>
                <a:ext cx="96837" cy="1016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285"/>
              <p:cNvSpPr>
                <a:spLocks noEditPoints="1"/>
              </p:cNvSpPr>
              <p:nvPr/>
            </p:nvSpPr>
            <p:spPr bwMode="auto">
              <a:xfrm>
                <a:off x="-2220913" y="4268787"/>
                <a:ext cx="263525" cy="506413"/>
              </a:xfrm>
              <a:custGeom>
                <a:avLst/>
                <a:gdLst>
                  <a:gd name="T0" fmla="*/ 36 w 70"/>
                  <a:gd name="T1" fmla="*/ 135 h 135"/>
                  <a:gd name="T2" fmla="*/ 70 w 70"/>
                  <a:gd name="T3" fmla="*/ 135 h 135"/>
                  <a:gd name="T4" fmla="*/ 70 w 70"/>
                  <a:gd name="T5" fmla="*/ 47 h 135"/>
                  <a:gd name="T6" fmla="*/ 70 w 70"/>
                  <a:gd name="T7" fmla="*/ 26 h 135"/>
                  <a:gd name="T8" fmla="*/ 70 w 70"/>
                  <a:gd name="T9" fmla="*/ 0 h 135"/>
                  <a:gd name="T10" fmla="*/ 36 w 70"/>
                  <a:gd name="T11" fmla="*/ 0 h 135"/>
                  <a:gd name="T12" fmla="*/ 36 w 70"/>
                  <a:gd name="T13" fmla="*/ 7 h 135"/>
                  <a:gd name="T14" fmla="*/ 36 w 70"/>
                  <a:gd name="T15" fmla="*/ 7 h 135"/>
                  <a:gd name="T16" fmla="*/ 62 w 70"/>
                  <a:gd name="T17" fmla="*/ 34 h 135"/>
                  <a:gd name="T18" fmla="*/ 36 w 70"/>
                  <a:gd name="T19" fmla="*/ 60 h 135"/>
                  <a:gd name="T20" fmla="*/ 36 w 70"/>
                  <a:gd name="T21" fmla="*/ 135 h 135"/>
                  <a:gd name="T22" fmla="*/ 0 w 70"/>
                  <a:gd name="T23" fmla="*/ 135 h 135"/>
                  <a:gd name="T24" fmla="*/ 36 w 70"/>
                  <a:gd name="T25" fmla="*/ 135 h 135"/>
                  <a:gd name="T26" fmla="*/ 36 w 70"/>
                  <a:gd name="T27" fmla="*/ 60 h 135"/>
                  <a:gd name="T28" fmla="*/ 9 w 70"/>
                  <a:gd name="T29" fmla="*/ 34 h 135"/>
                  <a:gd name="T30" fmla="*/ 36 w 70"/>
                  <a:gd name="T31" fmla="*/ 7 h 135"/>
                  <a:gd name="T32" fmla="*/ 36 w 70"/>
                  <a:gd name="T33" fmla="*/ 0 h 135"/>
                  <a:gd name="T34" fmla="*/ 0 w 70"/>
                  <a:gd name="T35" fmla="*/ 0 h 135"/>
                  <a:gd name="T36" fmla="*/ 0 w 70"/>
                  <a:gd name="T37" fmla="*/ 135 h 135"/>
                  <a:gd name="T38" fmla="*/ 36 w 70"/>
                  <a:gd name="T39" fmla="*/ 7 h 135"/>
                  <a:gd name="T40" fmla="*/ 36 w 70"/>
                  <a:gd name="T41" fmla="*/ 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35">
                    <a:moveTo>
                      <a:pt x="36" y="135"/>
                    </a:moveTo>
                    <a:cubicBezTo>
                      <a:pt x="70" y="135"/>
                      <a:pt x="70" y="135"/>
                      <a:pt x="70" y="135"/>
                    </a:cubicBezTo>
                    <a:cubicBezTo>
                      <a:pt x="70" y="47"/>
                      <a:pt x="70" y="47"/>
                      <a:pt x="70" y="47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51" y="7"/>
                      <a:pt x="62" y="19"/>
                      <a:pt x="62" y="34"/>
                    </a:cubicBezTo>
                    <a:cubicBezTo>
                      <a:pt x="62" y="48"/>
                      <a:pt x="51" y="60"/>
                      <a:pt x="36" y="60"/>
                    </a:cubicBezTo>
                    <a:lnTo>
                      <a:pt x="36" y="135"/>
                    </a:lnTo>
                    <a:close/>
                    <a:moveTo>
                      <a:pt x="0" y="135"/>
                    </a:moveTo>
                    <a:cubicBezTo>
                      <a:pt x="36" y="135"/>
                      <a:pt x="36" y="135"/>
                      <a:pt x="36" y="135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21" y="60"/>
                      <a:pt x="9" y="48"/>
                      <a:pt x="9" y="34"/>
                    </a:cubicBezTo>
                    <a:cubicBezTo>
                      <a:pt x="9" y="19"/>
                      <a:pt x="21" y="7"/>
                      <a:pt x="36" y="7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5"/>
                      <a:pt x="0" y="135"/>
                      <a:pt x="0" y="135"/>
                    </a:cubicBezTo>
                    <a:close/>
                    <a:moveTo>
                      <a:pt x="36" y="7"/>
                    </a:moveTo>
                    <a:cubicBezTo>
                      <a:pt x="36" y="7"/>
                      <a:pt x="36" y="7"/>
                      <a:pt x="36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86"/>
              <p:cNvSpPr>
                <a:spLocks noEditPoints="1"/>
              </p:cNvSpPr>
              <p:nvPr/>
            </p:nvSpPr>
            <p:spPr bwMode="auto">
              <a:xfrm>
                <a:off x="-4286250" y="7899400"/>
                <a:ext cx="511175" cy="511175"/>
              </a:xfrm>
              <a:custGeom>
                <a:avLst/>
                <a:gdLst>
                  <a:gd name="T0" fmla="*/ 68 w 136"/>
                  <a:gd name="T1" fmla="*/ 136 h 136"/>
                  <a:gd name="T2" fmla="*/ 136 w 136"/>
                  <a:gd name="T3" fmla="*/ 68 h 136"/>
                  <a:gd name="T4" fmla="*/ 68 w 136"/>
                  <a:gd name="T5" fmla="*/ 0 h 136"/>
                  <a:gd name="T6" fmla="*/ 68 w 136"/>
                  <a:gd name="T7" fmla="*/ 0 h 136"/>
                  <a:gd name="T8" fmla="*/ 68 w 136"/>
                  <a:gd name="T9" fmla="*/ 48 h 136"/>
                  <a:gd name="T10" fmla="*/ 102 w 136"/>
                  <a:gd name="T11" fmla="*/ 33 h 136"/>
                  <a:gd name="T12" fmla="*/ 81 w 136"/>
                  <a:gd name="T13" fmla="*/ 81 h 136"/>
                  <a:gd name="T14" fmla="*/ 68 w 136"/>
                  <a:gd name="T15" fmla="*/ 87 h 136"/>
                  <a:gd name="T16" fmla="*/ 68 w 136"/>
                  <a:gd name="T17" fmla="*/ 136 h 136"/>
                  <a:gd name="T18" fmla="*/ 68 w 136"/>
                  <a:gd name="T19" fmla="*/ 0 h 136"/>
                  <a:gd name="T20" fmla="*/ 0 w 136"/>
                  <a:gd name="T21" fmla="*/ 68 h 136"/>
                  <a:gd name="T22" fmla="*/ 68 w 136"/>
                  <a:gd name="T23" fmla="*/ 136 h 136"/>
                  <a:gd name="T24" fmla="*/ 68 w 136"/>
                  <a:gd name="T25" fmla="*/ 87 h 136"/>
                  <a:gd name="T26" fmla="*/ 33 w 136"/>
                  <a:gd name="T27" fmla="*/ 103 h 136"/>
                  <a:gd name="T28" fmla="*/ 54 w 136"/>
                  <a:gd name="T29" fmla="*/ 54 h 136"/>
                  <a:gd name="T30" fmla="*/ 54 w 136"/>
                  <a:gd name="T31" fmla="*/ 54 h 136"/>
                  <a:gd name="T32" fmla="*/ 68 w 136"/>
                  <a:gd name="T33" fmla="*/ 48 h 136"/>
                  <a:gd name="T34" fmla="*/ 68 w 136"/>
                  <a:gd name="T35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6" h="136">
                    <a:moveTo>
                      <a:pt x="68" y="136"/>
                    </a:moveTo>
                    <a:cubicBezTo>
                      <a:pt x="105" y="136"/>
                      <a:pt x="136" y="105"/>
                      <a:pt x="136" y="68"/>
                    </a:cubicBezTo>
                    <a:cubicBezTo>
                      <a:pt x="136" y="30"/>
                      <a:pt x="105" y="0"/>
                      <a:pt x="6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48"/>
                      <a:pt x="68" y="48"/>
                      <a:pt x="68" y="48"/>
                    </a:cubicBezTo>
                    <a:cubicBezTo>
                      <a:pt x="102" y="33"/>
                      <a:pt x="102" y="33"/>
                      <a:pt x="102" y="33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136"/>
                      <a:pt x="68" y="136"/>
                      <a:pt x="68" y="136"/>
                    </a:cubicBezTo>
                    <a:close/>
                    <a:moveTo>
                      <a:pt x="68" y="0"/>
                    </a:moveTo>
                    <a:cubicBezTo>
                      <a:pt x="30" y="0"/>
                      <a:pt x="0" y="30"/>
                      <a:pt x="0" y="68"/>
                    </a:cubicBezTo>
                    <a:cubicBezTo>
                      <a:pt x="0" y="105"/>
                      <a:pt x="30" y="136"/>
                      <a:pt x="68" y="136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33" y="103"/>
                      <a:pt x="33" y="103"/>
                      <a:pt x="33" y="103"/>
                    </a:cubicBezTo>
                    <a:cubicBezTo>
                      <a:pt x="54" y="54"/>
                      <a:pt x="54" y="54"/>
                      <a:pt x="54" y="54"/>
                    </a:cubicBezTo>
                    <a:cubicBezTo>
                      <a:pt x="54" y="54"/>
                      <a:pt x="54" y="54"/>
                      <a:pt x="54" y="54"/>
                    </a:cubicBezTo>
                    <a:cubicBezTo>
                      <a:pt x="68" y="48"/>
                      <a:pt x="68" y="48"/>
                      <a:pt x="68" y="48"/>
                    </a:cubicBezTo>
                    <a:lnTo>
                      <a:pt x="6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Oval 287"/>
              <p:cNvSpPr>
                <a:spLocks noChangeArrowheads="1"/>
              </p:cNvSpPr>
              <p:nvPr/>
            </p:nvSpPr>
            <p:spPr bwMode="auto">
              <a:xfrm>
                <a:off x="-4060825" y="8121650"/>
                <a:ext cx="60325" cy="60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88"/>
              <p:cNvSpPr>
                <a:spLocks noEditPoints="1"/>
              </p:cNvSpPr>
              <p:nvPr/>
            </p:nvSpPr>
            <p:spPr bwMode="auto">
              <a:xfrm>
                <a:off x="-4921250" y="2854325"/>
                <a:ext cx="338137" cy="660400"/>
              </a:xfrm>
              <a:custGeom>
                <a:avLst/>
                <a:gdLst>
                  <a:gd name="T0" fmla="*/ 45 w 90"/>
                  <a:gd name="T1" fmla="*/ 176 h 176"/>
                  <a:gd name="T2" fmla="*/ 90 w 90"/>
                  <a:gd name="T3" fmla="*/ 176 h 176"/>
                  <a:gd name="T4" fmla="*/ 90 w 90"/>
                  <a:gd name="T5" fmla="*/ 0 h 176"/>
                  <a:gd name="T6" fmla="*/ 45 w 90"/>
                  <a:gd name="T7" fmla="*/ 0 h 176"/>
                  <a:gd name="T8" fmla="*/ 45 w 90"/>
                  <a:gd name="T9" fmla="*/ 10 h 176"/>
                  <a:gd name="T10" fmla="*/ 82 w 90"/>
                  <a:gd name="T11" fmla="*/ 10 h 176"/>
                  <a:gd name="T12" fmla="*/ 82 w 90"/>
                  <a:gd name="T13" fmla="*/ 44 h 176"/>
                  <a:gd name="T14" fmla="*/ 45 w 90"/>
                  <a:gd name="T15" fmla="*/ 44 h 176"/>
                  <a:gd name="T16" fmla="*/ 45 w 90"/>
                  <a:gd name="T17" fmla="*/ 51 h 176"/>
                  <a:gd name="T18" fmla="*/ 82 w 90"/>
                  <a:gd name="T19" fmla="*/ 51 h 176"/>
                  <a:gd name="T20" fmla="*/ 82 w 90"/>
                  <a:gd name="T21" fmla="*/ 85 h 176"/>
                  <a:gd name="T22" fmla="*/ 45 w 90"/>
                  <a:gd name="T23" fmla="*/ 85 h 176"/>
                  <a:gd name="T24" fmla="*/ 45 w 90"/>
                  <a:gd name="T25" fmla="*/ 99 h 176"/>
                  <a:gd name="T26" fmla="*/ 56 w 90"/>
                  <a:gd name="T27" fmla="*/ 110 h 176"/>
                  <a:gd name="T28" fmla="*/ 45 w 90"/>
                  <a:gd name="T29" fmla="*/ 121 h 176"/>
                  <a:gd name="T30" fmla="*/ 45 w 90"/>
                  <a:gd name="T31" fmla="*/ 138 h 176"/>
                  <a:gd name="T32" fmla="*/ 56 w 90"/>
                  <a:gd name="T33" fmla="*/ 149 h 176"/>
                  <a:gd name="T34" fmla="*/ 45 w 90"/>
                  <a:gd name="T35" fmla="*/ 160 h 176"/>
                  <a:gd name="T36" fmla="*/ 45 w 90"/>
                  <a:gd name="T37" fmla="*/ 176 h 176"/>
                  <a:gd name="T38" fmla="*/ 0 w 90"/>
                  <a:gd name="T39" fmla="*/ 176 h 176"/>
                  <a:gd name="T40" fmla="*/ 45 w 90"/>
                  <a:gd name="T41" fmla="*/ 176 h 176"/>
                  <a:gd name="T42" fmla="*/ 45 w 90"/>
                  <a:gd name="T43" fmla="*/ 160 h 176"/>
                  <a:gd name="T44" fmla="*/ 45 w 90"/>
                  <a:gd name="T45" fmla="*/ 160 h 176"/>
                  <a:gd name="T46" fmla="*/ 45 w 90"/>
                  <a:gd name="T47" fmla="*/ 160 h 176"/>
                  <a:gd name="T48" fmla="*/ 34 w 90"/>
                  <a:gd name="T49" fmla="*/ 149 h 176"/>
                  <a:gd name="T50" fmla="*/ 45 w 90"/>
                  <a:gd name="T51" fmla="*/ 138 h 176"/>
                  <a:gd name="T52" fmla="*/ 45 w 90"/>
                  <a:gd name="T53" fmla="*/ 138 h 176"/>
                  <a:gd name="T54" fmla="*/ 45 w 90"/>
                  <a:gd name="T55" fmla="*/ 121 h 176"/>
                  <a:gd name="T56" fmla="*/ 45 w 90"/>
                  <a:gd name="T57" fmla="*/ 121 h 176"/>
                  <a:gd name="T58" fmla="*/ 45 w 90"/>
                  <a:gd name="T59" fmla="*/ 121 h 176"/>
                  <a:gd name="T60" fmla="*/ 34 w 90"/>
                  <a:gd name="T61" fmla="*/ 110 h 176"/>
                  <a:gd name="T62" fmla="*/ 45 w 90"/>
                  <a:gd name="T63" fmla="*/ 99 h 176"/>
                  <a:gd name="T64" fmla="*/ 45 w 90"/>
                  <a:gd name="T65" fmla="*/ 99 h 176"/>
                  <a:gd name="T66" fmla="*/ 45 w 90"/>
                  <a:gd name="T67" fmla="*/ 85 h 176"/>
                  <a:gd name="T68" fmla="*/ 9 w 90"/>
                  <a:gd name="T69" fmla="*/ 85 h 176"/>
                  <a:gd name="T70" fmla="*/ 9 w 90"/>
                  <a:gd name="T71" fmla="*/ 51 h 176"/>
                  <a:gd name="T72" fmla="*/ 9 w 90"/>
                  <a:gd name="T73" fmla="*/ 51 h 176"/>
                  <a:gd name="T74" fmla="*/ 45 w 90"/>
                  <a:gd name="T75" fmla="*/ 51 h 176"/>
                  <a:gd name="T76" fmla="*/ 45 w 90"/>
                  <a:gd name="T77" fmla="*/ 44 h 176"/>
                  <a:gd name="T78" fmla="*/ 9 w 90"/>
                  <a:gd name="T79" fmla="*/ 44 h 176"/>
                  <a:gd name="T80" fmla="*/ 9 w 90"/>
                  <a:gd name="T81" fmla="*/ 10 h 176"/>
                  <a:gd name="T82" fmla="*/ 9 w 90"/>
                  <a:gd name="T83" fmla="*/ 10 h 176"/>
                  <a:gd name="T84" fmla="*/ 45 w 90"/>
                  <a:gd name="T85" fmla="*/ 10 h 176"/>
                  <a:gd name="T86" fmla="*/ 45 w 90"/>
                  <a:gd name="T87" fmla="*/ 0 h 176"/>
                  <a:gd name="T88" fmla="*/ 0 w 90"/>
                  <a:gd name="T89" fmla="*/ 0 h 176"/>
                  <a:gd name="T90" fmla="*/ 0 w 90"/>
                  <a:gd name="T91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0" h="176">
                    <a:moveTo>
                      <a:pt x="45" y="176"/>
                    </a:moveTo>
                    <a:cubicBezTo>
                      <a:pt x="90" y="176"/>
                      <a:pt x="90" y="176"/>
                      <a:pt x="90" y="176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82" y="10"/>
                      <a:pt x="82" y="10"/>
                      <a:pt x="82" y="10"/>
                    </a:cubicBezTo>
                    <a:cubicBezTo>
                      <a:pt x="82" y="44"/>
                      <a:pt x="82" y="44"/>
                      <a:pt x="82" y="44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51"/>
                      <a:pt x="45" y="51"/>
                      <a:pt x="45" y="51"/>
                    </a:cubicBezTo>
                    <a:cubicBezTo>
                      <a:pt x="82" y="51"/>
                      <a:pt x="82" y="51"/>
                      <a:pt x="82" y="51"/>
                    </a:cubicBezTo>
                    <a:cubicBezTo>
                      <a:pt x="82" y="85"/>
                      <a:pt x="82" y="85"/>
                      <a:pt x="82" y="85"/>
                    </a:cubicBezTo>
                    <a:cubicBezTo>
                      <a:pt x="45" y="85"/>
                      <a:pt x="45" y="85"/>
                      <a:pt x="45" y="85"/>
                    </a:cubicBezTo>
                    <a:cubicBezTo>
                      <a:pt x="45" y="99"/>
                      <a:pt x="45" y="99"/>
                      <a:pt x="45" y="99"/>
                    </a:cubicBezTo>
                    <a:cubicBezTo>
                      <a:pt x="51" y="99"/>
                      <a:pt x="56" y="104"/>
                      <a:pt x="56" y="110"/>
                    </a:cubicBezTo>
                    <a:cubicBezTo>
                      <a:pt x="56" y="116"/>
                      <a:pt x="51" y="121"/>
                      <a:pt x="45" y="121"/>
                    </a:cubicBezTo>
                    <a:cubicBezTo>
                      <a:pt x="45" y="138"/>
                      <a:pt x="45" y="138"/>
                      <a:pt x="45" y="138"/>
                    </a:cubicBezTo>
                    <a:cubicBezTo>
                      <a:pt x="51" y="138"/>
                      <a:pt x="56" y="143"/>
                      <a:pt x="56" y="149"/>
                    </a:cubicBezTo>
                    <a:cubicBezTo>
                      <a:pt x="56" y="155"/>
                      <a:pt x="51" y="160"/>
                      <a:pt x="45" y="160"/>
                    </a:cubicBezTo>
                    <a:lnTo>
                      <a:pt x="45" y="176"/>
                    </a:lnTo>
                    <a:close/>
                    <a:moveTo>
                      <a:pt x="0" y="176"/>
                    </a:moveTo>
                    <a:cubicBezTo>
                      <a:pt x="45" y="176"/>
                      <a:pt x="45" y="176"/>
                      <a:pt x="45" y="176"/>
                    </a:cubicBezTo>
                    <a:cubicBezTo>
                      <a:pt x="45" y="160"/>
                      <a:pt x="45" y="160"/>
                      <a:pt x="45" y="160"/>
                    </a:cubicBezTo>
                    <a:cubicBezTo>
                      <a:pt x="45" y="160"/>
                      <a:pt x="45" y="160"/>
                      <a:pt x="45" y="160"/>
                    </a:cubicBezTo>
                    <a:cubicBezTo>
                      <a:pt x="45" y="160"/>
                      <a:pt x="45" y="160"/>
                      <a:pt x="45" y="160"/>
                    </a:cubicBezTo>
                    <a:cubicBezTo>
                      <a:pt x="39" y="160"/>
                      <a:pt x="34" y="155"/>
                      <a:pt x="34" y="149"/>
                    </a:cubicBezTo>
                    <a:cubicBezTo>
                      <a:pt x="34" y="143"/>
                      <a:pt x="39" y="138"/>
                      <a:pt x="45" y="138"/>
                    </a:cubicBezTo>
                    <a:cubicBezTo>
                      <a:pt x="45" y="138"/>
                      <a:pt x="45" y="138"/>
                      <a:pt x="45" y="138"/>
                    </a:cubicBezTo>
                    <a:cubicBezTo>
                      <a:pt x="45" y="121"/>
                      <a:pt x="45" y="121"/>
                      <a:pt x="45" y="121"/>
                    </a:cubicBezTo>
                    <a:cubicBezTo>
                      <a:pt x="45" y="121"/>
                      <a:pt x="45" y="121"/>
                      <a:pt x="45" y="121"/>
                    </a:cubicBezTo>
                    <a:cubicBezTo>
                      <a:pt x="45" y="121"/>
                      <a:pt x="45" y="121"/>
                      <a:pt x="45" y="121"/>
                    </a:cubicBezTo>
                    <a:cubicBezTo>
                      <a:pt x="39" y="121"/>
                      <a:pt x="34" y="116"/>
                      <a:pt x="34" y="110"/>
                    </a:cubicBezTo>
                    <a:cubicBezTo>
                      <a:pt x="34" y="104"/>
                      <a:pt x="39" y="99"/>
                      <a:pt x="45" y="99"/>
                    </a:cubicBezTo>
                    <a:cubicBezTo>
                      <a:pt x="45" y="99"/>
                      <a:pt x="45" y="99"/>
                      <a:pt x="45" y="99"/>
                    </a:cubicBezTo>
                    <a:cubicBezTo>
                      <a:pt x="45" y="85"/>
                      <a:pt x="45" y="85"/>
                      <a:pt x="45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45" y="51"/>
                      <a:pt x="45" y="51"/>
                      <a:pt x="45" y="51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9"/>
              <p:cNvSpPr>
                <a:spLocks/>
              </p:cNvSpPr>
              <p:nvPr/>
            </p:nvSpPr>
            <p:spPr bwMode="auto">
              <a:xfrm>
                <a:off x="-4556125" y="2854325"/>
                <a:ext cx="141287" cy="660400"/>
              </a:xfrm>
              <a:custGeom>
                <a:avLst/>
                <a:gdLst>
                  <a:gd name="T0" fmla="*/ 89 w 89"/>
                  <a:gd name="T1" fmla="*/ 392 h 416"/>
                  <a:gd name="T2" fmla="*/ 89 w 89"/>
                  <a:gd name="T3" fmla="*/ 70 h 416"/>
                  <a:gd name="T4" fmla="*/ 0 w 89"/>
                  <a:gd name="T5" fmla="*/ 0 h 416"/>
                  <a:gd name="T6" fmla="*/ 0 w 89"/>
                  <a:gd name="T7" fmla="*/ 416 h 416"/>
                  <a:gd name="T8" fmla="*/ 89 w 89"/>
                  <a:gd name="T9" fmla="*/ 392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416">
                    <a:moveTo>
                      <a:pt x="89" y="392"/>
                    </a:moveTo>
                    <a:lnTo>
                      <a:pt x="89" y="70"/>
                    </a:lnTo>
                    <a:lnTo>
                      <a:pt x="0" y="0"/>
                    </a:lnTo>
                    <a:lnTo>
                      <a:pt x="0" y="416"/>
                    </a:lnTo>
                    <a:lnTo>
                      <a:pt x="89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Rectangle 290"/>
              <p:cNvSpPr>
                <a:spLocks noChangeArrowheads="1"/>
              </p:cNvSpPr>
              <p:nvPr/>
            </p:nvSpPr>
            <p:spPr bwMode="auto">
              <a:xfrm>
                <a:off x="-4868863" y="2909887"/>
                <a:ext cx="236537" cy="904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Rectangle 291"/>
              <p:cNvSpPr>
                <a:spLocks noChangeArrowheads="1"/>
              </p:cNvSpPr>
              <p:nvPr/>
            </p:nvSpPr>
            <p:spPr bwMode="auto">
              <a:xfrm>
                <a:off x="-4868863" y="3063875"/>
                <a:ext cx="236537" cy="904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292"/>
              <p:cNvSpPr>
                <a:spLocks noEditPoints="1"/>
              </p:cNvSpPr>
              <p:nvPr/>
            </p:nvSpPr>
            <p:spPr bwMode="auto">
              <a:xfrm>
                <a:off x="-2968625" y="346075"/>
                <a:ext cx="627062" cy="622300"/>
              </a:xfrm>
              <a:custGeom>
                <a:avLst/>
                <a:gdLst>
                  <a:gd name="T0" fmla="*/ 167 w 167"/>
                  <a:gd name="T1" fmla="*/ 0 h 166"/>
                  <a:gd name="T2" fmla="*/ 84 w 167"/>
                  <a:gd name="T3" fmla="*/ 0 h 166"/>
                  <a:gd name="T4" fmla="*/ 84 w 167"/>
                  <a:gd name="T5" fmla="*/ 13 h 166"/>
                  <a:gd name="T6" fmla="*/ 84 w 167"/>
                  <a:gd name="T7" fmla="*/ 13 h 166"/>
                  <a:gd name="T8" fmla="*/ 84 w 167"/>
                  <a:gd name="T9" fmla="*/ 13 h 166"/>
                  <a:gd name="T10" fmla="*/ 97 w 167"/>
                  <a:gd name="T11" fmla="*/ 26 h 166"/>
                  <a:gd name="T12" fmla="*/ 84 w 167"/>
                  <a:gd name="T13" fmla="*/ 39 h 166"/>
                  <a:gd name="T14" fmla="*/ 84 w 167"/>
                  <a:gd name="T15" fmla="*/ 39 h 166"/>
                  <a:gd name="T16" fmla="*/ 84 w 167"/>
                  <a:gd name="T17" fmla="*/ 51 h 166"/>
                  <a:gd name="T18" fmla="*/ 106 w 167"/>
                  <a:gd name="T19" fmla="*/ 51 h 166"/>
                  <a:gd name="T20" fmla="*/ 106 w 167"/>
                  <a:gd name="T21" fmla="*/ 63 h 166"/>
                  <a:gd name="T22" fmla="*/ 106 w 167"/>
                  <a:gd name="T23" fmla="*/ 63 h 166"/>
                  <a:gd name="T24" fmla="*/ 91 w 167"/>
                  <a:gd name="T25" fmla="*/ 63 h 166"/>
                  <a:gd name="T26" fmla="*/ 91 w 167"/>
                  <a:gd name="T27" fmla="*/ 140 h 166"/>
                  <a:gd name="T28" fmla="*/ 106 w 167"/>
                  <a:gd name="T29" fmla="*/ 140 h 166"/>
                  <a:gd name="T30" fmla="*/ 106 w 167"/>
                  <a:gd name="T31" fmla="*/ 152 h 166"/>
                  <a:gd name="T32" fmla="*/ 84 w 167"/>
                  <a:gd name="T33" fmla="*/ 152 h 166"/>
                  <a:gd name="T34" fmla="*/ 84 w 167"/>
                  <a:gd name="T35" fmla="*/ 166 h 166"/>
                  <a:gd name="T36" fmla="*/ 167 w 167"/>
                  <a:gd name="T37" fmla="*/ 166 h 166"/>
                  <a:gd name="T38" fmla="*/ 167 w 167"/>
                  <a:gd name="T39" fmla="*/ 0 h 166"/>
                  <a:gd name="T40" fmla="*/ 84 w 167"/>
                  <a:gd name="T41" fmla="*/ 0 h 166"/>
                  <a:gd name="T42" fmla="*/ 0 w 167"/>
                  <a:gd name="T43" fmla="*/ 0 h 166"/>
                  <a:gd name="T44" fmla="*/ 0 w 167"/>
                  <a:gd name="T45" fmla="*/ 166 h 166"/>
                  <a:gd name="T46" fmla="*/ 84 w 167"/>
                  <a:gd name="T47" fmla="*/ 166 h 166"/>
                  <a:gd name="T48" fmla="*/ 84 w 167"/>
                  <a:gd name="T49" fmla="*/ 152 h 166"/>
                  <a:gd name="T50" fmla="*/ 62 w 167"/>
                  <a:gd name="T51" fmla="*/ 152 h 166"/>
                  <a:gd name="T52" fmla="*/ 62 w 167"/>
                  <a:gd name="T53" fmla="*/ 140 h 166"/>
                  <a:gd name="T54" fmla="*/ 77 w 167"/>
                  <a:gd name="T55" fmla="*/ 140 h 166"/>
                  <a:gd name="T56" fmla="*/ 77 w 167"/>
                  <a:gd name="T57" fmla="*/ 63 h 166"/>
                  <a:gd name="T58" fmla="*/ 62 w 167"/>
                  <a:gd name="T59" fmla="*/ 63 h 166"/>
                  <a:gd name="T60" fmla="*/ 62 w 167"/>
                  <a:gd name="T61" fmla="*/ 51 h 166"/>
                  <a:gd name="T62" fmla="*/ 84 w 167"/>
                  <a:gd name="T63" fmla="*/ 51 h 166"/>
                  <a:gd name="T64" fmla="*/ 84 w 167"/>
                  <a:gd name="T65" fmla="*/ 39 h 166"/>
                  <a:gd name="T66" fmla="*/ 71 w 167"/>
                  <a:gd name="T67" fmla="*/ 26 h 166"/>
                  <a:gd name="T68" fmla="*/ 84 w 167"/>
                  <a:gd name="T69" fmla="*/ 13 h 166"/>
                  <a:gd name="T70" fmla="*/ 84 w 167"/>
                  <a:gd name="T71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7" h="166">
                    <a:moveTo>
                      <a:pt x="167" y="0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84" y="13"/>
                      <a:pt x="84" y="13"/>
                      <a:pt x="84" y="13"/>
                    </a:cubicBezTo>
                    <a:cubicBezTo>
                      <a:pt x="84" y="13"/>
                      <a:pt x="84" y="13"/>
                      <a:pt x="84" y="13"/>
                    </a:cubicBezTo>
                    <a:cubicBezTo>
                      <a:pt x="84" y="13"/>
                      <a:pt x="84" y="13"/>
                      <a:pt x="84" y="13"/>
                    </a:cubicBezTo>
                    <a:cubicBezTo>
                      <a:pt x="92" y="13"/>
                      <a:pt x="97" y="19"/>
                      <a:pt x="97" y="26"/>
                    </a:cubicBezTo>
                    <a:cubicBezTo>
                      <a:pt x="97" y="33"/>
                      <a:pt x="92" y="39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63"/>
                      <a:pt x="106" y="63"/>
                      <a:pt x="106" y="63"/>
                    </a:cubicBezTo>
                    <a:cubicBezTo>
                      <a:pt x="106" y="63"/>
                      <a:pt x="106" y="63"/>
                      <a:pt x="106" y="63"/>
                    </a:cubicBezTo>
                    <a:cubicBezTo>
                      <a:pt x="91" y="63"/>
                      <a:pt x="91" y="63"/>
                      <a:pt x="91" y="63"/>
                    </a:cubicBezTo>
                    <a:cubicBezTo>
                      <a:pt x="91" y="140"/>
                      <a:pt x="91" y="140"/>
                      <a:pt x="91" y="140"/>
                    </a:cubicBezTo>
                    <a:cubicBezTo>
                      <a:pt x="106" y="140"/>
                      <a:pt x="106" y="140"/>
                      <a:pt x="106" y="140"/>
                    </a:cubicBezTo>
                    <a:cubicBezTo>
                      <a:pt x="106" y="152"/>
                      <a:pt x="106" y="152"/>
                      <a:pt x="106" y="152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4" y="166"/>
                      <a:pt x="84" y="166"/>
                      <a:pt x="84" y="166"/>
                    </a:cubicBezTo>
                    <a:cubicBezTo>
                      <a:pt x="167" y="166"/>
                      <a:pt x="167" y="166"/>
                      <a:pt x="167" y="166"/>
                    </a:cubicBezTo>
                    <a:lnTo>
                      <a:pt x="167" y="0"/>
                    </a:lnTo>
                    <a:close/>
                    <a:moveTo>
                      <a:pt x="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84" y="166"/>
                      <a:pt x="84" y="166"/>
                      <a:pt x="84" y="16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62" y="152"/>
                      <a:pt x="62" y="152"/>
                      <a:pt x="62" y="152"/>
                    </a:cubicBezTo>
                    <a:cubicBezTo>
                      <a:pt x="62" y="140"/>
                      <a:pt x="62" y="140"/>
                      <a:pt x="62" y="140"/>
                    </a:cubicBezTo>
                    <a:cubicBezTo>
                      <a:pt x="77" y="140"/>
                      <a:pt x="77" y="140"/>
                      <a:pt x="77" y="140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2" y="51"/>
                      <a:pt x="62" y="51"/>
                      <a:pt x="62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77" y="39"/>
                      <a:pt x="71" y="33"/>
                      <a:pt x="71" y="26"/>
                    </a:cubicBezTo>
                    <a:cubicBezTo>
                      <a:pt x="71" y="19"/>
                      <a:pt x="77" y="13"/>
                      <a:pt x="84" y="13"/>
                    </a:cubicBez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293"/>
              <p:cNvSpPr>
                <a:spLocks/>
              </p:cNvSpPr>
              <p:nvPr/>
            </p:nvSpPr>
            <p:spPr bwMode="auto">
              <a:xfrm>
                <a:off x="-4448175" y="6721475"/>
                <a:ext cx="508000" cy="119063"/>
              </a:xfrm>
              <a:custGeom>
                <a:avLst/>
                <a:gdLst>
                  <a:gd name="T0" fmla="*/ 291 w 320"/>
                  <a:gd name="T1" fmla="*/ 47 h 75"/>
                  <a:gd name="T2" fmla="*/ 29 w 320"/>
                  <a:gd name="T3" fmla="*/ 47 h 75"/>
                  <a:gd name="T4" fmla="*/ 29 w 320"/>
                  <a:gd name="T5" fmla="*/ 0 h 75"/>
                  <a:gd name="T6" fmla="*/ 0 w 320"/>
                  <a:gd name="T7" fmla="*/ 0 h 75"/>
                  <a:gd name="T8" fmla="*/ 0 w 320"/>
                  <a:gd name="T9" fmla="*/ 75 h 75"/>
                  <a:gd name="T10" fmla="*/ 320 w 320"/>
                  <a:gd name="T11" fmla="*/ 75 h 75"/>
                  <a:gd name="T12" fmla="*/ 320 w 320"/>
                  <a:gd name="T13" fmla="*/ 0 h 75"/>
                  <a:gd name="T14" fmla="*/ 291 w 320"/>
                  <a:gd name="T15" fmla="*/ 0 h 75"/>
                  <a:gd name="T16" fmla="*/ 291 w 320"/>
                  <a:gd name="T17" fmla="*/ 4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0" h="75">
                    <a:moveTo>
                      <a:pt x="291" y="47"/>
                    </a:moveTo>
                    <a:lnTo>
                      <a:pt x="29" y="47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0" y="75"/>
                    </a:lnTo>
                    <a:lnTo>
                      <a:pt x="320" y="75"/>
                    </a:lnTo>
                    <a:lnTo>
                      <a:pt x="320" y="0"/>
                    </a:lnTo>
                    <a:lnTo>
                      <a:pt x="291" y="0"/>
                    </a:lnTo>
                    <a:lnTo>
                      <a:pt x="291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4" name="Freeform 294"/>
              <p:cNvSpPr>
                <a:spLocks/>
              </p:cNvSpPr>
              <p:nvPr/>
            </p:nvSpPr>
            <p:spPr bwMode="auto">
              <a:xfrm>
                <a:off x="-4376738" y="6361113"/>
                <a:ext cx="376237" cy="401638"/>
              </a:xfrm>
              <a:custGeom>
                <a:avLst/>
                <a:gdLst>
                  <a:gd name="T0" fmla="*/ 40 w 237"/>
                  <a:gd name="T1" fmla="*/ 146 h 253"/>
                  <a:gd name="T2" fmla="*/ 40 w 237"/>
                  <a:gd name="T3" fmla="*/ 253 h 253"/>
                  <a:gd name="T4" fmla="*/ 194 w 237"/>
                  <a:gd name="T5" fmla="*/ 253 h 253"/>
                  <a:gd name="T6" fmla="*/ 194 w 237"/>
                  <a:gd name="T7" fmla="*/ 146 h 253"/>
                  <a:gd name="T8" fmla="*/ 237 w 237"/>
                  <a:gd name="T9" fmla="*/ 146 h 253"/>
                  <a:gd name="T10" fmla="*/ 118 w 237"/>
                  <a:gd name="T11" fmla="*/ 0 h 253"/>
                  <a:gd name="T12" fmla="*/ 0 w 237"/>
                  <a:gd name="T13" fmla="*/ 146 h 253"/>
                  <a:gd name="T14" fmla="*/ 40 w 237"/>
                  <a:gd name="T15" fmla="*/ 146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7" h="253">
                    <a:moveTo>
                      <a:pt x="40" y="146"/>
                    </a:moveTo>
                    <a:lnTo>
                      <a:pt x="40" y="253"/>
                    </a:lnTo>
                    <a:lnTo>
                      <a:pt x="194" y="253"/>
                    </a:lnTo>
                    <a:lnTo>
                      <a:pt x="194" y="146"/>
                    </a:lnTo>
                    <a:lnTo>
                      <a:pt x="237" y="146"/>
                    </a:lnTo>
                    <a:lnTo>
                      <a:pt x="118" y="0"/>
                    </a:lnTo>
                    <a:lnTo>
                      <a:pt x="0" y="146"/>
                    </a:lnTo>
                    <a:lnTo>
                      <a:pt x="40" y="1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295"/>
              <p:cNvSpPr>
                <a:spLocks noEditPoints="1"/>
              </p:cNvSpPr>
              <p:nvPr/>
            </p:nvSpPr>
            <p:spPr bwMode="auto">
              <a:xfrm>
                <a:off x="-1371600" y="2965450"/>
                <a:ext cx="539750" cy="428625"/>
              </a:xfrm>
              <a:custGeom>
                <a:avLst/>
                <a:gdLst>
                  <a:gd name="T0" fmla="*/ 129 w 144"/>
                  <a:gd name="T1" fmla="*/ 25 h 114"/>
                  <a:gd name="T2" fmla="*/ 116 w 144"/>
                  <a:gd name="T3" fmla="*/ 26 h 114"/>
                  <a:gd name="T4" fmla="*/ 116 w 144"/>
                  <a:gd name="T5" fmla="*/ 32 h 114"/>
                  <a:gd name="T6" fmla="*/ 131 w 144"/>
                  <a:gd name="T7" fmla="*/ 64 h 114"/>
                  <a:gd name="T8" fmla="*/ 131 w 144"/>
                  <a:gd name="T9" fmla="*/ 79 h 114"/>
                  <a:gd name="T10" fmla="*/ 116 w 144"/>
                  <a:gd name="T11" fmla="*/ 114 h 114"/>
                  <a:gd name="T12" fmla="*/ 144 w 144"/>
                  <a:gd name="T13" fmla="*/ 107 h 114"/>
                  <a:gd name="T14" fmla="*/ 144 w 144"/>
                  <a:gd name="T15" fmla="*/ 41 h 114"/>
                  <a:gd name="T16" fmla="*/ 116 w 144"/>
                  <a:gd name="T17" fmla="*/ 0 h 114"/>
                  <a:gd name="T18" fmla="*/ 72 w 144"/>
                  <a:gd name="T19" fmla="*/ 9 h 114"/>
                  <a:gd name="T20" fmla="*/ 116 w 144"/>
                  <a:gd name="T21" fmla="*/ 26 h 114"/>
                  <a:gd name="T22" fmla="*/ 72 w 144"/>
                  <a:gd name="T23" fmla="*/ 91 h 114"/>
                  <a:gd name="T24" fmla="*/ 110 w 144"/>
                  <a:gd name="T25" fmla="*/ 107 h 114"/>
                  <a:gd name="T26" fmla="*/ 116 w 144"/>
                  <a:gd name="T27" fmla="*/ 114 h 114"/>
                  <a:gd name="T28" fmla="*/ 102 w 144"/>
                  <a:gd name="T29" fmla="*/ 79 h 114"/>
                  <a:gd name="T30" fmla="*/ 116 w 144"/>
                  <a:gd name="T31" fmla="*/ 64 h 114"/>
                  <a:gd name="T32" fmla="*/ 72 w 144"/>
                  <a:gd name="T33" fmla="*/ 32 h 114"/>
                  <a:gd name="T34" fmla="*/ 72 w 144"/>
                  <a:gd name="T35" fmla="*/ 0 h 114"/>
                  <a:gd name="T36" fmla="*/ 27 w 144"/>
                  <a:gd name="T37" fmla="*/ 1 h 114"/>
                  <a:gd name="T38" fmla="*/ 36 w 144"/>
                  <a:gd name="T39" fmla="*/ 9 h 114"/>
                  <a:gd name="T40" fmla="*/ 72 w 144"/>
                  <a:gd name="T41" fmla="*/ 9 h 114"/>
                  <a:gd name="T42" fmla="*/ 27 w 144"/>
                  <a:gd name="T43" fmla="*/ 114 h 114"/>
                  <a:gd name="T44" fmla="*/ 34 w 144"/>
                  <a:gd name="T45" fmla="*/ 107 h 114"/>
                  <a:gd name="T46" fmla="*/ 72 w 144"/>
                  <a:gd name="T47" fmla="*/ 91 h 114"/>
                  <a:gd name="T48" fmla="*/ 27 w 144"/>
                  <a:gd name="T49" fmla="*/ 32 h 114"/>
                  <a:gd name="T50" fmla="*/ 42 w 144"/>
                  <a:gd name="T51" fmla="*/ 64 h 114"/>
                  <a:gd name="T52" fmla="*/ 42 w 144"/>
                  <a:gd name="T53" fmla="*/ 79 h 114"/>
                  <a:gd name="T54" fmla="*/ 27 w 144"/>
                  <a:gd name="T55" fmla="*/ 114 h 114"/>
                  <a:gd name="T56" fmla="*/ 14 w 144"/>
                  <a:gd name="T57" fmla="*/ 25 h 114"/>
                  <a:gd name="T58" fmla="*/ 0 w 144"/>
                  <a:gd name="T59" fmla="*/ 87 h 114"/>
                  <a:gd name="T60" fmla="*/ 0 w 144"/>
                  <a:gd name="T61" fmla="*/ 107 h 114"/>
                  <a:gd name="T62" fmla="*/ 27 w 144"/>
                  <a:gd name="T63" fmla="*/ 114 h 114"/>
                  <a:gd name="T64" fmla="*/ 13 w 144"/>
                  <a:gd name="T65" fmla="*/ 79 h 114"/>
                  <a:gd name="T66" fmla="*/ 27 w 144"/>
                  <a:gd name="T67" fmla="*/ 64 h 114"/>
                  <a:gd name="T68" fmla="*/ 24 w 144"/>
                  <a:gd name="T69" fmla="*/ 32 h 114"/>
                  <a:gd name="T70" fmla="*/ 27 w 144"/>
                  <a:gd name="T71" fmla="*/ 1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4" h="114">
                    <a:moveTo>
                      <a:pt x="144" y="41"/>
                    </a:moveTo>
                    <a:cubicBezTo>
                      <a:pt x="129" y="25"/>
                      <a:pt x="129" y="25"/>
                      <a:pt x="129" y="25"/>
                    </a:cubicBezTo>
                    <a:cubicBezTo>
                      <a:pt x="116" y="1"/>
                      <a:pt x="116" y="1"/>
                      <a:pt x="116" y="1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20" y="32"/>
                      <a:pt x="120" y="32"/>
                      <a:pt x="120" y="32"/>
                    </a:cubicBezTo>
                    <a:cubicBezTo>
                      <a:pt x="116" y="32"/>
                      <a:pt x="116" y="32"/>
                      <a:pt x="116" y="32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131" y="64"/>
                      <a:pt x="131" y="64"/>
                      <a:pt x="131" y="64"/>
                    </a:cubicBezTo>
                    <a:cubicBezTo>
                      <a:pt x="131" y="79"/>
                      <a:pt x="131" y="79"/>
                      <a:pt x="131" y="79"/>
                    </a:cubicBezTo>
                    <a:cubicBezTo>
                      <a:pt x="131" y="79"/>
                      <a:pt x="131" y="79"/>
                      <a:pt x="131" y="79"/>
                    </a:cubicBezTo>
                    <a:cubicBezTo>
                      <a:pt x="116" y="79"/>
                      <a:pt x="116" y="79"/>
                      <a:pt x="116" y="79"/>
                    </a:cubicBezTo>
                    <a:cubicBezTo>
                      <a:pt x="116" y="114"/>
                      <a:pt x="116" y="114"/>
                      <a:pt x="116" y="114"/>
                    </a:cubicBezTo>
                    <a:cubicBezTo>
                      <a:pt x="137" y="114"/>
                      <a:pt x="137" y="114"/>
                      <a:pt x="137" y="114"/>
                    </a:cubicBezTo>
                    <a:cubicBezTo>
                      <a:pt x="141" y="114"/>
                      <a:pt x="144" y="111"/>
                      <a:pt x="144" y="107"/>
                    </a:cubicBezTo>
                    <a:cubicBezTo>
                      <a:pt x="144" y="91"/>
                      <a:pt x="144" y="91"/>
                      <a:pt x="144" y="91"/>
                    </a:cubicBezTo>
                    <a:lnTo>
                      <a:pt x="144" y="41"/>
                    </a:lnTo>
                    <a:close/>
                    <a:moveTo>
                      <a:pt x="116" y="1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9"/>
                      <a:pt x="72" y="9"/>
                      <a:pt x="72" y="9"/>
                    </a:cubicBezTo>
                    <a:cubicBezTo>
                      <a:pt x="108" y="9"/>
                      <a:pt x="108" y="9"/>
                      <a:pt x="108" y="9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1"/>
                      <a:pt x="116" y="1"/>
                      <a:pt x="116" y="1"/>
                    </a:cubicBezTo>
                    <a:close/>
                    <a:moveTo>
                      <a:pt x="72" y="91"/>
                    </a:moveTo>
                    <a:cubicBezTo>
                      <a:pt x="110" y="91"/>
                      <a:pt x="110" y="91"/>
                      <a:pt x="110" y="91"/>
                    </a:cubicBezTo>
                    <a:cubicBezTo>
                      <a:pt x="110" y="107"/>
                      <a:pt x="110" y="107"/>
                      <a:pt x="110" y="107"/>
                    </a:cubicBezTo>
                    <a:cubicBezTo>
                      <a:pt x="110" y="111"/>
                      <a:pt x="112" y="114"/>
                      <a:pt x="116" y="114"/>
                    </a:cubicBezTo>
                    <a:cubicBezTo>
                      <a:pt x="116" y="114"/>
                      <a:pt x="116" y="114"/>
                      <a:pt x="116" y="114"/>
                    </a:cubicBezTo>
                    <a:cubicBezTo>
                      <a:pt x="116" y="79"/>
                      <a:pt x="116" y="79"/>
                      <a:pt x="116" y="79"/>
                    </a:cubicBezTo>
                    <a:cubicBezTo>
                      <a:pt x="102" y="79"/>
                      <a:pt x="102" y="79"/>
                      <a:pt x="102" y="79"/>
                    </a:cubicBezTo>
                    <a:cubicBezTo>
                      <a:pt x="102" y="64"/>
                      <a:pt x="102" y="64"/>
                      <a:pt x="102" y="64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116" y="32"/>
                      <a:pt x="116" y="32"/>
                      <a:pt x="116" y="32"/>
                    </a:cubicBezTo>
                    <a:cubicBezTo>
                      <a:pt x="72" y="32"/>
                      <a:pt x="72" y="32"/>
                      <a:pt x="72" y="32"/>
                    </a:cubicBezTo>
                    <a:lnTo>
                      <a:pt x="72" y="91"/>
                    </a:lnTo>
                    <a:close/>
                    <a:moveTo>
                      <a:pt x="7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72" y="9"/>
                      <a:pt x="72" y="9"/>
                      <a:pt x="72" y="9"/>
                    </a:cubicBezTo>
                    <a:cubicBezTo>
                      <a:pt x="72" y="0"/>
                      <a:pt x="72" y="0"/>
                      <a:pt x="72" y="0"/>
                    </a:cubicBezTo>
                    <a:close/>
                    <a:moveTo>
                      <a:pt x="27" y="114"/>
                    </a:moveTo>
                    <a:cubicBezTo>
                      <a:pt x="28" y="114"/>
                      <a:pt x="28" y="114"/>
                      <a:pt x="28" y="114"/>
                    </a:cubicBezTo>
                    <a:cubicBezTo>
                      <a:pt x="31" y="114"/>
                      <a:pt x="34" y="111"/>
                      <a:pt x="34" y="107"/>
                    </a:cubicBezTo>
                    <a:cubicBezTo>
                      <a:pt x="34" y="91"/>
                      <a:pt x="34" y="91"/>
                      <a:pt x="34" y="91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2" y="32"/>
                      <a:pt x="72" y="32"/>
                      <a:pt x="72" y="32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27" y="79"/>
                      <a:pt x="27" y="79"/>
                      <a:pt x="27" y="79"/>
                    </a:cubicBezTo>
                    <a:lnTo>
                      <a:pt x="27" y="114"/>
                    </a:lnTo>
                    <a:close/>
                    <a:moveTo>
                      <a:pt x="27" y="1"/>
                    </a:moveTo>
                    <a:cubicBezTo>
                      <a:pt x="14" y="25"/>
                      <a:pt x="14" y="25"/>
                      <a:pt x="14" y="25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111"/>
                      <a:pt x="3" y="114"/>
                      <a:pt x="7" y="114"/>
                    </a:cubicBezTo>
                    <a:cubicBezTo>
                      <a:pt x="27" y="114"/>
                      <a:pt x="27" y="114"/>
                      <a:pt x="27" y="114"/>
                    </a:cubicBezTo>
                    <a:cubicBezTo>
                      <a:pt x="27" y="79"/>
                      <a:pt x="27" y="79"/>
                      <a:pt x="27" y="79"/>
                    </a:cubicBezTo>
                    <a:cubicBezTo>
                      <a:pt x="13" y="79"/>
                      <a:pt x="13" y="79"/>
                      <a:pt x="13" y="79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7" y="26"/>
                      <a:pt x="27" y="26"/>
                      <a:pt x="27" y="26"/>
                    </a:cubicBezTo>
                    <a:lnTo>
                      <a:pt x="2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Oval 296"/>
              <p:cNvSpPr>
                <a:spLocks noChangeArrowheads="1"/>
              </p:cNvSpPr>
              <p:nvPr/>
            </p:nvSpPr>
            <p:spPr bwMode="auto">
              <a:xfrm>
                <a:off x="-1338263" y="1347787"/>
                <a:ext cx="134937" cy="134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297"/>
              <p:cNvSpPr>
                <a:spLocks/>
              </p:cNvSpPr>
              <p:nvPr/>
            </p:nvSpPr>
            <p:spPr bwMode="auto">
              <a:xfrm>
                <a:off x="-1431925" y="1504950"/>
                <a:ext cx="319087" cy="500063"/>
              </a:xfrm>
              <a:custGeom>
                <a:avLst/>
                <a:gdLst>
                  <a:gd name="T0" fmla="*/ 33 w 201"/>
                  <a:gd name="T1" fmla="*/ 60 h 315"/>
                  <a:gd name="T2" fmla="*/ 45 w 201"/>
                  <a:gd name="T3" fmla="*/ 60 h 315"/>
                  <a:gd name="T4" fmla="*/ 45 w 201"/>
                  <a:gd name="T5" fmla="*/ 161 h 315"/>
                  <a:gd name="T6" fmla="*/ 45 w 201"/>
                  <a:gd name="T7" fmla="*/ 161 h 315"/>
                  <a:gd name="T8" fmla="*/ 45 w 201"/>
                  <a:gd name="T9" fmla="*/ 315 h 315"/>
                  <a:gd name="T10" fmla="*/ 95 w 201"/>
                  <a:gd name="T11" fmla="*/ 315 h 315"/>
                  <a:gd name="T12" fmla="*/ 95 w 201"/>
                  <a:gd name="T13" fmla="*/ 149 h 315"/>
                  <a:gd name="T14" fmla="*/ 109 w 201"/>
                  <a:gd name="T15" fmla="*/ 149 h 315"/>
                  <a:gd name="T16" fmla="*/ 109 w 201"/>
                  <a:gd name="T17" fmla="*/ 315 h 315"/>
                  <a:gd name="T18" fmla="*/ 158 w 201"/>
                  <a:gd name="T19" fmla="*/ 315 h 315"/>
                  <a:gd name="T20" fmla="*/ 158 w 201"/>
                  <a:gd name="T21" fmla="*/ 149 h 315"/>
                  <a:gd name="T22" fmla="*/ 158 w 201"/>
                  <a:gd name="T23" fmla="*/ 149 h 315"/>
                  <a:gd name="T24" fmla="*/ 158 w 201"/>
                  <a:gd name="T25" fmla="*/ 60 h 315"/>
                  <a:gd name="T26" fmla="*/ 170 w 201"/>
                  <a:gd name="T27" fmla="*/ 60 h 315"/>
                  <a:gd name="T28" fmla="*/ 170 w 201"/>
                  <a:gd name="T29" fmla="*/ 149 h 315"/>
                  <a:gd name="T30" fmla="*/ 201 w 201"/>
                  <a:gd name="T31" fmla="*/ 149 h 315"/>
                  <a:gd name="T32" fmla="*/ 201 w 201"/>
                  <a:gd name="T33" fmla="*/ 0 h 315"/>
                  <a:gd name="T34" fmla="*/ 0 w 201"/>
                  <a:gd name="T35" fmla="*/ 0 h 315"/>
                  <a:gd name="T36" fmla="*/ 0 w 201"/>
                  <a:gd name="T37" fmla="*/ 149 h 315"/>
                  <a:gd name="T38" fmla="*/ 33 w 201"/>
                  <a:gd name="T39" fmla="*/ 149 h 315"/>
                  <a:gd name="T40" fmla="*/ 33 w 201"/>
                  <a:gd name="T41" fmla="*/ 6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1" h="315">
                    <a:moveTo>
                      <a:pt x="33" y="60"/>
                    </a:moveTo>
                    <a:lnTo>
                      <a:pt x="45" y="60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5" y="315"/>
                    </a:lnTo>
                    <a:lnTo>
                      <a:pt x="95" y="315"/>
                    </a:lnTo>
                    <a:lnTo>
                      <a:pt x="95" y="149"/>
                    </a:lnTo>
                    <a:lnTo>
                      <a:pt x="109" y="149"/>
                    </a:lnTo>
                    <a:lnTo>
                      <a:pt x="109" y="315"/>
                    </a:lnTo>
                    <a:lnTo>
                      <a:pt x="158" y="315"/>
                    </a:lnTo>
                    <a:lnTo>
                      <a:pt x="158" y="149"/>
                    </a:lnTo>
                    <a:lnTo>
                      <a:pt x="158" y="149"/>
                    </a:lnTo>
                    <a:lnTo>
                      <a:pt x="158" y="60"/>
                    </a:lnTo>
                    <a:lnTo>
                      <a:pt x="170" y="60"/>
                    </a:lnTo>
                    <a:lnTo>
                      <a:pt x="170" y="149"/>
                    </a:lnTo>
                    <a:lnTo>
                      <a:pt x="201" y="149"/>
                    </a:lnTo>
                    <a:lnTo>
                      <a:pt x="201" y="0"/>
                    </a:lnTo>
                    <a:lnTo>
                      <a:pt x="0" y="0"/>
                    </a:lnTo>
                    <a:lnTo>
                      <a:pt x="0" y="149"/>
                    </a:lnTo>
                    <a:lnTo>
                      <a:pt x="33" y="149"/>
                    </a:lnTo>
                    <a:lnTo>
                      <a:pt x="33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Oval 298"/>
              <p:cNvSpPr>
                <a:spLocks noChangeArrowheads="1"/>
              </p:cNvSpPr>
              <p:nvPr/>
            </p:nvSpPr>
            <p:spPr bwMode="auto">
              <a:xfrm>
                <a:off x="-973138" y="1347787"/>
                <a:ext cx="134937" cy="134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299"/>
              <p:cNvSpPr>
                <a:spLocks/>
              </p:cNvSpPr>
              <p:nvPr/>
            </p:nvSpPr>
            <p:spPr bwMode="auto">
              <a:xfrm>
                <a:off x="-1090613" y="1504950"/>
                <a:ext cx="368300" cy="500063"/>
              </a:xfrm>
              <a:custGeom>
                <a:avLst/>
                <a:gdLst>
                  <a:gd name="T0" fmla="*/ 199 w 232"/>
                  <a:gd name="T1" fmla="*/ 149 h 315"/>
                  <a:gd name="T2" fmla="*/ 232 w 232"/>
                  <a:gd name="T3" fmla="*/ 149 h 315"/>
                  <a:gd name="T4" fmla="*/ 192 w 232"/>
                  <a:gd name="T5" fmla="*/ 0 h 315"/>
                  <a:gd name="T6" fmla="*/ 43 w 232"/>
                  <a:gd name="T7" fmla="*/ 0 h 315"/>
                  <a:gd name="T8" fmla="*/ 0 w 232"/>
                  <a:gd name="T9" fmla="*/ 149 h 315"/>
                  <a:gd name="T10" fmla="*/ 31 w 232"/>
                  <a:gd name="T11" fmla="*/ 149 h 315"/>
                  <a:gd name="T12" fmla="*/ 57 w 232"/>
                  <a:gd name="T13" fmla="*/ 60 h 315"/>
                  <a:gd name="T14" fmla="*/ 66 w 232"/>
                  <a:gd name="T15" fmla="*/ 60 h 315"/>
                  <a:gd name="T16" fmla="*/ 24 w 232"/>
                  <a:gd name="T17" fmla="*/ 225 h 315"/>
                  <a:gd name="T18" fmla="*/ 59 w 232"/>
                  <a:gd name="T19" fmla="*/ 225 h 315"/>
                  <a:gd name="T20" fmla="*/ 59 w 232"/>
                  <a:gd name="T21" fmla="*/ 315 h 315"/>
                  <a:gd name="T22" fmla="*/ 109 w 232"/>
                  <a:gd name="T23" fmla="*/ 315 h 315"/>
                  <a:gd name="T24" fmla="*/ 109 w 232"/>
                  <a:gd name="T25" fmla="*/ 225 h 315"/>
                  <a:gd name="T26" fmla="*/ 123 w 232"/>
                  <a:gd name="T27" fmla="*/ 225 h 315"/>
                  <a:gd name="T28" fmla="*/ 123 w 232"/>
                  <a:gd name="T29" fmla="*/ 315 h 315"/>
                  <a:gd name="T30" fmla="*/ 173 w 232"/>
                  <a:gd name="T31" fmla="*/ 315 h 315"/>
                  <a:gd name="T32" fmla="*/ 173 w 232"/>
                  <a:gd name="T33" fmla="*/ 225 h 315"/>
                  <a:gd name="T34" fmla="*/ 208 w 232"/>
                  <a:gd name="T35" fmla="*/ 225 h 315"/>
                  <a:gd name="T36" fmla="*/ 163 w 232"/>
                  <a:gd name="T37" fmla="*/ 60 h 315"/>
                  <a:gd name="T38" fmla="*/ 175 w 232"/>
                  <a:gd name="T39" fmla="*/ 60 h 315"/>
                  <a:gd name="T40" fmla="*/ 199 w 232"/>
                  <a:gd name="T41" fmla="*/ 149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2" h="315">
                    <a:moveTo>
                      <a:pt x="199" y="149"/>
                    </a:moveTo>
                    <a:lnTo>
                      <a:pt x="232" y="149"/>
                    </a:lnTo>
                    <a:lnTo>
                      <a:pt x="192" y="0"/>
                    </a:lnTo>
                    <a:lnTo>
                      <a:pt x="43" y="0"/>
                    </a:lnTo>
                    <a:lnTo>
                      <a:pt x="0" y="149"/>
                    </a:lnTo>
                    <a:lnTo>
                      <a:pt x="31" y="149"/>
                    </a:lnTo>
                    <a:lnTo>
                      <a:pt x="57" y="60"/>
                    </a:lnTo>
                    <a:lnTo>
                      <a:pt x="66" y="60"/>
                    </a:lnTo>
                    <a:lnTo>
                      <a:pt x="24" y="225"/>
                    </a:lnTo>
                    <a:lnTo>
                      <a:pt x="59" y="225"/>
                    </a:lnTo>
                    <a:lnTo>
                      <a:pt x="59" y="315"/>
                    </a:lnTo>
                    <a:lnTo>
                      <a:pt x="109" y="315"/>
                    </a:lnTo>
                    <a:lnTo>
                      <a:pt x="109" y="225"/>
                    </a:lnTo>
                    <a:lnTo>
                      <a:pt x="123" y="225"/>
                    </a:lnTo>
                    <a:lnTo>
                      <a:pt x="123" y="315"/>
                    </a:lnTo>
                    <a:lnTo>
                      <a:pt x="173" y="315"/>
                    </a:lnTo>
                    <a:lnTo>
                      <a:pt x="173" y="225"/>
                    </a:lnTo>
                    <a:lnTo>
                      <a:pt x="208" y="225"/>
                    </a:lnTo>
                    <a:lnTo>
                      <a:pt x="163" y="60"/>
                    </a:lnTo>
                    <a:lnTo>
                      <a:pt x="175" y="60"/>
                    </a:lnTo>
                    <a:lnTo>
                      <a:pt x="19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300"/>
              <p:cNvSpPr>
                <a:spLocks/>
              </p:cNvSpPr>
              <p:nvPr/>
            </p:nvSpPr>
            <p:spPr bwMode="auto">
              <a:xfrm>
                <a:off x="-1720850" y="701675"/>
                <a:ext cx="574675" cy="533400"/>
              </a:xfrm>
              <a:custGeom>
                <a:avLst/>
                <a:gdLst>
                  <a:gd name="T0" fmla="*/ 91 w 153"/>
                  <a:gd name="T1" fmla="*/ 71 h 142"/>
                  <a:gd name="T2" fmla="*/ 117 w 153"/>
                  <a:gd name="T3" fmla="*/ 50 h 142"/>
                  <a:gd name="T4" fmla="*/ 123 w 153"/>
                  <a:gd name="T5" fmla="*/ 50 h 142"/>
                  <a:gd name="T6" fmla="*/ 140 w 153"/>
                  <a:gd name="T7" fmla="*/ 63 h 142"/>
                  <a:gd name="T8" fmla="*/ 151 w 153"/>
                  <a:gd name="T9" fmla="*/ 58 h 142"/>
                  <a:gd name="T10" fmla="*/ 150 w 153"/>
                  <a:gd name="T11" fmla="*/ 35 h 142"/>
                  <a:gd name="T12" fmla="*/ 103 w 153"/>
                  <a:gd name="T13" fmla="*/ 5 h 142"/>
                  <a:gd name="T14" fmla="*/ 73 w 153"/>
                  <a:gd name="T15" fmla="*/ 32 h 142"/>
                  <a:gd name="T16" fmla="*/ 35 w 153"/>
                  <a:gd name="T17" fmla="*/ 20 h 142"/>
                  <a:gd name="T18" fmla="*/ 4 w 153"/>
                  <a:gd name="T19" fmla="*/ 67 h 142"/>
                  <a:gd name="T20" fmla="*/ 97 w 153"/>
                  <a:gd name="T21" fmla="*/ 142 h 142"/>
                  <a:gd name="T22" fmla="*/ 113 w 153"/>
                  <a:gd name="T23" fmla="*/ 128 h 142"/>
                  <a:gd name="T24" fmla="*/ 91 w 153"/>
                  <a:gd name="T25" fmla="*/ 7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3" h="142">
                    <a:moveTo>
                      <a:pt x="91" y="71"/>
                    </a:moveTo>
                    <a:cubicBezTo>
                      <a:pt x="93" y="58"/>
                      <a:pt x="104" y="50"/>
                      <a:pt x="117" y="50"/>
                    </a:cubicBezTo>
                    <a:cubicBezTo>
                      <a:pt x="119" y="50"/>
                      <a:pt x="121" y="50"/>
                      <a:pt x="123" y="50"/>
                    </a:cubicBezTo>
                    <a:cubicBezTo>
                      <a:pt x="130" y="52"/>
                      <a:pt x="136" y="57"/>
                      <a:pt x="140" y="63"/>
                    </a:cubicBezTo>
                    <a:cubicBezTo>
                      <a:pt x="143" y="60"/>
                      <a:pt x="147" y="59"/>
                      <a:pt x="151" y="58"/>
                    </a:cubicBezTo>
                    <a:cubicBezTo>
                      <a:pt x="153" y="44"/>
                      <a:pt x="150" y="35"/>
                      <a:pt x="150" y="35"/>
                    </a:cubicBezTo>
                    <a:cubicBezTo>
                      <a:pt x="145" y="13"/>
                      <a:pt x="124" y="0"/>
                      <a:pt x="103" y="5"/>
                    </a:cubicBezTo>
                    <a:cubicBezTo>
                      <a:pt x="88" y="8"/>
                      <a:pt x="77" y="18"/>
                      <a:pt x="73" y="32"/>
                    </a:cubicBezTo>
                    <a:cubicBezTo>
                      <a:pt x="64" y="21"/>
                      <a:pt x="49" y="16"/>
                      <a:pt x="35" y="20"/>
                    </a:cubicBezTo>
                    <a:cubicBezTo>
                      <a:pt x="13" y="24"/>
                      <a:pt x="0" y="46"/>
                      <a:pt x="4" y="67"/>
                    </a:cubicBezTo>
                    <a:cubicBezTo>
                      <a:pt x="4" y="67"/>
                      <a:pt x="13" y="120"/>
                      <a:pt x="97" y="142"/>
                    </a:cubicBezTo>
                    <a:cubicBezTo>
                      <a:pt x="103" y="138"/>
                      <a:pt x="109" y="133"/>
                      <a:pt x="113" y="128"/>
                    </a:cubicBezTo>
                    <a:cubicBezTo>
                      <a:pt x="84" y="99"/>
                      <a:pt x="90" y="73"/>
                      <a:pt x="91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301"/>
              <p:cNvSpPr>
                <a:spLocks/>
              </p:cNvSpPr>
              <p:nvPr/>
            </p:nvSpPr>
            <p:spPr bwMode="auto">
              <a:xfrm>
                <a:off x="-1390650" y="904875"/>
                <a:ext cx="341312" cy="288925"/>
              </a:xfrm>
              <a:custGeom>
                <a:avLst/>
                <a:gdLst>
                  <a:gd name="T0" fmla="*/ 71 w 91"/>
                  <a:gd name="T1" fmla="*/ 9 h 77"/>
                  <a:gd name="T2" fmla="*/ 66 w 91"/>
                  <a:gd name="T3" fmla="*/ 9 h 77"/>
                  <a:gd name="T4" fmla="*/ 62 w 91"/>
                  <a:gd name="T5" fmla="*/ 9 h 77"/>
                  <a:gd name="T6" fmla="*/ 50 w 91"/>
                  <a:gd name="T7" fmla="*/ 16 h 77"/>
                  <a:gd name="T8" fmla="*/ 34 w 91"/>
                  <a:gd name="T9" fmla="*/ 1 h 77"/>
                  <a:gd name="T10" fmla="*/ 29 w 91"/>
                  <a:gd name="T11" fmla="*/ 0 h 77"/>
                  <a:gd name="T12" fmla="*/ 7 w 91"/>
                  <a:gd name="T13" fmla="*/ 18 h 77"/>
                  <a:gd name="T14" fmla="*/ 29 w 91"/>
                  <a:gd name="T15" fmla="*/ 71 h 77"/>
                  <a:gd name="T16" fmla="*/ 36 w 91"/>
                  <a:gd name="T17" fmla="*/ 77 h 77"/>
                  <a:gd name="T18" fmla="*/ 88 w 91"/>
                  <a:gd name="T19" fmla="*/ 36 h 77"/>
                  <a:gd name="T20" fmla="*/ 71 w 91"/>
                  <a:gd name="T21" fmla="*/ 9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1" h="77">
                    <a:moveTo>
                      <a:pt x="71" y="9"/>
                    </a:moveTo>
                    <a:cubicBezTo>
                      <a:pt x="69" y="9"/>
                      <a:pt x="68" y="9"/>
                      <a:pt x="66" y="9"/>
                    </a:cubicBezTo>
                    <a:cubicBezTo>
                      <a:pt x="65" y="9"/>
                      <a:pt x="63" y="9"/>
                      <a:pt x="62" y="9"/>
                    </a:cubicBezTo>
                    <a:cubicBezTo>
                      <a:pt x="57" y="10"/>
                      <a:pt x="53" y="13"/>
                      <a:pt x="50" y="16"/>
                    </a:cubicBezTo>
                    <a:cubicBezTo>
                      <a:pt x="48" y="9"/>
                      <a:pt x="42" y="3"/>
                      <a:pt x="34" y="1"/>
                    </a:cubicBezTo>
                    <a:cubicBezTo>
                      <a:pt x="32" y="0"/>
                      <a:pt x="30" y="0"/>
                      <a:pt x="29" y="0"/>
                    </a:cubicBezTo>
                    <a:cubicBezTo>
                      <a:pt x="19" y="0"/>
                      <a:pt x="9" y="7"/>
                      <a:pt x="7" y="18"/>
                    </a:cubicBezTo>
                    <a:cubicBezTo>
                      <a:pt x="7" y="18"/>
                      <a:pt x="0" y="42"/>
                      <a:pt x="29" y="71"/>
                    </a:cubicBezTo>
                    <a:cubicBezTo>
                      <a:pt x="31" y="73"/>
                      <a:pt x="33" y="75"/>
                      <a:pt x="36" y="77"/>
                    </a:cubicBezTo>
                    <a:cubicBezTo>
                      <a:pt x="83" y="65"/>
                      <a:pt x="88" y="36"/>
                      <a:pt x="88" y="36"/>
                    </a:cubicBezTo>
                    <a:cubicBezTo>
                      <a:pt x="91" y="24"/>
                      <a:pt x="83" y="12"/>
                      <a:pt x="7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2" name="Rectangle 302"/>
              <p:cNvSpPr>
                <a:spLocks noChangeArrowheads="1"/>
              </p:cNvSpPr>
              <p:nvPr/>
            </p:nvSpPr>
            <p:spPr bwMode="auto">
              <a:xfrm>
                <a:off x="-3956050" y="6067425"/>
                <a:ext cx="44450" cy="1158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303"/>
              <p:cNvSpPr>
                <a:spLocks/>
              </p:cNvSpPr>
              <p:nvPr/>
            </p:nvSpPr>
            <p:spPr bwMode="auto">
              <a:xfrm>
                <a:off x="-3760788" y="6067425"/>
                <a:ext cx="192087" cy="115888"/>
              </a:xfrm>
              <a:custGeom>
                <a:avLst/>
                <a:gdLst>
                  <a:gd name="T0" fmla="*/ 121 w 121"/>
                  <a:gd name="T1" fmla="*/ 73 h 73"/>
                  <a:gd name="T2" fmla="*/ 121 w 121"/>
                  <a:gd name="T3" fmla="*/ 0 h 73"/>
                  <a:gd name="T4" fmla="*/ 73 w 121"/>
                  <a:gd name="T5" fmla="*/ 0 h 73"/>
                  <a:gd name="T6" fmla="*/ 0 w 121"/>
                  <a:gd name="T7" fmla="*/ 73 h 73"/>
                  <a:gd name="T8" fmla="*/ 121 w 121"/>
                  <a:gd name="T9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73">
                    <a:moveTo>
                      <a:pt x="121" y="73"/>
                    </a:moveTo>
                    <a:lnTo>
                      <a:pt x="121" y="0"/>
                    </a:lnTo>
                    <a:lnTo>
                      <a:pt x="73" y="0"/>
                    </a:lnTo>
                    <a:lnTo>
                      <a:pt x="0" y="73"/>
                    </a:lnTo>
                    <a:lnTo>
                      <a:pt x="121" y="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304"/>
              <p:cNvSpPr>
                <a:spLocks/>
              </p:cNvSpPr>
              <p:nvPr/>
            </p:nvSpPr>
            <p:spPr bwMode="auto">
              <a:xfrm>
                <a:off x="-3892550" y="6067425"/>
                <a:ext cx="128587" cy="115888"/>
              </a:xfrm>
              <a:custGeom>
                <a:avLst/>
                <a:gdLst>
                  <a:gd name="T0" fmla="*/ 81 w 81"/>
                  <a:gd name="T1" fmla="*/ 0 h 73"/>
                  <a:gd name="T2" fmla="*/ 0 w 81"/>
                  <a:gd name="T3" fmla="*/ 0 h 73"/>
                  <a:gd name="T4" fmla="*/ 0 w 81"/>
                  <a:gd name="T5" fmla="*/ 73 h 73"/>
                  <a:gd name="T6" fmla="*/ 7 w 81"/>
                  <a:gd name="T7" fmla="*/ 73 h 73"/>
                  <a:gd name="T8" fmla="*/ 81 w 81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3">
                    <a:moveTo>
                      <a:pt x="81" y="0"/>
                    </a:moveTo>
                    <a:lnTo>
                      <a:pt x="0" y="0"/>
                    </a:lnTo>
                    <a:lnTo>
                      <a:pt x="0" y="73"/>
                    </a:lnTo>
                    <a:lnTo>
                      <a:pt x="7" y="73"/>
                    </a:lnTo>
                    <a:lnTo>
                      <a:pt x="8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5"/>
              <p:cNvSpPr>
                <a:spLocks noEditPoints="1"/>
              </p:cNvSpPr>
              <p:nvPr/>
            </p:nvSpPr>
            <p:spPr bwMode="auto">
              <a:xfrm>
                <a:off x="-4068763" y="5816600"/>
                <a:ext cx="612775" cy="614363"/>
              </a:xfrm>
              <a:custGeom>
                <a:avLst/>
                <a:gdLst>
                  <a:gd name="T0" fmla="*/ 94 w 163"/>
                  <a:gd name="T1" fmla="*/ 163 h 164"/>
                  <a:gd name="T2" fmla="*/ 163 w 163"/>
                  <a:gd name="T3" fmla="*/ 82 h 164"/>
                  <a:gd name="T4" fmla="*/ 94 w 163"/>
                  <a:gd name="T5" fmla="*/ 1 h 164"/>
                  <a:gd name="T6" fmla="*/ 94 w 163"/>
                  <a:gd name="T7" fmla="*/ 15 h 164"/>
                  <a:gd name="T8" fmla="*/ 125 w 163"/>
                  <a:gd name="T9" fmla="*/ 29 h 164"/>
                  <a:gd name="T10" fmla="*/ 94 w 163"/>
                  <a:gd name="T11" fmla="*/ 60 h 164"/>
                  <a:gd name="T12" fmla="*/ 94 w 163"/>
                  <a:gd name="T13" fmla="*/ 79 h 164"/>
                  <a:gd name="T14" fmla="*/ 107 w 163"/>
                  <a:gd name="T15" fmla="*/ 67 h 164"/>
                  <a:gd name="T16" fmla="*/ 109 w 163"/>
                  <a:gd name="T17" fmla="*/ 64 h 164"/>
                  <a:gd name="T18" fmla="*/ 111 w 163"/>
                  <a:gd name="T19" fmla="*/ 62 h 164"/>
                  <a:gd name="T20" fmla="*/ 134 w 163"/>
                  <a:gd name="T21" fmla="*/ 39 h 164"/>
                  <a:gd name="T22" fmla="*/ 150 w 163"/>
                  <a:gd name="T23" fmla="*/ 82 h 164"/>
                  <a:gd name="T24" fmla="*/ 150 w 163"/>
                  <a:gd name="T25" fmla="*/ 82 h 164"/>
                  <a:gd name="T26" fmla="*/ 94 w 163"/>
                  <a:gd name="T27" fmla="*/ 149 h 164"/>
                  <a:gd name="T28" fmla="*/ 94 w 163"/>
                  <a:gd name="T29" fmla="*/ 163 h 164"/>
                  <a:gd name="T30" fmla="*/ 81 w 163"/>
                  <a:gd name="T31" fmla="*/ 164 h 164"/>
                  <a:gd name="T32" fmla="*/ 94 w 163"/>
                  <a:gd name="T33" fmla="*/ 163 h 164"/>
                  <a:gd name="T34" fmla="*/ 94 w 163"/>
                  <a:gd name="T35" fmla="*/ 149 h 164"/>
                  <a:gd name="T36" fmla="*/ 81 w 163"/>
                  <a:gd name="T37" fmla="*/ 151 h 164"/>
                  <a:gd name="T38" fmla="*/ 38 w 163"/>
                  <a:gd name="T39" fmla="*/ 135 h 164"/>
                  <a:gd name="T40" fmla="*/ 71 w 163"/>
                  <a:gd name="T41" fmla="*/ 102 h 164"/>
                  <a:gd name="T42" fmla="*/ 73 w 163"/>
                  <a:gd name="T43" fmla="*/ 100 h 164"/>
                  <a:gd name="T44" fmla="*/ 76 w 163"/>
                  <a:gd name="T45" fmla="*/ 98 h 164"/>
                  <a:gd name="T46" fmla="*/ 94 w 163"/>
                  <a:gd name="T47" fmla="*/ 79 h 164"/>
                  <a:gd name="T48" fmla="*/ 94 w 163"/>
                  <a:gd name="T49" fmla="*/ 60 h 164"/>
                  <a:gd name="T50" fmla="*/ 92 w 163"/>
                  <a:gd name="T51" fmla="*/ 62 h 164"/>
                  <a:gd name="T52" fmla="*/ 90 w 163"/>
                  <a:gd name="T53" fmla="*/ 64 h 164"/>
                  <a:gd name="T54" fmla="*/ 87 w 163"/>
                  <a:gd name="T55" fmla="*/ 67 h 164"/>
                  <a:gd name="T56" fmla="*/ 56 w 163"/>
                  <a:gd name="T57" fmla="*/ 98 h 164"/>
                  <a:gd name="T58" fmla="*/ 54 w 163"/>
                  <a:gd name="T59" fmla="*/ 100 h 164"/>
                  <a:gd name="T60" fmla="*/ 52 w 163"/>
                  <a:gd name="T61" fmla="*/ 102 h 164"/>
                  <a:gd name="T62" fmla="*/ 29 w 163"/>
                  <a:gd name="T63" fmla="*/ 125 h 164"/>
                  <a:gd name="T64" fmla="*/ 13 w 163"/>
                  <a:gd name="T65" fmla="*/ 82 h 164"/>
                  <a:gd name="T66" fmla="*/ 81 w 163"/>
                  <a:gd name="T67" fmla="*/ 14 h 164"/>
                  <a:gd name="T68" fmla="*/ 81 w 163"/>
                  <a:gd name="T69" fmla="*/ 14 h 164"/>
                  <a:gd name="T70" fmla="*/ 94 w 163"/>
                  <a:gd name="T71" fmla="*/ 15 h 164"/>
                  <a:gd name="T72" fmla="*/ 94 w 163"/>
                  <a:gd name="T73" fmla="*/ 1 h 164"/>
                  <a:gd name="T74" fmla="*/ 81 w 163"/>
                  <a:gd name="T75" fmla="*/ 0 h 164"/>
                  <a:gd name="T76" fmla="*/ 0 w 163"/>
                  <a:gd name="T77" fmla="*/ 82 h 164"/>
                  <a:gd name="T78" fmla="*/ 81 w 163"/>
                  <a:gd name="T79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3" h="164">
                    <a:moveTo>
                      <a:pt x="94" y="163"/>
                    </a:moveTo>
                    <a:cubicBezTo>
                      <a:pt x="133" y="157"/>
                      <a:pt x="163" y="123"/>
                      <a:pt x="163" y="82"/>
                    </a:cubicBezTo>
                    <a:cubicBezTo>
                      <a:pt x="163" y="41"/>
                      <a:pt x="133" y="7"/>
                      <a:pt x="94" y="1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106" y="17"/>
                      <a:pt x="116" y="22"/>
                      <a:pt x="125" y="29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79"/>
                      <a:pt x="94" y="79"/>
                      <a:pt x="94" y="79"/>
                    </a:cubicBezTo>
                    <a:cubicBezTo>
                      <a:pt x="107" y="67"/>
                      <a:pt x="107" y="67"/>
                      <a:pt x="107" y="67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11" y="62"/>
                      <a:pt x="111" y="62"/>
                      <a:pt x="111" y="62"/>
                    </a:cubicBezTo>
                    <a:cubicBezTo>
                      <a:pt x="134" y="39"/>
                      <a:pt x="134" y="39"/>
                      <a:pt x="134" y="39"/>
                    </a:cubicBezTo>
                    <a:cubicBezTo>
                      <a:pt x="144" y="51"/>
                      <a:pt x="150" y="66"/>
                      <a:pt x="150" y="82"/>
                    </a:cubicBezTo>
                    <a:cubicBezTo>
                      <a:pt x="150" y="82"/>
                      <a:pt x="150" y="82"/>
                      <a:pt x="150" y="82"/>
                    </a:cubicBezTo>
                    <a:cubicBezTo>
                      <a:pt x="150" y="116"/>
                      <a:pt x="126" y="143"/>
                      <a:pt x="94" y="149"/>
                    </a:cubicBezTo>
                    <a:lnTo>
                      <a:pt x="94" y="163"/>
                    </a:lnTo>
                    <a:close/>
                    <a:moveTo>
                      <a:pt x="81" y="164"/>
                    </a:moveTo>
                    <a:cubicBezTo>
                      <a:pt x="86" y="164"/>
                      <a:pt x="90" y="164"/>
                      <a:pt x="94" y="163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0" y="150"/>
                      <a:pt x="86" y="151"/>
                      <a:pt x="81" y="151"/>
                    </a:cubicBezTo>
                    <a:cubicBezTo>
                      <a:pt x="65" y="151"/>
                      <a:pt x="50" y="145"/>
                      <a:pt x="38" y="135"/>
                    </a:cubicBezTo>
                    <a:cubicBezTo>
                      <a:pt x="71" y="102"/>
                      <a:pt x="71" y="102"/>
                      <a:pt x="71" y="102"/>
                    </a:cubicBezTo>
                    <a:cubicBezTo>
                      <a:pt x="73" y="100"/>
                      <a:pt x="73" y="100"/>
                      <a:pt x="73" y="100"/>
                    </a:cubicBezTo>
                    <a:cubicBezTo>
                      <a:pt x="76" y="98"/>
                      <a:pt x="76" y="98"/>
                      <a:pt x="76" y="98"/>
                    </a:cubicBezTo>
                    <a:cubicBezTo>
                      <a:pt x="94" y="79"/>
                      <a:pt x="94" y="79"/>
                      <a:pt x="94" y="79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0" y="64"/>
                      <a:pt x="90" y="64"/>
                      <a:pt x="90" y="64"/>
                    </a:cubicBezTo>
                    <a:cubicBezTo>
                      <a:pt x="87" y="67"/>
                      <a:pt x="87" y="67"/>
                      <a:pt x="87" y="67"/>
                    </a:cubicBezTo>
                    <a:cubicBezTo>
                      <a:pt x="56" y="98"/>
                      <a:pt x="56" y="98"/>
                      <a:pt x="56" y="98"/>
                    </a:cubicBezTo>
                    <a:cubicBezTo>
                      <a:pt x="54" y="100"/>
                      <a:pt x="54" y="100"/>
                      <a:pt x="54" y="100"/>
                    </a:cubicBezTo>
                    <a:cubicBezTo>
                      <a:pt x="52" y="102"/>
                      <a:pt x="52" y="102"/>
                      <a:pt x="52" y="102"/>
                    </a:cubicBezTo>
                    <a:cubicBezTo>
                      <a:pt x="29" y="125"/>
                      <a:pt x="29" y="125"/>
                      <a:pt x="29" y="125"/>
                    </a:cubicBezTo>
                    <a:cubicBezTo>
                      <a:pt x="19" y="114"/>
                      <a:pt x="13" y="99"/>
                      <a:pt x="13" y="82"/>
                    </a:cubicBezTo>
                    <a:cubicBezTo>
                      <a:pt x="13" y="45"/>
                      <a:pt x="44" y="14"/>
                      <a:pt x="81" y="14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6" y="14"/>
                      <a:pt x="90" y="14"/>
                      <a:pt x="94" y="15"/>
                    </a:cubicBezTo>
                    <a:cubicBezTo>
                      <a:pt x="94" y="1"/>
                      <a:pt x="94" y="1"/>
                      <a:pt x="94" y="1"/>
                    </a:cubicBezTo>
                    <a:cubicBezTo>
                      <a:pt x="90" y="1"/>
                      <a:pt x="86" y="0"/>
                      <a:pt x="81" y="0"/>
                    </a:cubicBezTo>
                    <a:cubicBezTo>
                      <a:pt x="36" y="0"/>
                      <a:pt x="0" y="37"/>
                      <a:pt x="0" y="82"/>
                    </a:cubicBezTo>
                    <a:cubicBezTo>
                      <a:pt x="0" y="128"/>
                      <a:pt x="36" y="164"/>
                      <a:pt x="81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06"/>
              <p:cNvSpPr>
                <a:spLocks/>
              </p:cNvSpPr>
              <p:nvPr/>
            </p:nvSpPr>
            <p:spPr bwMode="auto">
              <a:xfrm>
                <a:off x="-1849438" y="8631238"/>
                <a:ext cx="128587" cy="120650"/>
              </a:xfrm>
              <a:custGeom>
                <a:avLst/>
                <a:gdLst>
                  <a:gd name="T0" fmla="*/ 24 w 34"/>
                  <a:gd name="T1" fmla="*/ 0 h 32"/>
                  <a:gd name="T2" fmla="*/ 0 w 34"/>
                  <a:gd name="T3" fmla="*/ 32 h 32"/>
                  <a:gd name="T4" fmla="*/ 16 w 34"/>
                  <a:gd name="T5" fmla="*/ 32 h 32"/>
                  <a:gd name="T6" fmla="*/ 34 w 34"/>
                  <a:gd name="T7" fmla="*/ 8 h 32"/>
                  <a:gd name="T8" fmla="*/ 24 w 3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2">
                    <a:moveTo>
                      <a:pt x="24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0" y="7"/>
                      <a:pt x="26" y="4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307"/>
              <p:cNvSpPr>
                <a:spLocks/>
              </p:cNvSpPr>
              <p:nvPr/>
            </p:nvSpPr>
            <p:spPr bwMode="auto">
              <a:xfrm>
                <a:off x="-1747838" y="8578850"/>
                <a:ext cx="68262" cy="68263"/>
              </a:xfrm>
              <a:custGeom>
                <a:avLst/>
                <a:gdLst>
                  <a:gd name="T0" fmla="*/ 9 w 18"/>
                  <a:gd name="T1" fmla="*/ 18 h 18"/>
                  <a:gd name="T2" fmla="*/ 10 w 18"/>
                  <a:gd name="T3" fmla="*/ 18 h 18"/>
                  <a:gd name="T4" fmla="*/ 11 w 18"/>
                  <a:gd name="T5" fmla="*/ 18 h 18"/>
                  <a:gd name="T6" fmla="*/ 18 w 18"/>
                  <a:gd name="T7" fmla="*/ 9 h 18"/>
                  <a:gd name="T8" fmla="*/ 18 w 18"/>
                  <a:gd name="T9" fmla="*/ 9 h 18"/>
                  <a:gd name="T10" fmla="*/ 18 w 18"/>
                  <a:gd name="T11" fmla="*/ 7 h 18"/>
                  <a:gd name="T12" fmla="*/ 9 w 18"/>
                  <a:gd name="T13" fmla="*/ 0 h 18"/>
                  <a:gd name="T14" fmla="*/ 7 w 18"/>
                  <a:gd name="T15" fmla="*/ 0 h 18"/>
                  <a:gd name="T16" fmla="*/ 0 w 18"/>
                  <a:gd name="T17" fmla="*/ 10 h 18"/>
                  <a:gd name="T18" fmla="*/ 0 w 18"/>
                  <a:gd name="T19" fmla="*/ 11 h 18"/>
                  <a:gd name="T20" fmla="*/ 9 w 18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8">
                    <a:moveTo>
                      <a:pt x="9" y="18"/>
                    </a:moveTo>
                    <a:cubicBezTo>
                      <a:pt x="9" y="18"/>
                      <a:pt x="10" y="18"/>
                      <a:pt x="10" y="18"/>
                    </a:cubicBezTo>
                    <a:cubicBezTo>
                      <a:pt x="10" y="18"/>
                      <a:pt x="11" y="18"/>
                      <a:pt x="11" y="18"/>
                    </a:cubicBezTo>
                    <a:cubicBezTo>
                      <a:pt x="15" y="17"/>
                      <a:pt x="18" y="13"/>
                      <a:pt x="18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8"/>
                      <a:pt x="18" y="8"/>
                      <a:pt x="18" y="7"/>
                    </a:cubicBezTo>
                    <a:cubicBezTo>
                      <a:pt x="17" y="3"/>
                      <a:pt x="13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3" y="1"/>
                      <a:pt x="0" y="6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5"/>
                      <a:pt x="5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308"/>
              <p:cNvSpPr>
                <a:spLocks/>
              </p:cNvSpPr>
              <p:nvPr/>
            </p:nvSpPr>
            <p:spPr bwMode="auto">
              <a:xfrm>
                <a:off x="-1624013" y="8631238"/>
                <a:ext cx="128587" cy="120650"/>
              </a:xfrm>
              <a:custGeom>
                <a:avLst/>
                <a:gdLst>
                  <a:gd name="T0" fmla="*/ 18 w 34"/>
                  <a:gd name="T1" fmla="*/ 32 h 32"/>
                  <a:gd name="T2" fmla="*/ 34 w 34"/>
                  <a:gd name="T3" fmla="*/ 32 h 32"/>
                  <a:gd name="T4" fmla="*/ 10 w 34"/>
                  <a:gd name="T5" fmla="*/ 0 h 32"/>
                  <a:gd name="T6" fmla="*/ 0 w 34"/>
                  <a:gd name="T7" fmla="*/ 8 h 32"/>
                  <a:gd name="T8" fmla="*/ 18 w 34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2">
                    <a:moveTo>
                      <a:pt x="18" y="32"/>
                    </a:moveTo>
                    <a:cubicBezTo>
                      <a:pt x="34" y="32"/>
                      <a:pt x="34" y="32"/>
                      <a:pt x="34" y="3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4"/>
                      <a:pt x="4" y="7"/>
                      <a:pt x="0" y="8"/>
                    </a:cubicBezTo>
                    <a:lnTo>
                      <a:pt x="18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309"/>
              <p:cNvSpPr>
                <a:spLocks/>
              </p:cNvSpPr>
              <p:nvPr/>
            </p:nvSpPr>
            <p:spPr bwMode="auto">
              <a:xfrm>
                <a:off x="-1665288" y="8578850"/>
                <a:ext cx="68262" cy="68263"/>
              </a:xfrm>
              <a:custGeom>
                <a:avLst/>
                <a:gdLst>
                  <a:gd name="T0" fmla="*/ 11 w 18"/>
                  <a:gd name="T1" fmla="*/ 0 h 18"/>
                  <a:gd name="T2" fmla="*/ 9 w 18"/>
                  <a:gd name="T3" fmla="*/ 0 h 18"/>
                  <a:gd name="T4" fmla="*/ 0 w 18"/>
                  <a:gd name="T5" fmla="*/ 7 h 18"/>
                  <a:gd name="T6" fmla="*/ 0 w 18"/>
                  <a:gd name="T7" fmla="*/ 9 h 18"/>
                  <a:gd name="T8" fmla="*/ 0 w 18"/>
                  <a:gd name="T9" fmla="*/ 9 h 18"/>
                  <a:gd name="T10" fmla="*/ 7 w 18"/>
                  <a:gd name="T11" fmla="*/ 18 h 18"/>
                  <a:gd name="T12" fmla="*/ 8 w 18"/>
                  <a:gd name="T13" fmla="*/ 18 h 18"/>
                  <a:gd name="T14" fmla="*/ 9 w 18"/>
                  <a:gd name="T15" fmla="*/ 18 h 18"/>
                  <a:gd name="T16" fmla="*/ 17 w 18"/>
                  <a:gd name="T17" fmla="*/ 11 h 18"/>
                  <a:gd name="T18" fmla="*/ 18 w 18"/>
                  <a:gd name="T19" fmla="*/ 10 h 18"/>
                  <a:gd name="T20" fmla="*/ 11 w 18"/>
                  <a:gd name="T2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8">
                    <a:moveTo>
                      <a:pt x="11" y="0"/>
                    </a:moveTo>
                    <a:cubicBezTo>
                      <a:pt x="10" y="0"/>
                      <a:pt x="10" y="0"/>
                      <a:pt x="9" y="0"/>
                    </a:cubicBezTo>
                    <a:cubicBezTo>
                      <a:pt x="5" y="0"/>
                      <a:pt x="1" y="3"/>
                      <a:pt x="0" y="7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3"/>
                      <a:pt x="3" y="17"/>
                      <a:pt x="7" y="18"/>
                    </a:cubicBezTo>
                    <a:cubicBezTo>
                      <a:pt x="7" y="18"/>
                      <a:pt x="8" y="18"/>
                      <a:pt x="8" y="18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3" y="18"/>
                      <a:pt x="17" y="15"/>
                      <a:pt x="17" y="11"/>
                    </a:cubicBezTo>
                    <a:cubicBezTo>
                      <a:pt x="18" y="11"/>
                      <a:pt x="18" y="11"/>
                      <a:pt x="18" y="10"/>
                    </a:cubicBezTo>
                    <a:cubicBezTo>
                      <a:pt x="18" y="6"/>
                      <a:pt x="15" y="1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310"/>
              <p:cNvSpPr>
                <a:spLocks/>
              </p:cNvSpPr>
              <p:nvPr/>
            </p:nvSpPr>
            <p:spPr bwMode="auto">
              <a:xfrm>
                <a:off x="-1905000" y="8767763"/>
                <a:ext cx="465137" cy="231775"/>
              </a:xfrm>
              <a:custGeom>
                <a:avLst/>
                <a:gdLst>
                  <a:gd name="T0" fmla="*/ 0 w 293"/>
                  <a:gd name="T1" fmla="*/ 0 h 146"/>
                  <a:gd name="T2" fmla="*/ 38 w 293"/>
                  <a:gd name="T3" fmla="*/ 146 h 146"/>
                  <a:gd name="T4" fmla="*/ 255 w 293"/>
                  <a:gd name="T5" fmla="*/ 146 h 146"/>
                  <a:gd name="T6" fmla="*/ 293 w 293"/>
                  <a:gd name="T7" fmla="*/ 0 h 146"/>
                  <a:gd name="T8" fmla="*/ 262 w 293"/>
                  <a:gd name="T9" fmla="*/ 0 h 146"/>
                  <a:gd name="T10" fmla="*/ 227 w 293"/>
                  <a:gd name="T11" fmla="*/ 0 h 146"/>
                  <a:gd name="T12" fmla="*/ 66 w 293"/>
                  <a:gd name="T13" fmla="*/ 0 h 146"/>
                  <a:gd name="T14" fmla="*/ 31 w 293"/>
                  <a:gd name="T15" fmla="*/ 0 h 146"/>
                  <a:gd name="T16" fmla="*/ 0 w 293"/>
                  <a:gd name="T1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3" h="146">
                    <a:moveTo>
                      <a:pt x="0" y="0"/>
                    </a:moveTo>
                    <a:lnTo>
                      <a:pt x="38" y="146"/>
                    </a:lnTo>
                    <a:lnTo>
                      <a:pt x="255" y="146"/>
                    </a:lnTo>
                    <a:lnTo>
                      <a:pt x="293" y="0"/>
                    </a:lnTo>
                    <a:lnTo>
                      <a:pt x="262" y="0"/>
                    </a:lnTo>
                    <a:lnTo>
                      <a:pt x="227" y="0"/>
                    </a:lnTo>
                    <a:lnTo>
                      <a:pt x="66" y="0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Oval 311"/>
              <p:cNvSpPr>
                <a:spLocks noChangeArrowheads="1"/>
              </p:cNvSpPr>
              <p:nvPr/>
            </p:nvSpPr>
            <p:spPr bwMode="auto">
              <a:xfrm>
                <a:off x="-6296025" y="3848100"/>
                <a:ext cx="123825" cy="1238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2" name="Freeform 312"/>
              <p:cNvSpPr>
                <a:spLocks noEditPoints="1"/>
              </p:cNvSpPr>
              <p:nvPr/>
            </p:nvSpPr>
            <p:spPr bwMode="auto">
              <a:xfrm>
                <a:off x="-6772275" y="4213225"/>
                <a:ext cx="269875" cy="269875"/>
              </a:xfrm>
              <a:custGeom>
                <a:avLst/>
                <a:gdLst>
                  <a:gd name="T0" fmla="*/ 36 w 72"/>
                  <a:gd name="T1" fmla="*/ 72 h 72"/>
                  <a:gd name="T2" fmla="*/ 72 w 72"/>
                  <a:gd name="T3" fmla="*/ 36 h 72"/>
                  <a:gd name="T4" fmla="*/ 36 w 72"/>
                  <a:gd name="T5" fmla="*/ 0 h 72"/>
                  <a:gd name="T6" fmla="*/ 36 w 72"/>
                  <a:gd name="T7" fmla="*/ 16 h 72"/>
                  <a:gd name="T8" fmla="*/ 56 w 72"/>
                  <a:gd name="T9" fmla="*/ 36 h 72"/>
                  <a:gd name="T10" fmla="*/ 36 w 72"/>
                  <a:gd name="T11" fmla="*/ 55 h 72"/>
                  <a:gd name="T12" fmla="*/ 36 w 72"/>
                  <a:gd name="T13" fmla="*/ 72 h 72"/>
                  <a:gd name="T14" fmla="*/ 36 w 72"/>
                  <a:gd name="T15" fmla="*/ 0 h 72"/>
                  <a:gd name="T16" fmla="*/ 0 w 72"/>
                  <a:gd name="T17" fmla="*/ 36 h 72"/>
                  <a:gd name="T18" fmla="*/ 36 w 72"/>
                  <a:gd name="T19" fmla="*/ 72 h 72"/>
                  <a:gd name="T20" fmla="*/ 36 w 72"/>
                  <a:gd name="T21" fmla="*/ 72 h 72"/>
                  <a:gd name="T22" fmla="*/ 36 w 72"/>
                  <a:gd name="T23" fmla="*/ 55 h 72"/>
                  <a:gd name="T24" fmla="*/ 36 w 72"/>
                  <a:gd name="T25" fmla="*/ 55 h 72"/>
                  <a:gd name="T26" fmla="*/ 36 w 72"/>
                  <a:gd name="T27" fmla="*/ 55 h 72"/>
                  <a:gd name="T28" fmla="*/ 17 w 72"/>
                  <a:gd name="T29" fmla="*/ 36 h 72"/>
                  <a:gd name="T30" fmla="*/ 36 w 72"/>
                  <a:gd name="T31" fmla="*/ 16 h 72"/>
                  <a:gd name="T32" fmla="*/ 36 w 72"/>
                  <a:gd name="T33" fmla="*/ 16 h 72"/>
                  <a:gd name="T34" fmla="*/ 36 w 72"/>
                  <a:gd name="T3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" h="72">
                    <a:moveTo>
                      <a:pt x="36" y="72"/>
                    </a:moveTo>
                    <a:cubicBezTo>
                      <a:pt x="56" y="72"/>
                      <a:pt x="72" y="56"/>
                      <a:pt x="72" y="36"/>
                    </a:cubicBezTo>
                    <a:cubicBezTo>
                      <a:pt x="72" y="16"/>
                      <a:pt x="56" y="0"/>
                      <a:pt x="36" y="0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47" y="16"/>
                      <a:pt x="56" y="25"/>
                      <a:pt x="56" y="36"/>
                    </a:cubicBezTo>
                    <a:cubicBezTo>
                      <a:pt x="56" y="46"/>
                      <a:pt x="47" y="55"/>
                      <a:pt x="36" y="55"/>
                    </a:cubicBezTo>
                    <a:lnTo>
                      <a:pt x="36" y="72"/>
                    </a:lnTo>
                    <a:close/>
                    <a:moveTo>
                      <a:pt x="36" y="0"/>
                    </a:moveTo>
                    <a:cubicBezTo>
                      <a:pt x="16" y="0"/>
                      <a:pt x="0" y="16"/>
                      <a:pt x="0" y="36"/>
                    </a:cubicBezTo>
                    <a:cubicBezTo>
                      <a:pt x="0" y="56"/>
                      <a:pt x="16" y="72"/>
                      <a:pt x="36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6" y="55"/>
                      <a:pt x="36" y="55"/>
                      <a:pt x="36" y="55"/>
                    </a:cubicBezTo>
                    <a:cubicBezTo>
                      <a:pt x="36" y="55"/>
                      <a:pt x="36" y="55"/>
                      <a:pt x="36" y="55"/>
                    </a:cubicBezTo>
                    <a:cubicBezTo>
                      <a:pt x="36" y="55"/>
                      <a:pt x="36" y="55"/>
                      <a:pt x="36" y="55"/>
                    </a:cubicBezTo>
                    <a:cubicBezTo>
                      <a:pt x="25" y="55"/>
                      <a:pt x="17" y="46"/>
                      <a:pt x="17" y="36"/>
                    </a:cubicBezTo>
                    <a:cubicBezTo>
                      <a:pt x="17" y="25"/>
                      <a:pt x="25" y="16"/>
                      <a:pt x="36" y="16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6" y="0"/>
                      <a:pt x="36" y="0"/>
                      <a:pt x="3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313"/>
              <p:cNvSpPr>
                <a:spLocks/>
              </p:cNvSpPr>
              <p:nvPr/>
            </p:nvSpPr>
            <p:spPr bwMode="auto">
              <a:xfrm>
                <a:off x="-6794500" y="4148137"/>
                <a:ext cx="319087" cy="117475"/>
              </a:xfrm>
              <a:custGeom>
                <a:avLst/>
                <a:gdLst>
                  <a:gd name="T0" fmla="*/ 6 w 85"/>
                  <a:gd name="T1" fmla="*/ 30 h 31"/>
                  <a:gd name="T2" fmla="*/ 11 w 85"/>
                  <a:gd name="T3" fmla="*/ 28 h 31"/>
                  <a:gd name="T4" fmla="*/ 42 w 85"/>
                  <a:gd name="T5" fmla="*/ 11 h 31"/>
                  <a:gd name="T6" fmla="*/ 74 w 85"/>
                  <a:gd name="T7" fmla="*/ 28 h 31"/>
                  <a:gd name="T8" fmla="*/ 82 w 85"/>
                  <a:gd name="T9" fmla="*/ 29 h 31"/>
                  <a:gd name="T10" fmla="*/ 83 w 85"/>
                  <a:gd name="T11" fmla="*/ 22 h 31"/>
                  <a:gd name="T12" fmla="*/ 42 w 85"/>
                  <a:gd name="T13" fmla="*/ 0 h 31"/>
                  <a:gd name="T14" fmla="*/ 1 w 85"/>
                  <a:gd name="T15" fmla="*/ 22 h 31"/>
                  <a:gd name="T16" fmla="*/ 3 w 85"/>
                  <a:gd name="T17" fmla="*/ 29 h 31"/>
                  <a:gd name="T18" fmla="*/ 6 w 85"/>
                  <a:gd name="T19" fmla="*/ 3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31">
                    <a:moveTo>
                      <a:pt x="6" y="30"/>
                    </a:moveTo>
                    <a:cubicBezTo>
                      <a:pt x="8" y="30"/>
                      <a:pt x="9" y="30"/>
                      <a:pt x="11" y="28"/>
                    </a:cubicBezTo>
                    <a:cubicBezTo>
                      <a:pt x="18" y="17"/>
                      <a:pt x="29" y="11"/>
                      <a:pt x="42" y="11"/>
                    </a:cubicBezTo>
                    <a:cubicBezTo>
                      <a:pt x="55" y="11"/>
                      <a:pt x="67" y="17"/>
                      <a:pt x="74" y="28"/>
                    </a:cubicBezTo>
                    <a:cubicBezTo>
                      <a:pt x="76" y="30"/>
                      <a:pt x="79" y="31"/>
                      <a:pt x="82" y="29"/>
                    </a:cubicBezTo>
                    <a:cubicBezTo>
                      <a:pt x="84" y="28"/>
                      <a:pt x="85" y="24"/>
                      <a:pt x="83" y="22"/>
                    </a:cubicBezTo>
                    <a:cubicBezTo>
                      <a:pt x="74" y="8"/>
                      <a:pt x="59" y="0"/>
                      <a:pt x="42" y="0"/>
                    </a:cubicBezTo>
                    <a:cubicBezTo>
                      <a:pt x="26" y="0"/>
                      <a:pt x="11" y="8"/>
                      <a:pt x="1" y="22"/>
                    </a:cubicBezTo>
                    <a:cubicBezTo>
                      <a:pt x="0" y="24"/>
                      <a:pt x="0" y="28"/>
                      <a:pt x="3" y="29"/>
                    </a:cubicBezTo>
                    <a:cubicBezTo>
                      <a:pt x="4" y="30"/>
                      <a:pt x="5" y="30"/>
                      <a:pt x="6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14"/>
              <p:cNvSpPr>
                <a:spLocks noEditPoints="1"/>
              </p:cNvSpPr>
              <p:nvPr/>
            </p:nvSpPr>
            <p:spPr bwMode="auto">
              <a:xfrm>
                <a:off x="-6284913" y="4213225"/>
                <a:ext cx="271462" cy="269875"/>
              </a:xfrm>
              <a:custGeom>
                <a:avLst/>
                <a:gdLst>
                  <a:gd name="T0" fmla="*/ 36 w 72"/>
                  <a:gd name="T1" fmla="*/ 0 h 72"/>
                  <a:gd name="T2" fmla="*/ 36 w 72"/>
                  <a:gd name="T3" fmla="*/ 0 h 72"/>
                  <a:gd name="T4" fmla="*/ 36 w 72"/>
                  <a:gd name="T5" fmla="*/ 16 h 72"/>
                  <a:gd name="T6" fmla="*/ 36 w 72"/>
                  <a:gd name="T7" fmla="*/ 16 h 72"/>
                  <a:gd name="T8" fmla="*/ 55 w 72"/>
                  <a:gd name="T9" fmla="*/ 36 h 72"/>
                  <a:gd name="T10" fmla="*/ 36 w 72"/>
                  <a:gd name="T11" fmla="*/ 55 h 72"/>
                  <a:gd name="T12" fmla="*/ 36 w 72"/>
                  <a:gd name="T13" fmla="*/ 55 h 72"/>
                  <a:gd name="T14" fmla="*/ 36 w 72"/>
                  <a:gd name="T15" fmla="*/ 55 h 72"/>
                  <a:gd name="T16" fmla="*/ 36 w 72"/>
                  <a:gd name="T17" fmla="*/ 72 h 72"/>
                  <a:gd name="T18" fmla="*/ 36 w 72"/>
                  <a:gd name="T19" fmla="*/ 72 h 72"/>
                  <a:gd name="T20" fmla="*/ 72 w 72"/>
                  <a:gd name="T21" fmla="*/ 36 h 72"/>
                  <a:gd name="T22" fmla="*/ 36 w 72"/>
                  <a:gd name="T23" fmla="*/ 0 h 72"/>
                  <a:gd name="T24" fmla="*/ 36 w 72"/>
                  <a:gd name="T25" fmla="*/ 0 h 72"/>
                  <a:gd name="T26" fmla="*/ 0 w 72"/>
                  <a:gd name="T27" fmla="*/ 36 h 72"/>
                  <a:gd name="T28" fmla="*/ 36 w 72"/>
                  <a:gd name="T29" fmla="*/ 72 h 72"/>
                  <a:gd name="T30" fmla="*/ 36 w 72"/>
                  <a:gd name="T31" fmla="*/ 55 h 72"/>
                  <a:gd name="T32" fmla="*/ 16 w 72"/>
                  <a:gd name="T33" fmla="*/ 36 h 72"/>
                  <a:gd name="T34" fmla="*/ 36 w 72"/>
                  <a:gd name="T35" fmla="*/ 16 h 72"/>
                  <a:gd name="T36" fmla="*/ 36 w 72"/>
                  <a:gd name="T3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46" y="16"/>
                      <a:pt x="55" y="25"/>
                      <a:pt x="55" y="36"/>
                    </a:cubicBezTo>
                    <a:cubicBezTo>
                      <a:pt x="55" y="46"/>
                      <a:pt x="46" y="55"/>
                      <a:pt x="36" y="55"/>
                    </a:cubicBezTo>
                    <a:cubicBezTo>
                      <a:pt x="36" y="55"/>
                      <a:pt x="36" y="55"/>
                      <a:pt x="36" y="55"/>
                    </a:cubicBezTo>
                    <a:cubicBezTo>
                      <a:pt x="36" y="55"/>
                      <a:pt x="36" y="55"/>
                      <a:pt x="36" y="55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56" y="72"/>
                      <a:pt x="72" y="56"/>
                      <a:pt x="72" y="36"/>
                    </a:cubicBezTo>
                    <a:cubicBezTo>
                      <a:pt x="72" y="16"/>
                      <a:pt x="56" y="0"/>
                      <a:pt x="36" y="0"/>
                    </a:cubicBezTo>
                    <a:close/>
                    <a:moveTo>
                      <a:pt x="36" y="0"/>
                    </a:moveTo>
                    <a:cubicBezTo>
                      <a:pt x="16" y="0"/>
                      <a:pt x="0" y="16"/>
                      <a:pt x="0" y="36"/>
                    </a:cubicBezTo>
                    <a:cubicBezTo>
                      <a:pt x="0" y="56"/>
                      <a:pt x="16" y="72"/>
                      <a:pt x="36" y="72"/>
                    </a:cubicBezTo>
                    <a:cubicBezTo>
                      <a:pt x="36" y="55"/>
                      <a:pt x="36" y="55"/>
                      <a:pt x="36" y="55"/>
                    </a:cubicBezTo>
                    <a:cubicBezTo>
                      <a:pt x="25" y="55"/>
                      <a:pt x="16" y="46"/>
                      <a:pt x="16" y="36"/>
                    </a:cubicBezTo>
                    <a:cubicBezTo>
                      <a:pt x="16" y="25"/>
                      <a:pt x="25" y="16"/>
                      <a:pt x="36" y="16"/>
                    </a:cubicBez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15"/>
              <p:cNvSpPr>
                <a:spLocks/>
              </p:cNvSpPr>
              <p:nvPr/>
            </p:nvSpPr>
            <p:spPr bwMode="auto">
              <a:xfrm>
                <a:off x="-6310313" y="4148137"/>
                <a:ext cx="319087" cy="117475"/>
              </a:xfrm>
              <a:custGeom>
                <a:avLst/>
                <a:gdLst>
                  <a:gd name="T0" fmla="*/ 43 w 85"/>
                  <a:gd name="T1" fmla="*/ 0 h 31"/>
                  <a:gd name="T2" fmla="*/ 2 w 85"/>
                  <a:gd name="T3" fmla="*/ 22 h 31"/>
                  <a:gd name="T4" fmla="*/ 3 w 85"/>
                  <a:gd name="T5" fmla="*/ 29 h 31"/>
                  <a:gd name="T6" fmla="*/ 6 w 85"/>
                  <a:gd name="T7" fmla="*/ 30 h 31"/>
                  <a:gd name="T8" fmla="*/ 11 w 85"/>
                  <a:gd name="T9" fmla="*/ 28 h 31"/>
                  <a:gd name="T10" fmla="*/ 43 w 85"/>
                  <a:gd name="T11" fmla="*/ 11 h 31"/>
                  <a:gd name="T12" fmla="*/ 74 w 85"/>
                  <a:gd name="T13" fmla="*/ 28 h 31"/>
                  <a:gd name="T14" fmla="*/ 82 w 85"/>
                  <a:gd name="T15" fmla="*/ 29 h 31"/>
                  <a:gd name="T16" fmla="*/ 84 w 85"/>
                  <a:gd name="T17" fmla="*/ 22 h 31"/>
                  <a:gd name="T18" fmla="*/ 43 w 85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31">
                    <a:moveTo>
                      <a:pt x="43" y="0"/>
                    </a:moveTo>
                    <a:cubicBezTo>
                      <a:pt x="26" y="0"/>
                      <a:pt x="11" y="8"/>
                      <a:pt x="2" y="22"/>
                    </a:cubicBezTo>
                    <a:cubicBezTo>
                      <a:pt x="0" y="24"/>
                      <a:pt x="1" y="28"/>
                      <a:pt x="3" y="29"/>
                    </a:cubicBezTo>
                    <a:cubicBezTo>
                      <a:pt x="4" y="30"/>
                      <a:pt x="5" y="30"/>
                      <a:pt x="6" y="30"/>
                    </a:cubicBezTo>
                    <a:cubicBezTo>
                      <a:pt x="8" y="30"/>
                      <a:pt x="10" y="30"/>
                      <a:pt x="11" y="28"/>
                    </a:cubicBezTo>
                    <a:cubicBezTo>
                      <a:pt x="18" y="17"/>
                      <a:pt x="30" y="11"/>
                      <a:pt x="43" y="11"/>
                    </a:cubicBezTo>
                    <a:cubicBezTo>
                      <a:pt x="55" y="11"/>
                      <a:pt x="67" y="17"/>
                      <a:pt x="74" y="28"/>
                    </a:cubicBezTo>
                    <a:cubicBezTo>
                      <a:pt x="76" y="30"/>
                      <a:pt x="80" y="31"/>
                      <a:pt x="82" y="29"/>
                    </a:cubicBezTo>
                    <a:cubicBezTo>
                      <a:pt x="85" y="28"/>
                      <a:pt x="85" y="24"/>
                      <a:pt x="84" y="22"/>
                    </a:cubicBezTo>
                    <a:cubicBezTo>
                      <a:pt x="74" y="8"/>
                      <a:pt x="59" y="0"/>
                      <a:pt x="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16"/>
              <p:cNvSpPr>
                <a:spLocks/>
              </p:cNvSpPr>
              <p:nvPr/>
            </p:nvSpPr>
            <p:spPr bwMode="auto">
              <a:xfrm>
                <a:off x="-6546850" y="3919537"/>
                <a:ext cx="473075" cy="552450"/>
              </a:xfrm>
              <a:custGeom>
                <a:avLst/>
                <a:gdLst>
                  <a:gd name="T0" fmla="*/ 84 w 126"/>
                  <a:gd name="T1" fmla="*/ 54 h 147"/>
                  <a:gd name="T2" fmla="*/ 88 w 126"/>
                  <a:gd name="T3" fmla="*/ 54 h 147"/>
                  <a:gd name="T4" fmla="*/ 120 w 126"/>
                  <a:gd name="T5" fmla="*/ 40 h 147"/>
                  <a:gd name="T6" fmla="*/ 124 w 126"/>
                  <a:gd name="T7" fmla="*/ 30 h 147"/>
                  <a:gd name="T8" fmla="*/ 113 w 126"/>
                  <a:gd name="T9" fmla="*/ 26 h 147"/>
                  <a:gd name="T10" fmla="*/ 92 w 126"/>
                  <a:gd name="T11" fmla="*/ 36 h 147"/>
                  <a:gd name="T12" fmla="*/ 89 w 126"/>
                  <a:gd name="T13" fmla="*/ 36 h 147"/>
                  <a:gd name="T14" fmla="*/ 53 w 126"/>
                  <a:gd name="T15" fmla="*/ 1 h 147"/>
                  <a:gd name="T16" fmla="*/ 50 w 126"/>
                  <a:gd name="T17" fmla="*/ 1 h 147"/>
                  <a:gd name="T18" fmla="*/ 1 w 126"/>
                  <a:gd name="T19" fmla="*/ 50 h 147"/>
                  <a:gd name="T20" fmla="*/ 1 w 126"/>
                  <a:gd name="T21" fmla="*/ 53 h 147"/>
                  <a:gd name="T22" fmla="*/ 34 w 126"/>
                  <a:gd name="T23" fmla="*/ 82 h 147"/>
                  <a:gd name="T24" fmla="*/ 35 w 126"/>
                  <a:gd name="T25" fmla="*/ 86 h 147"/>
                  <a:gd name="T26" fmla="*/ 18 w 126"/>
                  <a:gd name="T27" fmla="*/ 123 h 147"/>
                  <a:gd name="T28" fmla="*/ 19 w 126"/>
                  <a:gd name="T29" fmla="*/ 127 h 147"/>
                  <a:gd name="T30" fmla="*/ 30 w 126"/>
                  <a:gd name="T31" fmla="*/ 143 h 147"/>
                  <a:gd name="T32" fmla="*/ 38 w 126"/>
                  <a:gd name="T33" fmla="*/ 147 h 147"/>
                  <a:gd name="T34" fmla="*/ 45 w 126"/>
                  <a:gd name="T35" fmla="*/ 145 h 147"/>
                  <a:gd name="T36" fmla="*/ 47 w 126"/>
                  <a:gd name="T37" fmla="*/ 130 h 147"/>
                  <a:gd name="T38" fmla="*/ 43 w 126"/>
                  <a:gd name="T39" fmla="*/ 125 h 147"/>
                  <a:gd name="T40" fmla="*/ 42 w 126"/>
                  <a:gd name="T41" fmla="*/ 120 h 147"/>
                  <a:gd name="T42" fmla="*/ 59 w 126"/>
                  <a:gd name="T43" fmla="*/ 81 h 147"/>
                  <a:gd name="T44" fmla="*/ 59 w 126"/>
                  <a:gd name="T45" fmla="*/ 77 h 147"/>
                  <a:gd name="T46" fmla="*/ 40 w 126"/>
                  <a:gd name="T47" fmla="*/ 59 h 147"/>
                  <a:gd name="T48" fmla="*/ 40 w 126"/>
                  <a:gd name="T49" fmla="*/ 55 h 147"/>
                  <a:gd name="T50" fmla="*/ 61 w 126"/>
                  <a:gd name="T51" fmla="*/ 35 h 147"/>
                  <a:gd name="T52" fmla="*/ 65 w 126"/>
                  <a:gd name="T53" fmla="*/ 35 h 147"/>
                  <a:gd name="T54" fmla="*/ 84 w 126"/>
                  <a:gd name="T55" fmla="*/ 54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6" h="147">
                    <a:moveTo>
                      <a:pt x="84" y="54"/>
                    </a:moveTo>
                    <a:cubicBezTo>
                      <a:pt x="85" y="55"/>
                      <a:pt x="87" y="55"/>
                      <a:pt x="88" y="54"/>
                    </a:cubicBezTo>
                    <a:cubicBezTo>
                      <a:pt x="120" y="40"/>
                      <a:pt x="120" y="40"/>
                      <a:pt x="120" y="40"/>
                    </a:cubicBezTo>
                    <a:cubicBezTo>
                      <a:pt x="124" y="38"/>
                      <a:pt x="126" y="34"/>
                      <a:pt x="124" y="30"/>
                    </a:cubicBezTo>
                    <a:cubicBezTo>
                      <a:pt x="122" y="26"/>
                      <a:pt x="117" y="24"/>
                      <a:pt x="113" y="2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1" y="37"/>
                      <a:pt x="89" y="37"/>
                      <a:pt x="89" y="36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1" y="0"/>
                      <a:pt x="50" y="1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7" y="59"/>
                      <a:pt x="27" y="76"/>
                      <a:pt x="34" y="82"/>
                    </a:cubicBezTo>
                    <a:cubicBezTo>
                      <a:pt x="35" y="83"/>
                      <a:pt x="36" y="85"/>
                      <a:pt x="35" y="86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8" y="124"/>
                      <a:pt x="18" y="126"/>
                      <a:pt x="19" y="127"/>
                    </a:cubicBezTo>
                    <a:cubicBezTo>
                      <a:pt x="30" y="143"/>
                      <a:pt x="30" y="143"/>
                      <a:pt x="30" y="143"/>
                    </a:cubicBezTo>
                    <a:cubicBezTo>
                      <a:pt x="32" y="145"/>
                      <a:pt x="35" y="147"/>
                      <a:pt x="38" y="147"/>
                    </a:cubicBezTo>
                    <a:cubicBezTo>
                      <a:pt x="40" y="147"/>
                      <a:pt x="42" y="146"/>
                      <a:pt x="45" y="145"/>
                    </a:cubicBezTo>
                    <a:cubicBezTo>
                      <a:pt x="49" y="141"/>
                      <a:pt x="50" y="135"/>
                      <a:pt x="47" y="130"/>
                    </a:cubicBezTo>
                    <a:cubicBezTo>
                      <a:pt x="43" y="125"/>
                      <a:pt x="43" y="125"/>
                      <a:pt x="43" y="125"/>
                    </a:cubicBezTo>
                    <a:cubicBezTo>
                      <a:pt x="42" y="124"/>
                      <a:pt x="42" y="122"/>
                      <a:pt x="42" y="120"/>
                    </a:cubicBezTo>
                    <a:cubicBezTo>
                      <a:pt x="59" y="81"/>
                      <a:pt x="59" y="81"/>
                      <a:pt x="59" y="81"/>
                    </a:cubicBezTo>
                    <a:cubicBezTo>
                      <a:pt x="60" y="79"/>
                      <a:pt x="60" y="78"/>
                      <a:pt x="59" y="77"/>
                    </a:cubicBezTo>
                    <a:cubicBezTo>
                      <a:pt x="55" y="73"/>
                      <a:pt x="45" y="63"/>
                      <a:pt x="40" y="59"/>
                    </a:cubicBezTo>
                    <a:cubicBezTo>
                      <a:pt x="39" y="58"/>
                      <a:pt x="39" y="56"/>
                      <a:pt x="40" y="5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2" y="34"/>
                      <a:pt x="64" y="34"/>
                      <a:pt x="65" y="35"/>
                    </a:cubicBezTo>
                    <a:lnTo>
                      <a:pt x="84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317"/>
              <p:cNvSpPr>
                <a:spLocks/>
              </p:cNvSpPr>
              <p:nvPr/>
            </p:nvSpPr>
            <p:spPr bwMode="auto">
              <a:xfrm>
                <a:off x="-2870200" y="4178300"/>
                <a:ext cx="374650" cy="233363"/>
              </a:xfrm>
              <a:custGeom>
                <a:avLst/>
                <a:gdLst>
                  <a:gd name="T0" fmla="*/ 100 w 100"/>
                  <a:gd name="T1" fmla="*/ 62 h 62"/>
                  <a:gd name="T2" fmla="*/ 100 w 100"/>
                  <a:gd name="T3" fmla="*/ 19 h 62"/>
                  <a:gd name="T4" fmla="*/ 81 w 100"/>
                  <a:gd name="T5" fmla="*/ 0 h 62"/>
                  <a:gd name="T6" fmla="*/ 19 w 100"/>
                  <a:gd name="T7" fmla="*/ 0 h 62"/>
                  <a:gd name="T8" fmla="*/ 0 w 100"/>
                  <a:gd name="T9" fmla="*/ 19 h 62"/>
                  <a:gd name="T10" fmla="*/ 0 w 100"/>
                  <a:gd name="T11" fmla="*/ 43 h 62"/>
                  <a:gd name="T12" fmla="*/ 15 w 100"/>
                  <a:gd name="T13" fmla="*/ 43 h 62"/>
                  <a:gd name="T14" fmla="*/ 15 w 100"/>
                  <a:gd name="T15" fmla="*/ 19 h 62"/>
                  <a:gd name="T16" fmla="*/ 19 w 100"/>
                  <a:gd name="T17" fmla="*/ 15 h 62"/>
                  <a:gd name="T18" fmla="*/ 81 w 100"/>
                  <a:gd name="T19" fmla="*/ 15 h 62"/>
                  <a:gd name="T20" fmla="*/ 85 w 100"/>
                  <a:gd name="T21" fmla="*/ 19 h 62"/>
                  <a:gd name="T22" fmla="*/ 85 w 100"/>
                  <a:gd name="T23" fmla="*/ 62 h 62"/>
                  <a:gd name="T24" fmla="*/ 100 w 100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0" h="62">
                    <a:moveTo>
                      <a:pt x="100" y="62"/>
                    </a:move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9"/>
                      <a:pt x="92" y="0"/>
                      <a:pt x="81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8" y="0"/>
                      <a:pt x="0" y="9"/>
                      <a:pt x="0" y="19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7"/>
                      <a:pt x="16" y="15"/>
                      <a:pt x="19" y="15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4" y="15"/>
                      <a:pt x="85" y="17"/>
                      <a:pt x="85" y="19"/>
                    </a:cubicBezTo>
                    <a:cubicBezTo>
                      <a:pt x="85" y="62"/>
                      <a:pt x="85" y="62"/>
                      <a:pt x="85" y="62"/>
                    </a:cubicBezTo>
                    <a:lnTo>
                      <a:pt x="100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318"/>
              <p:cNvSpPr>
                <a:spLocks noEditPoints="1"/>
              </p:cNvSpPr>
              <p:nvPr/>
            </p:nvSpPr>
            <p:spPr bwMode="auto">
              <a:xfrm>
                <a:off x="-2922588" y="4425950"/>
                <a:ext cx="476250" cy="271463"/>
              </a:xfrm>
              <a:custGeom>
                <a:avLst/>
                <a:gdLst>
                  <a:gd name="T0" fmla="*/ 99 w 127"/>
                  <a:gd name="T1" fmla="*/ 0 h 72"/>
                  <a:gd name="T2" fmla="*/ 64 w 127"/>
                  <a:gd name="T3" fmla="*/ 0 h 72"/>
                  <a:gd name="T4" fmla="*/ 64 w 127"/>
                  <a:gd name="T5" fmla="*/ 20 h 72"/>
                  <a:gd name="T6" fmla="*/ 75 w 127"/>
                  <a:gd name="T7" fmla="*/ 31 h 72"/>
                  <a:gd name="T8" fmla="*/ 68 w 127"/>
                  <a:gd name="T9" fmla="*/ 41 h 72"/>
                  <a:gd name="T10" fmla="*/ 68 w 127"/>
                  <a:gd name="T11" fmla="*/ 41 h 72"/>
                  <a:gd name="T12" fmla="*/ 68 w 127"/>
                  <a:gd name="T13" fmla="*/ 59 h 72"/>
                  <a:gd name="T14" fmla="*/ 64 w 127"/>
                  <a:gd name="T15" fmla="*/ 59 h 72"/>
                  <a:gd name="T16" fmla="*/ 64 w 127"/>
                  <a:gd name="T17" fmla="*/ 72 h 72"/>
                  <a:gd name="T18" fmla="*/ 127 w 127"/>
                  <a:gd name="T19" fmla="*/ 72 h 72"/>
                  <a:gd name="T20" fmla="*/ 127 w 127"/>
                  <a:gd name="T21" fmla="*/ 0 h 72"/>
                  <a:gd name="T22" fmla="*/ 114 w 127"/>
                  <a:gd name="T23" fmla="*/ 0 h 72"/>
                  <a:gd name="T24" fmla="*/ 99 w 127"/>
                  <a:gd name="T25" fmla="*/ 0 h 72"/>
                  <a:gd name="T26" fmla="*/ 64 w 127"/>
                  <a:gd name="T27" fmla="*/ 0 h 72"/>
                  <a:gd name="T28" fmla="*/ 0 w 127"/>
                  <a:gd name="T29" fmla="*/ 0 h 72"/>
                  <a:gd name="T30" fmla="*/ 0 w 127"/>
                  <a:gd name="T31" fmla="*/ 72 h 72"/>
                  <a:gd name="T32" fmla="*/ 64 w 127"/>
                  <a:gd name="T33" fmla="*/ 72 h 72"/>
                  <a:gd name="T34" fmla="*/ 64 w 127"/>
                  <a:gd name="T35" fmla="*/ 59 h 72"/>
                  <a:gd name="T36" fmla="*/ 59 w 127"/>
                  <a:gd name="T37" fmla="*/ 59 h 72"/>
                  <a:gd name="T38" fmla="*/ 59 w 127"/>
                  <a:gd name="T39" fmla="*/ 41 h 72"/>
                  <a:gd name="T40" fmla="*/ 52 w 127"/>
                  <a:gd name="T41" fmla="*/ 31 h 72"/>
                  <a:gd name="T42" fmla="*/ 64 w 127"/>
                  <a:gd name="T43" fmla="*/ 20 h 72"/>
                  <a:gd name="T44" fmla="*/ 64 w 127"/>
                  <a:gd name="T45" fmla="*/ 20 h 72"/>
                  <a:gd name="T46" fmla="*/ 64 w 127"/>
                  <a:gd name="T4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7" h="72">
                    <a:moveTo>
                      <a:pt x="99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70" y="20"/>
                      <a:pt x="75" y="25"/>
                      <a:pt x="75" y="31"/>
                    </a:cubicBezTo>
                    <a:cubicBezTo>
                      <a:pt x="75" y="36"/>
                      <a:pt x="72" y="40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59"/>
                      <a:pt x="68" y="59"/>
                      <a:pt x="68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72"/>
                      <a:pt x="64" y="72"/>
                      <a:pt x="64" y="72"/>
                    </a:cubicBezTo>
                    <a:cubicBezTo>
                      <a:pt x="127" y="72"/>
                      <a:pt x="127" y="72"/>
                      <a:pt x="127" y="72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14" y="0"/>
                      <a:pt x="114" y="0"/>
                      <a:pt x="114" y="0"/>
                    </a:cubicBezTo>
                    <a:lnTo>
                      <a:pt x="99" y="0"/>
                    </a:lnTo>
                    <a:close/>
                    <a:moveTo>
                      <a:pt x="6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64" y="72"/>
                      <a:pt x="64" y="72"/>
                      <a:pt x="64" y="72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59" y="59"/>
                      <a:pt x="59" y="59"/>
                      <a:pt x="59" y="59"/>
                    </a:cubicBezTo>
                    <a:cubicBezTo>
                      <a:pt x="59" y="41"/>
                      <a:pt x="59" y="41"/>
                      <a:pt x="59" y="41"/>
                    </a:cubicBezTo>
                    <a:cubicBezTo>
                      <a:pt x="55" y="40"/>
                      <a:pt x="52" y="36"/>
                      <a:pt x="52" y="31"/>
                    </a:cubicBezTo>
                    <a:cubicBezTo>
                      <a:pt x="52" y="25"/>
                      <a:pt x="57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9" name="Freeform 319"/>
              <p:cNvSpPr>
                <a:spLocks/>
              </p:cNvSpPr>
              <p:nvPr/>
            </p:nvSpPr>
            <p:spPr bwMode="auto">
              <a:xfrm>
                <a:off x="-7085012" y="3255962"/>
                <a:ext cx="687387" cy="644525"/>
              </a:xfrm>
              <a:custGeom>
                <a:avLst/>
                <a:gdLst>
                  <a:gd name="T0" fmla="*/ 26 w 183"/>
                  <a:gd name="T1" fmla="*/ 139 h 172"/>
                  <a:gd name="T2" fmla="*/ 76 w 183"/>
                  <a:gd name="T3" fmla="*/ 113 h 172"/>
                  <a:gd name="T4" fmla="*/ 85 w 183"/>
                  <a:gd name="T5" fmla="*/ 111 h 172"/>
                  <a:gd name="T6" fmla="*/ 86 w 183"/>
                  <a:gd name="T7" fmla="*/ 121 h 172"/>
                  <a:gd name="T8" fmla="*/ 85 w 183"/>
                  <a:gd name="T9" fmla="*/ 142 h 172"/>
                  <a:gd name="T10" fmla="*/ 84 w 183"/>
                  <a:gd name="T11" fmla="*/ 172 h 172"/>
                  <a:gd name="T12" fmla="*/ 99 w 183"/>
                  <a:gd name="T13" fmla="*/ 172 h 172"/>
                  <a:gd name="T14" fmla="*/ 98 w 183"/>
                  <a:gd name="T15" fmla="*/ 142 h 172"/>
                  <a:gd name="T16" fmla="*/ 97 w 183"/>
                  <a:gd name="T17" fmla="*/ 121 h 172"/>
                  <a:gd name="T18" fmla="*/ 97 w 183"/>
                  <a:gd name="T19" fmla="*/ 111 h 172"/>
                  <a:gd name="T20" fmla="*/ 106 w 183"/>
                  <a:gd name="T21" fmla="*/ 113 h 172"/>
                  <a:gd name="T22" fmla="*/ 156 w 183"/>
                  <a:gd name="T23" fmla="*/ 139 h 172"/>
                  <a:gd name="T24" fmla="*/ 176 w 183"/>
                  <a:gd name="T25" fmla="*/ 119 h 172"/>
                  <a:gd name="T26" fmla="*/ 164 w 183"/>
                  <a:gd name="T27" fmla="*/ 56 h 172"/>
                  <a:gd name="T28" fmla="*/ 102 w 183"/>
                  <a:gd name="T29" fmla="*/ 96 h 172"/>
                  <a:gd name="T30" fmla="*/ 99 w 183"/>
                  <a:gd name="T31" fmla="*/ 90 h 172"/>
                  <a:gd name="T32" fmla="*/ 110 w 183"/>
                  <a:gd name="T33" fmla="*/ 69 h 172"/>
                  <a:gd name="T34" fmla="*/ 131 w 183"/>
                  <a:gd name="T35" fmla="*/ 21 h 172"/>
                  <a:gd name="T36" fmla="*/ 91 w 183"/>
                  <a:gd name="T37" fmla="*/ 1 h 172"/>
                  <a:gd name="T38" fmla="*/ 52 w 183"/>
                  <a:gd name="T39" fmla="*/ 21 h 172"/>
                  <a:gd name="T40" fmla="*/ 72 w 183"/>
                  <a:gd name="T41" fmla="*/ 69 h 172"/>
                  <a:gd name="T42" fmla="*/ 83 w 183"/>
                  <a:gd name="T43" fmla="*/ 90 h 172"/>
                  <a:gd name="T44" fmla="*/ 81 w 183"/>
                  <a:gd name="T45" fmla="*/ 96 h 172"/>
                  <a:gd name="T46" fmla="*/ 19 w 183"/>
                  <a:gd name="T47" fmla="*/ 56 h 172"/>
                  <a:gd name="T48" fmla="*/ 6 w 183"/>
                  <a:gd name="T49" fmla="*/ 119 h 172"/>
                  <a:gd name="T50" fmla="*/ 26 w 183"/>
                  <a:gd name="T51" fmla="*/ 139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3" h="172">
                    <a:moveTo>
                      <a:pt x="26" y="139"/>
                    </a:moveTo>
                    <a:cubicBezTo>
                      <a:pt x="45" y="141"/>
                      <a:pt x="61" y="121"/>
                      <a:pt x="76" y="113"/>
                    </a:cubicBezTo>
                    <a:cubicBezTo>
                      <a:pt x="78" y="112"/>
                      <a:pt x="83" y="109"/>
                      <a:pt x="85" y="111"/>
                    </a:cubicBezTo>
                    <a:cubicBezTo>
                      <a:pt x="87" y="114"/>
                      <a:pt x="86" y="118"/>
                      <a:pt x="86" y="121"/>
                    </a:cubicBezTo>
                    <a:cubicBezTo>
                      <a:pt x="86" y="128"/>
                      <a:pt x="85" y="135"/>
                      <a:pt x="85" y="142"/>
                    </a:cubicBezTo>
                    <a:cubicBezTo>
                      <a:pt x="85" y="150"/>
                      <a:pt x="84" y="164"/>
                      <a:pt x="84" y="172"/>
                    </a:cubicBezTo>
                    <a:cubicBezTo>
                      <a:pt x="99" y="172"/>
                      <a:pt x="99" y="172"/>
                      <a:pt x="99" y="172"/>
                    </a:cubicBezTo>
                    <a:cubicBezTo>
                      <a:pt x="98" y="164"/>
                      <a:pt x="98" y="150"/>
                      <a:pt x="98" y="142"/>
                    </a:cubicBezTo>
                    <a:cubicBezTo>
                      <a:pt x="97" y="135"/>
                      <a:pt x="97" y="128"/>
                      <a:pt x="97" y="121"/>
                    </a:cubicBezTo>
                    <a:cubicBezTo>
                      <a:pt x="97" y="118"/>
                      <a:pt x="96" y="114"/>
                      <a:pt x="97" y="111"/>
                    </a:cubicBezTo>
                    <a:cubicBezTo>
                      <a:pt x="99" y="109"/>
                      <a:pt x="105" y="112"/>
                      <a:pt x="106" y="113"/>
                    </a:cubicBezTo>
                    <a:cubicBezTo>
                      <a:pt x="122" y="121"/>
                      <a:pt x="137" y="141"/>
                      <a:pt x="156" y="139"/>
                    </a:cubicBezTo>
                    <a:cubicBezTo>
                      <a:pt x="167" y="137"/>
                      <a:pt x="173" y="128"/>
                      <a:pt x="176" y="119"/>
                    </a:cubicBezTo>
                    <a:cubicBezTo>
                      <a:pt x="182" y="101"/>
                      <a:pt x="183" y="68"/>
                      <a:pt x="164" y="56"/>
                    </a:cubicBezTo>
                    <a:cubicBezTo>
                      <a:pt x="135" y="39"/>
                      <a:pt x="126" y="94"/>
                      <a:pt x="102" y="96"/>
                    </a:cubicBezTo>
                    <a:cubicBezTo>
                      <a:pt x="97" y="96"/>
                      <a:pt x="98" y="94"/>
                      <a:pt x="99" y="90"/>
                    </a:cubicBezTo>
                    <a:cubicBezTo>
                      <a:pt x="101" y="82"/>
                      <a:pt x="105" y="75"/>
                      <a:pt x="110" y="69"/>
                    </a:cubicBezTo>
                    <a:cubicBezTo>
                      <a:pt x="120" y="56"/>
                      <a:pt x="134" y="39"/>
                      <a:pt x="131" y="21"/>
                    </a:cubicBezTo>
                    <a:cubicBezTo>
                      <a:pt x="128" y="5"/>
                      <a:pt x="109" y="0"/>
                      <a:pt x="91" y="1"/>
                    </a:cubicBezTo>
                    <a:cubicBezTo>
                      <a:pt x="74" y="0"/>
                      <a:pt x="54" y="5"/>
                      <a:pt x="52" y="21"/>
                    </a:cubicBezTo>
                    <a:cubicBezTo>
                      <a:pt x="49" y="39"/>
                      <a:pt x="62" y="56"/>
                      <a:pt x="72" y="69"/>
                    </a:cubicBezTo>
                    <a:cubicBezTo>
                      <a:pt x="77" y="75"/>
                      <a:pt x="81" y="82"/>
                      <a:pt x="83" y="90"/>
                    </a:cubicBezTo>
                    <a:cubicBezTo>
                      <a:pt x="85" y="94"/>
                      <a:pt x="85" y="96"/>
                      <a:pt x="81" y="96"/>
                    </a:cubicBezTo>
                    <a:cubicBezTo>
                      <a:pt x="57" y="94"/>
                      <a:pt x="47" y="39"/>
                      <a:pt x="19" y="56"/>
                    </a:cubicBezTo>
                    <a:cubicBezTo>
                      <a:pt x="0" y="68"/>
                      <a:pt x="0" y="101"/>
                      <a:pt x="6" y="119"/>
                    </a:cubicBezTo>
                    <a:cubicBezTo>
                      <a:pt x="9" y="128"/>
                      <a:pt x="16" y="137"/>
                      <a:pt x="26" y="1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320"/>
              <p:cNvSpPr>
                <a:spLocks/>
              </p:cNvSpPr>
              <p:nvPr/>
            </p:nvSpPr>
            <p:spPr bwMode="auto">
              <a:xfrm>
                <a:off x="-4222750" y="-420688"/>
                <a:ext cx="492125" cy="525463"/>
              </a:xfrm>
              <a:custGeom>
                <a:avLst/>
                <a:gdLst>
                  <a:gd name="T0" fmla="*/ 108 w 131"/>
                  <a:gd name="T1" fmla="*/ 96 h 140"/>
                  <a:gd name="T2" fmla="*/ 118 w 131"/>
                  <a:gd name="T3" fmla="*/ 91 h 140"/>
                  <a:gd name="T4" fmla="*/ 129 w 131"/>
                  <a:gd name="T5" fmla="*/ 87 h 140"/>
                  <a:gd name="T6" fmla="*/ 130 w 131"/>
                  <a:gd name="T7" fmla="*/ 70 h 140"/>
                  <a:gd name="T8" fmla="*/ 127 w 131"/>
                  <a:gd name="T9" fmla="*/ 41 h 140"/>
                  <a:gd name="T10" fmla="*/ 98 w 131"/>
                  <a:gd name="T11" fmla="*/ 66 h 140"/>
                  <a:gd name="T12" fmla="*/ 88 w 131"/>
                  <a:gd name="T13" fmla="*/ 76 h 140"/>
                  <a:gd name="T14" fmla="*/ 88 w 131"/>
                  <a:gd name="T15" fmla="*/ 65 h 140"/>
                  <a:gd name="T16" fmla="*/ 98 w 131"/>
                  <a:gd name="T17" fmla="*/ 46 h 140"/>
                  <a:gd name="T18" fmla="*/ 89 w 131"/>
                  <a:gd name="T19" fmla="*/ 28 h 140"/>
                  <a:gd name="T20" fmla="*/ 66 w 131"/>
                  <a:gd name="T21" fmla="*/ 1 h 140"/>
                  <a:gd name="T22" fmla="*/ 66 w 131"/>
                  <a:gd name="T23" fmla="*/ 0 h 140"/>
                  <a:gd name="T24" fmla="*/ 65 w 131"/>
                  <a:gd name="T25" fmla="*/ 0 h 140"/>
                  <a:gd name="T26" fmla="*/ 65 w 131"/>
                  <a:gd name="T27" fmla="*/ 0 h 140"/>
                  <a:gd name="T28" fmla="*/ 65 w 131"/>
                  <a:gd name="T29" fmla="*/ 1 h 140"/>
                  <a:gd name="T30" fmla="*/ 42 w 131"/>
                  <a:gd name="T31" fmla="*/ 28 h 140"/>
                  <a:gd name="T32" fmla="*/ 33 w 131"/>
                  <a:gd name="T33" fmla="*/ 46 h 140"/>
                  <a:gd name="T34" fmla="*/ 43 w 131"/>
                  <a:gd name="T35" fmla="*/ 65 h 140"/>
                  <a:gd name="T36" fmla="*/ 43 w 131"/>
                  <a:gd name="T37" fmla="*/ 76 h 140"/>
                  <a:gd name="T38" fmla="*/ 33 w 131"/>
                  <a:gd name="T39" fmla="*/ 66 h 140"/>
                  <a:gd name="T40" fmla="*/ 4 w 131"/>
                  <a:gd name="T41" fmla="*/ 41 h 140"/>
                  <a:gd name="T42" fmla="*/ 1 w 131"/>
                  <a:gd name="T43" fmla="*/ 70 h 140"/>
                  <a:gd name="T44" fmla="*/ 2 w 131"/>
                  <a:gd name="T45" fmla="*/ 87 h 140"/>
                  <a:gd name="T46" fmla="*/ 13 w 131"/>
                  <a:gd name="T47" fmla="*/ 91 h 140"/>
                  <a:gd name="T48" fmla="*/ 23 w 131"/>
                  <a:gd name="T49" fmla="*/ 96 h 140"/>
                  <a:gd name="T50" fmla="*/ 21 w 131"/>
                  <a:gd name="T51" fmla="*/ 103 h 140"/>
                  <a:gd name="T52" fmla="*/ 1 w 131"/>
                  <a:gd name="T53" fmla="*/ 96 h 140"/>
                  <a:gd name="T54" fmla="*/ 30 w 131"/>
                  <a:gd name="T55" fmla="*/ 137 h 140"/>
                  <a:gd name="T56" fmla="*/ 44 w 131"/>
                  <a:gd name="T57" fmla="*/ 135 h 140"/>
                  <a:gd name="T58" fmla="*/ 58 w 131"/>
                  <a:gd name="T59" fmla="*/ 126 h 140"/>
                  <a:gd name="T60" fmla="*/ 62 w 131"/>
                  <a:gd name="T61" fmla="*/ 124 h 140"/>
                  <a:gd name="T62" fmla="*/ 62 w 131"/>
                  <a:gd name="T63" fmla="*/ 118 h 140"/>
                  <a:gd name="T64" fmla="*/ 65 w 131"/>
                  <a:gd name="T65" fmla="*/ 62 h 140"/>
                  <a:gd name="T66" fmla="*/ 69 w 131"/>
                  <a:gd name="T67" fmla="*/ 118 h 140"/>
                  <a:gd name="T68" fmla="*/ 69 w 131"/>
                  <a:gd name="T69" fmla="*/ 124 h 140"/>
                  <a:gd name="T70" fmla="*/ 73 w 131"/>
                  <a:gd name="T71" fmla="*/ 126 h 140"/>
                  <a:gd name="T72" fmla="*/ 87 w 131"/>
                  <a:gd name="T73" fmla="*/ 135 h 140"/>
                  <a:gd name="T74" fmla="*/ 101 w 131"/>
                  <a:gd name="T75" fmla="*/ 137 h 140"/>
                  <a:gd name="T76" fmla="*/ 130 w 131"/>
                  <a:gd name="T77" fmla="*/ 96 h 140"/>
                  <a:gd name="T78" fmla="*/ 110 w 131"/>
                  <a:gd name="T79" fmla="*/ 103 h 140"/>
                  <a:gd name="T80" fmla="*/ 108 w 131"/>
                  <a:gd name="T81" fmla="*/ 96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31" h="140">
                    <a:moveTo>
                      <a:pt x="108" y="96"/>
                    </a:moveTo>
                    <a:cubicBezTo>
                      <a:pt x="111" y="94"/>
                      <a:pt x="114" y="93"/>
                      <a:pt x="118" y="91"/>
                    </a:cubicBezTo>
                    <a:cubicBezTo>
                      <a:pt x="121" y="90"/>
                      <a:pt x="125" y="89"/>
                      <a:pt x="129" y="87"/>
                    </a:cubicBezTo>
                    <a:cubicBezTo>
                      <a:pt x="130" y="81"/>
                      <a:pt x="131" y="76"/>
                      <a:pt x="130" y="70"/>
                    </a:cubicBezTo>
                    <a:cubicBezTo>
                      <a:pt x="129" y="60"/>
                      <a:pt x="127" y="51"/>
                      <a:pt x="127" y="41"/>
                    </a:cubicBezTo>
                    <a:cubicBezTo>
                      <a:pt x="115" y="48"/>
                      <a:pt x="101" y="52"/>
                      <a:pt x="98" y="66"/>
                    </a:cubicBezTo>
                    <a:cubicBezTo>
                      <a:pt x="97" y="69"/>
                      <a:pt x="93" y="79"/>
                      <a:pt x="88" y="76"/>
                    </a:cubicBezTo>
                    <a:cubicBezTo>
                      <a:pt x="84" y="73"/>
                      <a:pt x="86" y="68"/>
                      <a:pt x="88" y="65"/>
                    </a:cubicBezTo>
                    <a:cubicBezTo>
                      <a:pt x="92" y="59"/>
                      <a:pt x="98" y="54"/>
                      <a:pt x="98" y="46"/>
                    </a:cubicBezTo>
                    <a:cubicBezTo>
                      <a:pt x="98" y="39"/>
                      <a:pt x="93" y="33"/>
                      <a:pt x="89" y="28"/>
                    </a:cubicBezTo>
                    <a:cubicBezTo>
                      <a:pt x="82" y="19"/>
                      <a:pt x="73" y="11"/>
                      <a:pt x="66" y="1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0"/>
                      <a:pt x="66" y="0"/>
                      <a:pt x="65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58" y="11"/>
                      <a:pt x="49" y="19"/>
                      <a:pt x="42" y="28"/>
                    </a:cubicBezTo>
                    <a:cubicBezTo>
                      <a:pt x="38" y="33"/>
                      <a:pt x="33" y="39"/>
                      <a:pt x="33" y="46"/>
                    </a:cubicBezTo>
                    <a:cubicBezTo>
                      <a:pt x="33" y="54"/>
                      <a:pt x="39" y="59"/>
                      <a:pt x="43" y="65"/>
                    </a:cubicBezTo>
                    <a:cubicBezTo>
                      <a:pt x="45" y="68"/>
                      <a:pt x="47" y="73"/>
                      <a:pt x="43" y="76"/>
                    </a:cubicBezTo>
                    <a:cubicBezTo>
                      <a:pt x="38" y="79"/>
                      <a:pt x="34" y="69"/>
                      <a:pt x="33" y="66"/>
                    </a:cubicBezTo>
                    <a:cubicBezTo>
                      <a:pt x="30" y="52"/>
                      <a:pt x="16" y="48"/>
                      <a:pt x="4" y="41"/>
                    </a:cubicBezTo>
                    <a:cubicBezTo>
                      <a:pt x="4" y="51"/>
                      <a:pt x="2" y="60"/>
                      <a:pt x="1" y="70"/>
                    </a:cubicBezTo>
                    <a:cubicBezTo>
                      <a:pt x="0" y="76"/>
                      <a:pt x="1" y="81"/>
                      <a:pt x="2" y="87"/>
                    </a:cubicBezTo>
                    <a:cubicBezTo>
                      <a:pt x="6" y="89"/>
                      <a:pt x="10" y="90"/>
                      <a:pt x="13" y="91"/>
                    </a:cubicBezTo>
                    <a:cubicBezTo>
                      <a:pt x="17" y="93"/>
                      <a:pt x="20" y="94"/>
                      <a:pt x="23" y="96"/>
                    </a:cubicBezTo>
                    <a:cubicBezTo>
                      <a:pt x="26" y="98"/>
                      <a:pt x="26" y="104"/>
                      <a:pt x="21" y="103"/>
                    </a:cubicBezTo>
                    <a:cubicBezTo>
                      <a:pt x="14" y="102"/>
                      <a:pt x="8" y="95"/>
                      <a:pt x="1" y="96"/>
                    </a:cubicBezTo>
                    <a:cubicBezTo>
                      <a:pt x="4" y="114"/>
                      <a:pt x="13" y="130"/>
                      <a:pt x="30" y="137"/>
                    </a:cubicBezTo>
                    <a:cubicBezTo>
                      <a:pt x="36" y="140"/>
                      <a:pt x="39" y="139"/>
                      <a:pt x="44" y="135"/>
                    </a:cubicBezTo>
                    <a:cubicBezTo>
                      <a:pt x="49" y="131"/>
                      <a:pt x="52" y="127"/>
                      <a:pt x="58" y="126"/>
                    </a:cubicBezTo>
                    <a:cubicBezTo>
                      <a:pt x="60" y="126"/>
                      <a:pt x="62" y="127"/>
                      <a:pt x="62" y="124"/>
                    </a:cubicBezTo>
                    <a:cubicBezTo>
                      <a:pt x="62" y="122"/>
                      <a:pt x="62" y="120"/>
                      <a:pt x="62" y="118"/>
                    </a:cubicBezTo>
                    <a:cubicBezTo>
                      <a:pt x="63" y="97"/>
                      <a:pt x="65" y="84"/>
                      <a:pt x="65" y="62"/>
                    </a:cubicBezTo>
                    <a:cubicBezTo>
                      <a:pt x="66" y="84"/>
                      <a:pt x="68" y="97"/>
                      <a:pt x="69" y="118"/>
                    </a:cubicBezTo>
                    <a:cubicBezTo>
                      <a:pt x="69" y="120"/>
                      <a:pt x="69" y="122"/>
                      <a:pt x="69" y="124"/>
                    </a:cubicBezTo>
                    <a:cubicBezTo>
                      <a:pt x="69" y="127"/>
                      <a:pt x="71" y="126"/>
                      <a:pt x="73" y="126"/>
                    </a:cubicBezTo>
                    <a:cubicBezTo>
                      <a:pt x="79" y="127"/>
                      <a:pt x="82" y="131"/>
                      <a:pt x="87" y="135"/>
                    </a:cubicBezTo>
                    <a:cubicBezTo>
                      <a:pt x="92" y="139"/>
                      <a:pt x="95" y="140"/>
                      <a:pt x="101" y="137"/>
                    </a:cubicBezTo>
                    <a:cubicBezTo>
                      <a:pt x="118" y="130"/>
                      <a:pt x="127" y="114"/>
                      <a:pt x="130" y="96"/>
                    </a:cubicBezTo>
                    <a:cubicBezTo>
                      <a:pt x="123" y="95"/>
                      <a:pt x="117" y="102"/>
                      <a:pt x="110" y="103"/>
                    </a:cubicBezTo>
                    <a:cubicBezTo>
                      <a:pt x="105" y="104"/>
                      <a:pt x="105" y="98"/>
                      <a:pt x="108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Rectangle 321"/>
              <p:cNvSpPr>
                <a:spLocks noChangeArrowheads="1"/>
              </p:cNvSpPr>
              <p:nvPr/>
            </p:nvSpPr>
            <p:spPr bwMode="auto">
              <a:xfrm>
                <a:off x="-3994150" y="68262"/>
                <a:ext cx="34925" cy="157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322"/>
              <p:cNvSpPr>
                <a:spLocks noEditPoints="1"/>
              </p:cNvSpPr>
              <p:nvPr/>
            </p:nvSpPr>
            <p:spPr bwMode="auto">
              <a:xfrm>
                <a:off x="-3865563" y="8597900"/>
                <a:ext cx="577850" cy="420688"/>
              </a:xfrm>
              <a:custGeom>
                <a:avLst/>
                <a:gdLst>
                  <a:gd name="T0" fmla="*/ 103 w 154"/>
                  <a:gd name="T1" fmla="*/ 112 h 112"/>
                  <a:gd name="T2" fmla="*/ 154 w 154"/>
                  <a:gd name="T3" fmla="*/ 112 h 112"/>
                  <a:gd name="T4" fmla="*/ 154 w 154"/>
                  <a:gd name="T5" fmla="*/ 0 h 112"/>
                  <a:gd name="T6" fmla="*/ 103 w 154"/>
                  <a:gd name="T7" fmla="*/ 0 h 112"/>
                  <a:gd name="T8" fmla="*/ 103 w 154"/>
                  <a:gd name="T9" fmla="*/ 47 h 112"/>
                  <a:gd name="T10" fmla="*/ 140 w 154"/>
                  <a:gd name="T11" fmla="*/ 99 h 112"/>
                  <a:gd name="T12" fmla="*/ 103 w 154"/>
                  <a:gd name="T13" fmla="*/ 99 h 112"/>
                  <a:gd name="T14" fmla="*/ 103 w 154"/>
                  <a:gd name="T15" fmla="*/ 112 h 112"/>
                  <a:gd name="T16" fmla="*/ 70 w 154"/>
                  <a:gd name="T17" fmla="*/ 112 h 112"/>
                  <a:gd name="T18" fmla="*/ 103 w 154"/>
                  <a:gd name="T19" fmla="*/ 112 h 112"/>
                  <a:gd name="T20" fmla="*/ 103 w 154"/>
                  <a:gd name="T21" fmla="*/ 99 h 112"/>
                  <a:gd name="T22" fmla="*/ 80 w 154"/>
                  <a:gd name="T23" fmla="*/ 99 h 112"/>
                  <a:gd name="T24" fmla="*/ 78 w 154"/>
                  <a:gd name="T25" fmla="*/ 96 h 112"/>
                  <a:gd name="T26" fmla="*/ 70 w 154"/>
                  <a:gd name="T27" fmla="*/ 85 h 112"/>
                  <a:gd name="T28" fmla="*/ 70 w 154"/>
                  <a:gd name="T29" fmla="*/ 92 h 112"/>
                  <a:gd name="T30" fmla="*/ 75 w 154"/>
                  <a:gd name="T31" fmla="*/ 99 h 112"/>
                  <a:gd name="T32" fmla="*/ 70 w 154"/>
                  <a:gd name="T33" fmla="*/ 99 h 112"/>
                  <a:gd name="T34" fmla="*/ 70 w 154"/>
                  <a:gd name="T35" fmla="*/ 112 h 112"/>
                  <a:gd name="T36" fmla="*/ 103 w 154"/>
                  <a:gd name="T37" fmla="*/ 0 h 112"/>
                  <a:gd name="T38" fmla="*/ 70 w 154"/>
                  <a:gd name="T39" fmla="*/ 0 h 112"/>
                  <a:gd name="T40" fmla="*/ 70 w 154"/>
                  <a:gd name="T41" fmla="*/ 72 h 112"/>
                  <a:gd name="T42" fmla="*/ 95 w 154"/>
                  <a:gd name="T43" fmla="*/ 37 h 112"/>
                  <a:gd name="T44" fmla="*/ 95 w 154"/>
                  <a:gd name="T45" fmla="*/ 37 h 112"/>
                  <a:gd name="T46" fmla="*/ 103 w 154"/>
                  <a:gd name="T47" fmla="*/ 47 h 112"/>
                  <a:gd name="T48" fmla="*/ 103 w 154"/>
                  <a:gd name="T49" fmla="*/ 0 h 112"/>
                  <a:gd name="T50" fmla="*/ 44 w 154"/>
                  <a:gd name="T51" fmla="*/ 112 h 112"/>
                  <a:gd name="T52" fmla="*/ 70 w 154"/>
                  <a:gd name="T53" fmla="*/ 112 h 112"/>
                  <a:gd name="T54" fmla="*/ 70 w 154"/>
                  <a:gd name="T55" fmla="*/ 99 h 112"/>
                  <a:gd name="T56" fmla="*/ 51 w 154"/>
                  <a:gd name="T57" fmla="*/ 99 h 112"/>
                  <a:gd name="T58" fmla="*/ 44 w 154"/>
                  <a:gd name="T59" fmla="*/ 99 h 112"/>
                  <a:gd name="T60" fmla="*/ 44 w 154"/>
                  <a:gd name="T61" fmla="*/ 112 h 112"/>
                  <a:gd name="T62" fmla="*/ 70 w 154"/>
                  <a:gd name="T63" fmla="*/ 0 h 112"/>
                  <a:gd name="T64" fmla="*/ 44 w 154"/>
                  <a:gd name="T65" fmla="*/ 0 h 112"/>
                  <a:gd name="T66" fmla="*/ 44 w 154"/>
                  <a:gd name="T67" fmla="*/ 19 h 112"/>
                  <a:gd name="T68" fmla="*/ 47 w 154"/>
                  <a:gd name="T69" fmla="*/ 27 h 112"/>
                  <a:gd name="T70" fmla="*/ 44 w 154"/>
                  <a:gd name="T71" fmla="*/ 35 h 112"/>
                  <a:gd name="T72" fmla="*/ 44 w 154"/>
                  <a:gd name="T73" fmla="*/ 56 h 112"/>
                  <a:gd name="T74" fmla="*/ 44 w 154"/>
                  <a:gd name="T75" fmla="*/ 56 h 112"/>
                  <a:gd name="T76" fmla="*/ 63 w 154"/>
                  <a:gd name="T77" fmla="*/ 82 h 112"/>
                  <a:gd name="T78" fmla="*/ 70 w 154"/>
                  <a:gd name="T79" fmla="*/ 92 h 112"/>
                  <a:gd name="T80" fmla="*/ 70 w 154"/>
                  <a:gd name="T81" fmla="*/ 85 h 112"/>
                  <a:gd name="T82" fmla="*/ 66 w 154"/>
                  <a:gd name="T83" fmla="*/ 78 h 112"/>
                  <a:gd name="T84" fmla="*/ 70 w 154"/>
                  <a:gd name="T85" fmla="*/ 72 h 112"/>
                  <a:gd name="T86" fmla="*/ 70 w 154"/>
                  <a:gd name="T87" fmla="*/ 0 h 112"/>
                  <a:gd name="T88" fmla="*/ 0 w 154"/>
                  <a:gd name="T89" fmla="*/ 112 h 112"/>
                  <a:gd name="T90" fmla="*/ 44 w 154"/>
                  <a:gd name="T91" fmla="*/ 112 h 112"/>
                  <a:gd name="T92" fmla="*/ 44 w 154"/>
                  <a:gd name="T93" fmla="*/ 99 h 112"/>
                  <a:gd name="T94" fmla="*/ 13 w 154"/>
                  <a:gd name="T95" fmla="*/ 99 h 112"/>
                  <a:gd name="T96" fmla="*/ 13 w 154"/>
                  <a:gd name="T97" fmla="*/ 99 h 112"/>
                  <a:gd name="T98" fmla="*/ 44 w 154"/>
                  <a:gd name="T99" fmla="*/ 56 h 112"/>
                  <a:gd name="T100" fmla="*/ 44 w 154"/>
                  <a:gd name="T101" fmla="*/ 35 h 112"/>
                  <a:gd name="T102" fmla="*/ 35 w 154"/>
                  <a:gd name="T103" fmla="*/ 39 h 112"/>
                  <a:gd name="T104" fmla="*/ 22 w 154"/>
                  <a:gd name="T105" fmla="*/ 27 h 112"/>
                  <a:gd name="T106" fmla="*/ 35 w 154"/>
                  <a:gd name="T107" fmla="*/ 15 h 112"/>
                  <a:gd name="T108" fmla="*/ 35 w 154"/>
                  <a:gd name="T109" fmla="*/ 15 h 112"/>
                  <a:gd name="T110" fmla="*/ 44 w 154"/>
                  <a:gd name="T111" fmla="*/ 19 h 112"/>
                  <a:gd name="T112" fmla="*/ 44 w 154"/>
                  <a:gd name="T113" fmla="*/ 0 h 112"/>
                  <a:gd name="T114" fmla="*/ 0 w 154"/>
                  <a:gd name="T115" fmla="*/ 0 h 112"/>
                  <a:gd name="T116" fmla="*/ 0 w 154"/>
                  <a:gd name="T117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54" h="112">
                    <a:moveTo>
                      <a:pt x="103" y="112"/>
                    </a:moveTo>
                    <a:cubicBezTo>
                      <a:pt x="154" y="112"/>
                      <a:pt x="154" y="112"/>
                      <a:pt x="154" y="112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40" y="99"/>
                      <a:pt x="140" y="99"/>
                      <a:pt x="140" y="99"/>
                    </a:cubicBezTo>
                    <a:cubicBezTo>
                      <a:pt x="103" y="99"/>
                      <a:pt x="103" y="99"/>
                      <a:pt x="103" y="99"/>
                    </a:cubicBezTo>
                    <a:lnTo>
                      <a:pt x="103" y="112"/>
                    </a:lnTo>
                    <a:close/>
                    <a:moveTo>
                      <a:pt x="70" y="112"/>
                    </a:moveTo>
                    <a:cubicBezTo>
                      <a:pt x="103" y="112"/>
                      <a:pt x="103" y="112"/>
                      <a:pt x="103" y="112"/>
                    </a:cubicBezTo>
                    <a:cubicBezTo>
                      <a:pt x="103" y="99"/>
                      <a:pt x="103" y="99"/>
                      <a:pt x="103" y="99"/>
                    </a:cubicBezTo>
                    <a:cubicBezTo>
                      <a:pt x="80" y="99"/>
                      <a:pt x="80" y="99"/>
                      <a:pt x="80" y="99"/>
                    </a:cubicBezTo>
                    <a:cubicBezTo>
                      <a:pt x="78" y="96"/>
                      <a:pt x="78" y="96"/>
                      <a:pt x="78" y="96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5" y="99"/>
                      <a:pt x="75" y="99"/>
                      <a:pt x="75" y="99"/>
                    </a:cubicBezTo>
                    <a:cubicBezTo>
                      <a:pt x="70" y="99"/>
                      <a:pt x="70" y="99"/>
                      <a:pt x="70" y="99"/>
                    </a:cubicBezTo>
                    <a:cubicBezTo>
                      <a:pt x="70" y="112"/>
                      <a:pt x="70" y="112"/>
                      <a:pt x="70" y="112"/>
                    </a:cubicBezTo>
                    <a:close/>
                    <a:moveTo>
                      <a:pt x="103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103" y="47"/>
                      <a:pt x="103" y="47"/>
                      <a:pt x="103" y="47"/>
                    </a:cubicBezTo>
                    <a:lnTo>
                      <a:pt x="103" y="0"/>
                    </a:lnTo>
                    <a:close/>
                    <a:moveTo>
                      <a:pt x="44" y="112"/>
                    </a:moveTo>
                    <a:cubicBezTo>
                      <a:pt x="70" y="112"/>
                      <a:pt x="70" y="112"/>
                      <a:pt x="70" y="112"/>
                    </a:cubicBezTo>
                    <a:cubicBezTo>
                      <a:pt x="70" y="99"/>
                      <a:pt x="70" y="99"/>
                      <a:pt x="70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112"/>
                      <a:pt x="44" y="112"/>
                      <a:pt x="44" y="112"/>
                    </a:cubicBezTo>
                    <a:close/>
                    <a:moveTo>
                      <a:pt x="7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6" y="21"/>
                      <a:pt x="47" y="24"/>
                      <a:pt x="47" y="27"/>
                    </a:cubicBezTo>
                    <a:cubicBezTo>
                      <a:pt x="47" y="30"/>
                      <a:pt x="46" y="32"/>
                      <a:pt x="44" y="35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63" y="82"/>
                      <a:pt x="63" y="82"/>
                      <a:pt x="63" y="82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70" y="72"/>
                      <a:pt x="70" y="72"/>
                      <a:pt x="70" y="72"/>
                    </a:cubicBezTo>
                    <a:lnTo>
                      <a:pt x="70" y="0"/>
                    </a:lnTo>
                    <a:close/>
                    <a:moveTo>
                      <a:pt x="0" y="112"/>
                    </a:moveTo>
                    <a:cubicBezTo>
                      <a:pt x="44" y="112"/>
                      <a:pt x="44" y="112"/>
                      <a:pt x="44" y="112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42" y="37"/>
                      <a:pt x="38" y="39"/>
                      <a:pt x="35" y="39"/>
                    </a:cubicBezTo>
                    <a:cubicBezTo>
                      <a:pt x="28" y="39"/>
                      <a:pt x="22" y="34"/>
                      <a:pt x="22" y="27"/>
                    </a:cubicBezTo>
                    <a:cubicBezTo>
                      <a:pt x="22" y="20"/>
                      <a:pt x="28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8" y="15"/>
                      <a:pt x="42" y="17"/>
                      <a:pt x="44" y="19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323"/>
              <p:cNvSpPr>
                <a:spLocks noEditPoints="1"/>
              </p:cNvSpPr>
              <p:nvPr/>
            </p:nvSpPr>
            <p:spPr bwMode="auto">
              <a:xfrm>
                <a:off x="-5237163" y="4356100"/>
                <a:ext cx="585787" cy="561975"/>
              </a:xfrm>
              <a:custGeom>
                <a:avLst/>
                <a:gdLst>
                  <a:gd name="T0" fmla="*/ 80 w 156"/>
                  <a:gd name="T1" fmla="*/ 147 h 150"/>
                  <a:gd name="T2" fmla="*/ 107 w 156"/>
                  <a:gd name="T3" fmla="*/ 145 h 150"/>
                  <a:gd name="T4" fmla="*/ 133 w 156"/>
                  <a:gd name="T5" fmla="*/ 104 h 150"/>
                  <a:gd name="T6" fmla="*/ 156 w 156"/>
                  <a:gd name="T7" fmla="*/ 0 h 150"/>
                  <a:gd name="T8" fmla="*/ 80 w 156"/>
                  <a:gd name="T9" fmla="*/ 17 h 150"/>
                  <a:gd name="T10" fmla="*/ 80 w 156"/>
                  <a:gd name="T11" fmla="*/ 32 h 150"/>
                  <a:gd name="T12" fmla="*/ 136 w 156"/>
                  <a:gd name="T13" fmla="*/ 20 h 150"/>
                  <a:gd name="T14" fmla="*/ 119 w 156"/>
                  <a:gd name="T15" fmla="*/ 97 h 150"/>
                  <a:gd name="T16" fmla="*/ 105 w 156"/>
                  <a:gd name="T17" fmla="*/ 127 h 150"/>
                  <a:gd name="T18" fmla="*/ 80 w 156"/>
                  <a:gd name="T19" fmla="*/ 130 h 150"/>
                  <a:gd name="T20" fmla="*/ 80 w 156"/>
                  <a:gd name="T21" fmla="*/ 147 h 150"/>
                  <a:gd name="T22" fmla="*/ 80 w 156"/>
                  <a:gd name="T23" fmla="*/ 111 h 150"/>
                  <a:gd name="T24" fmla="*/ 80 w 156"/>
                  <a:gd name="T25" fmla="*/ 96 h 150"/>
                  <a:gd name="T26" fmla="*/ 107 w 156"/>
                  <a:gd name="T27" fmla="*/ 96 h 150"/>
                  <a:gd name="T28" fmla="*/ 103 w 156"/>
                  <a:gd name="T29" fmla="*/ 109 h 150"/>
                  <a:gd name="T30" fmla="*/ 96 w 156"/>
                  <a:gd name="T31" fmla="*/ 111 h 150"/>
                  <a:gd name="T32" fmla="*/ 80 w 156"/>
                  <a:gd name="T33" fmla="*/ 111 h 150"/>
                  <a:gd name="T34" fmla="*/ 80 w 156"/>
                  <a:gd name="T35" fmla="*/ 86 h 150"/>
                  <a:gd name="T36" fmla="*/ 80 w 156"/>
                  <a:gd name="T37" fmla="*/ 45 h 150"/>
                  <a:gd name="T38" fmla="*/ 88 w 156"/>
                  <a:gd name="T39" fmla="*/ 43 h 150"/>
                  <a:gd name="T40" fmla="*/ 88 w 156"/>
                  <a:gd name="T41" fmla="*/ 58 h 150"/>
                  <a:gd name="T42" fmla="*/ 105 w 156"/>
                  <a:gd name="T43" fmla="*/ 41 h 150"/>
                  <a:gd name="T44" fmla="*/ 121 w 156"/>
                  <a:gd name="T45" fmla="*/ 35 h 150"/>
                  <a:gd name="T46" fmla="*/ 115 w 156"/>
                  <a:gd name="T47" fmla="*/ 51 h 150"/>
                  <a:gd name="T48" fmla="*/ 98 w 156"/>
                  <a:gd name="T49" fmla="*/ 68 h 150"/>
                  <a:gd name="T50" fmla="*/ 113 w 156"/>
                  <a:gd name="T51" fmla="*/ 68 h 150"/>
                  <a:gd name="T52" fmla="*/ 109 w 156"/>
                  <a:gd name="T53" fmla="*/ 83 h 150"/>
                  <a:gd name="T54" fmla="*/ 96 w 156"/>
                  <a:gd name="T55" fmla="*/ 84 h 150"/>
                  <a:gd name="T56" fmla="*/ 82 w 156"/>
                  <a:gd name="T57" fmla="*/ 84 h 150"/>
                  <a:gd name="T58" fmla="*/ 80 w 156"/>
                  <a:gd name="T59" fmla="*/ 86 h 150"/>
                  <a:gd name="T60" fmla="*/ 19 w 156"/>
                  <a:gd name="T61" fmla="*/ 137 h 150"/>
                  <a:gd name="T62" fmla="*/ 24 w 156"/>
                  <a:gd name="T63" fmla="*/ 142 h 150"/>
                  <a:gd name="T64" fmla="*/ 50 w 156"/>
                  <a:gd name="T65" fmla="*/ 116 h 150"/>
                  <a:gd name="T66" fmla="*/ 80 w 156"/>
                  <a:gd name="T67" fmla="*/ 147 h 150"/>
                  <a:gd name="T68" fmla="*/ 80 w 156"/>
                  <a:gd name="T69" fmla="*/ 130 h 150"/>
                  <a:gd name="T70" fmla="*/ 67 w 156"/>
                  <a:gd name="T71" fmla="*/ 111 h 150"/>
                  <a:gd name="T72" fmla="*/ 80 w 156"/>
                  <a:gd name="T73" fmla="*/ 111 h 150"/>
                  <a:gd name="T74" fmla="*/ 80 w 156"/>
                  <a:gd name="T75" fmla="*/ 96 h 150"/>
                  <a:gd name="T76" fmla="*/ 70 w 156"/>
                  <a:gd name="T77" fmla="*/ 96 h 150"/>
                  <a:gd name="T78" fmla="*/ 80 w 156"/>
                  <a:gd name="T79" fmla="*/ 86 h 150"/>
                  <a:gd name="T80" fmla="*/ 80 w 156"/>
                  <a:gd name="T81" fmla="*/ 45 h 150"/>
                  <a:gd name="T82" fmla="*/ 73 w 156"/>
                  <a:gd name="T83" fmla="*/ 47 h 150"/>
                  <a:gd name="T84" fmla="*/ 72 w 156"/>
                  <a:gd name="T85" fmla="*/ 61 h 150"/>
                  <a:gd name="T86" fmla="*/ 72 w 156"/>
                  <a:gd name="T87" fmla="*/ 74 h 150"/>
                  <a:gd name="T88" fmla="*/ 60 w 156"/>
                  <a:gd name="T89" fmla="*/ 86 h 150"/>
                  <a:gd name="T90" fmla="*/ 60 w 156"/>
                  <a:gd name="T91" fmla="*/ 49 h 150"/>
                  <a:gd name="T92" fmla="*/ 47 w 156"/>
                  <a:gd name="T93" fmla="*/ 53 h 150"/>
                  <a:gd name="T94" fmla="*/ 45 w 156"/>
                  <a:gd name="T95" fmla="*/ 60 h 150"/>
                  <a:gd name="T96" fmla="*/ 45 w 156"/>
                  <a:gd name="T97" fmla="*/ 89 h 150"/>
                  <a:gd name="T98" fmla="*/ 29 w 156"/>
                  <a:gd name="T99" fmla="*/ 51 h 150"/>
                  <a:gd name="T100" fmla="*/ 29 w 156"/>
                  <a:gd name="T101" fmla="*/ 51 h 150"/>
                  <a:gd name="T102" fmla="*/ 59 w 156"/>
                  <a:gd name="T103" fmla="*/ 38 h 150"/>
                  <a:gd name="T104" fmla="*/ 80 w 156"/>
                  <a:gd name="T105" fmla="*/ 32 h 150"/>
                  <a:gd name="T106" fmla="*/ 80 w 156"/>
                  <a:gd name="T107" fmla="*/ 17 h 150"/>
                  <a:gd name="T108" fmla="*/ 52 w 156"/>
                  <a:gd name="T109" fmla="*/ 24 h 150"/>
                  <a:gd name="T110" fmla="*/ 11 w 156"/>
                  <a:gd name="T111" fmla="*/ 49 h 150"/>
                  <a:gd name="T112" fmla="*/ 40 w 156"/>
                  <a:gd name="T113" fmla="*/ 106 h 150"/>
                  <a:gd name="T114" fmla="*/ 14 w 156"/>
                  <a:gd name="T115" fmla="*/ 132 h 150"/>
                  <a:gd name="T116" fmla="*/ 19 w 156"/>
                  <a:gd name="T117" fmla="*/ 137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56" h="150">
                    <a:moveTo>
                      <a:pt x="80" y="147"/>
                    </a:moveTo>
                    <a:cubicBezTo>
                      <a:pt x="88" y="150"/>
                      <a:pt x="98" y="149"/>
                      <a:pt x="107" y="145"/>
                    </a:cubicBezTo>
                    <a:cubicBezTo>
                      <a:pt x="124" y="137"/>
                      <a:pt x="128" y="121"/>
                      <a:pt x="133" y="104"/>
                    </a:cubicBezTo>
                    <a:cubicBezTo>
                      <a:pt x="141" y="70"/>
                      <a:pt x="149" y="35"/>
                      <a:pt x="156" y="0"/>
                    </a:cubicBezTo>
                    <a:cubicBezTo>
                      <a:pt x="130" y="5"/>
                      <a:pt x="105" y="11"/>
                      <a:pt x="80" y="17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99" y="27"/>
                      <a:pt x="118" y="23"/>
                      <a:pt x="136" y="20"/>
                    </a:cubicBezTo>
                    <a:cubicBezTo>
                      <a:pt x="132" y="46"/>
                      <a:pt x="125" y="72"/>
                      <a:pt x="119" y="97"/>
                    </a:cubicBezTo>
                    <a:cubicBezTo>
                      <a:pt x="116" y="108"/>
                      <a:pt x="114" y="120"/>
                      <a:pt x="105" y="127"/>
                    </a:cubicBezTo>
                    <a:cubicBezTo>
                      <a:pt x="97" y="133"/>
                      <a:pt x="88" y="134"/>
                      <a:pt x="80" y="130"/>
                    </a:cubicBezTo>
                    <a:cubicBezTo>
                      <a:pt x="80" y="147"/>
                      <a:pt x="80" y="147"/>
                      <a:pt x="80" y="147"/>
                    </a:cubicBezTo>
                    <a:close/>
                    <a:moveTo>
                      <a:pt x="80" y="111"/>
                    </a:moveTo>
                    <a:cubicBezTo>
                      <a:pt x="80" y="96"/>
                      <a:pt x="80" y="96"/>
                      <a:pt x="80" y="96"/>
                    </a:cubicBezTo>
                    <a:cubicBezTo>
                      <a:pt x="107" y="96"/>
                      <a:pt x="107" y="96"/>
                      <a:pt x="107" y="96"/>
                    </a:cubicBezTo>
                    <a:cubicBezTo>
                      <a:pt x="106" y="100"/>
                      <a:pt x="104" y="105"/>
                      <a:pt x="103" y="109"/>
                    </a:cubicBezTo>
                    <a:cubicBezTo>
                      <a:pt x="102" y="112"/>
                      <a:pt x="99" y="111"/>
                      <a:pt x="96" y="111"/>
                    </a:cubicBezTo>
                    <a:cubicBezTo>
                      <a:pt x="80" y="111"/>
                      <a:pt x="80" y="111"/>
                      <a:pt x="80" y="111"/>
                    </a:cubicBezTo>
                    <a:close/>
                    <a:moveTo>
                      <a:pt x="80" y="86"/>
                    </a:moveTo>
                    <a:cubicBezTo>
                      <a:pt x="80" y="45"/>
                      <a:pt x="80" y="45"/>
                      <a:pt x="80" y="45"/>
                    </a:cubicBezTo>
                    <a:cubicBezTo>
                      <a:pt x="88" y="43"/>
                      <a:pt x="88" y="43"/>
                      <a:pt x="88" y="43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94" y="52"/>
                      <a:pt x="100" y="46"/>
                      <a:pt x="105" y="41"/>
                    </a:cubicBezTo>
                    <a:cubicBezTo>
                      <a:pt x="110" y="36"/>
                      <a:pt x="115" y="36"/>
                      <a:pt x="121" y="35"/>
                    </a:cubicBezTo>
                    <a:cubicBezTo>
                      <a:pt x="120" y="41"/>
                      <a:pt x="120" y="47"/>
                      <a:pt x="115" y="51"/>
                    </a:cubicBezTo>
                    <a:cubicBezTo>
                      <a:pt x="110" y="57"/>
                      <a:pt x="104" y="62"/>
                      <a:pt x="98" y="68"/>
                    </a:cubicBezTo>
                    <a:cubicBezTo>
                      <a:pt x="113" y="68"/>
                      <a:pt x="113" y="68"/>
                      <a:pt x="113" y="68"/>
                    </a:cubicBezTo>
                    <a:cubicBezTo>
                      <a:pt x="112" y="73"/>
                      <a:pt x="111" y="78"/>
                      <a:pt x="109" y="83"/>
                    </a:cubicBezTo>
                    <a:cubicBezTo>
                      <a:pt x="108" y="85"/>
                      <a:pt x="98" y="84"/>
                      <a:pt x="96" y="84"/>
                    </a:cubicBezTo>
                    <a:cubicBezTo>
                      <a:pt x="93" y="84"/>
                      <a:pt x="84" y="83"/>
                      <a:pt x="82" y="84"/>
                    </a:cubicBezTo>
                    <a:lnTo>
                      <a:pt x="80" y="86"/>
                    </a:lnTo>
                    <a:close/>
                    <a:moveTo>
                      <a:pt x="19" y="137"/>
                    </a:moveTo>
                    <a:cubicBezTo>
                      <a:pt x="24" y="142"/>
                      <a:pt x="24" y="142"/>
                      <a:pt x="24" y="142"/>
                    </a:cubicBezTo>
                    <a:cubicBezTo>
                      <a:pt x="50" y="116"/>
                      <a:pt x="50" y="116"/>
                      <a:pt x="50" y="116"/>
                    </a:cubicBezTo>
                    <a:cubicBezTo>
                      <a:pt x="54" y="131"/>
                      <a:pt x="66" y="143"/>
                      <a:pt x="80" y="147"/>
                    </a:cubicBezTo>
                    <a:cubicBezTo>
                      <a:pt x="80" y="130"/>
                      <a:pt x="80" y="130"/>
                      <a:pt x="80" y="130"/>
                    </a:cubicBezTo>
                    <a:cubicBezTo>
                      <a:pt x="73" y="127"/>
                      <a:pt x="67" y="120"/>
                      <a:pt x="67" y="111"/>
                    </a:cubicBezTo>
                    <a:cubicBezTo>
                      <a:pt x="80" y="111"/>
                      <a:pt x="80" y="111"/>
                      <a:pt x="80" y="111"/>
                    </a:cubicBezTo>
                    <a:cubicBezTo>
                      <a:pt x="80" y="96"/>
                      <a:pt x="80" y="96"/>
                      <a:pt x="80" y="96"/>
                    </a:cubicBezTo>
                    <a:cubicBezTo>
                      <a:pt x="70" y="96"/>
                      <a:pt x="70" y="96"/>
                      <a:pt x="70" y="96"/>
                    </a:cubicBezTo>
                    <a:cubicBezTo>
                      <a:pt x="80" y="86"/>
                      <a:pt x="80" y="86"/>
                      <a:pt x="80" y="86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73" y="47"/>
                      <a:pt x="73" y="47"/>
                      <a:pt x="73" y="47"/>
                    </a:cubicBezTo>
                    <a:cubicBezTo>
                      <a:pt x="71" y="48"/>
                      <a:pt x="72" y="59"/>
                      <a:pt x="72" y="61"/>
                    </a:cubicBezTo>
                    <a:cubicBezTo>
                      <a:pt x="72" y="63"/>
                      <a:pt x="74" y="72"/>
                      <a:pt x="72" y="74"/>
                    </a:cubicBezTo>
                    <a:cubicBezTo>
                      <a:pt x="68" y="78"/>
                      <a:pt x="64" y="82"/>
                      <a:pt x="60" y="86"/>
                    </a:cubicBezTo>
                    <a:cubicBezTo>
                      <a:pt x="60" y="49"/>
                      <a:pt x="60" y="49"/>
                      <a:pt x="60" y="49"/>
                    </a:cubicBezTo>
                    <a:cubicBezTo>
                      <a:pt x="56" y="50"/>
                      <a:pt x="51" y="52"/>
                      <a:pt x="47" y="53"/>
                    </a:cubicBezTo>
                    <a:cubicBezTo>
                      <a:pt x="44" y="54"/>
                      <a:pt x="45" y="57"/>
                      <a:pt x="45" y="60"/>
                    </a:cubicBezTo>
                    <a:cubicBezTo>
                      <a:pt x="45" y="70"/>
                      <a:pt x="45" y="80"/>
                      <a:pt x="45" y="89"/>
                    </a:cubicBezTo>
                    <a:cubicBezTo>
                      <a:pt x="26" y="88"/>
                      <a:pt x="17" y="66"/>
                      <a:pt x="29" y="51"/>
                    </a:cubicBezTo>
                    <a:cubicBezTo>
                      <a:pt x="29" y="51"/>
                      <a:pt x="29" y="51"/>
                      <a:pt x="29" y="51"/>
                    </a:cubicBezTo>
                    <a:cubicBezTo>
                      <a:pt x="36" y="42"/>
                      <a:pt x="48" y="40"/>
                      <a:pt x="59" y="38"/>
                    </a:cubicBezTo>
                    <a:cubicBezTo>
                      <a:pt x="66" y="36"/>
                      <a:pt x="73" y="34"/>
                      <a:pt x="80" y="32"/>
                    </a:cubicBezTo>
                    <a:cubicBezTo>
                      <a:pt x="80" y="17"/>
                      <a:pt x="80" y="17"/>
                      <a:pt x="80" y="17"/>
                    </a:cubicBezTo>
                    <a:cubicBezTo>
                      <a:pt x="71" y="19"/>
                      <a:pt x="62" y="21"/>
                      <a:pt x="52" y="24"/>
                    </a:cubicBezTo>
                    <a:cubicBezTo>
                      <a:pt x="36" y="28"/>
                      <a:pt x="19" y="32"/>
                      <a:pt x="11" y="49"/>
                    </a:cubicBezTo>
                    <a:cubicBezTo>
                      <a:pt x="0" y="73"/>
                      <a:pt x="16" y="100"/>
                      <a:pt x="40" y="106"/>
                    </a:cubicBezTo>
                    <a:cubicBezTo>
                      <a:pt x="14" y="132"/>
                      <a:pt x="14" y="132"/>
                      <a:pt x="14" y="132"/>
                    </a:cubicBezTo>
                    <a:lnTo>
                      <a:pt x="19" y="1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324"/>
              <p:cNvSpPr>
                <a:spLocks/>
              </p:cNvSpPr>
              <p:nvPr/>
            </p:nvSpPr>
            <p:spPr bwMode="auto">
              <a:xfrm>
                <a:off x="-2674938" y="6529388"/>
                <a:ext cx="60325" cy="192088"/>
              </a:xfrm>
              <a:custGeom>
                <a:avLst/>
                <a:gdLst>
                  <a:gd name="T0" fmla="*/ 16 w 16"/>
                  <a:gd name="T1" fmla="*/ 51 h 51"/>
                  <a:gd name="T2" fmla="*/ 16 w 16"/>
                  <a:gd name="T3" fmla="*/ 0 h 51"/>
                  <a:gd name="T4" fmla="*/ 8 w 16"/>
                  <a:gd name="T5" fmla="*/ 0 h 51"/>
                  <a:gd name="T6" fmla="*/ 0 w 16"/>
                  <a:gd name="T7" fmla="*/ 0 h 51"/>
                  <a:gd name="T8" fmla="*/ 0 w 16"/>
                  <a:gd name="T9" fmla="*/ 51 h 51"/>
                  <a:gd name="T10" fmla="*/ 8 w 16"/>
                  <a:gd name="T11" fmla="*/ 51 h 51"/>
                  <a:gd name="T12" fmla="*/ 16 w 16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51">
                    <a:moveTo>
                      <a:pt x="16" y="51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3" y="0"/>
                      <a:pt x="11" y="0"/>
                      <a:pt x="8" y="0"/>
                    </a:cubicBezTo>
                    <a:cubicBezTo>
                      <a:pt x="5" y="0"/>
                      <a:pt x="3" y="0"/>
                      <a:pt x="0" y="0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3" y="51"/>
                      <a:pt x="5" y="51"/>
                      <a:pt x="8" y="51"/>
                    </a:cubicBezTo>
                    <a:cubicBezTo>
                      <a:pt x="11" y="51"/>
                      <a:pt x="13" y="51"/>
                      <a:pt x="16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325"/>
              <p:cNvSpPr>
                <a:spLocks/>
              </p:cNvSpPr>
              <p:nvPr/>
            </p:nvSpPr>
            <p:spPr bwMode="auto">
              <a:xfrm>
                <a:off x="-2922588" y="6097588"/>
                <a:ext cx="555625" cy="412750"/>
              </a:xfrm>
              <a:custGeom>
                <a:avLst/>
                <a:gdLst>
                  <a:gd name="T0" fmla="*/ 148 w 148"/>
                  <a:gd name="T1" fmla="*/ 36 h 110"/>
                  <a:gd name="T2" fmla="*/ 138 w 148"/>
                  <a:gd name="T3" fmla="*/ 0 h 110"/>
                  <a:gd name="T4" fmla="*/ 106 w 148"/>
                  <a:gd name="T5" fmla="*/ 18 h 110"/>
                  <a:gd name="T6" fmla="*/ 74 w 148"/>
                  <a:gd name="T7" fmla="*/ 0 h 110"/>
                  <a:gd name="T8" fmla="*/ 42 w 148"/>
                  <a:gd name="T9" fmla="*/ 18 h 110"/>
                  <a:gd name="T10" fmla="*/ 10 w 148"/>
                  <a:gd name="T11" fmla="*/ 0 h 110"/>
                  <a:gd name="T12" fmla="*/ 0 w 148"/>
                  <a:gd name="T13" fmla="*/ 36 h 110"/>
                  <a:gd name="T14" fmla="*/ 66 w 148"/>
                  <a:gd name="T15" fmla="*/ 110 h 110"/>
                  <a:gd name="T16" fmla="*/ 74 w 148"/>
                  <a:gd name="T17" fmla="*/ 110 h 110"/>
                  <a:gd name="T18" fmla="*/ 82 w 148"/>
                  <a:gd name="T19" fmla="*/ 110 h 110"/>
                  <a:gd name="T20" fmla="*/ 148 w 148"/>
                  <a:gd name="T21" fmla="*/ 36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8" h="110">
                    <a:moveTo>
                      <a:pt x="148" y="36"/>
                    </a:moveTo>
                    <a:cubicBezTo>
                      <a:pt x="148" y="23"/>
                      <a:pt x="144" y="11"/>
                      <a:pt x="138" y="0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11"/>
                      <a:pt x="0" y="23"/>
                      <a:pt x="0" y="36"/>
                    </a:cubicBezTo>
                    <a:cubicBezTo>
                      <a:pt x="0" y="74"/>
                      <a:pt x="29" y="106"/>
                      <a:pt x="66" y="110"/>
                    </a:cubicBezTo>
                    <a:cubicBezTo>
                      <a:pt x="69" y="110"/>
                      <a:pt x="71" y="110"/>
                      <a:pt x="74" y="110"/>
                    </a:cubicBezTo>
                    <a:cubicBezTo>
                      <a:pt x="77" y="110"/>
                      <a:pt x="79" y="110"/>
                      <a:pt x="82" y="110"/>
                    </a:cubicBezTo>
                    <a:cubicBezTo>
                      <a:pt x="119" y="106"/>
                      <a:pt x="148" y="74"/>
                      <a:pt x="148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6" name="Freeform 326"/>
              <p:cNvSpPr>
                <a:spLocks/>
              </p:cNvSpPr>
              <p:nvPr/>
            </p:nvSpPr>
            <p:spPr bwMode="auto">
              <a:xfrm>
                <a:off x="-2806700" y="6537325"/>
                <a:ext cx="115887" cy="115888"/>
              </a:xfrm>
              <a:custGeom>
                <a:avLst/>
                <a:gdLst>
                  <a:gd name="T0" fmla="*/ 30 w 31"/>
                  <a:gd name="T1" fmla="*/ 29 h 31"/>
                  <a:gd name="T2" fmla="*/ 23 w 31"/>
                  <a:gd name="T3" fmla="*/ 8 h 31"/>
                  <a:gd name="T4" fmla="*/ 2 w 31"/>
                  <a:gd name="T5" fmla="*/ 1 h 31"/>
                  <a:gd name="T6" fmla="*/ 8 w 31"/>
                  <a:gd name="T7" fmla="*/ 23 h 31"/>
                  <a:gd name="T8" fmla="*/ 30 w 31"/>
                  <a:gd name="T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1">
                    <a:moveTo>
                      <a:pt x="30" y="29"/>
                    </a:moveTo>
                    <a:cubicBezTo>
                      <a:pt x="31" y="22"/>
                      <a:pt x="29" y="14"/>
                      <a:pt x="23" y="8"/>
                    </a:cubicBezTo>
                    <a:cubicBezTo>
                      <a:pt x="17" y="2"/>
                      <a:pt x="9" y="0"/>
                      <a:pt x="2" y="1"/>
                    </a:cubicBezTo>
                    <a:cubicBezTo>
                      <a:pt x="0" y="9"/>
                      <a:pt x="3" y="17"/>
                      <a:pt x="8" y="23"/>
                    </a:cubicBezTo>
                    <a:cubicBezTo>
                      <a:pt x="14" y="28"/>
                      <a:pt x="22" y="31"/>
                      <a:pt x="30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327"/>
              <p:cNvSpPr>
                <a:spLocks/>
              </p:cNvSpPr>
              <p:nvPr/>
            </p:nvSpPr>
            <p:spPr bwMode="auto">
              <a:xfrm>
                <a:off x="-2600325" y="6537325"/>
                <a:ext cx="115887" cy="115888"/>
              </a:xfrm>
              <a:custGeom>
                <a:avLst/>
                <a:gdLst>
                  <a:gd name="T0" fmla="*/ 23 w 31"/>
                  <a:gd name="T1" fmla="*/ 23 h 31"/>
                  <a:gd name="T2" fmla="*/ 29 w 31"/>
                  <a:gd name="T3" fmla="*/ 1 h 31"/>
                  <a:gd name="T4" fmla="*/ 8 w 31"/>
                  <a:gd name="T5" fmla="*/ 8 h 31"/>
                  <a:gd name="T6" fmla="*/ 1 w 31"/>
                  <a:gd name="T7" fmla="*/ 29 h 31"/>
                  <a:gd name="T8" fmla="*/ 23 w 31"/>
                  <a:gd name="T9" fmla="*/ 2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1">
                    <a:moveTo>
                      <a:pt x="23" y="23"/>
                    </a:moveTo>
                    <a:cubicBezTo>
                      <a:pt x="29" y="17"/>
                      <a:pt x="31" y="9"/>
                      <a:pt x="29" y="1"/>
                    </a:cubicBezTo>
                    <a:cubicBezTo>
                      <a:pt x="22" y="0"/>
                      <a:pt x="14" y="2"/>
                      <a:pt x="8" y="8"/>
                    </a:cubicBezTo>
                    <a:cubicBezTo>
                      <a:pt x="2" y="14"/>
                      <a:pt x="0" y="22"/>
                      <a:pt x="1" y="29"/>
                    </a:cubicBezTo>
                    <a:cubicBezTo>
                      <a:pt x="9" y="31"/>
                      <a:pt x="17" y="28"/>
                      <a:pt x="23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328"/>
              <p:cNvSpPr>
                <a:spLocks/>
              </p:cNvSpPr>
              <p:nvPr/>
            </p:nvSpPr>
            <p:spPr bwMode="auto">
              <a:xfrm>
                <a:off x="-2806700" y="6738938"/>
                <a:ext cx="322262" cy="95250"/>
              </a:xfrm>
              <a:custGeom>
                <a:avLst/>
                <a:gdLst>
                  <a:gd name="T0" fmla="*/ 51 w 86"/>
                  <a:gd name="T1" fmla="*/ 0 h 25"/>
                  <a:gd name="T2" fmla="*/ 43 w 86"/>
                  <a:gd name="T3" fmla="*/ 0 h 25"/>
                  <a:gd name="T4" fmla="*/ 35 w 86"/>
                  <a:gd name="T5" fmla="*/ 0 h 25"/>
                  <a:gd name="T6" fmla="*/ 0 w 86"/>
                  <a:gd name="T7" fmla="*/ 25 h 25"/>
                  <a:gd name="T8" fmla="*/ 86 w 86"/>
                  <a:gd name="T9" fmla="*/ 25 h 25"/>
                  <a:gd name="T10" fmla="*/ 51 w 86"/>
                  <a:gd name="T1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1" y="0"/>
                    </a:moveTo>
                    <a:cubicBezTo>
                      <a:pt x="48" y="0"/>
                      <a:pt x="46" y="0"/>
                      <a:pt x="43" y="0"/>
                    </a:cubicBezTo>
                    <a:cubicBezTo>
                      <a:pt x="40" y="0"/>
                      <a:pt x="38" y="0"/>
                      <a:pt x="35" y="0"/>
                    </a:cubicBezTo>
                    <a:cubicBezTo>
                      <a:pt x="15" y="2"/>
                      <a:pt x="0" y="13"/>
                      <a:pt x="0" y="25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86" y="13"/>
                      <a:pt x="71" y="2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329"/>
              <p:cNvSpPr>
                <a:spLocks/>
              </p:cNvSpPr>
              <p:nvPr/>
            </p:nvSpPr>
            <p:spPr bwMode="auto">
              <a:xfrm>
                <a:off x="-5410200" y="3240087"/>
                <a:ext cx="323850" cy="244475"/>
              </a:xfrm>
              <a:custGeom>
                <a:avLst/>
                <a:gdLst>
                  <a:gd name="T0" fmla="*/ 43 w 86"/>
                  <a:gd name="T1" fmla="*/ 0 h 65"/>
                  <a:gd name="T2" fmla="*/ 0 w 86"/>
                  <a:gd name="T3" fmla="*/ 44 h 65"/>
                  <a:gd name="T4" fmla="*/ 5 w 86"/>
                  <a:gd name="T5" fmla="*/ 64 h 65"/>
                  <a:gd name="T6" fmla="*/ 5 w 86"/>
                  <a:gd name="T7" fmla="*/ 53 h 65"/>
                  <a:gd name="T8" fmla="*/ 7 w 86"/>
                  <a:gd name="T9" fmla="*/ 47 h 65"/>
                  <a:gd name="T10" fmla="*/ 7 w 86"/>
                  <a:gd name="T11" fmla="*/ 44 h 65"/>
                  <a:gd name="T12" fmla="*/ 43 w 86"/>
                  <a:gd name="T13" fmla="*/ 7 h 65"/>
                  <a:gd name="T14" fmla="*/ 79 w 86"/>
                  <a:gd name="T15" fmla="*/ 44 h 65"/>
                  <a:gd name="T16" fmla="*/ 79 w 86"/>
                  <a:gd name="T17" fmla="*/ 47 h 65"/>
                  <a:gd name="T18" fmla="*/ 80 w 86"/>
                  <a:gd name="T19" fmla="*/ 53 h 65"/>
                  <a:gd name="T20" fmla="*/ 80 w 86"/>
                  <a:gd name="T21" fmla="*/ 65 h 65"/>
                  <a:gd name="T22" fmla="*/ 86 w 86"/>
                  <a:gd name="T23" fmla="*/ 44 h 65"/>
                  <a:gd name="T24" fmla="*/ 43 w 86"/>
                  <a:gd name="T2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6" h="65">
                    <a:moveTo>
                      <a:pt x="43" y="0"/>
                    </a:moveTo>
                    <a:cubicBezTo>
                      <a:pt x="19" y="0"/>
                      <a:pt x="0" y="20"/>
                      <a:pt x="0" y="44"/>
                    </a:cubicBezTo>
                    <a:cubicBezTo>
                      <a:pt x="0" y="51"/>
                      <a:pt x="1" y="58"/>
                      <a:pt x="5" y="64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1"/>
                      <a:pt x="6" y="49"/>
                      <a:pt x="7" y="47"/>
                    </a:cubicBezTo>
                    <a:cubicBezTo>
                      <a:pt x="7" y="46"/>
                      <a:pt x="7" y="45"/>
                      <a:pt x="7" y="44"/>
                    </a:cubicBezTo>
                    <a:cubicBezTo>
                      <a:pt x="7" y="24"/>
                      <a:pt x="23" y="7"/>
                      <a:pt x="43" y="7"/>
                    </a:cubicBezTo>
                    <a:cubicBezTo>
                      <a:pt x="63" y="7"/>
                      <a:pt x="79" y="24"/>
                      <a:pt x="79" y="44"/>
                    </a:cubicBezTo>
                    <a:cubicBezTo>
                      <a:pt x="79" y="45"/>
                      <a:pt x="79" y="46"/>
                      <a:pt x="79" y="47"/>
                    </a:cubicBezTo>
                    <a:cubicBezTo>
                      <a:pt x="80" y="49"/>
                      <a:pt x="80" y="51"/>
                      <a:pt x="80" y="53"/>
                    </a:cubicBezTo>
                    <a:cubicBezTo>
                      <a:pt x="80" y="65"/>
                      <a:pt x="80" y="65"/>
                      <a:pt x="80" y="65"/>
                    </a:cubicBezTo>
                    <a:cubicBezTo>
                      <a:pt x="84" y="58"/>
                      <a:pt x="86" y="51"/>
                      <a:pt x="86" y="44"/>
                    </a:cubicBezTo>
                    <a:cubicBezTo>
                      <a:pt x="86" y="20"/>
                      <a:pt x="67" y="0"/>
                      <a:pt x="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0" name="Freeform 330"/>
              <p:cNvSpPr>
                <a:spLocks/>
              </p:cNvSpPr>
              <p:nvPr/>
            </p:nvSpPr>
            <p:spPr bwMode="auto">
              <a:xfrm>
                <a:off x="-5383213" y="3405187"/>
                <a:ext cx="71437" cy="128588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2" y="3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331"/>
              <p:cNvSpPr>
                <a:spLocks/>
              </p:cNvSpPr>
              <p:nvPr/>
            </p:nvSpPr>
            <p:spPr bwMode="auto">
              <a:xfrm>
                <a:off x="-5187950" y="3405187"/>
                <a:ext cx="71437" cy="128588"/>
              </a:xfrm>
              <a:custGeom>
                <a:avLst/>
                <a:gdLst>
                  <a:gd name="T0" fmla="*/ 19 w 19"/>
                  <a:gd name="T1" fmla="*/ 25 h 34"/>
                  <a:gd name="T2" fmla="*/ 19 w 19"/>
                  <a:gd name="T3" fmla="*/ 20 h 34"/>
                  <a:gd name="T4" fmla="*/ 19 w 19"/>
                  <a:gd name="T5" fmla="*/ 9 h 34"/>
                  <a:gd name="T6" fmla="*/ 19 w 19"/>
                  <a:gd name="T7" fmla="*/ 8 h 34"/>
                  <a:gd name="T8" fmla="*/ 6 w 19"/>
                  <a:gd name="T9" fmla="*/ 0 h 34"/>
                  <a:gd name="T10" fmla="*/ 0 w 19"/>
                  <a:gd name="T11" fmla="*/ 0 h 34"/>
                  <a:gd name="T12" fmla="*/ 0 w 19"/>
                  <a:gd name="T13" fmla="*/ 34 h 34"/>
                  <a:gd name="T14" fmla="*/ 6 w 19"/>
                  <a:gd name="T15" fmla="*/ 34 h 34"/>
                  <a:gd name="T16" fmla="*/ 19 w 19"/>
                  <a:gd name="T17" fmla="*/ 2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19" y="25"/>
                    </a:move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3"/>
                      <a:pt x="13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3" y="34"/>
                      <a:pt x="19" y="30"/>
                      <a:pt x="1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 flipH="1">
              <a:off x="2287181" y="2991124"/>
              <a:ext cx="697359" cy="1492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700" b="1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Suitable for  categories </a:t>
              </a:r>
              <a:r>
                <a:rPr lang="id-ID" sz="70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business and personal presentation, eaque ipsa quae ab illo inventore veritatis et quasi architecto beatae</a:t>
              </a:r>
            </a:p>
          </p:txBody>
        </p:sp>
      </p:grpSp>
      <p:grpSp>
        <p:nvGrpSpPr>
          <p:cNvPr id="483" name="Group 482"/>
          <p:cNvGrpSpPr/>
          <p:nvPr/>
        </p:nvGrpSpPr>
        <p:grpSpPr>
          <a:xfrm>
            <a:off x="5276291" y="3359414"/>
            <a:ext cx="5448245" cy="1498928"/>
            <a:chOff x="5276291" y="3526841"/>
            <a:chExt cx="5448245" cy="1498928"/>
          </a:xfrm>
        </p:grpSpPr>
        <p:grpSp>
          <p:nvGrpSpPr>
            <p:cNvPr id="362" name="Group 361"/>
            <p:cNvGrpSpPr/>
            <p:nvPr/>
          </p:nvGrpSpPr>
          <p:grpSpPr>
            <a:xfrm>
              <a:off x="9892072" y="3526841"/>
              <a:ext cx="832464" cy="1296463"/>
              <a:chOff x="9879825" y="3150065"/>
              <a:chExt cx="832464" cy="1296463"/>
            </a:xfrm>
            <a:solidFill>
              <a:schemeClr val="accent2"/>
            </a:solidFill>
          </p:grpSpPr>
          <p:sp>
            <p:nvSpPr>
              <p:cNvPr id="365" name="Oval 28"/>
              <p:cNvSpPr>
                <a:spLocks noChangeArrowheads="1"/>
              </p:cNvSpPr>
              <p:nvPr/>
            </p:nvSpPr>
            <p:spPr bwMode="auto">
              <a:xfrm>
                <a:off x="10546252" y="3818767"/>
                <a:ext cx="166037" cy="1683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Oval 29"/>
              <p:cNvSpPr>
                <a:spLocks noChangeArrowheads="1"/>
              </p:cNvSpPr>
              <p:nvPr/>
            </p:nvSpPr>
            <p:spPr bwMode="auto">
              <a:xfrm>
                <a:off x="10493939" y="4064413"/>
                <a:ext cx="168313" cy="1683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Oval 30"/>
              <p:cNvSpPr>
                <a:spLocks noChangeArrowheads="1"/>
              </p:cNvSpPr>
              <p:nvPr/>
            </p:nvSpPr>
            <p:spPr bwMode="auto">
              <a:xfrm>
                <a:off x="10355194" y="4278215"/>
                <a:ext cx="168313" cy="16831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Oval 38"/>
              <p:cNvSpPr>
                <a:spLocks noChangeArrowheads="1"/>
              </p:cNvSpPr>
              <p:nvPr/>
            </p:nvSpPr>
            <p:spPr bwMode="auto">
              <a:xfrm>
                <a:off x="9879825" y="3150065"/>
                <a:ext cx="168313" cy="1705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Oval 39"/>
              <p:cNvSpPr>
                <a:spLocks noChangeArrowheads="1"/>
              </p:cNvSpPr>
              <p:nvPr/>
            </p:nvSpPr>
            <p:spPr bwMode="auto">
              <a:xfrm>
                <a:off x="10161862" y="3211477"/>
                <a:ext cx="168313" cy="16603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Oval 40"/>
              <p:cNvSpPr>
                <a:spLocks noChangeArrowheads="1"/>
              </p:cNvSpPr>
              <p:nvPr/>
            </p:nvSpPr>
            <p:spPr bwMode="auto">
              <a:xfrm>
                <a:off x="10352920" y="3350221"/>
                <a:ext cx="168313" cy="16603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Oval 41"/>
              <p:cNvSpPr>
                <a:spLocks noChangeArrowheads="1"/>
              </p:cNvSpPr>
              <p:nvPr/>
            </p:nvSpPr>
            <p:spPr bwMode="auto">
              <a:xfrm>
                <a:off x="10498488" y="3573121"/>
                <a:ext cx="168313" cy="1683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33" name="Group 432"/>
            <p:cNvGrpSpPr/>
            <p:nvPr/>
          </p:nvGrpSpPr>
          <p:grpSpPr>
            <a:xfrm>
              <a:off x="7333529" y="4441223"/>
              <a:ext cx="1050815" cy="584546"/>
              <a:chOff x="9265711" y="4064413"/>
              <a:chExt cx="1050815" cy="584546"/>
            </a:xfrm>
            <a:solidFill>
              <a:schemeClr val="accent2"/>
            </a:solidFill>
          </p:grpSpPr>
          <p:sp>
            <p:nvSpPr>
              <p:cNvPr id="434" name="Oval 26"/>
              <p:cNvSpPr>
                <a:spLocks noChangeArrowheads="1"/>
              </p:cNvSpPr>
              <p:nvPr/>
            </p:nvSpPr>
            <p:spPr bwMode="auto">
              <a:xfrm>
                <a:off x="9879825" y="4480646"/>
                <a:ext cx="168313" cy="16831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Oval 31"/>
              <p:cNvSpPr>
                <a:spLocks noChangeArrowheads="1"/>
              </p:cNvSpPr>
              <p:nvPr/>
            </p:nvSpPr>
            <p:spPr bwMode="auto">
              <a:xfrm>
                <a:off x="10150489" y="4419234"/>
                <a:ext cx="166037" cy="16831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Oval 32"/>
              <p:cNvSpPr>
                <a:spLocks noChangeArrowheads="1"/>
              </p:cNvSpPr>
              <p:nvPr/>
            </p:nvSpPr>
            <p:spPr bwMode="auto">
              <a:xfrm>
                <a:off x="9265711" y="4064413"/>
                <a:ext cx="168313" cy="16831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Oval 33"/>
              <p:cNvSpPr>
                <a:spLocks noChangeArrowheads="1"/>
              </p:cNvSpPr>
              <p:nvPr/>
            </p:nvSpPr>
            <p:spPr bwMode="auto">
              <a:xfrm>
                <a:off x="9413552" y="4278215"/>
                <a:ext cx="166037" cy="16831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Oval 34"/>
              <p:cNvSpPr>
                <a:spLocks noChangeArrowheads="1"/>
              </p:cNvSpPr>
              <p:nvPr/>
            </p:nvSpPr>
            <p:spPr bwMode="auto">
              <a:xfrm>
                <a:off x="9609159" y="4419234"/>
                <a:ext cx="166037" cy="16831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68" name="Group 467"/>
            <p:cNvGrpSpPr/>
            <p:nvPr/>
          </p:nvGrpSpPr>
          <p:grpSpPr>
            <a:xfrm>
              <a:off x="5276291" y="3589806"/>
              <a:ext cx="554975" cy="775603"/>
              <a:chOff x="6809656" y="4701283"/>
              <a:chExt cx="554975" cy="775603"/>
            </a:xfrm>
            <a:solidFill>
              <a:schemeClr val="accent2"/>
            </a:solidFill>
          </p:grpSpPr>
          <p:sp>
            <p:nvSpPr>
              <p:cNvPr id="453" name="Oval 27"/>
              <p:cNvSpPr>
                <a:spLocks noChangeArrowheads="1"/>
              </p:cNvSpPr>
              <p:nvPr/>
            </p:nvSpPr>
            <p:spPr bwMode="auto">
              <a:xfrm>
                <a:off x="6809656" y="5308573"/>
                <a:ext cx="168313" cy="16831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Oval 35"/>
              <p:cNvSpPr>
                <a:spLocks noChangeArrowheads="1"/>
              </p:cNvSpPr>
              <p:nvPr/>
            </p:nvSpPr>
            <p:spPr bwMode="auto">
              <a:xfrm>
                <a:off x="6855146" y="5062927"/>
                <a:ext cx="168313" cy="16831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Oval 36"/>
              <p:cNvSpPr>
                <a:spLocks noChangeArrowheads="1"/>
              </p:cNvSpPr>
              <p:nvPr/>
            </p:nvSpPr>
            <p:spPr bwMode="auto">
              <a:xfrm>
                <a:off x="7002987" y="4840027"/>
                <a:ext cx="166037" cy="166039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Oval 37"/>
              <p:cNvSpPr>
                <a:spLocks noChangeArrowheads="1"/>
              </p:cNvSpPr>
              <p:nvPr/>
            </p:nvSpPr>
            <p:spPr bwMode="auto">
              <a:xfrm>
                <a:off x="7198594" y="4701283"/>
                <a:ext cx="166037" cy="16603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69" name="Content Placeholder 2"/>
          <p:cNvSpPr txBox="1">
            <a:spLocks/>
          </p:cNvSpPr>
          <p:nvPr/>
        </p:nvSpPr>
        <p:spPr>
          <a:xfrm>
            <a:off x="3111056" y="5008518"/>
            <a:ext cx="2031754" cy="6593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/>
              <a:t>Menggunakan program aplikasi yang telah dibuat berdasarkan keperluan khusus, misal: petugas entri, dll</a:t>
            </a:r>
          </a:p>
          <a:p>
            <a:pPr algn="l"/>
            <a:endParaRPr lang="en-US" sz="140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72" name="Content Placeholder 2"/>
          <p:cNvSpPr txBox="1">
            <a:spLocks/>
          </p:cNvSpPr>
          <p:nvPr/>
        </p:nvSpPr>
        <p:spPr>
          <a:xfrm>
            <a:off x="5274498" y="3036158"/>
            <a:ext cx="1694713" cy="3155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40000"/>
              </a:lnSpc>
            </a:pPr>
            <a:r>
              <a:rPr lang="en-US" sz="1800" b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Programmer</a:t>
            </a:r>
          </a:p>
        </p:txBody>
      </p:sp>
      <p:sp>
        <p:nvSpPr>
          <p:cNvPr id="473" name="Content Placeholder 2"/>
          <p:cNvSpPr txBox="1">
            <a:spLocks/>
          </p:cNvSpPr>
          <p:nvPr/>
        </p:nvSpPr>
        <p:spPr>
          <a:xfrm>
            <a:off x="7289862" y="3021322"/>
            <a:ext cx="1492068" cy="3155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40000"/>
              </a:lnSpc>
            </a:pPr>
            <a:r>
              <a:rPr lang="en-US" sz="1800" b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 Mahir</a:t>
            </a:r>
          </a:p>
        </p:txBody>
      </p:sp>
      <p:sp>
        <p:nvSpPr>
          <p:cNvPr id="474" name="Content Placeholder 2"/>
          <p:cNvSpPr txBox="1">
            <a:spLocks/>
          </p:cNvSpPr>
          <p:nvPr/>
        </p:nvSpPr>
        <p:spPr>
          <a:xfrm>
            <a:off x="9234288" y="3019310"/>
            <a:ext cx="1927969" cy="3155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40000"/>
              </a:lnSpc>
            </a:pPr>
            <a:r>
              <a:rPr lang="en-US" sz="1800" b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 Khusus</a:t>
            </a:r>
          </a:p>
        </p:txBody>
      </p:sp>
      <p:sp>
        <p:nvSpPr>
          <p:cNvPr id="459" name="Content Placeholder 2"/>
          <p:cNvSpPr txBox="1">
            <a:spLocks/>
          </p:cNvSpPr>
          <p:nvPr/>
        </p:nvSpPr>
        <p:spPr>
          <a:xfrm>
            <a:off x="3413306" y="2988788"/>
            <a:ext cx="1496229" cy="3155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40000"/>
              </a:lnSpc>
            </a:pPr>
            <a:r>
              <a:rPr lang="en-US" sz="1800" b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 Biasa</a:t>
            </a:r>
          </a:p>
        </p:txBody>
      </p:sp>
      <p:sp>
        <p:nvSpPr>
          <p:cNvPr id="460" name="Content Placeholder 2"/>
          <p:cNvSpPr txBox="1">
            <a:spLocks/>
          </p:cNvSpPr>
          <p:nvPr/>
        </p:nvSpPr>
        <p:spPr>
          <a:xfrm>
            <a:off x="5427195" y="5074953"/>
            <a:ext cx="1513976" cy="6593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0800" lvl="1" algn="l"/>
            <a:r>
              <a:rPr lang="en-US" sz="1400">
                <a:solidFill>
                  <a:schemeClr val="tx1"/>
                </a:solidFill>
              </a:rPr>
              <a:t>Menggunakan VB, Java, PHP, dll</a:t>
            </a:r>
          </a:p>
          <a:p>
            <a:pPr algn="l"/>
            <a:endParaRPr lang="en-US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64" name="Content Placeholder 2"/>
          <p:cNvSpPr txBox="1">
            <a:spLocks/>
          </p:cNvSpPr>
          <p:nvPr/>
        </p:nvSpPr>
        <p:spPr>
          <a:xfrm>
            <a:off x="7217292" y="5073025"/>
            <a:ext cx="1928292" cy="6593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tabLst>
                <a:tab pos="0" algn="l"/>
              </a:tabLst>
            </a:pPr>
            <a:r>
              <a:rPr lang="en-US" sz="1400">
                <a:solidFill>
                  <a:schemeClr val="tx1"/>
                </a:solidFill>
              </a:rPr>
              <a:t>Mengakses database secara langsung menggunakan bahasa SQL utk eksplorasi data</a:t>
            </a:r>
          </a:p>
          <a:p>
            <a:pPr algn="l"/>
            <a:endParaRPr lang="en-US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65" name="Content Placeholder 2"/>
          <p:cNvSpPr txBox="1">
            <a:spLocks/>
          </p:cNvSpPr>
          <p:nvPr/>
        </p:nvSpPr>
        <p:spPr>
          <a:xfrm>
            <a:off x="9410252" y="5089894"/>
            <a:ext cx="2505081" cy="6593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0800" lvl="1" algn="l"/>
            <a:r>
              <a:rPr lang="en-US" sz="1400">
                <a:solidFill>
                  <a:schemeClr val="tx1"/>
                </a:solidFill>
              </a:rPr>
              <a:t>User mahir yang menulis program aplikasi khusus yang tidak termasuk program aplikasi database pada umumnya</a:t>
            </a:r>
          </a:p>
          <a:p>
            <a:pPr algn="l"/>
            <a:endParaRPr lang="en-US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66" name="Picture 4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467" name="Rectangle 466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5494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25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25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25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25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25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25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25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25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25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25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25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25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25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25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25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25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25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25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25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25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25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25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25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25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469" grpId="0"/>
      <p:bldP spid="472" grpId="0"/>
      <p:bldP spid="473" grpId="0"/>
      <p:bldP spid="474" grpId="0"/>
      <p:bldP spid="459" grpId="0"/>
      <p:bldP spid="460" grpId="0"/>
      <p:bldP spid="464" grpId="0"/>
      <p:bldP spid="465" grpId="0"/>
      <p:bldP spid="46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DML: Penghapusan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B78-A12D-49B6-9548-7CB505C392C7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DELETE FROM table-name </a:t>
            </a:r>
          </a:p>
          <a:p>
            <a:pPr marL="0" indent="0">
              <a:buNone/>
            </a:pPr>
            <a:r>
              <a:rPr lang="en-US"/>
              <a:t>...  [WHERE  search-condition ]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DELETE FROM Diklat;</a:t>
            </a:r>
          </a:p>
          <a:p>
            <a:pPr marL="0" indent="0">
              <a:buNone/>
            </a:pPr>
            <a:r>
              <a:rPr lang="en-US" cap="small"/>
              <a:t>DELETE FROM Diklat WHERE Klasifikasi = ‘Statistik’;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516380" y="-120296"/>
            <a:ext cx="1070484" cy="540565"/>
            <a:chOff x="11516380" y="-120296"/>
            <a:chExt cx="1070484" cy="540565"/>
          </a:xfrm>
        </p:grpSpPr>
        <p:sp>
          <p:nvSpPr>
            <p:cNvPr id="9" name="Flowchart: Stored Data 8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516380" y="112492"/>
              <a:ext cx="551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70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281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DML: Pencarian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B78-A12D-49B6-9548-7CB505C392C7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SELECT  [ ALL  | DISTINCT ] select-list </a:t>
            </a:r>
          </a:p>
          <a:p>
            <a:pPr marL="0" indent="0">
              <a:buNone/>
            </a:pPr>
            <a:r>
              <a:rPr lang="en-US"/>
              <a:t>...  FROM  table-list</a:t>
            </a:r>
          </a:p>
          <a:p>
            <a:pPr marL="0" indent="0">
              <a:buNone/>
            </a:pPr>
            <a:r>
              <a:rPr lang="en-US"/>
              <a:t>...[ WHERE  search-condition ]</a:t>
            </a:r>
          </a:p>
          <a:p>
            <a:pPr marL="0" indent="0">
              <a:buNone/>
            </a:pPr>
            <a:r>
              <a:rPr lang="en-US"/>
              <a:t>...[ GROUP  BY  column-name | alias | function  ... ]</a:t>
            </a:r>
          </a:p>
          <a:p>
            <a:pPr marL="0" indent="0">
              <a:buNone/>
            </a:pPr>
            <a:r>
              <a:rPr lang="en-US"/>
              <a:t>...[ HAVING  search-condition ]</a:t>
            </a:r>
          </a:p>
          <a:p>
            <a:pPr marL="0" indent="0">
              <a:buNone/>
            </a:pPr>
            <a:r>
              <a:rPr lang="en-US"/>
              <a:t>...[ ORDER  BY  { expression | integer } [ ASC | DESC ], ... ]</a:t>
            </a:r>
          </a:p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516380" y="-120296"/>
            <a:ext cx="1070484" cy="540565"/>
            <a:chOff x="11516380" y="-120296"/>
            <a:chExt cx="1070484" cy="540565"/>
          </a:xfrm>
        </p:grpSpPr>
        <p:sp>
          <p:nvSpPr>
            <p:cNvPr id="9" name="Flowchart: Stored Data 8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516380" y="112492"/>
              <a:ext cx="551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71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780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DML: Pencarian Data (Agregat)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B78-A12D-49B6-9548-7CB505C392C7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AVG</a:t>
            </a:r>
          </a:p>
          <a:p>
            <a:r>
              <a:rPr lang="en-US"/>
              <a:t>COUNT</a:t>
            </a:r>
          </a:p>
          <a:p>
            <a:r>
              <a:rPr lang="en-US"/>
              <a:t>MAX</a:t>
            </a:r>
          </a:p>
          <a:p>
            <a:r>
              <a:rPr lang="en-US"/>
              <a:t>MIN</a:t>
            </a:r>
          </a:p>
          <a:p>
            <a:r>
              <a:rPr lang="en-US"/>
              <a:t>SUM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516380" y="-120296"/>
            <a:ext cx="1070484" cy="540565"/>
            <a:chOff x="11516380" y="-120296"/>
            <a:chExt cx="1070484" cy="540565"/>
          </a:xfrm>
        </p:grpSpPr>
        <p:sp>
          <p:nvSpPr>
            <p:cNvPr id="9" name="Flowchart: Stored Data 8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516380" y="112492"/>
              <a:ext cx="551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72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045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507789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3395999" y="4211549"/>
            <a:ext cx="5400000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15274" y="4365112"/>
            <a:ext cx="558072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id-ID" sz="3600" b="1" dirty="0" smtClean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TERIMA KASIH</a:t>
            </a:r>
            <a:endParaRPr lang="id-ID" sz="3600" b="1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846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7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Sistem Pengelola Basis Data (DBMS)</a:t>
            </a:r>
          </a:p>
        </p:txBody>
      </p:sp>
      <p:pic>
        <p:nvPicPr>
          <p:cNvPr id="60422" name="Picture 6" descr="C01NF07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/>
          <a:srcRect l="11586" b="23008"/>
          <a:stretch/>
        </p:blipFill>
        <p:spPr>
          <a:xfrm>
            <a:off x="2817594" y="1814374"/>
            <a:ext cx="7545606" cy="3672027"/>
          </a:xfrm>
        </p:spPr>
      </p:pic>
      <p:sp>
        <p:nvSpPr>
          <p:cNvPr id="9" name="TextBox 8"/>
          <p:cNvSpPr txBox="1"/>
          <p:nvPr/>
        </p:nvSpPr>
        <p:spPr>
          <a:xfrm>
            <a:off x="4133850" y="4900196"/>
            <a:ext cx="229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B78-A12D-49B6-9548-7CB505C392C7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750035" y="5276850"/>
            <a:ext cx="2202273" cy="1169338"/>
            <a:chOff x="1226034" y="5276850"/>
            <a:chExt cx="2202273" cy="1169338"/>
          </a:xfrm>
        </p:grpSpPr>
        <p:pic>
          <p:nvPicPr>
            <p:cNvPr id="3075" name="Picture 3" descr="C:\Program Files (x86)\Microsoft Office\MEDIA\CAGCAT10\j0195384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623025" y="5624096"/>
              <a:ext cx="805282" cy="822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Up Arrow 3"/>
            <p:cNvSpPr/>
            <p:nvPr/>
          </p:nvSpPr>
          <p:spPr>
            <a:xfrm>
              <a:off x="2725100" y="5276850"/>
              <a:ext cx="576900" cy="24564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26034" y="5731014"/>
              <a:ext cx="1358705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/>
                <a:t>Programmer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59596" y="1270000"/>
            <a:ext cx="2443733" cy="1701800"/>
            <a:chOff x="3835595" y="1270000"/>
            <a:chExt cx="2443733" cy="1701800"/>
          </a:xfrm>
        </p:grpSpPr>
        <p:pic>
          <p:nvPicPr>
            <p:cNvPr id="3077" name="Picture 5" descr="C:\Users\Pegawai\AppData\Local\Microsoft\Windows\INetCache\IE\QVAJ226B\MC900295757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1270000"/>
              <a:ext cx="1173928" cy="116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Up-Down Arrow 2"/>
            <p:cNvSpPr/>
            <p:nvPr/>
          </p:nvSpPr>
          <p:spPr>
            <a:xfrm>
              <a:off x="5692364" y="2438400"/>
              <a:ext cx="251236" cy="53340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835595" y="1379716"/>
              <a:ext cx="1236236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/>
                <a:t>User mahir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689899" y="5327650"/>
            <a:ext cx="2477637" cy="1248946"/>
            <a:chOff x="5165898" y="5327650"/>
            <a:chExt cx="2477637" cy="1248946"/>
          </a:xfrm>
        </p:grpSpPr>
        <p:sp>
          <p:nvSpPr>
            <p:cNvPr id="18" name="Up Arrow 17"/>
            <p:cNvSpPr/>
            <p:nvPr/>
          </p:nvSpPr>
          <p:spPr>
            <a:xfrm>
              <a:off x="5391798" y="5327650"/>
              <a:ext cx="576900" cy="24564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8" name="Picture 6" descr="C:\Users\Pegawai\AppData\Local\Microsoft\Windows\INetCache\IE\SHIC3451\MM900356776[1].gif"/>
            <p:cNvPicPr>
              <a:picLocks noChangeAspect="1" noChangeArrowheads="1" noCrop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5898" y="5624096"/>
              <a:ext cx="10287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6307913" y="5722144"/>
              <a:ext cx="133562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/>
                <a:t>User khusus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477000" y="3866874"/>
            <a:ext cx="1422400" cy="1371877"/>
            <a:chOff x="4953000" y="3866873"/>
            <a:chExt cx="1422400" cy="1371877"/>
          </a:xfrm>
        </p:grpSpPr>
        <p:sp>
          <p:nvSpPr>
            <p:cNvPr id="5" name="Rectangle 4"/>
            <p:cNvSpPr/>
            <p:nvPr/>
          </p:nvSpPr>
          <p:spPr>
            <a:xfrm>
              <a:off x="4953000" y="4705073"/>
              <a:ext cx="1422400" cy="5336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Aplikasi khusus</a:t>
              </a:r>
            </a:p>
          </p:txBody>
        </p:sp>
        <p:cxnSp>
          <p:nvCxnSpPr>
            <p:cNvPr id="13" name="Straight Arrow Connector 12"/>
            <p:cNvCxnSpPr>
              <a:endCxn id="5" idx="0"/>
            </p:cNvCxnSpPr>
            <p:nvPr/>
          </p:nvCxnSpPr>
          <p:spPr>
            <a:xfrm>
              <a:off x="5664200" y="3866873"/>
              <a:ext cx="0" cy="83820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905000" y="1669535"/>
            <a:ext cx="1167307" cy="3035539"/>
            <a:chOff x="380999" y="1669534"/>
            <a:chExt cx="1167307" cy="3035539"/>
          </a:xfrm>
        </p:grpSpPr>
        <p:pic>
          <p:nvPicPr>
            <p:cNvPr id="30" name="Picture 2" descr="C:\Program Files (x86)\Microsoft Office\MEDIA\CAGCAT10\j0292020.wm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2286000"/>
              <a:ext cx="883135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C:\Program Files (x86)\Microsoft Office\MEDIA\CAGCAT10\j0292020.wm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99" y="3866873"/>
              <a:ext cx="883135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Rectangle 31"/>
            <p:cNvSpPr/>
            <p:nvPr/>
          </p:nvSpPr>
          <p:spPr>
            <a:xfrm>
              <a:off x="380999" y="1669534"/>
              <a:ext cx="1167307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/>
                <a:t>User Biasa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647229" y="112491"/>
            <a:ext cx="420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579DA54-78A2-44D3-84F9-6343F6896AE5}" type="slidenum">
              <a:rPr lang="id-ID" sz="140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id-ID" sz="14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35" name="Flowchart: Stored Data 34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24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Tahap Pembangunan Database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B78-A12D-49B6-9548-7CB505C392C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0" y="1218472"/>
            <a:ext cx="6248400" cy="5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6959600" y="1167672"/>
            <a:ext cx="2806700" cy="889728"/>
          </a:xfrm>
          <a:prstGeom prst="wedgeRectCallout">
            <a:avLst>
              <a:gd name="adj1" fmla="val -75463"/>
              <a:gd name="adj2" fmla="val -1065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/>
              <a:t>memodelkan fakta/obyek/ konsep menurut fungsi &amp; aliran data yang mendukung fungsi tsb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6959600" y="2399572"/>
            <a:ext cx="3073400" cy="978628"/>
          </a:xfrm>
          <a:prstGeom prst="wedgeRectCallout">
            <a:avLst>
              <a:gd name="adj1" fmla="val -9854"/>
              <a:gd name="adj2" fmla="val 999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/>
              <a:t>mempelajari berbagai obyek/fakta/ konsep dg suatu pemodelan data shg organisasi mampu menyajikan informasi spt yg diharapkan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7092950" y="5410200"/>
            <a:ext cx="2806700" cy="774700"/>
          </a:xfrm>
          <a:prstGeom prst="wedgeRectCallout">
            <a:avLst>
              <a:gd name="adj1" fmla="val -77725"/>
              <a:gd name="adj2" fmla="val 1619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/>
              <a:t>menerapkan hasil pemodelan data ke dalam bentuk database secara fisik dgn DBMS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93506"/>
            <a:ext cx="420762" cy="3144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9092" y="6505203"/>
            <a:ext cx="165070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Badan Pusat Statisik</a:t>
            </a:r>
            <a:endParaRPr lang="id-ID" sz="1400">
              <a:solidFill>
                <a:schemeClr val="bg1"/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647229" y="112491"/>
            <a:ext cx="420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579DA54-78A2-44D3-84F9-6343F6896AE5}" type="slidenum">
              <a:rPr lang="id-ID" sz="140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id-ID" sz="14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16" name="Flowchart: Stored Data 15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8579DA54-78A2-44D3-84F9-6343F6896AE5}" type="slidenum">
                <a:rPr lang="id-ID" sz="140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fld>
              <a:endParaRPr lang="id-ID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867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7909</TotalTime>
  <Words>8777</Words>
  <Application>Microsoft Office PowerPoint</Application>
  <PresentationFormat>Widescreen</PresentationFormat>
  <Paragraphs>1254</Paragraphs>
  <Slides>73</Slides>
  <Notes>44</Notes>
  <HiddenSlides>1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6" baseType="lpstr">
      <vt:lpstr>Arial</vt:lpstr>
      <vt:lpstr>ArialMT</vt:lpstr>
      <vt:lpstr>Calibri</vt:lpstr>
      <vt:lpstr>Calibri Light</vt:lpstr>
      <vt:lpstr>Courier New</vt:lpstr>
      <vt:lpstr>FontAwesome</vt:lpstr>
      <vt:lpstr>Open Sans Light</vt:lpstr>
      <vt:lpstr>Roboto</vt:lpstr>
      <vt:lpstr>Times New Roman</vt:lpstr>
      <vt:lpstr>Wingdings</vt:lpstr>
      <vt:lpstr>Wingdings-Regular</vt:lpstr>
      <vt:lpstr>Office Theme</vt:lpstr>
      <vt:lpstr>Worksheet</vt:lpstr>
      <vt:lpstr>PowerPoint Presentation</vt:lpstr>
      <vt:lpstr>PowerPoint Presentation</vt:lpstr>
      <vt:lpstr>Sistem Pengelola Basis Data (DBMS)</vt:lpstr>
      <vt:lpstr>Arsitektur ANSI-SPARC</vt:lpstr>
      <vt:lpstr>Arsitektur Database</vt:lpstr>
      <vt:lpstr>Contoh Pemetaan Skema</vt:lpstr>
      <vt:lpstr>PowerPoint Presentation</vt:lpstr>
      <vt:lpstr>Sistem Pengelola Basis Data (DBMS)</vt:lpstr>
      <vt:lpstr>Tahap Pembangunan Database</vt:lpstr>
      <vt:lpstr>PowerPoint Presentation</vt:lpstr>
      <vt:lpstr>DRE dgn Notasi Hoffer-Prescott-McFadden</vt:lpstr>
      <vt:lpstr>Perancangan Lojik</vt:lpstr>
      <vt:lpstr>Perancangan Database</vt:lpstr>
      <vt:lpstr>PowerPoint Presentation</vt:lpstr>
      <vt:lpstr>Notasi Model Relasi Entitas</vt:lpstr>
      <vt:lpstr>Tipe dan Instansiasi Entitas</vt:lpstr>
      <vt:lpstr>Berbagai Tipe Entitas (1)</vt:lpstr>
      <vt:lpstr>Berbagai Tipe Entitas (2)</vt:lpstr>
      <vt:lpstr>Atribut Entitas</vt:lpstr>
      <vt:lpstr>Contoh Atribut</vt:lpstr>
      <vt:lpstr>Jenis Atribut: Atribut Komposit</vt:lpstr>
      <vt:lpstr>Jenis Atribut: Atribut Bernilai Tunggal</vt:lpstr>
      <vt:lpstr>Jenis Atribut: Atribut Multi Nilai</vt:lpstr>
      <vt:lpstr>Tipe dan Instansiasi Relasi</vt:lpstr>
      <vt:lpstr>Kardinaliti Relasi</vt:lpstr>
      <vt:lpstr>Notasi Kardinaliti Relasi</vt:lpstr>
      <vt:lpstr>Jenis Kardinaliti Relasi</vt:lpstr>
      <vt:lpstr>Konversi M:M ke Entitas Asosiasi </vt:lpstr>
      <vt:lpstr>Jenis Relasi</vt:lpstr>
      <vt:lpstr>Contoh Jenis Relasi</vt:lpstr>
      <vt:lpstr>Perancangan Konseptual</vt:lpstr>
      <vt:lpstr>Sifat-Sifat Tabel</vt:lpstr>
      <vt:lpstr>Key Relasional: Superkey (Kunci Super)</vt:lpstr>
      <vt:lpstr>Key Relasional: Candidate Key</vt:lpstr>
      <vt:lpstr>Key Relasional: Foreign Key (Kunci Tamu)</vt:lpstr>
      <vt:lpstr>Integritas Data</vt:lpstr>
      <vt:lpstr>PowerPoint Presentation</vt:lpstr>
      <vt:lpstr>Penulisan Struktur/Skema Tabel</vt:lpstr>
      <vt:lpstr>1. Pemetaan Entitas Kuat</vt:lpstr>
      <vt:lpstr>2. Pemetaan Entitas lemah</vt:lpstr>
      <vt:lpstr>3.1 Pemetaan Relasi Binary 1:1</vt:lpstr>
      <vt:lpstr>4. Pemetaan Relasi Binary 1:M</vt:lpstr>
      <vt:lpstr>5. Pemetaan Relasi Binary M:M</vt:lpstr>
      <vt:lpstr>6. Pemetaan Relasi Unary 1:1</vt:lpstr>
      <vt:lpstr>7. Pemetaan Relasi Unary 1:M</vt:lpstr>
      <vt:lpstr>8. Pemetaan Relasi Unary M:M</vt:lpstr>
      <vt:lpstr>9. Pemetaan Relasi Ternary (n-ary)</vt:lpstr>
      <vt:lpstr>Normalisasi Tabel</vt:lpstr>
      <vt:lpstr>Ketergantungan Fungsional</vt:lpstr>
      <vt:lpstr>Normalisasi: 1NF</vt:lpstr>
      <vt:lpstr>Normalisasi: 2NF</vt:lpstr>
      <vt:lpstr>Normalisasi: 3NF</vt:lpstr>
      <vt:lpstr>Penghitungan Volume Data</vt:lpstr>
      <vt:lpstr>Perancangan Kolom: Tipe Data String</vt:lpstr>
      <vt:lpstr>Perancangan Kolom: Tipe Data Angka</vt:lpstr>
      <vt:lpstr>Perancangan Kolom: Tipe Data Tanggal</vt:lpstr>
      <vt:lpstr>PowerPoint Presentation</vt:lpstr>
      <vt:lpstr>Pembuatan Indeks</vt:lpstr>
      <vt:lpstr>Contoh B+-Tree Indeks</vt:lpstr>
      <vt:lpstr>Gunakan Indeks Untuk…</vt:lpstr>
      <vt:lpstr>Perancangan Fisik</vt:lpstr>
      <vt:lpstr>Tipe Data SQL Standar</vt:lpstr>
      <vt:lpstr>Bahasa Kueri SQL</vt:lpstr>
      <vt:lpstr>Buat dan Hapus Domain</vt:lpstr>
      <vt:lpstr>Buat Tabel</vt:lpstr>
      <vt:lpstr>Ubah Definisi Tabel</vt:lpstr>
      <vt:lpstr>Hapus Tabel</vt:lpstr>
      <vt:lpstr>DML: Penambahan Data</vt:lpstr>
      <vt:lpstr>DML: Pengubahan Data</vt:lpstr>
      <vt:lpstr>DML: Penghapusan Data</vt:lpstr>
      <vt:lpstr>DML: Pencarian Data</vt:lpstr>
      <vt:lpstr>DML: Pencarian Data (Agregat)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Dedi Juniadi</dc:creator>
  <cp:lastModifiedBy>jimm</cp:lastModifiedBy>
  <cp:revision>577</cp:revision>
  <cp:lastPrinted>2016-12-08T06:57:41Z</cp:lastPrinted>
  <dcterms:created xsi:type="dcterms:W3CDTF">2014-11-14T15:21:24Z</dcterms:created>
  <dcterms:modified xsi:type="dcterms:W3CDTF">2019-12-09T02:48:29Z</dcterms:modified>
</cp:coreProperties>
</file>