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8.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26" r:id="rId1"/>
    <p:sldMasterId id="2147484039" r:id="rId2"/>
    <p:sldMasterId id="2147484115" r:id="rId3"/>
    <p:sldMasterId id="2147484130" r:id="rId4"/>
    <p:sldMasterId id="2147484142" r:id="rId5"/>
    <p:sldMasterId id="2147484160" r:id="rId6"/>
    <p:sldMasterId id="2147484178" r:id="rId7"/>
    <p:sldMasterId id="2147484196" r:id="rId8"/>
    <p:sldMasterId id="2147484208" r:id="rId9"/>
  </p:sldMasterIdLst>
  <p:notesMasterIdLst>
    <p:notesMasterId r:id="rId61"/>
  </p:notesMasterIdLst>
  <p:handoutMasterIdLst>
    <p:handoutMasterId r:id="rId62"/>
  </p:handoutMasterIdLst>
  <p:sldIdLst>
    <p:sldId id="307" r:id="rId10"/>
    <p:sldId id="309" r:id="rId11"/>
    <p:sldId id="310" r:id="rId12"/>
    <p:sldId id="337" r:id="rId13"/>
    <p:sldId id="320" r:id="rId14"/>
    <p:sldId id="384" r:id="rId15"/>
    <p:sldId id="385" r:id="rId16"/>
    <p:sldId id="386" r:id="rId17"/>
    <p:sldId id="387" r:id="rId18"/>
    <p:sldId id="388" r:id="rId19"/>
    <p:sldId id="389" r:id="rId20"/>
    <p:sldId id="390" r:id="rId21"/>
    <p:sldId id="357" r:id="rId22"/>
    <p:sldId id="358" r:id="rId23"/>
    <p:sldId id="359" r:id="rId24"/>
    <p:sldId id="353" r:id="rId25"/>
    <p:sldId id="354" r:id="rId26"/>
    <p:sldId id="355" r:id="rId27"/>
    <p:sldId id="356" r:id="rId28"/>
    <p:sldId id="335" r:id="rId29"/>
    <p:sldId id="325" r:id="rId30"/>
    <p:sldId id="326" r:id="rId31"/>
    <p:sldId id="360" r:id="rId32"/>
    <p:sldId id="361" r:id="rId33"/>
    <p:sldId id="362" r:id="rId34"/>
    <p:sldId id="363" r:id="rId35"/>
    <p:sldId id="364" r:id="rId36"/>
    <p:sldId id="365" r:id="rId37"/>
    <p:sldId id="290" r:id="rId38"/>
    <p:sldId id="366" r:id="rId39"/>
    <p:sldId id="367" r:id="rId40"/>
    <p:sldId id="368" r:id="rId41"/>
    <p:sldId id="369" r:id="rId42"/>
    <p:sldId id="370" r:id="rId43"/>
    <p:sldId id="371" r:id="rId44"/>
    <p:sldId id="372" r:id="rId45"/>
    <p:sldId id="373" r:id="rId46"/>
    <p:sldId id="374" r:id="rId47"/>
    <p:sldId id="375" r:id="rId48"/>
    <p:sldId id="378" r:id="rId49"/>
    <p:sldId id="376" r:id="rId50"/>
    <p:sldId id="379" r:id="rId51"/>
    <p:sldId id="380" r:id="rId52"/>
    <p:sldId id="381" r:id="rId53"/>
    <p:sldId id="382" r:id="rId54"/>
    <p:sldId id="383" r:id="rId55"/>
    <p:sldId id="377" r:id="rId56"/>
    <p:sldId id="333" r:id="rId57"/>
    <p:sldId id="334" r:id="rId58"/>
    <p:sldId id="349" r:id="rId59"/>
    <p:sldId id="276" r:id="rId60"/>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570"/>
    <a:srgbClr val="002F8D"/>
    <a:srgbClr val="002A7C"/>
    <a:srgbClr val="003295"/>
    <a:srgbClr val="72A7F6"/>
    <a:srgbClr val="FDC529"/>
    <a:srgbClr val="52C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54"/>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C1F44-29FF-4BBE-84F7-EDE6D81335E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891DE77A-2D93-4F51-8961-28A30FE84826}">
      <dgm:prSet custT="1"/>
      <dgm:spPr/>
      <dgm:t>
        <a:bodyPr/>
        <a:lstStyle/>
        <a:p>
          <a:pPr>
            <a:buFont typeface="Calibri" panose="020F0502020204030204" pitchFamily="34" charset="0"/>
            <a:buChar char="-"/>
          </a:pPr>
          <a:r>
            <a:rPr lang="id-ID" sz="2800" b="1" dirty="0"/>
            <a:t>Ekspektasi masyarakat tinggi thd penyelenggaraan negara – </a:t>
          </a:r>
          <a:endParaRPr lang="en-US" sz="2800" b="1" dirty="0"/>
        </a:p>
      </dgm:t>
    </dgm:pt>
    <dgm:pt modelId="{A039C35C-2EF1-4F8C-86C8-1389C0B92989}" type="parTrans" cxnId="{A12CB7F8-059F-4A67-A075-D8FB826E6F34}">
      <dgm:prSet/>
      <dgm:spPr/>
      <dgm:t>
        <a:bodyPr/>
        <a:lstStyle/>
        <a:p>
          <a:endParaRPr lang="en-US" sz="2800" b="1"/>
        </a:p>
      </dgm:t>
    </dgm:pt>
    <dgm:pt modelId="{92DEEFBB-DC4C-4709-984C-7136E8ABE777}" type="sibTrans" cxnId="{A12CB7F8-059F-4A67-A075-D8FB826E6F34}">
      <dgm:prSet/>
      <dgm:spPr/>
      <dgm:t>
        <a:bodyPr/>
        <a:lstStyle/>
        <a:p>
          <a:endParaRPr lang="en-US" sz="2800" b="1"/>
        </a:p>
      </dgm:t>
    </dgm:pt>
    <dgm:pt modelId="{76A7591C-3A49-423A-918A-5842C2109AB5}">
      <dgm:prSet custT="1"/>
      <dgm:spPr/>
      <dgm:t>
        <a:bodyPr/>
        <a:lstStyle/>
        <a:p>
          <a:pPr>
            <a:buFont typeface="Calibri" panose="020F0502020204030204" pitchFamily="34" charset="0"/>
            <a:buChar char="-"/>
          </a:pPr>
          <a:r>
            <a:rPr lang="id-ID" sz="2800" b="1" dirty="0"/>
            <a:t>Perlu etika thd publik</a:t>
          </a:r>
          <a:endParaRPr lang="en-US" sz="2800" b="1" dirty="0"/>
        </a:p>
      </dgm:t>
    </dgm:pt>
    <dgm:pt modelId="{2704313C-CF5C-4530-A4FA-90FBC8545903}" type="parTrans" cxnId="{F6374466-F688-428D-86FE-C05F891274E7}">
      <dgm:prSet/>
      <dgm:spPr/>
      <dgm:t>
        <a:bodyPr/>
        <a:lstStyle/>
        <a:p>
          <a:endParaRPr lang="en-US" sz="2800" b="1"/>
        </a:p>
      </dgm:t>
    </dgm:pt>
    <dgm:pt modelId="{1E65FB80-49A8-46B3-88E6-2CF61A2E14B6}" type="sibTrans" cxnId="{F6374466-F688-428D-86FE-C05F891274E7}">
      <dgm:prSet/>
      <dgm:spPr/>
      <dgm:t>
        <a:bodyPr/>
        <a:lstStyle/>
        <a:p>
          <a:endParaRPr lang="en-US" sz="2800" b="1"/>
        </a:p>
      </dgm:t>
    </dgm:pt>
    <dgm:pt modelId="{8DC27EC6-117B-477B-8035-DCABCCFE6E7F}">
      <dgm:prSet custT="1"/>
      <dgm:spPr/>
      <dgm:t>
        <a:bodyPr/>
        <a:lstStyle/>
        <a:p>
          <a:pPr>
            <a:buFont typeface="Calibri" panose="020F0502020204030204" pitchFamily="34" charset="0"/>
            <a:buChar char="-"/>
          </a:pPr>
          <a:r>
            <a:rPr lang="id-ID" sz="2800" b="1" dirty="0"/>
            <a:t>perilaku yg d tunjukkan – </a:t>
          </a:r>
          <a:endParaRPr lang="en-US" sz="2800" b="1" dirty="0"/>
        </a:p>
      </dgm:t>
    </dgm:pt>
    <dgm:pt modelId="{EE3A84FF-60C0-4F9C-AC6D-A4F3EE60C65C}" type="parTrans" cxnId="{8D4077E1-A8F8-45CB-9A8F-5B74D338F0A9}">
      <dgm:prSet/>
      <dgm:spPr/>
      <dgm:t>
        <a:bodyPr/>
        <a:lstStyle/>
        <a:p>
          <a:endParaRPr lang="en-US" sz="2800" b="1"/>
        </a:p>
      </dgm:t>
    </dgm:pt>
    <dgm:pt modelId="{1B9EED6D-7CF1-4252-B69B-BC66F9BD8BA1}" type="sibTrans" cxnId="{8D4077E1-A8F8-45CB-9A8F-5B74D338F0A9}">
      <dgm:prSet/>
      <dgm:spPr/>
      <dgm:t>
        <a:bodyPr/>
        <a:lstStyle/>
        <a:p>
          <a:endParaRPr lang="en-US" sz="2800" b="1"/>
        </a:p>
      </dgm:t>
    </dgm:pt>
    <dgm:pt modelId="{FE69ECB1-BD2A-4263-9DD4-5986F2AF70C2}">
      <dgm:prSet custT="1"/>
      <dgm:spPr/>
      <dgm:t>
        <a:bodyPr/>
        <a:lstStyle/>
        <a:p>
          <a:pPr>
            <a:buFont typeface="Calibri" panose="020F0502020204030204" pitchFamily="34" charset="0"/>
            <a:buChar char="-"/>
          </a:pPr>
          <a:r>
            <a:rPr lang="id-ID" sz="2800" b="1" dirty="0"/>
            <a:t>hilang kepercayaan – </a:t>
          </a:r>
          <a:endParaRPr lang="en-US" sz="2800" b="1" dirty="0"/>
        </a:p>
      </dgm:t>
    </dgm:pt>
    <dgm:pt modelId="{5DA311A3-4299-4B1C-9C7C-69FA2851696E}" type="parTrans" cxnId="{D7B42510-C9D6-4642-9C5D-505939B9BC92}">
      <dgm:prSet/>
      <dgm:spPr/>
      <dgm:t>
        <a:bodyPr/>
        <a:lstStyle/>
        <a:p>
          <a:endParaRPr lang="en-US" sz="2800" b="1"/>
        </a:p>
      </dgm:t>
    </dgm:pt>
    <dgm:pt modelId="{082A90E6-A324-44D5-B371-62C9DD8F4D36}" type="sibTrans" cxnId="{D7B42510-C9D6-4642-9C5D-505939B9BC92}">
      <dgm:prSet/>
      <dgm:spPr/>
      <dgm:t>
        <a:bodyPr/>
        <a:lstStyle/>
        <a:p>
          <a:endParaRPr lang="en-US" sz="2800" b="1"/>
        </a:p>
      </dgm:t>
    </dgm:pt>
    <dgm:pt modelId="{4ADBE1FE-B749-4597-93BB-34ED22C14BA0}">
      <dgm:prSet custT="1"/>
      <dgm:spPr/>
      <dgm:t>
        <a:bodyPr/>
        <a:lstStyle/>
        <a:p>
          <a:pPr>
            <a:buFont typeface="Calibri" panose="020F0502020204030204" pitchFamily="34" charset="0"/>
            <a:buChar char="-"/>
          </a:pPr>
          <a:r>
            <a:rPr lang="id-ID" sz="2800" b="1" dirty="0"/>
            <a:t>jadi beban hidup masyarakat – </a:t>
          </a:r>
          <a:endParaRPr lang="en-US" sz="2800" b="1" dirty="0"/>
        </a:p>
      </dgm:t>
    </dgm:pt>
    <dgm:pt modelId="{DA1ADDB6-3C9C-41AC-92A5-C8AAB014874C}" type="parTrans" cxnId="{8F5BD0D6-75AA-409E-93D2-89B89998CDCB}">
      <dgm:prSet/>
      <dgm:spPr/>
      <dgm:t>
        <a:bodyPr/>
        <a:lstStyle/>
        <a:p>
          <a:endParaRPr lang="en-US" sz="2800" b="1"/>
        </a:p>
      </dgm:t>
    </dgm:pt>
    <dgm:pt modelId="{68B638CB-E563-4BB3-A27A-A6C6A93E8742}" type="sibTrans" cxnId="{8F5BD0D6-75AA-409E-93D2-89B89998CDCB}">
      <dgm:prSet/>
      <dgm:spPr/>
      <dgm:t>
        <a:bodyPr/>
        <a:lstStyle/>
        <a:p>
          <a:endParaRPr lang="en-US" sz="2800" b="1"/>
        </a:p>
      </dgm:t>
    </dgm:pt>
    <dgm:pt modelId="{7D6F6817-7B3C-435E-A6EC-96D403605E7B}">
      <dgm:prSet custT="1"/>
      <dgm:spPr/>
      <dgm:t>
        <a:bodyPr/>
        <a:lstStyle/>
        <a:p>
          <a:pPr>
            <a:buFont typeface="Calibri" panose="020F0502020204030204" pitchFamily="34" charset="0"/>
            <a:buChar char="-"/>
          </a:pPr>
          <a:r>
            <a:rPr lang="id-ID" sz="2800" b="1" dirty="0"/>
            <a:t>bukan jadi solusi permasalahan masyarakat</a:t>
          </a:r>
          <a:endParaRPr lang="en-US" sz="2800" b="1" dirty="0"/>
        </a:p>
      </dgm:t>
    </dgm:pt>
    <dgm:pt modelId="{BCDE96B2-75F0-4AAC-92DA-D59417219AC0}" type="parTrans" cxnId="{BDD7CDC1-FDA9-409B-A919-267C1CF1F6FC}">
      <dgm:prSet/>
      <dgm:spPr/>
      <dgm:t>
        <a:bodyPr/>
        <a:lstStyle/>
        <a:p>
          <a:endParaRPr lang="en-US" sz="2800" b="1"/>
        </a:p>
      </dgm:t>
    </dgm:pt>
    <dgm:pt modelId="{9D9402DC-8E87-47B7-B5F1-4084E9D08452}" type="sibTrans" cxnId="{BDD7CDC1-FDA9-409B-A919-267C1CF1F6FC}">
      <dgm:prSet/>
      <dgm:spPr/>
      <dgm:t>
        <a:bodyPr/>
        <a:lstStyle/>
        <a:p>
          <a:endParaRPr lang="en-US" sz="2800" b="1"/>
        </a:p>
      </dgm:t>
    </dgm:pt>
    <dgm:pt modelId="{9BB18163-1A49-43F8-A30B-B79C9613D597}" type="pres">
      <dgm:prSet presAssocID="{37EC1F44-29FF-4BBE-84F7-EDE6D81335EF}" presName="linear" presStyleCnt="0">
        <dgm:presLayoutVars>
          <dgm:animLvl val="lvl"/>
          <dgm:resizeHandles val="exact"/>
        </dgm:presLayoutVars>
      </dgm:prSet>
      <dgm:spPr/>
      <dgm:t>
        <a:bodyPr/>
        <a:lstStyle/>
        <a:p>
          <a:endParaRPr lang="id-ID"/>
        </a:p>
      </dgm:t>
    </dgm:pt>
    <dgm:pt modelId="{6608DD76-4F9F-49DC-A221-97ED264F9C3C}" type="pres">
      <dgm:prSet presAssocID="{891DE77A-2D93-4F51-8961-28A30FE84826}" presName="parentText" presStyleLbl="node1" presStyleIdx="0" presStyleCnt="6">
        <dgm:presLayoutVars>
          <dgm:chMax val="0"/>
          <dgm:bulletEnabled val="1"/>
        </dgm:presLayoutVars>
      </dgm:prSet>
      <dgm:spPr/>
      <dgm:t>
        <a:bodyPr/>
        <a:lstStyle/>
        <a:p>
          <a:endParaRPr lang="id-ID"/>
        </a:p>
      </dgm:t>
    </dgm:pt>
    <dgm:pt modelId="{100C68DB-5238-40E3-AD08-17576AE3494F}" type="pres">
      <dgm:prSet presAssocID="{92DEEFBB-DC4C-4709-984C-7136E8ABE777}" presName="spacer" presStyleCnt="0"/>
      <dgm:spPr/>
    </dgm:pt>
    <dgm:pt modelId="{D51484E9-08A3-4D51-B976-44D706EF3097}" type="pres">
      <dgm:prSet presAssocID="{8DC27EC6-117B-477B-8035-DCABCCFE6E7F}" presName="parentText" presStyleLbl="node1" presStyleIdx="1" presStyleCnt="6">
        <dgm:presLayoutVars>
          <dgm:chMax val="0"/>
          <dgm:bulletEnabled val="1"/>
        </dgm:presLayoutVars>
      </dgm:prSet>
      <dgm:spPr/>
      <dgm:t>
        <a:bodyPr/>
        <a:lstStyle/>
        <a:p>
          <a:endParaRPr lang="id-ID"/>
        </a:p>
      </dgm:t>
    </dgm:pt>
    <dgm:pt modelId="{70573804-9AB7-4073-B7F7-20B77A64AE01}" type="pres">
      <dgm:prSet presAssocID="{1B9EED6D-7CF1-4252-B69B-BC66F9BD8BA1}" presName="spacer" presStyleCnt="0"/>
      <dgm:spPr/>
    </dgm:pt>
    <dgm:pt modelId="{FCC7625D-8784-4677-977F-9DD515CAC021}" type="pres">
      <dgm:prSet presAssocID="{FE69ECB1-BD2A-4263-9DD4-5986F2AF70C2}" presName="parentText" presStyleLbl="node1" presStyleIdx="2" presStyleCnt="6">
        <dgm:presLayoutVars>
          <dgm:chMax val="0"/>
          <dgm:bulletEnabled val="1"/>
        </dgm:presLayoutVars>
      </dgm:prSet>
      <dgm:spPr/>
      <dgm:t>
        <a:bodyPr/>
        <a:lstStyle/>
        <a:p>
          <a:endParaRPr lang="id-ID"/>
        </a:p>
      </dgm:t>
    </dgm:pt>
    <dgm:pt modelId="{206FB78F-B8C0-4906-9BF3-3A520C928725}" type="pres">
      <dgm:prSet presAssocID="{082A90E6-A324-44D5-B371-62C9DD8F4D36}" presName="spacer" presStyleCnt="0"/>
      <dgm:spPr/>
    </dgm:pt>
    <dgm:pt modelId="{267D5608-E0D0-4E65-879C-28DA31015371}" type="pres">
      <dgm:prSet presAssocID="{4ADBE1FE-B749-4597-93BB-34ED22C14BA0}" presName="parentText" presStyleLbl="node1" presStyleIdx="3" presStyleCnt="6">
        <dgm:presLayoutVars>
          <dgm:chMax val="0"/>
          <dgm:bulletEnabled val="1"/>
        </dgm:presLayoutVars>
      </dgm:prSet>
      <dgm:spPr/>
      <dgm:t>
        <a:bodyPr/>
        <a:lstStyle/>
        <a:p>
          <a:endParaRPr lang="id-ID"/>
        </a:p>
      </dgm:t>
    </dgm:pt>
    <dgm:pt modelId="{87DB2FAA-390B-44A7-82BC-174C64D1C0E5}" type="pres">
      <dgm:prSet presAssocID="{68B638CB-E563-4BB3-A27A-A6C6A93E8742}" presName="spacer" presStyleCnt="0"/>
      <dgm:spPr/>
    </dgm:pt>
    <dgm:pt modelId="{FA6815E3-5E44-47D7-BBD1-095E4CF5406E}" type="pres">
      <dgm:prSet presAssocID="{7D6F6817-7B3C-435E-A6EC-96D403605E7B}" presName="parentText" presStyleLbl="node1" presStyleIdx="4" presStyleCnt="6">
        <dgm:presLayoutVars>
          <dgm:chMax val="0"/>
          <dgm:bulletEnabled val="1"/>
        </dgm:presLayoutVars>
      </dgm:prSet>
      <dgm:spPr/>
      <dgm:t>
        <a:bodyPr/>
        <a:lstStyle/>
        <a:p>
          <a:endParaRPr lang="id-ID"/>
        </a:p>
      </dgm:t>
    </dgm:pt>
    <dgm:pt modelId="{34D1B22F-D879-4F24-9A2A-21D63B235A36}" type="pres">
      <dgm:prSet presAssocID="{9D9402DC-8E87-47B7-B5F1-4084E9D08452}" presName="spacer" presStyleCnt="0"/>
      <dgm:spPr/>
    </dgm:pt>
    <dgm:pt modelId="{4BFE1B67-4BC8-420A-AD82-43933FA307CB}" type="pres">
      <dgm:prSet presAssocID="{76A7591C-3A49-423A-918A-5842C2109AB5}" presName="parentText" presStyleLbl="node1" presStyleIdx="5" presStyleCnt="6">
        <dgm:presLayoutVars>
          <dgm:chMax val="0"/>
          <dgm:bulletEnabled val="1"/>
        </dgm:presLayoutVars>
      </dgm:prSet>
      <dgm:spPr/>
      <dgm:t>
        <a:bodyPr/>
        <a:lstStyle/>
        <a:p>
          <a:endParaRPr lang="id-ID"/>
        </a:p>
      </dgm:t>
    </dgm:pt>
  </dgm:ptLst>
  <dgm:cxnLst>
    <dgm:cxn modelId="{713B82C5-1ACC-4172-B853-B6217E51048B}" type="presOf" srcId="{FE69ECB1-BD2A-4263-9DD4-5986F2AF70C2}" destId="{FCC7625D-8784-4677-977F-9DD515CAC021}" srcOrd="0" destOrd="0" presId="urn:microsoft.com/office/officeart/2005/8/layout/vList2"/>
    <dgm:cxn modelId="{109D22AC-43B8-477D-AF0F-842D5BFEE32B}" type="presOf" srcId="{891DE77A-2D93-4F51-8961-28A30FE84826}" destId="{6608DD76-4F9F-49DC-A221-97ED264F9C3C}" srcOrd="0" destOrd="0" presId="urn:microsoft.com/office/officeart/2005/8/layout/vList2"/>
    <dgm:cxn modelId="{5ED7F01F-E62F-4261-82D3-027E2E9BF9AA}" type="presOf" srcId="{8DC27EC6-117B-477B-8035-DCABCCFE6E7F}" destId="{D51484E9-08A3-4D51-B976-44D706EF3097}" srcOrd="0" destOrd="0" presId="urn:microsoft.com/office/officeart/2005/8/layout/vList2"/>
    <dgm:cxn modelId="{8F5BD0D6-75AA-409E-93D2-89B89998CDCB}" srcId="{37EC1F44-29FF-4BBE-84F7-EDE6D81335EF}" destId="{4ADBE1FE-B749-4597-93BB-34ED22C14BA0}" srcOrd="3" destOrd="0" parTransId="{DA1ADDB6-3C9C-41AC-92A5-C8AAB014874C}" sibTransId="{68B638CB-E563-4BB3-A27A-A6C6A93E8742}"/>
    <dgm:cxn modelId="{D7B42510-C9D6-4642-9C5D-505939B9BC92}" srcId="{37EC1F44-29FF-4BBE-84F7-EDE6D81335EF}" destId="{FE69ECB1-BD2A-4263-9DD4-5986F2AF70C2}" srcOrd="2" destOrd="0" parTransId="{5DA311A3-4299-4B1C-9C7C-69FA2851696E}" sibTransId="{082A90E6-A324-44D5-B371-62C9DD8F4D36}"/>
    <dgm:cxn modelId="{A12CB7F8-059F-4A67-A075-D8FB826E6F34}" srcId="{37EC1F44-29FF-4BBE-84F7-EDE6D81335EF}" destId="{891DE77A-2D93-4F51-8961-28A30FE84826}" srcOrd="0" destOrd="0" parTransId="{A039C35C-2EF1-4F8C-86C8-1389C0B92989}" sibTransId="{92DEEFBB-DC4C-4709-984C-7136E8ABE777}"/>
    <dgm:cxn modelId="{8D4077E1-A8F8-45CB-9A8F-5B74D338F0A9}" srcId="{37EC1F44-29FF-4BBE-84F7-EDE6D81335EF}" destId="{8DC27EC6-117B-477B-8035-DCABCCFE6E7F}" srcOrd="1" destOrd="0" parTransId="{EE3A84FF-60C0-4F9C-AC6D-A4F3EE60C65C}" sibTransId="{1B9EED6D-7CF1-4252-B69B-BC66F9BD8BA1}"/>
    <dgm:cxn modelId="{4613A236-8986-450E-8DEA-4C5ED73E14CB}" type="presOf" srcId="{7D6F6817-7B3C-435E-A6EC-96D403605E7B}" destId="{FA6815E3-5E44-47D7-BBD1-095E4CF5406E}" srcOrd="0" destOrd="0" presId="urn:microsoft.com/office/officeart/2005/8/layout/vList2"/>
    <dgm:cxn modelId="{F6374466-F688-428D-86FE-C05F891274E7}" srcId="{37EC1F44-29FF-4BBE-84F7-EDE6D81335EF}" destId="{76A7591C-3A49-423A-918A-5842C2109AB5}" srcOrd="5" destOrd="0" parTransId="{2704313C-CF5C-4530-A4FA-90FBC8545903}" sibTransId="{1E65FB80-49A8-46B3-88E6-2CF61A2E14B6}"/>
    <dgm:cxn modelId="{86F83B63-0074-44BE-866F-D0178E2A7014}" type="presOf" srcId="{4ADBE1FE-B749-4597-93BB-34ED22C14BA0}" destId="{267D5608-E0D0-4E65-879C-28DA31015371}" srcOrd="0" destOrd="0" presId="urn:microsoft.com/office/officeart/2005/8/layout/vList2"/>
    <dgm:cxn modelId="{48263B10-1E64-4B67-900F-17C10FC130D3}" type="presOf" srcId="{76A7591C-3A49-423A-918A-5842C2109AB5}" destId="{4BFE1B67-4BC8-420A-AD82-43933FA307CB}" srcOrd="0" destOrd="0" presId="urn:microsoft.com/office/officeart/2005/8/layout/vList2"/>
    <dgm:cxn modelId="{BDD7CDC1-FDA9-409B-A919-267C1CF1F6FC}" srcId="{37EC1F44-29FF-4BBE-84F7-EDE6D81335EF}" destId="{7D6F6817-7B3C-435E-A6EC-96D403605E7B}" srcOrd="4" destOrd="0" parTransId="{BCDE96B2-75F0-4AAC-92DA-D59417219AC0}" sibTransId="{9D9402DC-8E87-47B7-B5F1-4084E9D08452}"/>
    <dgm:cxn modelId="{5A6B8D08-325E-47DC-888D-54852D97AD32}" type="presOf" srcId="{37EC1F44-29FF-4BBE-84F7-EDE6D81335EF}" destId="{9BB18163-1A49-43F8-A30B-B79C9613D597}" srcOrd="0" destOrd="0" presId="urn:microsoft.com/office/officeart/2005/8/layout/vList2"/>
    <dgm:cxn modelId="{CE6FAE52-2AAC-46F0-89B2-076D9605BBE1}" type="presParOf" srcId="{9BB18163-1A49-43F8-A30B-B79C9613D597}" destId="{6608DD76-4F9F-49DC-A221-97ED264F9C3C}" srcOrd="0" destOrd="0" presId="urn:microsoft.com/office/officeart/2005/8/layout/vList2"/>
    <dgm:cxn modelId="{5D2DA9AF-89E7-4D2C-B817-ED22DF623CD7}" type="presParOf" srcId="{9BB18163-1A49-43F8-A30B-B79C9613D597}" destId="{100C68DB-5238-40E3-AD08-17576AE3494F}" srcOrd="1" destOrd="0" presId="urn:microsoft.com/office/officeart/2005/8/layout/vList2"/>
    <dgm:cxn modelId="{FCC65DD5-F729-4DCE-93DA-9E68D1E62E86}" type="presParOf" srcId="{9BB18163-1A49-43F8-A30B-B79C9613D597}" destId="{D51484E9-08A3-4D51-B976-44D706EF3097}" srcOrd="2" destOrd="0" presId="urn:microsoft.com/office/officeart/2005/8/layout/vList2"/>
    <dgm:cxn modelId="{37907545-76B8-4BCA-B1BD-D5FF9F3B2687}" type="presParOf" srcId="{9BB18163-1A49-43F8-A30B-B79C9613D597}" destId="{70573804-9AB7-4073-B7F7-20B77A64AE01}" srcOrd="3" destOrd="0" presId="urn:microsoft.com/office/officeart/2005/8/layout/vList2"/>
    <dgm:cxn modelId="{DE622698-2A3E-482B-8AD5-3D5B47DAAE9F}" type="presParOf" srcId="{9BB18163-1A49-43F8-A30B-B79C9613D597}" destId="{FCC7625D-8784-4677-977F-9DD515CAC021}" srcOrd="4" destOrd="0" presId="urn:microsoft.com/office/officeart/2005/8/layout/vList2"/>
    <dgm:cxn modelId="{F3454A75-00EA-4907-98B1-3701816A7DAF}" type="presParOf" srcId="{9BB18163-1A49-43F8-A30B-B79C9613D597}" destId="{206FB78F-B8C0-4906-9BF3-3A520C928725}" srcOrd="5" destOrd="0" presId="urn:microsoft.com/office/officeart/2005/8/layout/vList2"/>
    <dgm:cxn modelId="{A5F4F349-37D1-40FA-AC12-045EABE16524}" type="presParOf" srcId="{9BB18163-1A49-43F8-A30B-B79C9613D597}" destId="{267D5608-E0D0-4E65-879C-28DA31015371}" srcOrd="6" destOrd="0" presId="urn:microsoft.com/office/officeart/2005/8/layout/vList2"/>
    <dgm:cxn modelId="{0FBD285A-71B5-4CE3-9B90-72FF6DAA0822}" type="presParOf" srcId="{9BB18163-1A49-43F8-A30B-B79C9613D597}" destId="{87DB2FAA-390B-44A7-82BC-174C64D1C0E5}" srcOrd="7" destOrd="0" presId="urn:microsoft.com/office/officeart/2005/8/layout/vList2"/>
    <dgm:cxn modelId="{3892D36F-6C97-477B-8291-1FDDE39A5B23}" type="presParOf" srcId="{9BB18163-1A49-43F8-A30B-B79C9613D597}" destId="{FA6815E3-5E44-47D7-BBD1-095E4CF5406E}" srcOrd="8" destOrd="0" presId="urn:microsoft.com/office/officeart/2005/8/layout/vList2"/>
    <dgm:cxn modelId="{2121E215-C753-4DE7-9FD9-C6242EB37447}" type="presParOf" srcId="{9BB18163-1A49-43F8-A30B-B79C9613D597}" destId="{34D1B22F-D879-4F24-9A2A-21D63B235A36}" srcOrd="9" destOrd="0" presId="urn:microsoft.com/office/officeart/2005/8/layout/vList2"/>
    <dgm:cxn modelId="{16B81ADA-CCA3-439F-9C1C-A18D2B677A11}" type="presParOf" srcId="{9BB18163-1A49-43F8-A30B-B79C9613D597}" destId="{4BFE1B67-4BC8-420A-AD82-43933FA307C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EC1F44-29FF-4BBE-84F7-EDE6D81335E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8DBB5D1C-CD19-4144-A576-3AF77E92B5CB}">
      <dgm:prSet custT="1"/>
      <dgm:spPr/>
      <dgm:t>
        <a:bodyPr/>
        <a:lstStyle/>
        <a:p>
          <a:pPr>
            <a:buFont typeface="Calibri" panose="020F0502020204030204" pitchFamily="34" charset="0"/>
            <a:buChar char="-"/>
          </a:pPr>
          <a:r>
            <a:rPr lang="id-ID" sz="3200" b="1" dirty="0"/>
            <a:t>Tuntutan dan harapan yg tinggi dari masyarakat</a:t>
          </a:r>
          <a:endParaRPr lang="en-US" sz="3200" b="1" dirty="0"/>
        </a:p>
      </dgm:t>
    </dgm:pt>
    <dgm:pt modelId="{7F6EABAC-6490-4D3F-ADEA-AC0CF0103454}" type="parTrans" cxnId="{73649FA2-B482-4168-A1CF-CBE2272C4C54}">
      <dgm:prSet/>
      <dgm:spPr/>
      <dgm:t>
        <a:bodyPr/>
        <a:lstStyle/>
        <a:p>
          <a:endParaRPr lang="en-US" sz="2400" b="1"/>
        </a:p>
      </dgm:t>
    </dgm:pt>
    <dgm:pt modelId="{F9AD2E33-526E-4F4A-A6DE-97E7C760F392}" type="sibTrans" cxnId="{73649FA2-B482-4168-A1CF-CBE2272C4C54}">
      <dgm:prSet/>
      <dgm:spPr/>
      <dgm:t>
        <a:bodyPr/>
        <a:lstStyle/>
        <a:p>
          <a:endParaRPr lang="en-US" sz="2400" b="1"/>
        </a:p>
      </dgm:t>
    </dgm:pt>
    <dgm:pt modelId="{53810557-A5D7-4EA0-80CD-20C9E47F95EF}">
      <dgm:prSet custT="1"/>
      <dgm:spPr/>
      <dgm:t>
        <a:bodyPr/>
        <a:lstStyle/>
        <a:p>
          <a:pPr>
            <a:buFont typeface="Calibri" panose="020F0502020204030204" pitchFamily="34" charset="0"/>
            <a:buChar char="-"/>
          </a:pPr>
          <a:r>
            <a:rPr lang="id-ID" sz="3200" b="1" dirty="0"/>
            <a:t>PNS jadi sorotan</a:t>
          </a:r>
          <a:endParaRPr lang="en-US" sz="3200" b="1" dirty="0"/>
        </a:p>
      </dgm:t>
    </dgm:pt>
    <dgm:pt modelId="{B618A43A-5C33-4C31-8696-924A36702917}" type="parTrans" cxnId="{624DE75F-869D-44B3-A699-5254775F9DA1}">
      <dgm:prSet/>
      <dgm:spPr/>
      <dgm:t>
        <a:bodyPr/>
        <a:lstStyle/>
        <a:p>
          <a:endParaRPr lang="en-US" sz="2400" b="1"/>
        </a:p>
      </dgm:t>
    </dgm:pt>
    <dgm:pt modelId="{B3A62185-CAEC-495D-A910-65EFC4B8B619}" type="sibTrans" cxnId="{624DE75F-869D-44B3-A699-5254775F9DA1}">
      <dgm:prSet/>
      <dgm:spPr/>
      <dgm:t>
        <a:bodyPr/>
        <a:lstStyle/>
        <a:p>
          <a:endParaRPr lang="en-US" sz="2400" b="1"/>
        </a:p>
      </dgm:t>
    </dgm:pt>
    <dgm:pt modelId="{D85F0E41-8585-4111-BF8E-4F0EE463B7C4}">
      <dgm:prSet custT="1"/>
      <dgm:spPr/>
      <dgm:t>
        <a:bodyPr/>
        <a:lstStyle/>
        <a:p>
          <a:pPr>
            <a:buFont typeface="Calibri" panose="020F0502020204030204" pitchFamily="34" charset="0"/>
            <a:buChar char="-"/>
          </a:pPr>
          <a:r>
            <a:rPr lang="id-ID" sz="3200" b="1"/>
            <a:t>Kasus korupsi</a:t>
          </a:r>
          <a:endParaRPr lang="en-US" sz="3200" b="0" strike="sngStrike" dirty="0">
            <a:effectLst/>
          </a:endParaRPr>
        </a:p>
      </dgm:t>
    </dgm:pt>
    <dgm:pt modelId="{5FAF743A-2AA3-4C0C-9B8A-D1544B72B5E5}" type="parTrans" cxnId="{C0FF86D8-74AA-4A61-95B3-54A466F2F512}">
      <dgm:prSet/>
      <dgm:spPr/>
      <dgm:t>
        <a:bodyPr/>
        <a:lstStyle/>
        <a:p>
          <a:endParaRPr lang="en-US" sz="2400" b="1"/>
        </a:p>
      </dgm:t>
    </dgm:pt>
    <dgm:pt modelId="{C82B8EAF-1C14-4DC5-97EA-E20148517E36}" type="sibTrans" cxnId="{C0FF86D8-74AA-4A61-95B3-54A466F2F512}">
      <dgm:prSet/>
      <dgm:spPr/>
      <dgm:t>
        <a:bodyPr/>
        <a:lstStyle/>
        <a:p>
          <a:endParaRPr lang="en-US" sz="2400" b="1"/>
        </a:p>
      </dgm:t>
    </dgm:pt>
    <dgm:pt modelId="{42F51472-7204-4959-9DB4-1D7ABB47EE84}">
      <dgm:prSet custT="1"/>
      <dgm:spPr/>
      <dgm:t>
        <a:bodyPr/>
        <a:lstStyle/>
        <a:p>
          <a:pPr>
            <a:buFont typeface="Calibri" panose="020F0502020204030204" pitchFamily="34" charset="0"/>
            <a:buChar char="-"/>
          </a:pPr>
          <a:r>
            <a:rPr lang="id-ID" sz="3200" b="1"/>
            <a:t>Kasus narkoba</a:t>
          </a:r>
          <a:endParaRPr lang="en-US" sz="3200" b="1"/>
        </a:p>
      </dgm:t>
    </dgm:pt>
    <dgm:pt modelId="{3AC9821F-8C27-47C6-8FC9-234ED88AE244}" type="parTrans" cxnId="{2AFFB207-C482-4E2D-8974-520DECF916EB}">
      <dgm:prSet/>
      <dgm:spPr/>
      <dgm:t>
        <a:bodyPr/>
        <a:lstStyle/>
        <a:p>
          <a:endParaRPr lang="en-US" sz="2400" b="1"/>
        </a:p>
      </dgm:t>
    </dgm:pt>
    <dgm:pt modelId="{706BC574-7966-4329-A046-18AB154761CA}" type="sibTrans" cxnId="{2AFFB207-C482-4E2D-8974-520DECF916EB}">
      <dgm:prSet/>
      <dgm:spPr/>
      <dgm:t>
        <a:bodyPr/>
        <a:lstStyle/>
        <a:p>
          <a:endParaRPr lang="en-US" sz="2400" b="1"/>
        </a:p>
      </dgm:t>
    </dgm:pt>
    <dgm:pt modelId="{9BB18163-1A49-43F8-A30B-B79C9613D597}" type="pres">
      <dgm:prSet presAssocID="{37EC1F44-29FF-4BBE-84F7-EDE6D81335EF}" presName="linear" presStyleCnt="0">
        <dgm:presLayoutVars>
          <dgm:animLvl val="lvl"/>
          <dgm:resizeHandles val="exact"/>
        </dgm:presLayoutVars>
      </dgm:prSet>
      <dgm:spPr/>
      <dgm:t>
        <a:bodyPr/>
        <a:lstStyle/>
        <a:p>
          <a:endParaRPr lang="id-ID"/>
        </a:p>
      </dgm:t>
    </dgm:pt>
    <dgm:pt modelId="{2339C5B3-B33F-437D-B51B-E13415424B3C}" type="pres">
      <dgm:prSet presAssocID="{8DBB5D1C-CD19-4144-A576-3AF77E92B5CB}" presName="parentText" presStyleLbl="node1" presStyleIdx="0" presStyleCnt="4">
        <dgm:presLayoutVars>
          <dgm:chMax val="0"/>
          <dgm:bulletEnabled val="1"/>
        </dgm:presLayoutVars>
      </dgm:prSet>
      <dgm:spPr/>
      <dgm:t>
        <a:bodyPr/>
        <a:lstStyle/>
        <a:p>
          <a:endParaRPr lang="id-ID"/>
        </a:p>
      </dgm:t>
    </dgm:pt>
    <dgm:pt modelId="{3827960A-A3F3-47DC-BBA3-E1ADF2A8DA5B}" type="pres">
      <dgm:prSet presAssocID="{F9AD2E33-526E-4F4A-A6DE-97E7C760F392}" presName="spacer" presStyleCnt="0"/>
      <dgm:spPr/>
    </dgm:pt>
    <dgm:pt modelId="{CE30ABCF-4A9D-41E5-A8D1-97BD579561FE}" type="pres">
      <dgm:prSet presAssocID="{53810557-A5D7-4EA0-80CD-20C9E47F95EF}" presName="parentText" presStyleLbl="node1" presStyleIdx="1" presStyleCnt="4">
        <dgm:presLayoutVars>
          <dgm:chMax val="0"/>
          <dgm:bulletEnabled val="1"/>
        </dgm:presLayoutVars>
      </dgm:prSet>
      <dgm:spPr/>
      <dgm:t>
        <a:bodyPr/>
        <a:lstStyle/>
        <a:p>
          <a:endParaRPr lang="id-ID"/>
        </a:p>
      </dgm:t>
    </dgm:pt>
    <dgm:pt modelId="{AEC81D0A-CE7C-4E97-9D3C-6043C969F477}" type="pres">
      <dgm:prSet presAssocID="{B3A62185-CAEC-495D-A910-65EFC4B8B619}" presName="spacer" presStyleCnt="0"/>
      <dgm:spPr/>
    </dgm:pt>
    <dgm:pt modelId="{1EF97476-57CD-4A90-9A1A-850E1BCEE370}" type="pres">
      <dgm:prSet presAssocID="{D85F0E41-8585-4111-BF8E-4F0EE463B7C4}" presName="parentText" presStyleLbl="node1" presStyleIdx="2" presStyleCnt="4">
        <dgm:presLayoutVars>
          <dgm:chMax val="0"/>
          <dgm:bulletEnabled val="1"/>
        </dgm:presLayoutVars>
      </dgm:prSet>
      <dgm:spPr/>
      <dgm:t>
        <a:bodyPr/>
        <a:lstStyle/>
        <a:p>
          <a:endParaRPr lang="id-ID"/>
        </a:p>
      </dgm:t>
    </dgm:pt>
    <dgm:pt modelId="{5B60AA85-7BDE-4170-A639-EA3C133F4FC1}" type="pres">
      <dgm:prSet presAssocID="{C82B8EAF-1C14-4DC5-97EA-E20148517E36}" presName="spacer" presStyleCnt="0"/>
      <dgm:spPr/>
    </dgm:pt>
    <dgm:pt modelId="{C7AFFE0B-743E-4B9F-9BC9-D06C444EFFC2}" type="pres">
      <dgm:prSet presAssocID="{42F51472-7204-4959-9DB4-1D7ABB47EE84}" presName="parentText" presStyleLbl="node1" presStyleIdx="3" presStyleCnt="4">
        <dgm:presLayoutVars>
          <dgm:chMax val="0"/>
          <dgm:bulletEnabled val="1"/>
        </dgm:presLayoutVars>
      </dgm:prSet>
      <dgm:spPr/>
      <dgm:t>
        <a:bodyPr/>
        <a:lstStyle/>
        <a:p>
          <a:endParaRPr lang="id-ID"/>
        </a:p>
      </dgm:t>
    </dgm:pt>
  </dgm:ptLst>
  <dgm:cxnLst>
    <dgm:cxn modelId="{600A5F3E-A23B-4190-B02D-A0358A16AA7C}" type="presOf" srcId="{D85F0E41-8585-4111-BF8E-4F0EE463B7C4}" destId="{1EF97476-57CD-4A90-9A1A-850E1BCEE370}" srcOrd="0" destOrd="0" presId="urn:microsoft.com/office/officeart/2005/8/layout/vList2"/>
    <dgm:cxn modelId="{73649FA2-B482-4168-A1CF-CBE2272C4C54}" srcId="{37EC1F44-29FF-4BBE-84F7-EDE6D81335EF}" destId="{8DBB5D1C-CD19-4144-A576-3AF77E92B5CB}" srcOrd="0" destOrd="0" parTransId="{7F6EABAC-6490-4D3F-ADEA-AC0CF0103454}" sibTransId="{F9AD2E33-526E-4F4A-A6DE-97E7C760F392}"/>
    <dgm:cxn modelId="{624DE75F-869D-44B3-A699-5254775F9DA1}" srcId="{37EC1F44-29FF-4BBE-84F7-EDE6D81335EF}" destId="{53810557-A5D7-4EA0-80CD-20C9E47F95EF}" srcOrd="1" destOrd="0" parTransId="{B618A43A-5C33-4C31-8696-924A36702917}" sibTransId="{B3A62185-CAEC-495D-A910-65EFC4B8B619}"/>
    <dgm:cxn modelId="{EF5CAB45-1603-43B5-89F9-431AA230981B}" type="presOf" srcId="{53810557-A5D7-4EA0-80CD-20C9E47F95EF}" destId="{CE30ABCF-4A9D-41E5-A8D1-97BD579561FE}" srcOrd="0" destOrd="0" presId="urn:microsoft.com/office/officeart/2005/8/layout/vList2"/>
    <dgm:cxn modelId="{2AFFB207-C482-4E2D-8974-520DECF916EB}" srcId="{37EC1F44-29FF-4BBE-84F7-EDE6D81335EF}" destId="{42F51472-7204-4959-9DB4-1D7ABB47EE84}" srcOrd="3" destOrd="0" parTransId="{3AC9821F-8C27-47C6-8FC9-234ED88AE244}" sibTransId="{706BC574-7966-4329-A046-18AB154761CA}"/>
    <dgm:cxn modelId="{C0FF86D8-74AA-4A61-95B3-54A466F2F512}" srcId="{37EC1F44-29FF-4BBE-84F7-EDE6D81335EF}" destId="{D85F0E41-8585-4111-BF8E-4F0EE463B7C4}" srcOrd="2" destOrd="0" parTransId="{5FAF743A-2AA3-4C0C-9B8A-D1544B72B5E5}" sibTransId="{C82B8EAF-1C14-4DC5-97EA-E20148517E36}"/>
    <dgm:cxn modelId="{1C54DFEF-258B-4907-9719-2B5F165FB350}" type="presOf" srcId="{8DBB5D1C-CD19-4144-A576-3AF77E92B5CB}" destId="{2339C5B3-B33F-437D-B51B-E13415424B3C}" srcOrd="0" destOrd="0" presId="urn:microsoft.com/office/officeart/2005/8/layout/vList2"/>
    <dgm:cxn modelId="{5A6B8D08-325E-47DC-888D-54852D97AD32}" type="presOf" srcId="{37EC1F44-29FF-4BBE-84F7-EDE6D81335EF}" destId="{9BB18163-1A49-43F8-A30B-B79C9613D597}" srcOrd="0" destOrd="0" presId="urn:microsoft.com/office/officeart/2005/8/layout/vList2"/>
    <dgm:cxn modelId="{DF3D7FF0-38CD-41B3-A5E0-1BB261A0BF73}" type="presOf" srcId="{42F51472-7204-4959-9DB4-1D7ABB47EE84}" destId="{C7AFFE0B-743E-4B9F-9BC9-D06C444EFFC2}" srcOrd="0" destOrd="0" presId="urn:microsoft.com/office/officeart/2005/8/layout/vList2"/>
    <dgm:cxn modelId="{D5A8ED00-1A18-404C-A821-DF0BC9833580}" type="presParOf" srcId="{9BB18163-1A49-43F8-A30B-B79C9613D597}" destId="{2339C5B3-B33F-437D-B51B-E13415424B3C}" srcOrd="0" destOrd="0" presId="urn:microsoft.com/office/officeart/2005/8/layout/vList2"/>
    <dgm:cxn modelId="{0E3C97D2-FDAB-409A-BFE0-1362723E03FD}" type="presParOf" srcId="{9BB18163-1A49-43F8-A30B-B79C9613D597}" destId="{3827960A-A3F3-47DC-BBA3-E1ADF2A8DA5B}" srcOrd="1" destOrd="0" presId="urn:microsoft.com/office/officeart/2005/8/layout/vList2"/>
    <dgm:cxn modelId="{37B1EAC9-4A19-4F9B-8C98-A006F2FA5A37}" type="presParOf" srcId="{9BB18163-1A49-43F8-A30B-B79C9613D597}" destId="{CE30ABCF-4A9D-41E5-A8D1-97BD579561FE}" srcOrd="2" destOrd="0" presId="urn:microsoft.com/office/officeart/2005/8/layout/vList2"/>
    <dgm:cxn modelId="{B2C0ADE5-63C1-4D9E-8F44-A74ED95C149F}" type="presParOf" srcId="{9BB18163-1A49-43F8-A30B-B79C9613D597}" destId="{AEC81D0A-CE7C-4E97-9D3C-6043C969F477}" srcOrd="3" destOrd="0" presId="urn:microsoft.com/office/officeart/2005/8/layout/vList2"/>
    <dgm:cxn modelId="{F689B597-2C9A-4F13-B3E0-C6F5B49FD492}" type="presParOf" srcId="{9BB18163-1A49-43F8-A30B-B79C9613D597}" destId="{1EF97476-57CD-4A90-9A1A-850E1BCEE370}" srcOrd="4" destOrd="0" presId="urn:microsoft.com/office/officeart/2005/8/layout/vList2"/>
    <dgm:cxn modelId="{A1B30021-916F-45FC-9912-DE0B3AAEA6EC}" type="presParOf" srcId="{9BB18163-1A49-43F8-A30B-B79C9613D597}" destId="{5B60AA85-7BDE-4170-A639-EA3C133F4FC1}" srcOrd="5" destOrd="0" presId="urn:microsoft.com/office/officeart/2005/8/layout/vList2"/>
    <dgm:cxn modelId="{2B51D6E8-299A-4C12-9C16-6BEAE9748439}" type="presParOf" srcId="{9BB18163-1A49-43F8-A30B-B79C9613D597}" destId="{C7AFFE0B-743E-4B9F-9BC9-D06C444EFF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1B6F04-348F-46AF-95EB-E112AA8E00B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d-ID"/>
        </a:p>
      </dgm:t>
    </dgm:pt>
    <dgm:pt modelId="{478BE8A2-8973-4692-AD44-54BF1E19F491}">
      <dgm:prSet phldrT="[Text]" custT="1"/>
      <dgm:spPr/>
      <dgm:t>
        <a:bodyPr/>
        <a:lstStyle/>
        <a:p>
          <a:r>
            <a:rPr lang="id-ID" sz="2800" b="1" dirty="0"/>
            <a:t>Etika merupakan refleksi atas baik buruk, benar salah yang harus dilakukan</a:t>
          </a:r>
        </a:p>
      </dgm:t>
    </dgm:pt>
    <dgm:pt modelId="{0604B028-AF3A-43A0-9898-22A33DBBD5DC}" type="parTrans" cxnId="{006B1984-1269-4408-86F1-2E628F510312}">
      <dgm:prSet/>
      <dgm:spPr/>
      <dgm:t>
        <a:bodyPr/>
        <a:lstStyle/>
        <a:p>
          <a:endParaRPr lang="id-ID" sz="2400" b="1"/>
        </a:p>
      </dgm:t>
    </dgm:pt>
    <dgm:pt modelId="{0C0C22C1-5E32-4B0B-BCC1-2C1752D2391C}" type="sibTrans" cxnId="{006B1984-1269-4408-86F1-2E628F510312}">
      <dgm:prSet/>
      <dgm:spPr/>
      <dgm:t>
        <a:bodyPr/>
        <a:lstStyle/>
        <a:p>
          <a:endParaRPr lang="id-ID" sz="2400" b="1"/>
        </a:p>
      </dgm:t>
    </dgm:pt>
    <dgm:pt modelId="{126D4D80-1E9F-42FA-BF55-26188840F02D}">
      <dgm:prSet custT="1"/>
      <dgm:spPr/>
      <dgm:t>
        <a:bodyPr/>
        <a:lstStyle/>
        <a:p>
          <a:r>
            <a:rPr lang="id-ID" sz="2800" b="1" dirty="0"/>
            <a:t>etika publik adalah refleksi tentang standar/norma yang menentukan baik/buruk, benar/salah perilaku, tindakan dan keputusan untuk mengarahkan kebijakan publik dalam rangka menjalankan tanggung jawab pelayanan publik</a:t>
          </a:r>
        </a:p>
      </dgm:t>
    </dgm:pt>
    <dgm:pt modelId="{01572ACA-CEE5-496B-BA9E-2A852CC37F48}" type="parTrans" cxnId="{586951B4-6683-43CD-834F-BCE83920DAE1}">
      <dgm:prSet/>
      <dgm:spPr/>
      <dgm:t>
        <a:bodyPr/>
        <a:lstStyle/>
        <a:p>
          <a:endParaRPr lang="id-ID" sz="2400" b="1"/>
        </a:p>
      </dgm:t>
    </dgm:pt>
    <dgm:pt modelId="{C2F4ACE6-F9C1-40FC-90BB-D74CFA65C24E}" type="sibTrans" cxnId="{586951B4-6683-43CD-834F-BCE83920DAE1}">
      <dgm:prSet/>
      <dgm:spPr/>
      <dgm:t>
        <a:bodyPr/>
        <a:lstStyle/>
        <a:p>
          <a:endParaRPr lang="id-ID" sz="2400" b="1"/>
        </a:p>
      </dgm:t>
    </dgm:pt>
    <dgm:pt modelId="{47484B72-DF55-4D7A-A7D3-EA765480F932}">
      <dgm:prSet phldrT="[Text]" custT="1"/>
      <dgm:spPr/>
      <dgm:t>
        <a:bodyPr/>
        <a:lstStyle/>
        <a:p>
          <a:r>
            <a:rPr lang="id-ID" sz="2800" b="1" dirty="0"/>
            <a:t>atau bagaimana melakukan yang baik atau benar</a:t>
          </a:r>
        </a:p>
      </dgm:t>
    </dgm:pt>
    <dgm:pt modelId="{D97119E3-44F3-4F8A-B134-2F3759E62B5E}" type="parTrans" cxnId="{BBA839FB-9250-45EB-807C-5C24992D8648}">
      <dgm:prSet/>
      <dgm:spPr/>
      <dgm:t>
        <a:bodyPr/>
        <a:lstStyle/>
        <a:p>
          <a:endParaRPr lang="en-US" sz="2000"/>
        </a:p>
      </dgm:t>
    </dgm:pt>
    <dgm:pt modelId="{79715044-3F81-47D0-A704-5A72F8C187C3}" type="sibTrans" cxnId="{BBA839FB-9250-45EB-807C-5C24992D8648}">
      <dgm:prSet/>
      <dgm:spPr/>
      <dgm:t>
        <a:bodyPr/>
        <a:lstStyle/>
        <a:p>
          <a:endParaRPr lang="en-US" sz="2000"/>
        </a:p>
      </dgm:t>
    </dgm:pt>
    <dgm:pt modelId="{1C549153-B65E-498E-B88A-C6334472B000}" type="pres">
      <dgm:prSet presAssocID="{FA1B6F04-348F-46AF-95EB-E112AA8E00BD}" presName="linear" presStyleCnt="0">
        <dgm:presLayoutVars>
          <dgm:animLvl val="lvl"/>
          <dgm:resizeHandles val="exact"/>
        </dgm:presLayoutVars>
      </dgm:prSet>
      <dgm:spPr/>
      <dgm:t>
        <a:bodyPr/>
        <a:lstStyle/>
        <a:p>
          <a:endParaRPr lang="id-ID"/>
        </a:p>
      </dgm:t>
    </dgm:pt>
    <dgm:pt modelId="{9C199FBE-B72B-4429-8C48-D6105FBF5395}" type="pres">
      <dgm:prSet presAssocID="{478BE8A2-8973-4692-AD44-54BF1E19F491}" presName="parentText" presStyleLbl="node1" presStyleIdx="0" presStyleCnt="3" custScaleY="63297">
        <dgm:presLayoutVars>
          <dgm:chMax val="0"/>
          <dgm:bulletEnabled val="1"/>
        </dgm:presLayoutVars>
      </dgm:prSet>
      <dgm:spPr/>
      <dgm:t>
        <a:bodyPr/>
        <a:lstStyle/>
        <a:p>
          <a:endParaRPr lang="id-ID"/>
        </a:p>
      </dgm:t>
    </dgm:pt>
    <dgm:pt modelId="{ACFFDB31-E94A-4856-B6FD-BC06F2BC12B8}" type="pres">
      <dgm:prSet presAssocID="{0C0C22C1-5E32-4B0B-BCC1-2C1752D2391C}" presName="spacer" presStyleCnt="0"/>
      <dgm:spPr/>
    </dgm:pt>
    <dgm:pt modelId="{B7E54FF2-876B-4110-98C8-16D32748793E}" type="pres">
      <dgm:prSet presAssocID="{47484B72-DF55-4D7A-A7D3-EA765480F932}" presName="parentText" presStyleLbl="node1" presStyleIdx="1" presStyleCnt="3" custScaleY="43241">
        <dgm:presLayoutVars>
          <dgm:chMax val="0"/>
          <dgm:bulletEnabled val="1"/>
        </dgm:presLayoutVars>
      </dgm:prSet>
      <dgm:spPr/>
      <dgm:t>
        <a:bodyPr/>
        <a:lstStyle/>
        <a:p>
          <a:endParaRPr lang="id-ID"/>
        </a:p>
      </dgm:t>
    </dgm:pt>
    <dgm:pt modelId="{5ADE57E5-09FA-431D-A0D8-0D8E572A2B7B}" type="pres">
      <dgm:prSet presAssocID="{79715044-3F81-47D0-A704-5A72F8C187C3}" presName="spacer" presStyleCnt="0"/>
      <dgm:spPr/>
    </dgm:pt>
    <dgm:pt modelId="{0EDC1308-F8DB-4B45-BE62-FF95E39DFBA5}" type="pres">
      <dgm:prSet presAssocID="{126D4D80-1E9F-42FA-BF55-26188840F02D}" presName="parentText" presStyleLbl="node1" presStyleIdx="2" presStyleCnt="3" custScaleY="140930">
        <dgm:presLayoutVars>
          <dgm:chMax val="0"/>
          <dgm:bulletEnabled val="1"/>
        </dgm:presLayoutVars>
      </dgm:prSet>
      <dgm:spPr/>
      <dgm:t>
        <a:bodyPr/>
        <a:lstStyle/>
        <a:p>
          <a:endParaRPr lang="id-ID"/>
        </a:p>
      </dgm:t>
    </dgm:pt>
  </dgm:ptLst>
  <dgm:cxnLst>
    <dgm:cxn modelId="{BBA839FB-9250-45EB-807C-5C24992D8648}" srcId="{FA1B6F04-348F-46AF-95EB-E112AA8E00BD}" destId="{47484B72-DF55-4D7A-A7D3-EA765480F932}" srcOrd="1" destOrd="0" parTransId="{D97119E3-44F3-4F8A-B134-2F3759E62B5E}" sibTransId="{79715044-3F81-47D0-A704-5A72F8C187C3}"/>
    <dgm:cxn modelId="{C28FA57B-8145-4BF0-9E69-EAB1EA7B0360}" type="presOf" srcId="{126D4D80-1E9F-42FA-BF55-26188840F02D}" destId="{0EDC1308-F8DB-4B45-BE62-FF95E39DFBA5}" srcOrd="0" destOrd="0" presId="urn:microsoft.com/office/officeart/2005/8/layout/vList2"/>
    <dgm:cxn modelId="{532E39AE-BF73-4DAC-A595-71E142F15564}" type="presOf" srcId="{FA1B6F04-348F-46AF-95EB-E112AA8E00BD}" destId="{1C549153-B65E-498E-B88A-C6334472B000}" srcOrd="0" destOrd="0" presId="urn:microsoft.com/office/officeart/2005/8/layout/vList2"/>
    <dgm:cxn modelId="{0499AEBB-8B15-49D9-AA28-7EF6B706C2D6}" type="presOf" srcId="{47484B72-DF55-4D7A-A7D3-EA765480F932}" destId="{B7E54FF2-876B-4110-98C8-16D32748793E}" srcOrd="0" destOrd="0" presId="urn:microsoft.com/office/officeart/2005/8/layout/vList2"/>
    <dgm:cxn modelId="{586951B4-6683-43CD-834F-BCE83920DAE1}" srcId="{FA1B6F04-348F-46AF-95EB-E112AA8E00BD}" destId="{126D4D80-1E9F-42FA-BF55-26188840F02D}" srcOrd="2" destOrd="0" parTransId="{01572ACA-CEE5-496B-BA9E-2A852CC37F48}" sibTransId="{C2F4ACE6-F9C1-40FC-90BB-D74CFA65C24E}"/>
    <dgm:cxn modelId="{006B1984-1269-4408-86F1-2E628F510312}" srcId="{FA1B6F04-348F-46AF-95EB-E112AA8E00BD}" destId="{478BE8A2-8973-4692-AD44-54BF1E19F491}" srcOrd="0" destOrd="0" parTransId="{0604B028-AF3A-43A0-9898-22A33DBBD5DC}" sibTransId="{0C0C22C1-5E32-4B0B-BCC1-2C1752D2391C}"/>
    <dgm:cxn modelId="{8913F3F5-146C-465B-B2FD-CC704C1E65A1}" type="presOf" srcId="{478BE8A2-8973-4692-AD44-54BF1E19F491}" destId="{9C199FBE-B72B-4429-8C48-D6105FBF5395}" srcOrd="0" destOrd="0" presId="urn:microsoft.com/office/officeart/2005/8/layout/vList2"/>
    <dgm:cxn modelId="{18B4ECD6-868F-4ED5-82E1-FF58607146C1}" type="presParOf" srcId="{1C549153-B65E-498E-B88A-C6334472B000}" destId="{9C199FBE-B72B-4429-8C48-D6105FBF5395}" srcOrd="0" destOrd="0" presId="urn:microsoft.com/office/officeart/2005/8/layout/vList2"/>
    <dgm:cxn modelId="{4CAB58FA-2E87-4A72-A634-32C86EE04C4E}" type="presParOf" srcId="{1C549153-B65E-498E-B88A-C6334472B000}" destId="{ACFFDB31-E94A-4856-B6FD-BC06F2BC12B8}" srcOrd="1" destOrd="0" presId="urn:microsoft.com/office/officeart/2005/8/layout/vList2"/>
    <dgm:cxn modelId="{2AC3337F-24F2-4A0A-B7DD-D2E93F6749D1}" type="presParOf" srcId="{1C549153-B65E-498E-B88A-C6334472B000}" destId="{B7E54FF2-876B-4110-98C8-16D32748793E}" srcOrd="2" destOrd="0" presId="urn:microsoft.com/office/officeart/2005/8/layout/vList2"/>
    <dgm:cxn modelId="{E7B2EC4C-0835-4FFA-B561-C0F7F93D9861}" type="presParOf" srcId="{1C549153-B65E-498E-B88A-C6334472B000}" destId="{5ADE57E5-09FA-431D-A0D8-0D8E572A2B7B}" srcOrd="3" destOrd="0" presId="urn:microsoft.com/office/officeart/2005/8/layout/vList2"/>
    <dgm:cxn modelId="{08B0F5FE-B6BB-4D80-A07C-F9D6E66BE663}" type="presParOf" srcId="{1C549153-B65E-498E-B88A-C6334472B000}" destId="{0EDC1308-F8DB-4B45-BE62-FF95E39DFBA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0F850D-3B9E-4FBD-8119-F10BA2F7591E}" type="doc">
      <dgm:prSet loTypeId="urn:microsoft.com/office/officeart/2005/8/layout/venn1" loCatId="relationship" qsTypeId="urn:microsoft.com/office/officeart/2005/8/quickstyle/3d4" qsCatId="3D" csTypeId="urn:microsoft.com/office/officeart/2005/8/colors/colorful1" csCatId="colorful" phldr="1"/>
      <dgm:spPr/>
      <dgm:t>
        <a:bodyPr/>
        <a:lstStyle/>
        <a:p>
          <a:endParaRPr lang="id-ID"/>
        </a:p>
      </dgm:t>
    </dgm:pt>
    <dgm:pt modelId="{36B826D1-4BCA-4AED-AE41-356525486AB4}">
      <dgm:prSet phldrT="[Text]" custT="1"/>
      <dgm:spPr/>
      <dgm:t>
        <a:bodyPr/>
        <a:lstStyle/>
        <a:p>
          <a:r>
            <a:rPr lang="id-ID" sz="3200" b="1" dirty="0"/>
            <a:t>Etika</a:t>
          </a:r>
        </a:p>
      </dgm:t>
    </dgm:pt>
    <dgm:pt modelId="{B2278A0B-79D5-45BA-B955-9926BAE8EBA6}" type="parTrans" cxnId="{E10856E0-BE25-41DB-BF7C-2AEFB4898E5F}">
      <dgm:prSet/>
      <dgm:spPr/>
      <dgm:t>
        <a:bodyPr/>
        <a:lstStyle/>
        <a:p>
          <a:endParaRPr lang="id-ID" sz="4800" b="1"/>
        </a:p>
      </dgm:t>
    </dgm:pt>
    <dgm:pt modelId="{492080D1-E055-4CC2-9B5D-0965977E62F5}" type="sibTrans" cxnId="{E10856E0-BE25-41DB-BF7C-2AEFB4898E5F}">
      <dgm:prSet/>
      <dgm:spPr/>
      <dgm:t>
        <a:bodyPr/>
        <a:lstStyle/>
        <a:p>
          <a:endParaRPr lang="id-ID" sz="4800" b="1"/>
        </a:p>
      </dgm:t>
    </dgm:pt>
    <dgm:pt modelId="{4D5EE83E-C4D5-417E-B14B-2830D89757F0}">
      <dgm:prSet phldrT="[Text]" custT="1"/>
      <dgm:spPr/>
      <dgm:t>
        <a:bodyPr/>
        <a:lstStyle/>
        <a:p>
          <a:r>
            <a:rPr lang="id-ID" sz="3200" b="1" dirty="0"/>
            <a:t>Moral</a:t>
          </a:r>
        </a:p>
      </dgm:t>
    </dgm:pt>
    <dgm:pt modelId="{4315B746-7ADB-4F9D-AE5E-B5FD6512CDA1}" type="parTrans" cxnId="{198DD41A-0FC9-48E9-B8DD-A40F6EF9712F}">
      <dgm:prSet/>
      <dgm:spPr/>
      <dgm:t>
        <a:bodyPr/>
        <a:lstStyle/>
        <a:p>
          <a:endParaRPr lang="id-ID" sz="4800" b="1"/>
        </a:p>
      </dgm:t>
    </dgm:pt>
    <dgm:pt modelId="{0531004E-93F9-4CDF-A2AC-CC51F5E4B743}" type="sibTrans" cxnId="{198DD41A-0FC9-48E9-B8DD-A40F6EF9712F}">
      <dgm:prSet/>
      <dgm:spPr/>
      <dgm:t>
        <a:bodyPr/>
        <a:lstStyle/>
        <a:p>
          <a:endParaRPr lang="id-ID" sz="4800" b="1"/>
        </a:p>
      </dgm:t>
    </dgm:pt>
    <dgm:pt modelId="{D191F767-1539-458F-856F-7AE2C3FC79A0}">
      <dgm:prSet phldrT="[Text]" custT="1"/>
      <dgm:spPr/>
      <dgm:t>
        <a:bodyPr/>
        <a:lstStyle/>
        <a:p>
          <a:r>
            <a:rPr lang="id-ID" sz="3200" b="1" dirty="0"/>
            <a:t>Akhlak</a:t>
          </a:r>
        </a:p>
      </dgm:t>
    </dgm:pt>
    <dgm:pt modelId="{B9F551C4-49BA-4B93-990C-8E5931FA5F68}" type="parTrans" cxnId="{A3160ACB-353F-49B8-B9FC-85FE7EFF7468}">
      <dgm:prSet/>
      <dgm:spPr/>
      <dgm:t>
        <a:bodyPr/>
        <a:lstStyle/>
        <a:p>
          <a:endParaRPr lang="id-ID" sz="4800" b="1"/>
        </a:p>
      </dgm:t>
    </dgm:pt>
    <dgm:pt modelId="{56982484-4504-422B-87C6-77B22788DDC4}" type="sibTrans" cxnId="{A3160ACB-353F-49B8-B9FC-85FE7EFF7468}">
      <dgm:prSet/>
      <dgm:spPr/>
      <dgm:t>
        <a:bodyPr/>
        <a:lstStyle/>
        <a:p>
          <a:endParaRPr lang="id-ID" sz="4800" b="1"/>
        </a:p>
      </dgm:t>
    </dgm:pt>
    <dgm:pt modelId="{AB2BCB5F-FB08-47DF-B2C2-2E617268C47D}">
      <dgm:prSet phldrT="[Text]" custT="1"/>
      <dgm:spPr/>
      <dgm:t>
        <a:bodyPr/>
        <a:lstStyle/>
        <a:p>
          <a:pPr marL="0" indent="0" defTabSz="1031875">
            <a:tabLst/>
          </a:pPr>
          <a:r>
            <a:rPr lang="id-ID" sz="3200" b="1" dirty="0"/>
            <a:t>Kepantasan</a:t>
          </a:r>
        </a:p>
      </dgm:t>
    </dgm:pt>
    <dgm:pt modelId="{7B395D26-7115-47ED-BFEE-8F1B5E130E8D}" type="parTrans" cxnId="{84B5532C-A960-4DAA-A00B-BCBC9E066121}">
      <dgm:prSet/>
      <dgm:spPr/>
      <dgm:t>
        <a:bodyPr/>
        <a:lstStyle/>
        <a:p>
          <a:endParaRPr lang="id-ID" sz="4800" b="1"/>
        </a:p>
      </dgm:t>
    </dgm:pt>
    <dgm:pt modelId="{FC8EB630-0BBE-498A-803C-6EA2A91E0095}" type="sibTrans" cxnId="{84B5532C-A960-4DAA-A00B-BCBC9E066121}">
      <dgm:prSet/>
      <dgm:spPr/>
      <dgm:t>
        <a:bodyPr/>
        <a:lstStyle/>
        <a:p>
          <a:endParaRPr lang="id-ID" sz="4800" b="1"/>
        </a:p>
      </dgm:t>
    </dgm:pt>
    <dgm:pt modelId="{C78C540F-12C3-4397-A575-DA8353523E49}" type="pres">
      <dgm:prSet presAssocID="{370F850D-3B9E-4FBD-8119-F10BA2F7591E}" presName="compositeShape" presStyleCnt="0">
        <dgm:presLayoutVars>
          <dgm:chMax val="7"/>
          <dgm:dir/>
          <dgm:resizeHandles val="exact"/>
        </dgm:presLayoutVars>
      </dgm:prSet>
      <dgm:spPr/>
      <dgm:t>
        <a:bodyPr/>
        <a:lstStyle/>
        <a:p>
          <a:endParaRPr lang="id-ID"/>
        </a:p>
      </dgm:t>
    </dgm:pt>
    <dgm:pt modelId="{9BD994BF-5E36-4ABB-9F39-DA76FFD73524}" type="pres">
      <dgm:prSet presAssocID="{36B826D1-4BCA-4AED-AE41-356525486AB4}" presName="circ1" presStyleLbl="vennNode1" presStyleIdx="0" presStyleCnt="4" custScaleX="156003" custScaleY="117599"/>
      <dgm:spPr/>
      <dgm:t>
        <a:bodyPr/>
        <a:lstStyle/>
        <a:p>
          <a:endParaRPr lang="id-ID"/>
        </a:p>
      </dgm:t>
    </dgm:pt>
    <dgm:pt modelId="{23ED90C8-64FB-4879-B597-6ABF87D7D320}" type="pres">
      <dgm:prSet presAssocID="{36B826D1-4BCA-4AED-AE41-356525486AB4}" presName="circ1Tx" presStyleLbl="revTx" presStyleIdx="0" presStyleCnt="0">
        <dgm:presLayoutVars>
          <dgm:chMax val="0"/>
          <dgm:chPref val="0"/>
          <dgm:bulletEnabled val="1"/>
        </dgm:presLayoutVars>
      </dgm:prSet>
      <dgm:spPr/>
      <dgm:t>
        <a:bodyPr/>
        <a:lstStyle/>
        <a:p>
          <a:endParaRPr lang="id-ID"/>
        </a:p>
      </dgm:t>
    </dgm:pt>
    <dgm:pt modelId="{A5922ED1-47BC-4CAF-8E0F-A4EA7E2F84FA}" type="pres">
      <dgm:prSet presAssocID="{4D5EE83E-C4D5-417E-B14B-2830D89757F0}" presName="circ2" presStyleLbl="vennNode1" presStyleIdx="1" presStyleCnt="4" custScaleX="162518" custScaleY="130463"/>
      <dgm:spPr/>
      <dgm:t>
        <a:bodyPr/>
        <a:lstStyle/>
        <a:p>
          <a:endParaRPr lang="id-ID"/>
        </a:p>
      </dgm:t>
    </dgm:pt>
    <dgm:pt modelId="{D7D667E0-132B-4425-8AEB-1E1665824437}" type="pres">
      <dgm:prSet presAssocID="{4D5EE83E-C4D5-417E-B14B-2830D89757F0}" presName="circ2Tx" presStyleLbl="revTx" presStyleIdx="0" presStyleCnt="0">
        <dgm:presLayoutVars>
          <dgm:chMax val="0"/>
          <dgm:chPref val="0"/>
          <dgm:bulletEnabled val="1"/>
        </dgm:presLayoutVars>
      </dgm:prSet>
      <dgm:spPr/>
      <dgm:t>
        <a:bodyPr/>
        <a:lstStyle/>
        <a:p>
          <a:endParaRPr lang="id-ID"/>
        </a:p>
      </dgm:t>
    </dgm:pt>
    <dgm:pt modelId="{97C97B1D-9973-49E3-997E-CB3AA858A5DC}" type="pres">
      <dgm:prSet presAssocID="{D191F767-1539-458F-856F-7AE2C3FC79A0}" presName="circ3" presStyleLbl="vennNode1" presStyleIdx="2" presStyleCnt="4" custScaleX="161831"/>
      <dgm:spPr/>
      <dgm:t>
        <a:bodyPr/>
        <a:lstStyle/>
        <a:p>
          <a:endParaRPr lang="id-ID"/>
        </a:p>
      </dgm:t>
    </dgm:pt>
    <dgm:pt modelId="{4C41CCBF-A6DC-40D6-83A4-4F51A2105307}" type="pres">
      <dgm:prSet presAssocID="{D191F767-1539-458F-856F-7AE2C3FC79A0}" presName="circ3Tx" presStyleLbl="revTx" presStyleIdx="0" presStyleCnt="0">
        <dgm:presLayoutVars>
          <dgm:chMax val="0"/>
          <dgm:chPref val="0"/>
          <dgm:bulletEnabled val="1"/>
        </dgm:presLayoutVars>
      </dgm:prSet>
      <dgm:spPr/>
      <dgm:t>
        <a:bodyPr/>
        <a:lstStyle/>
        <a:p>
          <a:endParaRPr lang="id-ID"/>
        </a:p>
      </dgm:t>
    </dgm:pt>
    <dgm:pt modelId="{C6AABDD5-9ADD-4F80-AEEC-2890E28EB303}" type="pres">
      <dgm:prSet presAssocID="{AB2BCB5F-FB08-47DF-B2C2-2E617268C47D}" presName="circ4" presStyleLbl="vennNode1" presStyleIdx="3" presStyleCnt="4" custScaleX="179370" custScaleY="128205"/>
      <dgm:spPr/>
      <dgm:t>
        <a:bodyPr/>
        <a:lstStyle/>
        <a:p>
          <a:endParaRPr lang="id-ID"/>
        </a:p>
      </dgm:t>
    </dgm:pt>
    <dgm:pt modelId="{258BE704-BB52-4E9B-AFAC-048B26B7130D}" type="pres">
      <dgm:prSet presAssocID="{AB2BCB5F-FB08-47DF-B2C2-2E617268C47D}" presName="circ4Tx" presStyleLbl="revTx" presStyleIdx="0" presStyleCnt="0">
        <dgm:presLayoutVars>
          <dgm:chMax val="0"/>
          <dgm:chPref val="0"/>
          <dgm:bulletEnabled val="1"/>
        </dgm:presLayoutVars>
      </dgm:prSet>
      <dgm:spPr/>
      <dgm:t>
        <a:bodyPr/>
        <a:lstStyle/>
        <a:p>
          <a:endParaRPr lang="id-ID"/>
        </a:p>
      </dgm:t>
    </dgm:pt>
  </dgm:ptLst>
  <dgm:cxnLst>
    <dgm:cxn modelId="{13D4C630-722C-456D-B2BF-14DB8BB8B01A}" type="presOf" srcId="{D191F767-1539-458F-856F-7AE2C3FC79A0}" destId="{97C97B1D-9973-49E3-997E-CB3AA858A5DC}" srcOrd="0" destOrd="0" presId="urn:microsoft.com/office/officeart/2005/8/layout/venn1"/>
    <dgm:cxn modelId="{E10856E0-BE25-41DB-BF7C-2AEFB4898E5F}" srcId="{370F850D-3B9E-4FBD-8119-F10BA2F7591E}" destId="{36B826D1-4BCA-4AED-AE41-356525486AB4}" srcOrd="0" destOrd="0" parTransId="{B2278A0B-79D5-45BA-B955-9926BAE8EBA6}" sibTransId="{492080D1-E055-4CC2-9B5D-0965977E62F5}"/>
    <dgm:cxn modelId="{1843426B-537F-4562-9BB4-30FAC33CFC76}" type="presOf" srcId="{AB2BCB5F-FB08-47DF-B2C2-2E617268C47D}" destId="{C6AABDD5-9ADD-4F80-AEEC-2890E28EB303}" srcOrd="0" destOrd="0" presId="urn:microsoft.com/office/officeart/2005/8/layout/venn1"/>
    <dgm:cxn modelId="{5C928A5C-2C73-4395-8021-093E020EF491}" type="presOf" srcId="{D191F767-1539-458F-856F-7AE2C3FC79A0}" destId="{4C41CCBF-A6DC-40D6-83A4-4F51A2105307}" srcOrd="1" destOrd="0" presId="urn:microsoft.com/office/officeart/2005/8/layout/venn1"/>
    <dgm:cxn modelId="{198DD41A-0FC9-48E9-B8DD-A40F6EF9712F}" srcId="{370F850D-3B9E-4FBD-8119-F10BA2F7591E}" destId="{4D5EE83E-C4D5-417E-B14B-2830D89757F0}" srcOrd="1" destOrd="0" parTransId="{4315B746-7ADB-4F9D-AE5E-B5FD6512CDA1}" sibTransId="{0531004E-93F9-4CDF-A2AC-CC51F5E4B743}"/>
    <dgm:cxn modelId="{F38C5163-690E-47BE-B29B-F90F8E9F44AA}" type="presOf" srcId="{AB2BCB5F-FB08-47DF-B2C2-2E617268C47D}" destId="{258BE704-BB52-4E9B-AFAC-048B26B7130D}" srcOrd="1" destOrd="0" presId="urn:microsoft.com/office/officeart/2005/8/layout/venn1"/>
    <dgm:cxn modelId="{84B5532C-A960-4DAA-A00B-BCBC9E066121}" srcId="{370F850D-3B9E-4FBD-8119-F10BA2F7591E}" destId="{AB2BCB5F-FB08-47DF-B2C2-2E617268C47D}" srcOrd="3" destOrd="0" parTransId="{7B395D26-7115-47ED-BFEE-8F1B5E130E8D}" sibTransId="{FC8EB630-0BBE-498A-803C-6EA2A91E0095}"/>
    <dgm:cxn modelId="{847F96B9-4BE9-481E-B4D2-3808926082D5}" type="presOf" srcId="{4D5EE83E-C4D5-417E-B14B-2830D89757F0}" destId="{A5922ED1-47BC-4CAF-8E0F-A4EA7E2F84FA}" srcOrd="0" destOrd="0" presId="urn:microsoft.com/office/officeart/2005/8/layout/venn1"/>
    <dgm:cxn modelId="{A3A2E269-8DAE-4247-9D6D-E000BB3EDEA8}" type="presOf" srcId="{370F850D-3B9E-4FBD-8119-F10BA2F7591E}" destId="{C78C540F-12C3-4397-A575-DA8353523E49}" srcOrd="0" destOrd="0" presId="urn:microsoft.com/office/officeart/2005/8/layout/venn1"/>
    <dgm:cxn modelId="{05BCBAFB-8398-47AB-A9B0-C1259E5E7570}" type="presOf" srcId="{36B826D1-4BCA-4AED-AE41-356525486AB4}" destId="{9BD994BF-5E36-4ABB-9F39-DA76FFD73524}" srcOrd="0" destOrd="0" presId="urn:microsoft.com/office/officeart/2005/8/layout/venn1"/>
    <dgm:cxn modelId="{9B112FB5-1E83-469D-AEA4-EDA466DD6D9F}" type="presOf" srcId="{36B826D1-4BCA-4AED-AE41-356525486AB4}" destId="{23ED90C8-64FB-4879-B597-6ABF87D7D320}" srcOrd="1" destOrd="0" presId="urn:microsoft.com/office/officeart/2005/8/layout/venn1"/>
    <dgm:cxn modelId="{6479FB53-2AC5-42EB-87F7-2976912D5244}" type="presOf" srcId="{4D5EE83E-C4D5-417E-B14B-2830D89757F0}" destId="{D7D667E0-132B-4425-8AEB-1E1665824437}" srcOrd="1" destOrd="0" presId="urn:microsoft.com/office/officeart/2005/8/layout/venn1"/>
    <dgm:cxn modelId="{A3160ACB-353F-49B8-B9FC-85FE7EFF7468}" srcId="{370F850D-3B9E-4FBD-8119-F10BA2F7591E}" destId="{D191F767-1539-458F-856F-7AE2C3FC79A0}" srcOrd="2" destOrd="0" parTransId="{B9F551C4-49BA-4B93-990C-8E5931FA5F68}" sibTransId="{56982484-4504-422B-87C6-77B22788DDC4}"/>
    <dgm:cxn modelId="{81C2D5A8-9263-4B72-96A6-307328D75465}" type="presParOf" srcId="{C78C540F-12C3-4397-A575-DA8353523E49}" destId="{9BD994BF-5E36-4ABB-9F39-DA76FFD73524}" srcOrd="0" destOrd="0" presId="urn:microsoft.com/office/officeart/2005/8/layout/venn1"/>
    <dgm:cxn modelId="{B07A7649-893B-4BB3-B126-296AC462A1AE}" type="presParOf" srcId="{C78C540F-12C3-4397-A575-DA8353523E49}" destId="{23ED90C8-64FB-4879-B597-6ABF87D7D320}" srcOrd="1" destOrd="0" presId="urn:microsoft.com/office/officeart/2005/8/layout/venn1"/>
    <dgm:cxn modelId="{CACB8320-DD75-405D-95D6-377F36E1B71B}" type="presParOf" srcId="{C78C540F-12C3-4397-A575-DA8353523E49}" destId="{A5922ED1-47BC-4CAF-8E0F-A4EA7E2F84FA}" srcOrd="2" destOrd="0" presId="urn:microsoft.com/office/officeart/2005/8/layout/venn1"/>
    <dgm:cxn modelId="{5E7361F0-A84A-4A8E-A179-CE0549E2303F}" type="presParOf" srcId="{C78C540F-12C3-4397-A575-DA8353523E49}" destId="{D7D667E0-132B-4425-8AEB-1E1665824437}" srcOrd="3" destOrd="0" presId="urn:microsoft.com/office/officeart/2005/8/layout/venn1"/>
    <dgm:cxn modelId="{01300C4C-9B87-45B8-9D09-13BE959FD802}" type="presParOf" srcId="{C78C540F-12C3-4397-A575-DA8353523E49}" destId="{97C97B1D-9973-49E3-997E-CB3AA858A5DC}" srcOrd="4" destOrd="0" presId="urn:microsoft.com/office/officeart/2005/8/layout/venn1"/>
    <dgm:cxn modelId="{C25BE4E3-437D-4BFE-B555-463411926740}" type="presParOf" srcId="{C78C540F-12C3-4397-A575-DA8353523E49}" destId="{4C41CCBF-A6DC-40D6-83A4-4F51A2105307}" srcOrd="5" destOrd="0" presId="urn:microsoft.com/office/officeart/2005/8/layout/venn1"/>
    <dgm:cxn modelId="{08936471-BD7E-4193-B5AE-3E4CC4627317}" type="presParOf" srcId="{C78C540F-12C3-4397-A575-DA8353523E49}" destId="{C6AABDD5-9ADD-4F80-AEEC-2890E28EB303}" srcOrd="6" destOrd="0" presId="urn:microsoft.com/office/officeart/2005/8/layout/venn1"/>
    <dgm:cxn modelId="{3849A4DF-5936-4BA3-8510-5B871D63712D}" type="presParOf" srcId="{C78C540F-12C3-4397-A575-DA8353523E49}" destId="{258BE704-BB52-4E9B-AFAC-048B26B7130D}"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071C9F-5646-41E0-AE97-7D665ABD62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id-ID"/>
        </a:p>
      </dgm:t>
    </dgm:pt>
    <dgm:pt modelId="{872572BF-CA4E-47C4-AB7F-72620E99D670}">
      <dgm:prSet phldrT="[Text]"/>
      <dgm:spPr/>
      <dgm:t>
        <a:bodyPr/>
        <a:lstStyle/>
        <a:p>
          <a:r>
            <a:rPr lang="id-ID" b="1" dirty="0">
              <a:solidFill>
                <a:schemeClr val="bg1"/>
              </a:solidFill>
            </a:rPr>
            <a:t>Pemanfaatan Sumberdaya Publik</a:t>
          </a:r>
        </a:p>
      </dgm:t>
    </dgm:pt>
    <dgm:pt modelId="{179706A4-E7A4-4B5B-B7F8-C1CB454DA015}" type="parTrans" cxnId="{F8F104D7-238A-4AF1-AACE-13DDFC94378E}">
      <dgm:prSet/>
      <dgm:spPr/>
      <dgm:t>
        <a:bodyPr/>
        <a:lstStyle/>
        <a:p>
          <a:endParaRPr lang="id-ID" b="1">
            <a:solidFill>
              <a:schemeClr val="bg1"/>
            </a:solidFill>
          </a:endParaRPr>
        </a:p>
      </dgm:t>
    </dgm:pt>
    <dgm:pt modelId="{58C543A8-3B55-458F-B7A3-E01B779B9B29}" type="sibTrans" cxnId="{F8F104D7-238A-4AF1-AACE-13DDFC94378E}">
      <dgm:prSet/>
      <dgm:spPr/>
      <dgm:t>
        <a:bodyPr/>
        <a:lstStyle/>
        <a:p>
          <a:endParaRPr lang="id-ID" b="1">
            <a:solidFill>
              <a:schemeClr val="bg1"/>
            </a:solidFill>
          </a:endParaRPr>
        </a:p>
      </dgm:t>
    </dgm:pt>
    <dgm:pt modelId="{B4850F5B-7590-43E9-A136-10402FA7A693}">
      <dgm:prSet/>
      <dgm:spPr/>
      <dgm:t>
        <a:bodyPr/>
        <a:lstStyle/>
        <a:p>
          <a:r>
            <a:rPr lang="id-ID" b="1" dirty="0">
              <a:solidFill>
                <a:schemeClr val="bg1"/>
              </a:solidFill>
            </a:rPr>
            <a:t>Absen Sidik Jari</a:t>
          </a:r>
        </a:p>
      </dgm:t>
    </dgm:pt>
    <dgm:pt modelId="{E20D6DC0-7C1B-40A4-9AA5-D21790752EEC}" type="parTrans" cxnId="{B4679D5A-A517-4F48-85D6-8183CE5F570D}">
      <dgm:prSet/>
      <dgm:spPr/>
      <dgm:t>
        <a:bodyPr/>
        <a:lstStyle/>
        <a:p>
          <a:endParaRPr lang="id-ID" b="1">
            <a:solidFill>
              <a:schemeClr val="bg1"/>
            </a:solidFill>
          </a:endParaRPr>
        </a:p>
      </dgm:t>
    </dgm:pt>
    <dgm:pt modelId="{ED3BE14E-AA88-4C9E-98BB-CE581AE40CF6}" type="sibTrans" cxnId="{B4679D5A-A517-4F48-85D6-8183CE5F570D}">
      <dgm:prSet/>
      <dgm:spPr/>
      <dgm:t>
        <a:bodyPr/>
        <a:lstStyle/>
        <a:p>
          <a:endParaRPr lang="id-ID" b="1">
            <a:solidFill>
              <a:schemeClr val="bg1"/>
            </a:solidFill>
          </a:endParaRPr>
        </a:p>
      </dgm:t>
    </dgm:pt>
    <dgm:pt modelId="{7D4D1EED-457F-49BD-895E-619552C6CA18}">
      <dgm:prSet/>
      <dgm:spPr/>
      <dgm:t>
        <a:bodyPr/>
        <a:lstStyle/>
        <a:p>
          <a:r>
            <a:rPr lang="id-ID" b="1">
              <a:solidFill>
                <a:schemeClr val="bg1"/>
              </a:solidFill>
            </a:rPr>
            <a:t>Penerimaan Tenaga Honorer</a:t>
          </a:r>
        </a:p>
      </dgm:t>
    </dgm:pt>
    <dgm:pt modelId="{6FEBB307-7730-4B66-A9B1-3457670E7BA2}" type="parTrans" cxnId="{11532901-ADA4-4936-9B31-BD0EC26C3BE3}">
      <dgm:prSet/>
      <dgm:spPr/>
      <dgm:t>
        <a:bodyPr/>
        <a:lstStyle/>
        <a:p>
          <a:endParaRPr lang="id-ID" b="1">
            <a:solidFill>
              <a:schemeClr val="bg1"/>
            </a:solidFill>
          </a:endParaRPr>
        </a:p>
      </dgm:t>
    </dgm:pt>
    <dgm:pt modelId="{998F5EB2-262F-4009-9AAA-630E78B4DF5C}" type="sibTrans" cxnId="{11532901-ADA4-4936-9B31-BD0EC26C3BE3}">
      <dgm:prSet/>
      <dgm:spPr/>
      <dgm:t>
        <a:bodyPr/>
        <a:lstStyle/>
        <a:p>
          <a:endParaRPr lang="id-ID" b="1">
            <a:solidFill>
              <a:schemeClr val="bg1"/>
            </a:solidFill>
          </a:endParaRPr>
        </a:p>
      </dgm:t>
    </dgm:pt>
    <dgm:pt modelId="{85A87FEE-F262-48AA-AD98-803A1AE7AC40}">
      <dgm:prSet/>
      <dgm:spPr/>
      <dgm:t>
        <a:bodyPr/>
        <a:lstStyle/>
        <a:p>
          <a:r>
            <a:rPr lang="id-ID" b="1">
              <a:solidFill>
                <a:schemeClr val="bg1"/>
              </a:solidFill>
            </a:rPr>
            <a:t>Pemberian Hadiah atau Cindera Mata</a:t>
          </a:r>
        </a:p>
      </dgm:t>
    </dgm:pt>
    <dgm:pt modelId="{6F760CFA-A704-4274-AABD-EA291933E010}" type="parTrans" cxnId="{30C7FB3F-0AB9-48BE-959B-122F23F98306}">
      <dgm:prSet/>
      <dgm:spPr/>
      <dgm:t>
        <a:bodyPr/>
        <a:lstStyle/>
        <a:p>
          <a:endParaRPr lang="id-ID" b="1">
            <a:solidFill>
              <a:schemeClr val="bg1"/>
            </a:solidFill>
          </a:endParaRPr>
        </a:p>
      </dgm:t>
    </dgm:pt>
    <dgm:pt modelId="{84FBEEA8-EA96-40D3-B9ED-C0337A81613D}" type="sibTrans" cxnId="{30C7FB3F-0AB9-48BE-959B-122F23F98306}">
      <dgm:prSet/>
      <dgm:spPr/>
      <dgm:t>
        <a:bodyPr/>
        <a:lstStyle/>
        <a:p>
          <a:endParaRPr lang="id-ID" b="1">
            <a:solidFill>
              <a:schemeClr val="bg1"/>
            </a:solidFill>
          </a:endParaRPr>
        </a:p>
      </dgm:t>
    </dgm:pt>
    <dgm:pt modelId="{448A08BE-8696-48C8-9C95-86973B7ACB69}">
      <dgm:prSet/>
      <dgm:spPr/>
      <dgm:t>
        <a:bodyPr/>
        <a:lstStyle/>
        <a:p>
          <a:r>
            <a:rPr lang="id-ID" b="1">
              <a:solidFill>
                <a:schemeClr val="bg1"/>
              </a:solidFill>
            </a:rPr>
            <a:t>Konflik Kepentingan dalam Pengadaan</a:t>
          </a:r>
        </a:p>
      </dgm:t>
    </dgm:pt>
    <dgm:pt modelId="{D86C61EB-552E-493A-8993-73FBB63B0CE7}" type="parTrans" cxnId="{86C3587E-B6A8-4600-8F48-EE9DE0A2BD25}">
      <dgm:prSet/>
      <dgm:spPr/>
      <dgm:t>
        <a:bodyPr/>
        <a:lstStyle/>
        <a:p>
          <a:endParaRPr lang="id-ID" b="1">
            <a:solidFill>
              <a:schemeClr val="bg1"/>
            </a:solidFill>
          </a:endParaRPr>
        </a:p>
      </dgm:t>
    </dgm:pt>
    <dgm:pt modelId="{91CB0F9D-95CB-4377-BA2B-4521181250BB}" type="sibTrans" cxnId="{86C3587E-B6A8-4600-8F48-EE9DE0A2BD25}">
      <dgm:prSet/>
      <dgm:spPr/>
      <dgm:t>
        <a:bodyPr/>
        <a:lstStyle/>
        <a:p>
          <a:endParaRPr lang="id-ID" b="1">
            <a:solidFill>
              <a:schemeClr val="bg1"/>
            </a:solidFill>
          </a:endParaRPr>
        </a:p>
      </dgm:t>
    </dgm:pt>
    <dgm:pt modelId="{DAC7DD3A-0CBA-4A6E-B51A-590C4CC1A2D2}">
      <dgm:prSet/>
      <dgm:spPr/>
      <dgm:t>
        <a:bodyPr/>
        <a:lstStyle/>
        <a:p>
          <a:r>
            <a:rPr lang="id-ID" b="1">
              <a:solidFill>
                <a:schemeClr val="bg1"/>
              </a:solidFill>
            </a:rPr>
            <a:t>Pelantikan Walikota di Penjara</a:t>
          </a:r>
        </a:p>
      </dgm:t>
    </dgm:pt>
    <dgm:pt modelId="{E8F9F5E9-D40B-474F-8C93-7884F0069DCD}" type="parTrans" cxnId="{C9B8DDF2-DC7E-4C77-A494-595D855446D4}">
      <dgm:prSet/>
      <dgm:spPr/>
      <dgm:t>
        <a:bodyPr/>
        <a:lstStyle/>
        <a:p>
          <a:endParaRPr lang="id-ID" b="1">
            <a:solidFill>
              <a:schemeClr val="bg1"/>
            </a:solidFill>
          </a:endParaRPr>
        </a:p>
      </dgm:t>
    </dgm:pt>
    <dgm:pt modelId="{6D1594F6-0700-433E-A4C7-9C0C4208CFEC}" type="sibTrans" cxnId="{C9B8DDF2-DC7E-4C77-A494-595D855446D4}">
      <dgm:prSet/>
      <dgm:spPr/>
      <dgm:t>
        <a:bodyPr/>
        <a:lstStyle/>
        <a:p>
          <a:endParaRPr lang="id-ID" b="1">
            <a:solidFill>
              <a:schemeClr val="bg1"/>
            </a:solidFill>
          </a:endParaRPr>
        </a:p>
      </dgm:t>
    </dgm:pt>
    <dgm:pt modelId="{FE6200B5-3DA9-47B3-A124-BB3859859B18}" type="pres">
      <dgm:prSet presAssocID="{06071C9F-5646-41E0-AE97-7D665ABD62B8}" presName="Name0" presStyleCnt="0">
        <dgm:presLayoutVars>
          <dgm:chMax val="7"/>
          <dgm:chPref val="7"/>
          <dgm:dir/>
        </dgm:presLayoutVars>
      </dgm:prSet>
      <dgm:spPr/>
      <dgm:t>
        <a:bodyPr/>
        <a:lstStyle/>
        <a:p>
          <a:endParaRPr lang="id-ID"/>
        </a:p>
      </dgm:t>
    </dgm:pt>
    <dgm:pt modelId="{72ADA399-D7C7-4A9C-97C5-DB3E02FCF1A6}" type="pres">
      <dgm:prSet presAssocID="{06071C9F-5646-41E0-AE97-7D665ABD62B8}" presName="Name1" presStyleCnt="0"/>
      <dgm:spPr/>
    </dgm:pt>
    <dgm:pt modelId="{89071B27-53F1-449F-9FE5-0C80A06EC0AA}" type="pres">
      <dgm:prSet presAssocID="{06071C9F-5646-41E0-AE97-7D665ABD62B8}" presName="cycle" presStyleCnt="0"/>
      <dgm:spPr/>
    </dgm:pt>
    <dgm:pt modelId="{70A65280-451F-4680-99E7-A58B7365A95F}" type="pres">
      <dgm:prSet presAssocID="{06071C9F-5646-41E0-AE97-7D665ABD62B8}" presName="srcNode" presStyleLbl="node1" presStyleIdx="0" presStyleCnt="6"/>
      <dgm:spPr/>
    </dgm:pt>
    <dgm:pt modelId="{ABF553E1-45EE-4597-BEC4-FE415D165B38}" type="pres">
      <dgm:prSet presAssocID="{06071C9F-5646-41E0-AE97-7D665ABD62B8}" presName="conn" presStyleLbl="parChTrans1D2" presStyleIdx="0" presStyleCnt="1"/>
      <dgm:spPr/>
      <dgm:t>
        <a:bodyPr/>
        <a:lstStyle/>
        <a:p>
          <a:endParaRPr lang="id-ID"/>
        </a:p>
      </dgm:t>
    </dgm:pt>
    <dgm:pt modelId="{6F14BD81-F26C-49C7-82CA-303B94E392AE}" type="pres">
      <dgm:prSet presAssocID="{06071C9F-5646-41E0-AE97-7D665ABD62B8}" presName="extraNode" presStyleLbl="node1" presStyleIdx="0" presStyleCnt="6"/>
      <dgm:spPr/>
    </dgm:pt>
    <dgm:pt modelId="{23701E1A-8513-4B41-91C4-A36D89EF19A5}" type="pres">
      <dgm:prSet presAssocID="{06071C9F-5646-41E0-AE97-7D665ABD62B8}" presName="dstNode" presStyleLbl="node1" presStyleIdx="0" presStyleCnt="6"/>
      <dgm:spPr/>
    </dgm:pt>
    <dgm:pt modelId="{330B268A-D3A1-4293-B124-8077CA8DF8E1}" type="pres">
      <dgm:prSet presAssocID="{872572BF-CA4E-47C4-AB7F-72620E99D670}" presName="text_1" presStyleLbl="node1" presStyleIdx="0" presStyleCnt="6">
        <dgm:presLayoutVars>
          <dgm:bulletEnabled val="1"/>
        </dgm:presLayoutVars>
      </dgm:prSet>
      <dgm:spPr/>
      <dgm:t>
        <a:bodyPr/>
        <a:lstStyle/>
        <a:p>
          <a:endParaRPr lang="id-ID"/>
        </a:p>
      </dgm:t>
    </dgm:pt>
    <dgm:pt modelId="{CA227862-71D8-4EFC-80A5-2A36F89CD73E}" type="pres">
      <dgm:prSet presAssocID="{872572BF-CA4E-47C4-AB7F-72620E99D670}" presName="accent_1" presStyleCnt="0"/>
      <dgm:spPr/>
    </dgm:pt>
    <dgm:pt modelId="{FAFCB96B-FC89-4A9C-B0B9-75E49B5833CC}" type="pres">
      <dgm:prSet presAssocID="{872572BF-CA4E-47C4-AB7F-72620E99D670}" presName="accentRepeatNode" presStyleLbl="solidFgAcc1" presStyleIdx="0" presStyleCnt="6"/>
      <dgm:spPr/>
    </dgm:pt>
    <dgm:pt modelId="{16008ABA-1EA4-42FA-AA97-D9B4B0DC1F09}" type="pres">
      <dgm:prSet presAssocID="{B4850F5B-7590-43E9-A136-10402FA7A693}" presName="text_2" presStyleLbl="node1" presStyleIdx="1" presStyleCnt="6">
        <dgm:presLayoutVars>
          <dgm:bulletEnabled val="1"/>
        </dgm:presLayoutVars>
      </dgm:prSet>
      <dgm:spPr/>
      <dgm:t>
        <a:bodyPr/>
        <a:lstStyle/>
        <a:p>
          <a:endParaRPr lang="id-ID"/>
        </a:p>
      </dgm:t>
    </dgm:pt>
    <dgm:pt modelId="{5DDA8428-4E07-4ACE-AB12-85016D5985B8}" type="pres">
      <dgm:prSet presAssocID="{B4850F5B-7590-43E9-A136-10402FA7A693}" presName="accent_2" presStyleCnt="0"/>
      <dgm:spPr/>
    </dgm:pt>
    <dgm:pt modelId="{5AFE8284-543E-44C0-916D-F1A333454F69}" type="pres">
      <dgm:prSet presAssocID="{B4850F5B-7590-43E9-A136-10402FA7A693}" presName="accentRepeatNode" presStyleLbl="solidFgAcc1" presStyleIdx="1" presStyleCnt="6"/>
      <dgm:spPr/>
    </dgm:pt>
    <dgm:pt modelId="{B7E7094B-FA28-4F3B-818A-D33FA2AC8B1A}" type="pres">
      <dgm:prSet presAssocID="{7D4D1EED-457F-49BD-895E-619552C6CA18}" presName="text_3" presStyleLbl="node1" presStyleIdx="2" presStyleCnt="6">
        <dgm:presLayoutVars>
          <dgm:bulletEnabled val="1"/>
        </dgm:presLayoutVars>
      </dgm:prSet>
      <dgm:spPr/>
      <dgm:t>
        <a:bodyPr/>
        <a:lstStyle/>
        <a:p>
          <a:endParaRPr lang="id-ID"/>
        </a:p>
      </dgm:t>
    </dgm:pt>
    <dgm:pt modelId="{B76B5F0F-CBC9-471F-9F91-CAB25C3C03C3}" type="pres">
      <dgm:prSet presAssocID="{7D4D1EED-457F-49BD-895E-619552C6CA18}" presName="accent_3" presStyleCnt="0"/>
      <dgm:spPr/>
    </dgm:pt>
    <dgm:pt modelId="{16A2089C-2591-4652-A72A-101C33AFFC72}" type="pres">
      <dgm:prSet presAssocID="{7D4D1EED-457F-49BD-895E-619552C6CA18}" presName="accentRepeatNode" presStyleLbl="solidFgAcc1" presStyleIdx="2" presStyleCnt="6"/>
      <dgm:spPr/>
    </dgm:pt>
    <dgm:pt modelId="{3C9B2CEA-59EB-48F9-9E18-584C9A5EE438}" type="pres">
      <dgm:prSet presAssocID="{85A87FEE-F262-48AA-AD98-803A1AE7AC40}" presName="text_4" presStyleLbl="node1" presStyleIdx="3" presStyleCnt="6">
        <dgm:presLayoutVars>
          <dgm:bulletEnabled val="1"/>
        </dgm:presLayoutVars>
      </dgm:prSet>
      <dgm:spPr/>
      <dgm:t>
        <a:bodyPr/>
        <a:lstStyle/>
        <a:p>
          <a:endParaRPr lang="id-ID"/>
        </a:p>
      </dgm:t>
    </dgm:pt>
    <dgm:pt modelId="{97F303DB-2D41-4E1C-BF20-539D5B0F1712}" type="pres">
      <dgm:prSet presAssocID="{85A87FEE-F262-48AA-AD98-803A1AE7AC40}" presName="accent_4" presStyleCnt="0"/>
      <dgm:spPr/>
    </dgm:pt>
    <dgm:pt modelId="{CBF65C6F-D283-4369-B571-BE41182ED665}" type="pres">
      <dgm:prSet presAssocID="{85A87FEE-F262-48AA-AD98-803A1AE7AC40}" presName="accentRepeatNode" presStyleLbl="solidFgAcc1" presStyleIdx="3" presStyleCnt="6"/>
      <dgm:spPr/>
    </dgm:pt>
    <dgm:pt modelId="{BF27A260-7677-4B6C-B5C5-5BBBDAEE4972}" type="pres">
      <dgm:prSet presAssocID="{448A08BE-8696-48C8-9C95-86973B7ACB69}" presName="text_5" presStyleLbl="node1" presStyleIdx="4" presStyleCnt="6">
        <dgm:presLayoutVars>
          <dgm:bulletEnabled val="1"/>
        </dgm:presLayoutVars>
      </dgm:prSet>
      <dgm:spPr/>
      <dgm:t>
        <a:bodyPr/>
        <a:lstStyle/>
        <a:p>
          <a:endParaRPr lang="id-ID"/>
        </a:p>
      </dgm:t>
    </dgm:pt>
    <dgm:pt modelId="{1DA93129-DEE6-46B1-9847-1B061ACFB737}" type="pres">
      <dgm:prSet presAssocID="{448A08BE-8696-48C8-9C95-86973B7ACB69}" presName="accent_5" presStyleCnt="0"/>
      <dgm:spPr/>
    </dgm:pt>
    <dgm:pt modelId="{B96792EA-FC93-45E5-B5CE-6AF1001B5D1C}" type="pres">
      <dgm:prSet presAssocID="{448A08BE-8696-48C8-9C95-86973B7ACB69}" presName="accentRepeatNode" presStyleLbl="solidFgAcc1" presStyleIdx="4" presStyleCnt="6"/>
      <dgm:spPr/>
    </dgm:pt>
    <dgm:pt modelId="{A19FF0E6-1EC0-4B21-8269-37635D7E327C}" type="pres">
      <dgm:prSet presAssocID="{DAC7DD3A-0CBA-4A6E-B51A-590C4CC1A2D2}" presName="text_6" presStyleLbl="node1" presStyleIdx="5" presStyleCnt="6">
        <dgm:presLayoutVars>
          <dgm:bulletEnabled val="1"/>
        </dgm:presLayoutVars>
      </dgm:prSet>
      <dgm:spPr/>
      <dgm:t>
        <a:bodyPr/>
        <a:lstStyle/>
        <a:p>
          <a:endParaRPr lang="id-ID"/>
        </a:p>
      </dgm:t>
    </dgm:pt>
    <dgm:pt modelId="{BDBA8ABA-B0B3-42C7-B8A2-35B95C75E13E}" type="pres">
      <dgm:prSet presAssocID="{DAC7DD3A-0CBA-4A6E-B51A-590C4CC1A2D2}" presName="accent_6" presStyleCnt="0"/>
      <dgm:spPr/>
    </dgm:pt>
    <dgm:pt modelId="{47EA8FDC-504A-498A-8769-667324D15856}" type="pres">
      <dgm:prSet presAssocID="{DAC7DD3A-0CBA-4A6E-B51A-590C4CC1A2D2}" presName="accentRepeatNode" presStyleLbl="solidFgAcc1" presStyleIdx="5" presStyleCnt="6"/>
      <dgm:spPr/>
    </dgm:pt>
  </dgm:ptLst>
  <dgm:cxnLst>
    <dgm:cxn modelId="{86C3587E-B6A8-4600-8F48-EE9DE0A2BD25}" srcId="{06071C9F-5646-41E0-AE97-7D665ABD62B8}" destId="{448A08BE-8696-48C8-9C95-86973B7ACB69}" srcOrd="4" destOrd="0" parTransId="{D86C61EB-552E-493A-8993-73FBB63B0CE7}" sibTransId="{91CB0F9D-95CB-4377-BA2B-4521181250BB}"/>
    <dgm:cxn modelId="{C9B8DDF2-DC7E-4C77-A494-595D855446D4}" srcId="{06071C9F-5646-41E0-AE97-7D665ABD62B8}" destId="{DAC7DD3A-0CBA-4A6E-B51A-590C4CC1A2D2}" srcOrd="5" destOrd="0" parTransId="{E8F9F5E9-D40B-474F-8C93-7884F0069DCD}" sibTransId="{6D1594F6-0700-433E-A4C7-9C0C4208CFEC}"/>
    <dgm:cxn modelId="{F8F104D7-238A-4AF1-AACE-13DDFC94378E}" srcId="{06071C9F-5646-41E0-AE97-7D665ABD62B8}" destId="{872572BF-CA4E-47C4-AB7F-72620E99D670}" srcOrd="0" destOrd="0" parTransId="{179706A4-E7A4-4B5B-B7F8-C1CB454DA015}" sibTransId="{58C543A8-3B55-458F-B7A3-E01B779B9B29}"/>
    <dgm:cxn modelId="{AA649617-D82B-429E-84E8-21E2AE9233EB}" type="presOf" srcId="{58C543A8-3B55-458F-B7A3-E01B779B9B29}" destId="{ABF553E1-45EE-4597-BEC4-FE415D165B38}" srcOrd="0" destOrd="0" presId="urn:microsoft.com/office/officeart/2008/layout/VerticalCurvedList"/>
    <dgm:cxn modelId="{39BDA62B-A64C-4C39-9852-6E0349DB518E}" type="presOf" srcId="{DAC7DD3A-0CBA-4A6E-B51A-590C4CC1A2D2}" destId="{A19FF0E6-1EC0-4B21-8269-37635D7E327C}" srcOrd="0" destOrd="0" presId="urn:microsoft.com/office/officeart/2008/layout/VerticalCurvedList"/>
    <dgm:cxn modelId="{4E4B0FF1-B061-400A-8DEA-99DA58FF5A44}" type="presOf" srcId="{85A87FEE-F262-48AA-AD98-803A1AE7AC40}" destId="{3C9B2CEA-59EB-48F9-9E18-584C9A5EE438}" srcOrd="0" destOrd="0" presId="urn:microsoft.com/office/officeart/2008/layout/VerticalCurvedList"/>
    <dgm:cxn modelId="{30C7FB3F-0AB9-48BE-959B-122F23F98306}" srcId="{06071C9F-5646-41E0-AE97-7D665ABD62B8}" destId="{85A87FEE-F262-48AA-AD98-803A1AE7AC40}" srcOrd="3" destOrd="0" parTransId="{6F760CFA-A704-4274-AABD-EA291933E010}" sibTransId="{84FBEEA8-EA96-40D3-B9ED-C0337A81613D}"/>
    <dgm:cxn modelId="{4EC3F4DE-EEC4-4097-B0B7-4E1256E0A1ED}" type="presOf" srcId="{06071C9F-5646-41E0-AE97-7D665ABD62B8}" destId="{FE6200B5-3DA9-47B3-A124-BB3859859B18}" srcOrd="0" destOrd="0" presId="urn:microsoft.com/office/officeart/2008/layout/VerticalCurvedList"/>
    <dgm:cxn modelId="{05712E02-5DF8-4D33-BA1D-A8B7402376FF}" type="presOf" srcId="{872572BF-CA4E-47C4-AB7F-72620E99D670}" destId="{330B268A-D3A1-4293-B124-8077CA8DF8E1}" srcOrd="0" destOrd="0" presId="urn:microsoft.com/office/officeart/2008/layout/VerticalCurvedList"/>
    <dgm:cxn modelId="{1CF16328-08FD-4EAB-9483-698465D68DEC}" type="presOf" srcId="{448A08BE-8696-48C8-9C95-86973B7ACB69}" destId="{BF27A260-7677-4B6C-B5C5-5BBBDAEE4972}" srcOrd="0" destOrd="0" presId="urn:microsoft.com/office/officeart/2008/layout/VerticalCurvedList"/>
    <dgm:cxn modelId="{11532901-ADA4-4936-9B31-BD0EC26C3BE3}" srcId="{06071C9F-5646-41E0-AE97-7D665ABD62B8}" destId="{7D4D1EED-457F-49BD-895E-619552C6CA18}" srcOrd="2" destOrd="0" parTransId="{6FEBB307-7730-4B66-A9B1-3457670E7BA2}" sibTransId="{998F5EB2-262F-4009-9AAA-630E78B4DF5C}"/>
    <dgm:cxn modelId="{B4679D5A-A517-4F48-85D6-8183CE5F570D}" srcId="{06071C9F-5646-41E0-AE97-7D665ABD62B8}" destId="{B4850F5B-7590-43E9-A136-10402FA7A693}" srcOrd="1" destOrd="0" parTransId="{E20D6DC0-7C1B-40A4-9AA5-D21790752EEC}" sibTransId="{ED3BE14E-AA88-4C9E-98BB-CE581AE40CF6}"/>
    <dgm:cxn modelId="{F4A550C9-570F-4038-98F0-E0EBC7EEC234}" type="presOf" srcId="{B4850F5B-7590-43E9-A136-10402FA7A693}" destId="{16008ABA-1EA4-42FA-AA97-D9B4B0DC1F09}" srcOrd="0" destOrd="0" presId="urn:microsoft.com/office/officeart/2008/layout/VerticalCurvedList"/>
    <dgm:cxn modelId="{0580366B-EF90-42E2-89FB-9B9C47B26FD3}" type="presOf" srcId="{7D4D1EED-457F-49BD-895E-619552C6CA18}" destId="{B7E7094B-FA28-4F3B-818A-D33FA2AC8B1A}" srcOrd="0" destOrd="0" presId="urn:microsoft.com/office/officeart/2008/layout/VerticalCurvedList"/>
    <dgm:cxn modelId="{8C6C4FE0-0FF7-4B5F-B1BA-AC410982B951}" type="presParOf" srcId="{FE6200B5-3DA9-47B3-A124-BB3859859B18}" destId="{72ADA399-D7C7-4A9C-97C5-DB3E02FCF1A6}" srcOrd="0" destOrd="0" presId="urn:microsoft.com/office/officeart/2008/layout/VerticalCurvedList"/>
    <dgm:cxn modelId="{62AD24E9-F3C1-4359-A191-477789574B82}" type="presParOf" srcId="{72ADA399-D7C7-4A9C-97C5-DB3E02FCF1A6}" destId="{89071B27-53F1-449F-9FE5-0C80A06EC0AA}" srcOrd="0" destOrd="0" presId="urn:microsoft.com/office/officeart/2008/layout/VerticalCurvedList"/>
    <dgm:cxn modelId="{C5FD8E46-DF4D-4661-A85C-53FC9B607DD1}" type="presParOf" srcId="{89071B27-53F1-449F-9FE5-0C80A06EC0AA}" destId="{70A65280-451F-4680-99E7-A58B7365A95F}" srcOrd="0" destOrd="0" presId="urn:microsoft.com/office/officeart/2008/layout/VerticalCurvedList"/>
    <dgm:cxn modelId="{0C91317A-BE1A-42F1-B5A0-1307512EAA3E}" type="presParOf" srcId="{89071B27-53F1-449F-9FE5-0C80A06EC0AA}" destId="{ABF553E1-45EE-4597-BEC4-FE415D165B38}" srcOrd="1" destOrd="0" presId="urn:microsoft.com/office/officeart/2008/layout/VerticalCurvedList"/>
    <dgm:cxn modelId="{EABCD2DC-D550-4838-B298-1DADBF458E52}" type="presParOf" srcId="{89071B27-53F1-449F-9FE5-0C80A06EC0AA}" destId="{6F14BD81-F26C-49C7-82CA-303B94E392AE}" srcOrd="2" destOrd="0" presId="urn:microsoft.com/office/officeart/2008/layout/VerticalCurvedList"/>
    <dgm:cxn modelId="{9DA54692-B2A9-4F59-8580-F59BABB95C2F}" type="presParOf" srcId="{89071B27-53F1-449F-9FE5-0C80A06EC0AA}" destId="{23701E1A-8513-4B41-91C4-A36D89EF19A5}" srcOrd="3" destOrd="0" presId="urn:microsoft.com/office/officeart/2008/layout/VerticalCurvedList"/>
    <dgm:cxn modelId="{AA12EC04-ACB3-41A7-B603-AEF578E4928D}" type="presParOf" srcId="{72ADA399-D7C7-4A9C-97C5-DB3E02FCF1A6}" destId="{330B268A-D3A1-4293-B124-8077CA8DF8E1}" srcOrd="1" destOrd="0" presId="urn:microsoft.com/office/officeart/2008/layout/VerticalCurvedList"/>
    <dgm:cxn modelId="{175D8601-4709-40AF-B09B-104AF9C632F3}" type="presParOf" srcId="{72ADA399-D7C7-4A9C-97C5-DB3E02FCF1A6}" destId="{CA227862-71D8-4EFC-80A5-2A36F89CD73E}" srcOrd="2" destOrd="0" presId="urn:microsoft.com/office/officeart/2008/layout/VerticalCurvedList"/>
    <dgm:cxn modelId="{D60DB8BE-AAC4-4AA8-BCDC-7993E6538509}" type="presParOf" srcId="{CA227862-71D8-4EFC-80A5-2A36F89CD73E}" destId="{FAFCB96B-FC89-4A9C-B0B9-75E49B5833CC}" srcOrd="0" destOrd="0" presId="urn:microsoft.com/office/officeart/2008/layout/VerticalCurvedList"/>
    <dgm:cxn modelId="{948E01C4-BB9D-4A41-AB09-C6FD5B89197D}" type="presParOf" srcId="{72ADA399-D7C7-4A9C-97C5-DB3E02FCF1A6}" destId="{16008ABA-1EA4-42FA-AA97-D9B4B0DC1F09}" srcOrd="3" destOrd="0" presId="urn:microsoft.com/office/officeart/2008/layout/VerticalCurvedList"/>
    <dgm:cxn modelId="{A7A5C918-0F4F-4BF6-8DB3-4E3D31D42EEA}" type="presParOf" srcId="{72ADA399-D7C7-4A9C-97C5-DB3E02FCF1A6}" destId="{5DDA8428-4E07-4ACE-AB12-85016D5985B8}" srcOrd="4" destOrd="0" presId="urn:microsoft.com/office/officeart/2008/layout/VerticalCurvedList"/>
    <dgm:cxn modelId="{C0D4945C-A2CA-4669-85E9-BE53C92D89A5}" type="presParOf" srcId="{5DDA8428-4E07-4ACE-AB12-85016D5985B8}" destId="{5AFE8284-543E-44C0-916D-F1A333454F69}" srcOrd="0" destOrd="0" presId="urn:microsoft.com/office/officeart/2008/layout/VerticalCurvedList"/>
    <dgm:cxn modelId="{838D3D01-5DAA-4588-9508-5101700F176E}" type="presParOf" srcId="{72ADA399-D7C7-4A9C-97C5-DB3E02FCF1A6}" destId="{B7E7094B-FA28-4F3B-818A-D33FA2AC8B1A}" srcOrd="5" destOrd="0" presId="urn:microsoft.com/office/officeart/2008/layout/VerticalCurvedList"/>
    <dgm:cxn modelId="{D70E8A5E-C668-4A9C-BB68-2E32639AC776}" type="presParOf" srcId="{72ADA399-D7C7-4A9C-97C5-DB3E02FCF1A6}" destId="{B76B5F0F-CBC9-471F-9F91-CAB25C3C03C3}" srcOrd="6" destOrd="0" presId="urn:microsoft.com/office/officeart/2008/layout/VerticalCurvedList"/>
    <dgm:cxn modelId="{0470982D-5BFC-4D00-9893-F99D1EFA7494}" type="presParOf" srcId="{B76B5F0F-CBC9-471F-9F91-CAB25C3C03C3}" destId="{16A2089C-2591-4652-A72A-101C33AFFC72}" srcOrd="0" destOrd="0" presId="urn:microsoft.com/office/officeart/2008/layout/VerticalCurvedList"/>
    <dgm:cxn modelId="{F20E1AF8-5ACB-4670-A4FF-374DEA649C49}" type="presParOf" srcId="{72ADA399-D7C7-4A9C-97C5-DB3E02FCF1A6}" destId="{3C9B2CEA-59EB-48F9-9E18-584C9A5EE438}" srcOrd="7" destOrd="0" presId="urn:microsoft.com/office/officeart/2008/layout/VerticalCurvedList"/>
    <dgm:cxn modelId="{11C844A2-D427-42FD-B66E-913BD0A429B7}" type="presParOf" srcId="{72ADA399-D7C7-4A9C-97C5-DB3E02FCF1A6}" destId="{97F303DB-2D41-4E1C-BF20-539D5B0F1712}" srcOrd="8" destOrd="0" presId="urn:microsoft.com/office/officeart/2008/layout/VerticalCurvedList"/>
    <dgm:cxn modelId="{454E0331-EC34-4537-BA7F-DFD3BEF52BEC}" type="presParOf" srcId="{97F303DB-2D41-4E1C-BF20-539D5B0F1712}" destId="{CBF65C6F-D283-4369-B571-BE41182ED665}" srcOrd="0" destOrd="0" presId="urn:microsoft.com/office/officeart/2008/layout/VerticalCurvedList"/>
    <dgm:cxn modelId="{E11229CF-2A26-4DF5-A499-17B6B45CA659}" type="presParOf" srcId="{72ADA399-D7C7-4A9C-97C5-DB3E02FCF1A6}" destId="{BF27A260-7677-4B6C-B5C5-5BBBDAEE4972}" srcOrd="9" destOrd="0" presId="urn:microsoft.com/office/officeart/2008/layout/VerticalCurvedList"/>
    <dgm:cxn modelId="{D1DC16BE-2393-4E9C-A1D1-E9431249B90C}" type="presParOf" srcId="{72ADA399-D7C7-4A9C-97C5-DB3E02FCF1A6}" destId="{1DA93129-DEE6-46B1-9847-1B061ACFB737}" srcOrd="10" destOrd="0" presId="urn:microsoft.com/office/officeart/2008/layout/VerticalCurvedList"/>
    <dgm:cxn modelId="{2D1C170C-02A1-429C-95D1-497898EBF458}" type="presParOf" srcId="{1DA93129-DEE6-46B1-9847-1B061ACFB737}" destId="{B96792EA-FC93-45E5-B5CE-6AF1001B5D1C}" srcOrd="0" destOrd="0" presId="urn:microsoft.com/office/officeart/2008/layout/VerticalCurvedList"/>
    <dgm:cxn modelId="{76C44D72-888B-4C25-A28D-E16DAF1C92BF}" type="presParOf" srcId="{72ADA399-D7C7-4A9C-97C5-DB3E02FCF1A6}" destId="{A19FF0E6-1EC0-4B21-8269-37635D7E327C}" srcOrd="11" destOrd="0" presId="urn:microsoft.com/office/officeart/2008/layout/VerticalCurvedList"/>
    <dgm:cxn modelId="{D3936501-72C8-4C1E-8A84-AD72D52F65E9}" type="presParOf" srcId="{72ADA399-D7C7-4A9C-97C5-DB3E02FCF1A6}" destId="{BDBA8ABA-B0B3-42C7-B8A2-35B95C75E13E}" srcOrd="12" destOrd="0" presId="urn:microsoft.com/office/officeart/2008/layout/VerticalCurvedList"/>
    <dgm:cxn modelId="{1F37B7EC-6DD3-4C72-9E13-47059C5ABC97}" type="presParOf" srcId="{BDBA8ABA-B0B3-42C7-B8A2-35B95C75E13E}" destId="{47EA8FDC-504A-498A-8769-667324D1585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071C9F-5646-41E0-AE97-7D665ABD62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id-ID"/>
        </a:p>
      </dgm:t>
    </dgm:pt>
    <dgm:pt modelId="{872572BF-CA4E-47C4-AB7F-72620E99D670}">
      <dgm:prSet phldrT="[Text]"/>
      <dgm:spPr/>
      <dgm:t>
        <a:bodyPr/>
        <a:lstStyle/>
        <a:p>
          <a:r>
            <a:rPr lang="id-ID" b="1" dirty="0">
              <a:solidFill>
                <a:schemeClr val="bg1"/>
              </a:solidFill>
            </a:rPr>
            <a:t>Terpidana Korupsi Menjabat Kembali</a:t>
          </a:r>
        </a:p>
      </dgm:t>
    </dgm:pt>
    <dgm:pt modelId="{179706A4-E7A4-4B5B-B7F8-C1CB454DA015}" type="parTrans" cxnId="{F8F104D7-238A-4AF1-AACE-13DDFC94378E}">
      <dgm:prSet/>
      <dgm:spPr/>
      <dgm:t>
        <a:bodyPr/>
        <a:lstStyle/>
        <a:p>
          <a:endParaRPr lang="id-ID" b="1">
            <a:solidFill>
              <a:schemeClr val="bg1"/>
            </a:solidFill>
          </a:endParaRPr>
        </a:p>
      </dgm:t>
    </dgm:pt>
    <dgm:pt modelId="{58C543A8-3B55-458F-B7A3-E01B779B9B29}" type="sibTrans" cxnId="{F8F104D7-238A-4AF1-AACE-13DDFC94378E}">
      <dgm:prSet/>
      <dgm:spPr/>
      <dgm:t>
        <a:bodyPr/>
        <a:lstStyle/>
        <a:p>
          <a:endParaRPr lang="id-ID" b="1">
            <a:solidFill>
              <a:schemeClr val="bg1"/>
            </a:solidFill>
          </a:endParaRPr>
        </a:p>
      </dgm:t>
    </dgm:pt>
    <dgm:pt modelId="{E59DD8AA-CEF1-4011-82FB-95CCE583189B}">
      <dgm:prSet/>
      <dgm:spPr/>
      <dgm:t>
        <a:bodyPr/>
        <a:lstStyle/>
        <a:p>
          <a:r>
            <a:rPr lang="id-ID" b="1">
              <a:solidFill>
                <a:schemeClr val="bg1"/>
              </a:solidFill>
            </a:rPr>
            <a:t>Pengunduran Diri Pejabat</a:t>
          </a:r>
        </a:p>
      </dgm:t>
    </dgm:pt>
    <dgm:pt modelId="{84CABD83-5385-47FF-BCC0-45EA87F7F776}" type="parTrans" cxnId="{5F7D6E2D-D4BC-499B-B024-FCCEAC5E4DEA}">
      <dgm:prSet/>
      <dgm:spPr/>
      <dgm:t>
        <a:bodyPr/>
        <a:lstStyle/>
        <a:p>
          <a:endParaRPr lang="id-ID" b="1">
            <a:solidFill>
              <a:schemeClr val="bg1"/>
            </a:solidFill>
          </a:endParaRPr>
        </a:p>
      </dgm:t>
    </dgm:pt>
    <dgm:pt modelId="{0CD5F9EB-AB32-40FC-93D7-41C22FE7F7FB}" type="sibTrans" cxnId="{5F7D6E2D-D4BC-499B-B024-FCCEAC5E4DEA}">
      <dgm:prSet/>
      <dgm:spPr/>
      <dgm:t>
        <a:bodyPr/>
        <a:lstStyle/>
        <a:p>
          <a:endParaRPr lang="id-ID" b="1">
            <a:solidFill>
              <a:schemeClr val="bg1"/>
            </a:solidFill>
          </a:endParaRPr>
        </a:p>
      </dgm:t>
    </dgm:pt>
    <dgm:pt modelId="{F09C00E3-301B-4C86-B6D0-2235CDC30287}">
      <dgm:prSet/>
      <dgm:spPr/>
      <dgm:t>
        <a:bodyPr/>
        <a:lstStyle/>
        <a:p>
          <a:r>
            <a:rPr lang="id-ID" b="1" dirty="0">
              <a:solidFill>
                <a:schemeClr val="bg1"/>
              </a:solidFill>
            </a:rPr>
            <a:t>Melanggar Hukum</a:t>
          </a:r>
        </a:p>
      </dgm:t>
    </dgm:pt>
    <dgm:pt modelId="{4AF5E361-9390-4110-B50C-8854C8DB9307}" type="parTrans" cxnId="{105435FB-06EF-49F3-AABC-5B1EBAC5C47F}">
      <dgm:prSet/>
      <dgm:spPr/>
      <dgm:t>
        <a:bodyPr/>
        <a:lstStyle/>
        <a:p>
          <a:endParaRPr lang="id-ID" b="1">
            <a:solidFill>
              <a:schemeClr val="bg1"/>
            </a:solidFill>
          </a:endParaRPr>
        </a:p>
      </dgm:t>
    </dgm:pt>
    <dgm:pt modelId="{2AE3717C-F57E-43C7-A551-E200905C406A}" type="sibTrans" cxnId="{105435FB-06EF-49F3-AABC-5B1EBAC5C47F}">
      <dgm:prSet/>
      <dgm:spPr/>
      <dgm:t>
        <a:bodyPr/>
        <a:lstStyle/>
        <a:p>
          <a:endParaRPr lang="id-ID" b="1">
            <a:solidFill>
              <a:schemeClr val="bg1"/>
            </a:solidFill>
          </a:endParaRPr>
        </a:p>
      </dgm:t>
    </dgm:pt>
    <dgm:pt modelId="{3A15BC0C-8E9B-471D-AE93-1834506EB29D}">
      <dgm:prSet/>
      <dgm:spPr/>
      <dgm:t>
        <a:bodyPr/>
        <a:lstStyle/>
        <a:p>
          <a:r>
            <a:rPr lang="id-ID" b="1">
              <a:solidFill>
                <a:schemeClr val="bg1"/>
              </a:solidFill>
            </a:rPr>
            <a:t>Perbuatan Tercela</a:t>
          </a:r>
        </a:p>
      </dgm:t>
    </dgm:pt>
    <dgm:pt modelId="{357CF2E2-DB22-460F-939D-7F0C57317FBE}" type="parTrans" cxnId="{EF9A743C-76C9-47C5-88EE-6BAB032BFCE8}">
      <dgm:prSet/>
      <dgm:spPr/>
      <dgm:t>
        <a:bodyPr/>
        <a:lstStyle/>
        <a:p>
          <a:endParaRPr lang="id-ID" b="1">
            <a:solidFill>
              <a:schemeClr val="bg1"/>
            </a:solidFill>
          </a:endParaRPr>
        </a:p>
      </dgm:t>
    </dgm:pt>
    <dgm:pt modelId="{B5EC5010-BDF6-4632-99AF-58AF2A60D540}" type="sibTrans" cxnId="{EF9A743C-76C9-47C5-88EE-6BAB032BFCE8}">
      <dgm:prSet/>
      <dgm:spPr/>
      <dgm:t>
        <a:bodyPr/>
        <a:lstStyle/>
        <a:p>
          <a:endParaRPr lang="id-ID" b="1">
            <a:solidFill>
              <a:schemeClr val="bg1"/>
            </a:solidFill>
          </a:endParaRPr>
        </a:p>
      </dgm:t>
    </dgm:pt>
    <dgm:pt modelId="{72954170-6347-4816-9BC4-C75BFFD4B71F}">
      <dgm:prSet/>
      <dgm:spPr/>
      <dgm:t>
        <a:bodyPr/>
        <a:lstStyle/>
        <a:p>
          <a:r>
            <a:rPr lang="id-ID" b="1" dirty="0">
              <a:solidFill>
                <a:schemeClr val="bg1"/>
              </a:solidFill>
            </a:rPr>
            <a:t>Kebocoran Ujian </a:t>
          </a:r>
          <a:r>
            <a:rPr lang="id-ID" b="1" dirty="0" smtClean="0">
              <a:solidFill>
                <a:schemeClr val="bg1"/>
              </a:solidFill>
            </a:rPr>
            <a:t>Nasional</a:t>
          </a:r>
          <a:endParaRPr lang="id-ID" b="1" dirty="0">
            <a:solidFill>
              <a:schemeClr val="bg1"/>
            </a:solidFill>
          </a:endParaRPr>
        </a:p>
      </dgm:t>
    </dgm:pt>
    <dgm:pt modelId="{F8F74387-B510-4036-8542-6F53BE722EEA}" type="parTrans" cxnId="{C32C71D2-1C85-4706-8F32-16ACDB05B2C1}">
      <dgm:prSet/>
      <dgm:spPr/>
      <dgm:t>
        <a:bodyPr/>
        <a:lstStyle/>
        <a:p>
          <a:endParaRPr lang="id-ID" b="1">
            <a:solidFill>
              <a:schemeClr val="bg1"/>
            </a:solidFill>
          </a:endParaRPr>
        </a:p>
      </dgm:t>
    </dgm:pt>
    <dgm:pt modelId="{7F8CED23-1C1F-4B81-AAA5-737BCA7AF7C6}" type="sibTrans" cxnId="{C32C71D2-1C85-4706-8F32-16ACDB05B2C1}">
      <dgm:prSet/>
      <dgm:spPr/>
      <dgm:t>
        <a:bodyPr/>
        <a:lstStyle/>
        <a:p>
          <a:endParaRPr lang="id-ID" b="1">
            <a:solidFill>
              <a:schemeClr val="bg1"/>
            </a:solidFill>
          </a:endParaRPr>
        </a:p>
      </dgm:t>
    </dgm:pt>
    <dgm:pt modelId="{9BA936BE-EDF2-4A76-9FED-0B7177619FC7}">
      <dgm:prSet phldrT="[Text]"/>
      <dgm:spPr/>
      <dgm:t>
        <a:bodyPr/>
        <a:lstStyle/>
        <a:p>
          <a:r>
            <a:rPr lang="id-ID" b="1" dirty="0">
              <a:solidFill>
                <a:schemeClr val="bg1"/>
              </a:solidFill>
            </a:rPr>
            <a:t>Whistle Blower atau Membocorkan Informasi</a:t>
          </a:r>
        </a:p>
      </dgm:t>
    </dgm:pt>
    <dgm:pt modelId="{40781C13-2AD0-4A27-97D3-05CBC44ABCDF}" type="parTrans" cxnId="{FAF522E7-7BE0-4491-AD72-BB2C0FF618CA}">
      <dgm:prSet/>
      <dgm:spPr/>
      <dgm:t>
        <a:bodyPr/>
        <a:lstStyle/>
        <a:p>
          <a:endParaRPr lang="id-ID" b="1">
            <a:solidFill>
              <a:schemeClr val="bg1"/>
            </a:solidFill>
          </a:endParaRPr>
        </a:p>
      </dgm:t>
    </dgm:pt>
    <dgm:pt modelId="{EF1C17F2-AC3E-408C-8C73-33AC659DBC2D}" type="sibTrans" cxnId="{FAF522E7-7BE0-4491-AD72-BB2C0FF618CA}">
      <dgm:prSet/>
      <dgm:spPr/>
      <dgm:t>
        <a:bodyPr/>
        <a:lstStyle/>
        <a:p>
          <a:endParaRPr lang="id-ID" b="1">
            <a:solidFill>
              <a:schemeClr val="bg1"/>
            </a:solidFill>
          </a:endParaRPr>
        </a:p>
      </dgm:t>
    </dgm:pt>
    <dgm:pt modelId="{C6440EE4-5194-4AD9-BFC6-CBF5F0D52188}">
      <dgm:prSet/>
      <dgm:spPr/>
      <dgm:t>
        <a:bodyPr/>
        <a:lstStyle/>
        <a:p>
          <a:r>
            <a:rPr lang="id-ID" b="1" dirty="0" smtClean="0">
              <a:solidFill>
                <a:schemeClr val="bg1"/>
              </a:solidFill>
            </a:rPr>
            <a:t>Penegak Hukum Yang Jujur</a:t>
          </a:r>
          <a:endParaRPr lang="id-ID" b="1" dirty="0">
            <a:solidFill>
              <a:schemeClr val="bg1"/>
            </a:solidFill>
          </a:endParaRPr>
        </a:p>
      </dgm:t>
    </dgm:pt>
    <dgm:pt modelId="{7BC9DE9A-BE43-46A0-A246-0BEA0264F77E}" type="parTrans" cxnId="{7A2147C3-73AB-42F9-97F3-9CBB880CE1FF}">
      <dgm:prSet/>
      <dgm:spPr/>
      <dgm:t>
        <a:bodyPr/>
        <a:lstStyle/>
        <a:p>
          <a:endParaRPr lang="id-ID"/>
        </a:p>
      </dgm:t>
    </dgm:pt>
    <dgm:pt modelId="{751C8F28-B21F-4B52-BD72-83096611DAD2}" type="sibTrans" cxnId="{7A2147C3-73AB-42F9-97F3-9CBB880CE1FF}">
      <dgm:prSet/>
      <dgm:spPr/>
      <dgm:t>
        <a:bodyPr/>
        <a:lstStyle/>
        <a:p>
          <a:endParaRPr lang="id-ID"/>
        </a:p>
      </dgm:t>
    </dgm:pt>
    <dgm:pt modelId="{FE6200B5-3DA9-47B3-A124-BB3859859B18}" type="pres">
      <dgm:prSet presAssocID="{06071C9F-5646-41E0-AE97-7D665ABD62B8}" presName="Name0" presStyleCnt="0">
        <dgm:presLayoutVars>
          <dgm:chMax val="7"/>
          <dgm:chPref val="7"/>
          <dgm:dir/>
        </dgm:presLayoutVars>
      </dgm:prSet>
      <dgm:spPr/>
      <dgm:t>
        <a:bodyPr/>
        <a:lstStyle/>
        <a:p>
          <a:endParaRPr lang="id-ID"/>
        </a:p>
      </dgm:t>
    </dgm:pt>
    <dgm:pt modelId="{72ADA399-D7C7-4A9C-97C5-DB3E02FCF1A6}" type="pres">
      <dgm:prSet presAssocID="{06071C9F-5646-41E0-AE97-7D665ABD62B8}" presName="Name1" presStyleCnt="0"/>
      <dgm:spPr/>
    </dgm:pt>
    <dgm:pt modelId="{89071B27-53F1-449F-9FE5-0C80A06EC0AA}" type="pres">
      <dgm:prSet presAssocID="{06071C9F-5646-41E0-AE97-7D665ABD62B8}" presName="cycle" presStyleCnt="0"/>
      <dgm:spPr/>
    </dgm:pt>
    <dgm:pt modelId="{70A65280-451F-4680-99E7-A58B7365A95F}" type="pres">
      <dgm:prSet presAssocID="{06071C9F-5646-41E0-AE97-7D665ABD62B8}" presName="srcNode" presStyleLbl="node1" presStyleIdx="0" presStyleCnt="7"/>
      <dgm:spPr/>
    </dgm:pt>
    <dgm:pt modelId="{ABF553E1-45EE-4597-BEC4-FE415D165B38}" type="pres">
      <dgm:prSet presAssocID="{06071C9F-5646-41E0-AE97-7D665ABD62B8}" presName="conn" presStyleLbl="parChTrans1D2" presStyleIdx="0" presStyleCnt="1"/>
      <dgm:spPr/>
      <dgm:t>
        <a:bodyPr/>
        <a:lstStyle/>
        <a:p>
          <a:endParaRPr lang="id-ID"/>
        </a:p>
      </dgm:t>
    </dgm:pt>
    <dgm:pt modelId="{6F14BD81-F26C-49C7-82CA-303B94E392AE}" type="pres">
      <dgm:prSet presAssocID="{06071C9F-5646-41E0-AE97-7D665ABD62B8}" presName="extraNode" presStyleLbl="node1" presStyleIdx="0" presStyleCnt="7"/>
      <dgm:spPr/>
    </dgm:pt>
    <dgm:pt modelId="{23701E1A-8513-4B41-91C4-A36D89EF19A5}" type="pres">
      <dgm:prSet presAssocID="{06071C9F-5646-41E0-AE97-7D665ABD62B8}" presName="dstNode" presStyleLbl="node1" presStyleIdx="0" presStyleCnt="7"/>
      <dgm:spPr/>
    </dgm:pt>
    <dgm:pt modelId="{330B268A-D3A1-4293-B124-8077CA8DF8E1}" type="pres">
      <dgm:prSet presAssocID="{872572BF-CA4E-47C4-AB7F-72620E99D670}" presName="text_1" presStyleLbl="node1" presStyleIdx="0" presStyleCnt="7">
        <dgm:presLayoutVars>
          <dgm:bulletEnabled val="1"/>
        </dgm:presLayoutVars>
      </dgm:prSet>
      <dgm:spPr/>
      <dgm:t>
        <a:bodyPr/>
        <a:lstStyle/>
        <a:p>
          <a:endParaRPr lang="id-ID"/>
        </a:p>
      </dgm:t>
    </dgm:pt>
    <dgm:pt modelId="{CA227862-71D8-4EFC-80A5-2A36F89CD73E}" type="pres">
      <dgm:prSet presAssocID="{872572BF-CA4E-47C4-AB7F-72620E99D670}" presName="accent_1" presStyleCnt="0"/>
      <dgm:spPr/>
    </dgm:pt>
    <dgm:pt modelId="{FAFCB96B-FC89-4A9C-B0B9-75E49B5833CC}" type="pres">
      <dgm:prSet presAssocID="{872572BF-CA4E-47C4-AB7F-72620E99D670}" presName="accentRepeatNode" presStyleLbl="solidFgAcc1" presStyleIdx="0" presStyleCnt="7"/>
      <dgm:spPr/>
    </dgm:pt>
    <dgm:pt modelId="{35E8E165-C72D-4D8B-8777-21B909234153}" type="pres">
      <dgm:prSet presAssocID="{9BA936BE-EDF2-4A76-9FED-0B7177619FC7}" presName="text_2" presStyleLbl="node1" presStyleIdx="1" presStyleCnt="7">
        <dgm:presLayoutVars>
          <dgm:bulletEnabled val="1"/>
        </dgm:presLayoutVars>
      </dgm:prSet>
      <dgm:spPr/>
      <dgm:t>
        <a:bodyPr/>
        <a:lstStyle/>
        <a:p>
          <a:endParaRPr lang="id-ID"/>
        </a:p>
      </dgm:t>
    </dgm:pt>
    <dgm:pt modelId="{E1369EFF-C960-48C0-93AA-9C970053AA6C}" type="pres">
      <dgm:prSet presAssocID="{9BA936BE-EDF2-4A76-9FED-0B7177619FC7}" presName="accent_2" presStyleCnt="0"/>
      <dgm:spPr/>
    </dgm:pt>
    <dgm:pt modelId="{6551622C-0659-4E40-8585-7D7CE5C8EBE6}" type="pres">
      <dgm:prSet presAssocID="{9BA936BE-EDF2-4A76-9FED-0B7177619FC7}" presName="accentRepeatNode" presStyleLbl="solidFgAcc1" presStyleIdx="1" presStyleCnt="7"/>
      <dgm:spPr/>
    </dgm:pt>
    <dgm:pt modelId="{1DEEAA01-E90F-40BD-859B-5CDD0270403A}" type="pres">
      <dgm:prSet presAssocID="{E59DD8AA-CEF1-4011-82FB-95CCE583189B}" presName="text_3" presStyleLbl="node1" presStyleIdx="2" presStyleCnt="7">
        <dgm:presLayoutVars>
          <dgm:bulletEnabled val="1"/>
        </dgm:presLayoutVars>
      </dgm:prSet>
      <dgm:spPr/>
      <dgm:t>
        <a:bodyPr/>
        <a:lstStyle/>
        <a:p>
          <a:endParaRPr lang="id-ID"/>
        </a:p>
      </dgm:t>
    </dgm:pt>
    <dgm:pt modelId="{EF308694-AF9E-4CF9-8F12-5CD20EB67699}" type="pres">
      <dgm:prSet presAssocID="{E59DD8AA-CEF1-4011-82FB-95CCE583189B}" presName="accent_3" presStyleCnt="0"/>
      <dgm:spPr/>
    </dgm:pt>
    <dgm:pt modelId="{19E9982A-7535-4B8A-82E2-43AB32B39038}" type="pres">
      <dgm:prSet presAssocID="{E59DD8AA-CEF1-4011-82FB-95CCE583189B}" presName="accentRepeatNode" presStyleLbl="solidFgAcc1" presStyleIdx="2" presStyleCnt="7"/>
      <dgm:spPr/>
    </dgm:pt>
    <dgm:pt modelId="{3B249C52-C85F-43B4-A05A-93E7E22B9EF5}" type="pres">
      <dgm:prSet presAssocID="{F09C00E3-301B-4C86-B6D0-2235CDC30287}" presName="text_4" presStyleLbl="node1" presStyleIdx="3" presStyleCnt="7">
        <dgm:presLayoutVars>
          <dgm:bulletEnabled val="1"/>
        </dgm:presLayoutVars>
      </dgm:prSet>
      <dgm:spPr/>
      <dgm:t>
        <a:bodyPr/>
        <a:lstStyle/>
        <a:p>
          <a:endParaRPr lang="id-ID"/>
        </a:p>
      </dgm:t>
    </dgm:pt>
    <dgm:pt modelId="{39FBB05A-D3C8-4972-901F-765DF8D97852}" type="pres">
      <dgm:prSet presAssocID="{F09C00E3-301B-4C86-B6D0-2235CDC30287}" presName="accent_4" presStyleCnt="0"/>
      <dgm:spPr/>
    </dgm:pt>
    <dgm:pt modelId="{594F43BB-EDB2-4FB1-ACE0-8497A6B50925}" type="pres">
      <dgm:prSet presAssocID="{F09C00E3-301B-4C86-B6D0-2235CDC30287}" presName="accentRepeatNode" presStyleLbl="solidFgAcc1" presStyleIdx="3" presStyleCnt="7"/>
      <dgm:spPr/>
    </dgm:pt>
    <dgm:pt modelId="{B1DFFFE4-30AD-474D-B430-2C2DAF1A1A31}" type="pres">
      <dgm:prSet presAssocID="{3A15BC0C-8E9B-471D-AE93-1834506EB29D}" presName="text_5" presStyleLbl="node1" presStyleIdx="4" presStyleCnt="7">
        <dgm:presLayoutVars>
          <dgm:bulletEnabled val="1"/>
        </dgm:presLayoutVars>
      </dgm:prSet>
      <dgm:spPr/>
      <dgm:t>
        <a:bodyPr/>
        <a:lstStyle/>
        <a:p>
          <a:endParaRPr lang="id-ID"/>
        </a:p>
      </dgm:t>
    </dgm:pt>
    <dgm:pt modelId="{65C8427D-4596-4FF5-95FD-1717A0E981DE}" type="pres">
      <dgm:prSet presAssocID="{3A15BC0C-8E9B-471D-AE93-1834506EB29D}" presName="accent_5" presStyleCnt="0"/>
      <dgm:spPr/>
    </dgm:pt>
    <dgm:pt modelId="{3BDEAC89-ECFA-4C0D-8F4F-404D54D2E3F7}" type="pres">
      <dgm:prSet presAssocID="{3A15BC0C-8E9B-471D-AE93-1834506EB29D}" presName="accentRepeatNode" presStyleLbl="solidFgAcc1" presStyleIdx="4" presStyleCnt="7"/>
      <dgm:spPr/>
    </dgm:pt>
    <dgm:pt modelId="{BB3BB947-B7E7-4674-A6A7-2CF174431D64}" type="pres">
      <dgm:prSet presAssocID="{72954170-6347-4816-9BC4-C75BFFD4B71F}" presName="text_6" presStyleLbl="node1" presStyleIdx="5" presStyleCnt="7">
        <dgm:presLayoutVars>
          <dgm:bulletEnabled val="1"/>
        </dgm:presLayoutVars>
      </dgm:prSet>
      <dgm:spPr/>
      <dgm:t>
        <a:bodyPr/>
        <a:lstStyle/>
        <a:p>
          <a:endParaRPr lang="id-ID"/>
        </a:p>
      </dgm:t>
    </dgm:pt>
    <dgm:pt modelId="{0D191CA6-9201-405B-A967-0943D0C4CD31}" type="pres">
      <dgm:prSet presAssocID="{72954170-6347-4816-9BC4-C75BFFD4B71F}" presName="accent_6" presStyleCnt="0"/>
      <dgm:spPr/>
    </dgm:pt>
    <dgm:pt modelId="{B662F9EF-1C72-4AE9-8579-7FCECC2E307A}" type="pres">
      <dgm:prSet presAssocID="{72954170-6347-4816-9BC4-C75BFFD4B71F}" presName="accentRepeatNode" presStyleLbl="solidFgAcc1" presStyleIdx="5" presStyleCnt="7"/>
      <dgm:spPr/>
    </dgm:pt>
    <dgm:pt modelId="{D79951DB-589C-438E-8FDA-A4CA4629B67E}" type="pres">
      <dgm:prSet presAssocID="{C6440EE4-5194-4AD9-BFC6-CBF5F0D52188}" presName="text_7" presStyleLbl="node1" presStyleIdx="6" presStyleCnt="7">
        <dgm:presLayoutVars>
          <dgm:bulletEnabled val="1"/>
        </dgm:presLayoutVars>
      </dgm:prSet>
      <dgm:spPr/>
      <dgm:t>
        <a:bodyPr/>
        <a:lstStyle/>
        <a:p>
          <a:endParaRPr lang="id-ID"/>
        </a:p>
      </dgm:t>
    </dgm:pt>
    <dgm:pt modelId="{95A91DBC-F309-43C6-852F-FF2F5B097C56}" type="pres">
      <dgm:prSet presAssocID="{C6440EE4-5194-4AD9-BFC6-CBF5F0D52188}" presName="accent_7" presStyleCnt="0"/>
      <dgm:spPr/>
    </dgm:pt>
    <dgm:pt modelId="{37F599C0-4811-4D3F-B43B-A5349111ACB2}" type="pres">
      <dgm:prSet presAssocID="{C6440EE4-5194-4AD9-BFC6-CBF5F0D52188}" presName="accentRepeatNode" presStyleLbl="solidFgAcc1" presStyleIdx="6" presStyleCnt="7"/>
      <dgm:spPr/>
    </dgm:pt>
  </dgm:ptLst>
  <dgm:cxnLst>
    <dgm:cxn modelId="{FAF522E7-7BE0-4491-AD72-BB2C0FF618CA}" srcId="{06071C9F-5646-41E0-AE97-7D665ABD62B8}" destId="{9BA936BE-EDF2-4A76-9FED-0B7177619FC7}" srcOrd="1" destOrd="0" parTransId="{40781C13-2AD0-4A27-97D3-05CBC44ABCDF}" sibTransId="{EF1C17F2-AC3E-408C-8C73-33AC659DBC2D}"/>
    <dgm:cxn modelId="{F8F104D7-238A-4AF1-AACE-13DDFC94378E}" srcId="{06071C9F-5646-41E0-AE97-7D665ABD62B8}" destId="{872572BF-CA4E-47C4-AB7F-72620E99D670}" srcOrd="0" destOrd="0" parTransId="{179706A4-E7A4-4B5B-B7F8-C1CB454DA015}" sibTransId="{58C543A8-3B55-458F-B7A3-E01B779B9B29}"/>
    <dgm:cxn modelId="{5A3D886C-7BA2-4054-A9C8-BBF57419B183}" type="presOf" srcId="{F09C00E3-301B-4C86-B6D0-2235CDC30287}" destId="{3B249C52-C85F-43B4-A05A-93E7E22B9EF5}" srcOrd="0" destOrd="0" presId="urn:microsoft.com/office/officeart/2008/layout/VerticalCurvedList"/>
    <dgm:cxn modelId="{105435FB-06EF-49F3-AABC-5B1EBAC5C47F}" srcId="{06071C9F-5646-41E0-AE97-7D665ABD62B8}" destId="{F09C00E3-301B-4C86-B6D0-2235CDC30287}" srcOrd="3" destOrd="0" parTransId="{4AF5E361-9390-4110-B50C-8854C8DB9307}" sibTransId="{2AE3717C-F57E-43C7-A551-E200905C406A}"/>
    <dgm:cxn modelId="{EDA272EF-93F4-4FB4-B32F-61D8EC7DA7E2}" type="presOf" srcId="{3A15BC0C-8E9B-471D-AE93-1834506EB29D}" destId="{B1DFFFE4-30AD-474D-B430-2C2DAF1A1A31}" srcOrd="0" destOrd="0" presId="urn:microsoft.com/office/officeart/2008/layout/VerticalCurvedList"/>
    <dgm:cxn modelId="{625E20B6-B723-4B49-AAAA-26A5C3CBF4B6}" type="presOf" srcId="{C6440EE4-5194-4AD9-BFC6-CBF5F0D52188}" destId="{D79951DB-589C-438E-8FDA-A4CA4629B67E}" srcOrd="0" destOrd="0" presId="urn:microsoft.com/office/officeart/2008/layout/VerticalCurvedList"/>
    <dgm:cxn modelId="{DD13CAAE-94EE-42FC-9ACD-BDF44D933DD6}" type="presOf" srcId="{06071C9F-5646-41E0-AE97-7D665ABD62B8}" destId="{FE6200B5-3DA9-47B3-A124-BB3859859B18}" srcOrd="0" destOrd="0" presId="urn:microsoft.com/office/officeart/2008/layout/VerticalCurvedList"/>
    <dgm:cxn modelId="{61EA5E2E-3449-4901-90D5-BE6B6FF4FF5C}" type="presOf" srcId="{E59DD8AA-CEF1-4011-82FB-95CCE583189B}" destId="{1DEEAA01-E90F-40BD-859B-5CDD0270403A}" srcOrd="0" destOrd="0" presId="urn:microsoft.com/office/officeart/2008/layout/VerticalCurvedList"/>
    <dgm:cxn modelId="{C32C71D2-1C85-4706-8F32-16ACDB05B2C1}" srcId="{06071C9F-5646-41E0-AE97-7D665ABD62B8}" destId="{72954170-6347-4816-9BC4-C75BFFD4B71F}" srcOrd="5" destOrd="0" parTransId="{F8F74387-B510-4036-8542-6F53BE722EEA}" sibTransId="{7F8CED23-1C1F-4B81-AAA5-737BCA7AF7C6}"/>
    <dgm:cxn modelId="{02ECAAD0-A13A-411F-A0F4-C330E7D63576}" type="presOf" srcId="{9BA936BE-EDF2-4A76-9FED-0B7177619FC7}" destId="{35E8E165-C72D-4D8B-8777-21B909234153}" srcOrd="0" destOrd="0" presId="urn:microsoft.com/office/officeart/2008/layout/VerticalCurvedList"/>
    <dgm:cxn modelId="{F8182DEF-4B6B-4528-B018-200D32AE6059}" type="presOf" srcId="{872572BF-CA4E-47C4-AB7F-72620E99D670}" destId="{330B268A-D3A1-4293-B124-8077CA8DF8E1}" srcOrd="0" destOrd="0" presId="urn:microsoft.com/office/officeart/2008/layout/VerticalCurvedList"/>
    <dgm:cxn modelId="{7A2147C3-73AB-42F9-97F3-9CBB880CE1FF}" srcId="{06071C9F-5646-41E0-AE97-7D665ABD62B8}" destId="{C6440EE4-5194-4AD9-BFC6-CBF5F0D52188}" srcOrd="6" destOrd="0" parTransId="{7BC9DE9A-BE43-46A0-A246-0BEA0264F77E}" sibTransId="{751C8F28-B21F-4B52-BD72-83096611DAD2}"/>
    <dgm:cxn modelId="{6464AC00-3BB4-4218-A7D6-2ABFDCB8034E}" type="presOf" srcId="{58C543A8-3B55-458F-B7A3-E01B779B9B29}" destId="{ABF553E1-45EE-4597-BEC4-FE415D165B38}" srcOrd="0" destOrd="0" presId="urn:microsoft.com/office/officeart/2008/layout/VerticalCurvedList"/>
    <dgm:cxn modelId="{EF9A743C-76C9-47C5-88EE-6BAB032BFCE8}" srcId="{06071C9F-5646-41E0-AE97-7D665ABD62B8}" destId="{3A15BC0C-8E9B-471D-AE93-1834506EB29D}" srcOrd="4" destOrd="0" parTransId="{357CF2E2-DB22-460F-939D-7F0C57317FBE}" sibTransId="{B5EC5010-BDF6-4632-99AF-58AF2A60D540}"/>
    <dgm:cxn modelId="{5F7D6E2D-D4BC-499B-B024-FCCEAC5E4DEA}" srcId="{06071C9F-5646-41E0-AE97-7D665ABD62B8}" destId="{E59DD8AA-CEF1-4011-82FB-95CCE583189B}" srcOrd="2" destOrd="0" parTransId="{84CABD83-5385-47FF-BCC0-45EA87F7F776}" sibTransId="{0CD5F9EB-AB32-40FC-93D7-41C22FE7F7FB}"/>
    <dgm:cxn modelId="{0548A19D-5B0B-4C39-9861-3C9FF669FAA9}" type="presOf" srcId="{72954170-6347-4816-9BC4-C75BFFD4B71F}" destId="{BB3BB947-B7E7-4674-A6A7-2CF174431D64}" srcOrd="0" destOrd="0" presId="urn:microsoft.com/office/officeart/2008/layout/VerticalCurvedList"/>
    <dgm:cxn modelId="{DC099C02-6986-4350-9D01-6B3D555EC833}" type="presParOf" srcId="{FE6200B5-3DA9-47B3-A124-BB3859859B18}" destId="{72ADA399-D7C7-4A9C-97C5-DB3E02FCF1A6}" srcOrd="0" destOrd="0" presId="urn:microsoft.com/office/officeart/2008/layout/VerticalCurvedList"/>
    <dgm:cxn modelId="{FDC553DA-E8AA-42D0-943C-39324AAD8DC8}" type="presParOf" srcId="{72ADA399-D7C7-4A9C-97C5-DB3E02FCF1A6}" destId="{89071B27-53F1-449F-9FE5-0C80A06EC0AA}" srcOrd="0" destOrd="0" presId="urn:microsoft.com/office/officeart/2008/layout/VerticalCurvedList"/>
    <dgm:cxn modelId="{8CAEF25C-307A-415B-8394-50CA4DFA9253}" type="presParOf" srcId="{89071B27-53F1-449F-9FE5-0C80A06EC0AA}" destId="{70A65280-451F-4680-99E7-A58B7365A95F}" srcOrd="0" destOrd="0" presId="urn:microsoft.com/office/officeart/2008/layout/VerticalCurvedList"/>
    <dgm:cxn modelId="{650E4DE1-3AEB-4520-B409-90B6047AC0BC}" type="presParOf" srcId="{89071B27-53F1-449F-9FE5-0C80A06EC0AA}" destId="{ABF553E1-45EE-4597-BEC4-FE415D165B38}" srcOrd="1" destOrd="0" presId="urn:microsoft.com/office/officeart/2008/layout/VerticalCurvedList"/>
    <dgm:cxn modelId="{4B380118-0712-4590-B91B-522076B76EC2}" type="presParOf" srcId="{89071B27-53F1-449F-9FE5-0C80A06EC0AA}" destId="{6F14BD81-F26C-49C7-82CA-303B94E392AE}" srcOrd="2" destOrd="0" presId="urn:microsoft.com/office/officeart/2008/layout/VerticalCurvedList"/>
    <dgm:cxn modelId="{B42366F2-F05F-4F78-9F45-7AF600F52EF7}" type="presParOf" srcId="{89071B27-53F1-449F-9FE5-0C80A06EC0AA}" destId="{23701E1A-8513-4B41-91C4-A36D89EF19A5}" srcOrd="3" destOrd="0" presId="urn:microsoft.com/office/officeart/2008/layout/VerticalCurvedList"/>
    <dgm:cxn modelId="{5CBEB6F0-6ADA-4E55-A9DD-78D94F2306CE}" type="presParOf" srcId="{72ADA399-D7C7-4A9C-97C5-DB3E02FCF1A6}" destId="{330B268A-D3A1-4293-B124-8077CA8DF8E1}" srcOrd="1" destOrd="0" presId="urn:microsoft.com/office/officeart/2008/layout/VerticalCurvedList"/>
    <dgm:cxn modelId="{01146789-356D-4526-ACD6-F3FF64033634}" type="presParOf" srcId="{72ADA399-D7C7-4A9C-97C5-DB3E02FCF1A6}" destId="{CA227862-71D8-4EFC-80A5-2A36F89CD73E}" srcOrd="2" destOrd="0" presId="urn:microsoft.com/office/officeart/2008/layout/VerticalCurvedList"/>
    <dgm:cxn modelId="{35BAB7F9-AEDC-4E30-97F0-57ABE4CD53E6}" type="presParOf" srcId="{CA227862-71D8-4EFC-80A5-2A36F89CD73E}" destId="{FAFCB96B-FC89-4A9C-B0B9-75E49B5833CC}" srcOrd="0" destOrd="0" presId="urn:microsoft.com/office/officeart/2008/layout/VerticalCurvedList"/>
    <dgm:cxn modelId="{819D9C94-BBE5-4E80-A640-A50FE9AD48DE}" type="presParOf" srcId="{72ADA399-D7C7-4A9C-97C5-DB3E02FCF1A6}" destId="{35E8E165-C72D-4D8B-8777-21B909234153}" srcOrd="3" destOrd="0" presId="urn:microsoft.com/office/officeart/2008/layout/VerticalCurvedList"/>
    <dgm:cxn modelId="{DBCA8E75-26C7-4847-A0D8-1B9566EA9D79}" type="presParOf" srcId="{72ADA399-D7C7-4A9C-97C5-DB3E02FCF1A6}" destId="{E1369EFF-C960-48C0-93AA-9C970053AA6C}" srcOrd="4" destOrd="0" presId="urn:microsoft.com/office/officeart/2008/layout/VerticalCurvedList"/>
    <dgm:cxn modelId="{B25E6E01-E0A7-4109-9FA4-0D6A6C4B53B6}" type="presParOf" srcId="{E1369EFF-C960-48C0-93AA-9C970053AA6C}" destId="{6551622C-0659-4E40-8585-7D7CE5C8EBE6}" srcOrd="0" destOrd="0" presId="urn:microsoft.com/office/officeart/2008/layout/VerticalCurvedList"/>
    <dgm:cxn modelId="{B991561C-9F5D-4CCE-A021-9DCACA93F45F}" type="presParOf" srcId="{72ADA399-D7C7-4A9C-97C5-DB3E02FCF1A6}" destId="{1DEEAA01-E90F-40BD-859B-5CDD0270403A}" srcOrd="5" destOrd="0" presId="urn:microsoft.com/office/officeart/2008/layout/VerticalCurvedList"/>
    <dgm:cxn modelId="{A335F52E-61F2-4E77-BACB-FF7D8D1157A9}" type="presParOf" srcId="{72ADA399-D7C7-4A9C-97C5-DB3E02FCF1A6}" destId="{EF308694-AF9E-4CF9-8F12-5CD20EB67699}" srcOrd="6" destOrd="0" presId="urn:microsoft.com/office/officeart/2008/layout/VerticalCurvedList"/>
    <dgm:cxn modelId="{7CD28BA4-2BCA-4D33-B252-086A43CF9623}" type="presParOf" srcId="{EF308694-AF9E-4CF9-8F12-5CD20EB67699}" destId="{19E9982A-7535-4B8A-82E2-43AB32B39038}" srcOrd="0" destOrd="0" presId="urn:microsoft.com/office/officeart/2008/layout/VerticalCurvedList"/>
    <dgm:cxn modelId="{BA1EB1DA-B8DB-42F8-B241-411F0BF3C52B}" type="presParOf" srcId="{72ADA399-D7C7-4A9C-97C5-DB3E02FCF1A6}" destId="{3B249C52-C85F-43B4-A05A-93E7E22B9EF5}" srcOrd="7" destOrd="0" presId="urn:microsoft.com/office/officeart/2008/layout/VerticalCurvedList"/>
    <dgm:cxn modelId="{0A88A9C6-956E-402F-829A-29CAF69F1731}" type="presParOf" srcId="{72ADA399-D7C7-4A9C-97C5-DB3E02FCF1A6}" destId="{39FBB05A-D3C8-4972-901F-765DF8D97852}" srcOrd="8" destOrd="0" presId="urn:microsoft.com/office/officeart/2008/layout/VerticalCurvedList"/>
    <dgm:cxn modelId="{2F8FDE59-DDD2-40FD-B0A1-08021699B250}" type="presParOf" srcId="{39FBB05A-D3C8-4972-901F-765DF8D97852}" destId="{594F43BB-EDB2-4FB1-ACE0-8497A6B50925}" srcOrd="0" destOrd="0" presId="urn:microsoft.com/office/officeart/2008/layout/VerticalCurvedList"/>
    <dgm:cxn modelId="{9BA0389A-1BF7-47AA-B8A4-C89F9EDCACA0}" type="presParOf" srcId="{72ADA399-D7C7-4A9C-97C5-DB3E02FCF1A6}" destId="{B1DFFFE4-30AD-474D-B430-2C2DAF1A1A31}" srcOrd="9" destOrd="0" presId="urn:microsoft.com/office/officeart/2008/layout/VerticalCurvedList"/>
    <dgm:cxn modelId="{D9704287-F39A-4930-A131-DCE6297CE074}" type="presParOf" srcId="{72ADA399-D7C7-4A9C-97C5-DB3E02FCF1A6}" destId="{65C8427D-4596-4FF5-95FD-1717A0E981DE}" srcOrd="10" destOrd="0" presId="urn:microsoft.com/office/officeart/2008/layout/VerticalCurvedList"/>
    <dgm:cxn modelId="{42646DFB-0D94-459B-A8ED-96D3D131F968}" type="presParOf" srcId="{65C8427D-4596-4FF5-95FD-1717A0E981DE}" destId="{3BDEAC89-ECFA-4C0D-8F4F-404D54D2E3F7}" srcOrd="0" destOrd="0" presId="urn:microsoft.com/office/officeart/2008/layout/VerticalCurvedList"/>
    <dgm:cxn modelId="{C709378D-11C6-45CF-9C5B-AB08013E581A}" type="presParOf" srcId="{72ADA399-D7C7-4A9C-97C5-DB3E02FCF1A6}" destId="{BB3BB947-B7E7-4674-A6A7-2CF174431D64}" srcOrd="11" destOrd="0" presId="urn:microsoft.com/office/officeart/2008/layout/VerticalCurvedList"/>
    <dgm:cxn modelId="{6DCB09FF-B9F1-4E1A-BF6C-443D976434AD}" type="presParOf" srcId="{72ADA399-D7C7-4A9C-97C5-DB3E02FCF1A6}" destId="{0D191CA6-9201-405B-A967-0943D0C4CD31}" srcOrd="12" destOrd="0" presId="urn:microsoft.com/office/officeart/2008/layout/VerticalCurvedList"/>
    <dgm:cxn modelId="{D4C09B67-1B2A-4963-85AA-D3813180DE8A}" type="presParOf" srcId="{0D191CA6-9201-405B-A967-0943D0C4CD31}" destId="{B662F9EF-1C72-4AE9-8579-7FCECC2E307A}" srcOrd="0" destOrd="0" presId="urn:microsoft.com/office/officeart/2008/layout/VerticalCurvedList"/>
    <dgm:cxn modelId="{DE4CE9D9-6C56-4F0A-8C8E-0F4D99F1E6AC}" type="presParOf" srcId="{72ADA399-D7C7-4A9C-97C5-DB3E02FCF1A6}" destId="{D79951DB-589C-438E-8FDA-A4CA4629B67E}" srcOrd="13" destOrd="0" presId="urn:microsoft.com/office/officeart/2008/layout/VerticalCurvedList"/>
    <dgm:cxn modelId="{56686287-A9E9-4D72-99E2-649C1B91A3A8}" type="presParOf" srcId="{72ADA399-D7C7-4A9C-97C5-DB3E02FCF1A6}" destId="{95A91DBC-F309-43C6-852F-FF2F5B097C56}" srcOrd="14" destOrd="0" presId="urn:microsoft.com/office/officeart/2008/layout/VerticalCurvedList"/>
    <dgm:cxn modelId="{B87CD002-87B5-4D80-A4BE-8FD86974AAA0}" type="presParOf" srcId="{95A91DBC-F309-43C6-852F-FF2F5B097C56}" destId="{37F599C0-4811-4D3F-B43B-A5349111ACB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8DD76-4F9F-49DC-A221-97ED264F9C3C}">
      <dsp:nvSpPr>
        <dsp:cNvPr id="0" name=""/>
        <dsp:cNvSpPr/>
      </dsp:nvSpPr>
      <dsp:spPr>
        <a:xfrm>
          <a:off x="0" y="2306"/>
          <a:ext cx="7631010" cy="71625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Font typeface="Calibri" panose="020F0502020204030204" pitchFamily="34" charset="0"/>
            <a:buChar char="-"/>
          </a:pPr>
          <a:r>
            <a:rPr lang="id-ID" sz="2800" b="1" kern="1200" dirty="0"/>
            <a:t>Ekspektasi masyarakat tinggi thd penyelenggaraan negara – </a:t>
          </a:r>
          <a:endParaRPr lang="en-US" sz="2800" b="1" kern="1200" dirty="0"/>
        </a:p>
      </dsp:txBody>
      <dsp:txXfrm>
        <a:off x="34965" y="37271"/>
        <a:ext cx="7561080" cy="646329"/>
      </dsp:txXfrm>
    </dsp:sp>
    <dsp:sp modelId="{D51484E9-08A3-4D51-B976-44D706EF3097}">
      <dsp:nvSpPr>
        <dsp:cNvPr id="0" name=""/>
        <dsp:cNvSpPr/>
      </dsp:nvSpPr>
      <dsp:spPr>
        <a:xfrm>
          <a:off x="0" y="727749"/>
          <a:ext cx="7631010" cy="71625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Font typeface="Calibri" panose="020F0502020204030204" pitchFamily="34" charset="0"/>
            <a:buChar char="-"/>
          </a:pPr>
          <a:r>
            <a:rPr lang="id-ID" sz="2800" b="1" kern="1200" dirty="0"/>
            <a:t>perilaku yg d tunjukkan – </a:t>
          </a:r>
          <a:endParaRPr lang="en-US" sz="2800" b="1" kern="1200" dirty="0"/>
        </a:p>
      </dsp:txBody>
      <dsp:txXfrm>
        <a:off x="34965" y="762714"/>
        <a:ext cx="7561080" cy="646329"/>
      </dsp:txXfrm>
    </dsp:sp>
    <dsp:sp modelId="{FCC7625D-8784-4677-977F-9DD515CAC021}">
      <dsp:nvSpPr>
        <dsp:cNvPr id="0" name=""/>
        <dsp:cNvSpPr/>
      </dsp:nvSpPr>
      <dsp:spPr>
        <a:xfrm>
          <a:off x="0" y="1453191"/>
          <a:ext cx="7631010" cy="71625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Font typeface="Calibri" panose="020F0502020204030204" pitchFamily="34" charset="0"/>
            <a:buChar char="-"/>
          </a:pPr>
          <a:r>
            <a:rPr lang="id-ID" sz="2800" b="1" kern="1200" dirty="0"/>
            <a:t>hilang kepercayaan – </a:t>
          </a:r>
          <a:endParaRPr lang="en-US" sz="2800" b="1" kern="1200" dirty="0"/>
        </a:p>
      </dsp:txBody>
      <dsp:txXfrm>
        <a:off x="34965" y="1488156"/>
        <a:ext cx="7561080" cy="646329"/>
      </dsp:txXfrm>
    </dsp:sp>
    <dsp:sp modelId="{267D5608-E0D0-4E65-879C-28DA31015371}">
      <dsp:nvSpPr>
        <dsp:cNvPr id="0" name=""/>
        <dsp:cNvSpPr/>
      </dsp:nvSpPr>
      <dsp:spPr>
        <a:xfrm>
          <a:off x="0" y="2178633"/>
          <a:ext cx="7631010" cy="71625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Font typeface="Calibri" panose="020F0502020204030204" pitchFamily="34" charset="0"/>
            <a:buChar char="-"/>
          </a:pPr>
          <a:r>
            <a:rPr lang="id-ID" sz="2800" b="1" kern="1200" dirty="0"/>
            <a:t>jadi beban hidup masyarakat – </a:t>
          </a:r>
          <a:endParaRPr lang="en-US" sz="2800" b="1" kern="1200" dirty="0"/>
        </a:p>
      </dsp:txBody>
      <dsp:txXfrm>
        <a:off x="34965" y="2213598"/>
        <a:ext cx="7561080" cy="646329"/>
      </dsp:txXfrm>
    </dsp:sp>
    <dsp:sp modelId="{FA6815E3-5E44-47D7-BBD1-095E4CF5406E}">
      <dsp:nvSpPr>
        <dsp:cNvPr id="0" name=""/>
        <dsp:cNvSpPr/>
      </dsp:nvSpPr>
      <dsp:spPr>
        <a:xfrm>
          <a:off x="0" y="2904075"/>
          <a:ext cx="7631010" cy="71625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Font typeface="Calibri" panose="020F0502020204030204" pitchFamily="34" charset="0"/>
            <a:buChar char="-"/>
          </a:pPr>
          <a:r>
            <a:rPr lang="id-ID" sz="2800" b="1" kern="1200" dirty="0"/>
            <a:t>bukan jadi solusi permasalahan masyarakat</a:t>
          </a:r>
          <a:endParaRPr lang="en-US" sz="2800" b="1" kern="1200" dirty="0"/>
        </a:p>
      </dsp:txBody>
      <dsp:txXfrm>
        <a:off x="34965" y="2939040"/>
        <a:ext cx="7561080" cy="646329"/>
      </dsp:txXfrm>
    </dsp:sp>
    <dsp:sp modelId="{4BFE1B67-4BC8-420A-AD82-43933FA307CB}">
      <dsp:nvSpPr>
        <dsp:cNvPr id="0" name=""/>
        <dsp:cNvSpPr/>
      </dsp:nvSpPr>
      <dsp:spPr>
        <a:xfrm>
          <a:off x="0" y="3629517"/>
          <a:ext cx="7631010" cy="71625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Font typeface="Calibri" panose="020F0502020204030204" pitchFamily="34" charset="0"/>
            <a:buChar char="-"/>
          </a:pPr>
          <a:r>
            <a:rPr lang="id-ID" sz="2800" b="1" kern="1200" dirty="0"/>
            <a:t>Perlu etika thd publik</a:t>
          </a:r>
          <a:endParaRPr lang="en-US" sz="2800" b="1" kern="1200" dirty="0"/>
        </a:p>
      </dsp:txBody>
      <dsp:txXfrm>
        <a:off x="34965" y="3664482"/>
        <a:ext cx="7561080" cy="646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C5B3-B33F-437D-B51B-E13415424B3C}">
      <dsp:nvSpPr>
        <dsp:cNvPr id="0" name=""/>
        <dsp:cNvSpPr/>
      </dsp:nvSpPr>
      <dsp:spPr>
        <a:xfrm>
          <a:off x="0" y="1747"/>
          <a:ext cx="7631010" cy="107710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buFont typeface="Calibri" panose="020F0502020204030204" pitchFamily="34" charset="0"/>
            <a:buChar char="-"/>
          </a:pPr>
          <a:r>
            <a:rPr lang="id-ID" sz="3200" b="1" kern="1200" dirty="0"/>
            <a:t>Tuntutan dan harapan yg tinggi dari masyarakat</a:t>
          </a:r>
          <a:endParaRPr lang="en-US" sz="3200" b="1" kern="1200" dirty="0"/>
        </a:p>
      </dsp:txBody>
      <dsp:txXfrm>
        <a:off x="52580" y="54327"/>
        <a:ext cx="7525850" cy="971948"/>
      </dsp:txXfrm>
    </dsp:sp>
    <dsp:sp modelId="{CE30ABCF-4A9D-41E5-A8D1-97BD579561FE}">
      <dsp:nvSpPr>
        <dsp:cNvPr id="0" name=""/>
        <dsp:cNvSpPr/>
      </dsp:nvSpPr>
      <dsp:spPr>
        <a:xfrm>
          <a:off x="0" y="1090907"/>
          <a:ext cx="7631010" cy="107710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buFont typeface="Calibri" panose="020F0502020204030204" pitchFamily="34" charset="0"/>
            <a:buChar char="-"/>
          </a:pPr>
          <a:r>
            <a:rPr lang="id-ID" sz="3200" b="1" kern="1200" dirty="0"/>
            <a:t>PNS jadi sorotan</a:t>
          </a:r>
          <a:endParaRPr lang="en-US" sz="3200" b="1" kern="1200" dirty="0"/>
        </a:p>
      </dsp:txBody>
      <dsp:txXfrm>
        <a:off x="52580" y="1143487"/>
        <a:ext cx="7525850" cy="971948"/>
      </dsp:txXfrm>
    </dsp:sp>
    <dsp:sp modelId="{1EF97476-57CD-4A90-9A1A-850E1BCEE370}">
      <dsp:nvSpPr>
        <dsp:cNvPr id="0" name=""/>
        <dsp:cNvSpPr/>
      </dsp:nvSpPr>
      <dsp:spPr>
        <a:xfrm>
          <a:off x="0" y="2180067"/>
          <a:ext cx="7631010" cy="107710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buFont typeface="Calibri" panose="020F0502020204030204" pitchFamily="34" charset="0"/>
            <a:buChar char="-"/>
          </a:pPr>
          <a:r>
            <a:rPr lang="id-ID" sz="3200" b="1" kern="1200"/>
            <a:t>Kasus korupsi</a:t>
          </a:r>
          <a:endParaRPr lang="en-US" sz="3200" b="0" strike="sngStrike" kern="1200" dirty="0">
            <a:effectLst/>
          </a:endParaRPr>
        </a:p>
      </dsp:txBody>
      <dsp:txXfrm>
        <a:off x="52580" y="2232647"/>
        <a:ext cx="7525850" cy="971948"/>
      </dsp:txXfrm>
    </dsp:sp>
    <dsp:sp modelId="{C7AFFE0B-743E-4B9F-9BC9-D06C444EFFC2}">
      <dsp:nvSpPr>
        <dsp:cNvPr id="0" name=""/>
        <dsp:cNvSpPr/>
      </dsp:nvSpPr>
      <dsp:spPr>
        <a:xfrm>
          <a:off x="0" y="3269227"/>
          <a:ext cx="7631010" cy="107710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buFont typeface="Calibri" panose="020F0502020204030204" pitchFamily="34" charset="0"/>
            <a:buChar char="-"/>
          </a:pPr>
          <a:r>
            <a:rPr lang="id-ID" sz="3200" b="1" kern="1200"/>
            <a:t>Kasus narkoba</a:t>
          </a:r>
          <a:endParaRPr lang="en-US" sz="3200" b="1" kern="1200"/>
        </a:p>
      </dsp:txBody>
      <dsp:txXfrm>
        <a:off x="52580" y="3321807"/>
        <a:ext cx="7525850" cy="971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446"/>
          </a:xfrm>
          <a:prstGeom prst="rect">
            <a:avLst/>
          </a:prstGeom>
        </p:spPr>
        <p:txBody>
          <a:bodyPr vert="horz" lIns="92300" tIns="46151" rIns="92300" bIns="46151"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50443" y="0"/>
            <a:ext cx="2945659" cy="498446"/>
          </a:xfrm>
          <a:prstGeom prst="rect">
            <a:avLst/>
          </a:prstGeom>
        </p:spPr>
        <p:txBody>
          <a:bodyPr vert="horz" lIns="92300" tIns="46151" rIns="92300" bIns="46151" rtlCol="0"/>
          <a:lstStyle>
            <a:lvl1pPr algn="r">
              <a:defRPr sz="1200">
                <a:latin typeface="Arial" panose="020B0604020202020204" pitchFamily="34" charset="0"/>
              </a:defRPr>
            </a:lvl1pPr>
          </a:lstStyle>
          <a:p>
            <a:pPr>
              <a:defRPr/>
            </a:pPr>
            <a:fld id="{1431EF74-CA76-4603-998F-8992796BE958}" type="datetimeFigureOut">
              <a:rPr lang="en-US"/>
              <a:pPr>
                <a:defRPr/>
              </a:pPr>
              <a:t>11/11/2019</a:t>
            </a:fld>
            <a:endParaRPr lang="en-US"/>
          </a:p>
        </p:txBody>
      </p:sp>
      <p:sp>
        <p:nvSpPr>
          <p:cNvPr id="4" name="Footer Placeholder 3"/>
          <p:cNvSpPr>
            <a:spLocks noGrp="1"/>
          </p:cNvSpPr>
          <p:nvPr>
            <p:ph type="ftr" sz="quarter" idx="2"/>
          </p:nvPr>
        </p:nvSpPr>
        <p:spPr>
          <a:xfrm>
            <a:off x="0" y="9429780"/>
            <a:ext cx="2945659" cy="498446"/>
          </a:xfrm>
          <a:prstGeom prst="rect">
            <a:avLst/>
          </a:prstGeom>
        </p:spPr>
        <p:txBody>
          <a:bodyPr vert="horz" lIns="92300" tIns="46151" rIns="92300" bIns="46151"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50443" y="9429780"/>
            <a:ext cx="2945659" cy="498446"/>
          </a:xfrm>
          <a:prstGeom prst="rect">
            <a:avLst/>
          </a:prstGeom>
        </p:spPr>
        <p:txBody>
          <a:bodyPr vert="horz" wrap="square" lIns="92300" tIns="46151" rIns="92300" bIns="46151" numCol="1" anchor="b" anchorCtr="0" compatLnSpc="1">
            <a:prstTxWarp prst="textNoShape">
              <a:avLst/>
            </a:prstTxWarp>
          </a:bodyPr>
          <a:lstStyle>
            <a:lvl1pPr algn="r">
              <a:defRPr sz="1200"/>
            </a:lvl1pPr>
          </a:lstStyle>
          <a:p>
            <a:fld id="{AC752F3C-C847-45FD-B821-DFFD0E88D1C4}" type="slidenum">
              <a:rPr lang="en-US" altLang="en-US"/>
              <a:pPr/>
              <a:t>‹#›</a:t>
            </a:fld>
            <a:endParaRPr lang="en-US" altLang="en-US"/>
          </a:p>
        </p:txBody>
      </p:sp>
    </p:spTree>
    <p:extLst>
      <p:ext uri="{BB962C8B-B14F-4D97-AF65-F5344CB8AC3E}">
        <p14:creationId xmlns:p14="http://schemas.microsoft.com/office/powerpoint/2010/main" val="25303519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5-06-16T04:04:08.1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2979 8466 0,'39'0'218,"39"0"-218,79 0 16,78 0-1,40 39 1,38 1-1,40-40-15,0 0 16,39 0 0,-78 0-1,-1 0 1,-39 0-16,1-40 15,-40 1 1,0 0 0,-196 39 358,40 0-358,38 0-1,40 0-15,78 0 16,1 0-1,38 0 1,-78 0-16,-39 0 16,-40 0-1,1 0 1,-40 0-1,1 0 1,-40 0-16,39 0 16,-78 0-1,40 0 1,-40 0-1,39 0-15,0 0 16,-39 0 31,39 0 0,0 0-32,1 0-15,-40 0 16,39 0 31,-39 39-16,39-39-16,-39 0 1,39 0-16,-39 39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751"/>
          </a:xfrm>
          <a:prstGeom prst="rect">
            <a:avLst/>
          </a:prstGeom>
        </p:spPr>
        <p:txBody>
          <a:bodyPr vert="horz" lIns="92300" tIns="46151" rIns="92300" bIns="46151"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50443" y="0"/>
            <a:ext cx="2945659" cy="496751"/>
          </a:xfrm>
          <a:prstGeom prst="rect">
            <a:avLst/>
          </a:prstGeom>
        </p:spPr>
        <p:txBody>
          <a:bodyPr vert="horz" lIns="92300" tIns="46151" rIns="92300" bIns="46151" rtlCol="0"/>
          <a:lstStyle>
            <a:lvl1pPr algn="r">
              <a:defRPr sz="1200">
                <a:latin typeface="Arial" charset="0"/>
              </a:defRPr>
            </a:lvl1pPr>
          </a:lstStyle>
          <a:p>
            <a:pPr>
              <a:defRPr/>
            </a:pPr>
            <a:fld id="{79310A2F-FAF7-4887-834D-3C1318F89578}" type="datetimeFigureOut">
              <a:rPr lang="en-US"/>
              <a:pPr>
                <a:defRPr/>
              </a:pPr>
              <a:t>11/11/2019</a:t>
            </a:fld>
            <a:endParaRPr lang="en-US"/>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300" tIns="46151" rIns="92300" bIns="46151" rtlCol="0" anchor="ctr"/>
          <a:lstStyle/>
          <a:p>
            <a:pPr lvl="0"/>
            <a:endParaRPr lang="en-US" noProof="0"/>
          </a:p>
        </p:txBody>
      </p:sp>
      <p:sp>
        <p:nvSpPr>
          <p:cNvPr id="5" name="Notes Placeholder 4"/>
          <p:cNvSpPr>
            <a:spLocks noGrp="1"/>
          </p:cNvSpPr>
          <p:nvPr>
            <p:ph type="body" sz="quarter" idx="3"/>
          </p:nvPr>
        </p:nvSpPr>
        <p:spPr>
          <a:xfrm>
            <a:off x="679768" y="4714890"/>
            <a:ext cx="5438140" cy="4469058"/>
          </a:xfrm>
          <a:prstGeom prst="rect">
            <a:avLst/>
          </a:prstGeom>
        </p:spPr>
        <p:txBody>
          <a:bodyPr vert="horz" lIns="92300" tIns="46151" rIns="92300" bIns="4615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79"/>
            <a:ext cx="2945659" cy="496751"/>
          </a:xfrm>
          <a:prstGeom prst="rect">
            <a:avLst/>
          </a:prstGeom>
        </p:spPr>
        <p:txBody>
          <a:bodyPr vert="horz" lIns="92300" tIns="46151" rIns="92300" bIns="46151"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50443" y="9429779"/>
            <a:ext cx="2945659" cy="496751"/>
          </a:xfrm>
          <a:prstGeom prst="rect">
            <a:avLst/>
          </a:prstGeom>
        </p:spPr>
        <p:txBody>
          <a:bodyPr vert="horz" wrap="square" lIns="92300" tIns="46151" rIns="92300" bIns="46151" numCol="1" anchor="b" anchorCtr="0" compatLnSpc="1">
            <a:prstTxWarp prst="textNoShape">
              <a:avLst/>
            </a:prstTxWarp>
          </a:bodyPr>
          <a:lstStyle>
            <a:lvl1pPr algn="r">
              <a:defRPr sz="1200"/>
            </a:lvl1pPr>
          </a:lstStyle>
          <a:p>
            <a:fld id="{6FD49A6D-B76C-4CAB-B860-4165A9C5513D}" type="slidenum">
              <a:rPr lang="en-US" altLang="en-US"/>
              <a:pPr/>
              <a:t>‹#›</a:t>
            </a:fld>
            <a:endParaRPr lang="en-US" altLang="en-US"/>
          </a:p>
        </p:txBody>
      </p:sp>
    </p:spTree>
    <p:extLst>
      <p:ext uri="{BB962C8B-B14F-4D97-AF65-F5344CB8AC3E}">
        <p14:creationId xmlns:p14="http://schemas.microsoft.com/office/powerpoint/2010/main" val="190545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D11CC2-8A58-477E-AF77-95ACF65F1437}" type="slidenum">
              <a:rPr lang="en-US" altLang="id-ID">
                <a:solidFill>
                  <a:prstClr val="black"/>
                </a:solidFill>
              </a:rPr>
              <a:pPr eaLnBrk="1" hangingPunct="1"/>
              <a:t>6</a:t>
            </a:fld>
            <a:endParaRPr lang="en-US" altLang="id-ID">
              <a:solidFill>
                <a:prstClr val="black"/>
              </a:solidFill>
            </a:endParaRPr>
          </a:p>
        </p:txBody>
      </p:sp>
    </p:spTree>
    <p:extLst>
      <p:ext uri="{BB962C8B-B14F-4D97-AF65-F5344CB8AC3E}">
        <p14:creationId xmlns:p14="http://schemas.microsoft.com/office/powerpoint/2010/main" val="353474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763AD1-44CE-41E0-BD82-619BDF92275E}" type="slidenum">
              <a:rPr lang="en-US" altLang="id-ID">
                <a:solidFill>
                  <a:prstClr val="black"/>
                </a:solidFill>
              </a:rPr>
              <a:pPr eaLnBrk="1" hangingPunct="1"/>
              <a:t>8</a:t>
            </a:fld>
            <a:endParaRPr lang="en-US" altLang="id-ID">
              <a:solidFill>
                <a:prstClr val="black"/>
              </a:solidFill>
            </a:endParaRPr>
          </a:p>
        </p:txBody>
      </p:sp>
    </p:spTree>
    <p:extLst>
      <p:ext uri="{BB962C8B-B14F-4D97-AF65-F5344CB8AC3E}">
        <p14:creationId xmlns:p14="http://schemas.microsoft.com/office/powerpoint/2010/main" val="266103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id-ID"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489DDE-CFCB-4CFE-9665-A31B15799960}" type="slidenum">
              <a:rPr lang="en-US" altLang="id-ID">
                <a:solidFill>
                  <a:prstClr val="black"/>
                </a:solidFill>
              </a:rPr>
              <a:pPr eaLnBrk="1" hangingPunct="1"/>
              <a:t>10</a:t>
            </a:fld>
            <a:endParaRPr lang="en-US" altLang="id-ID">
              <a:solidFill>
                <a:prstClr val="black"/>
              </a:solidFill>
            </a:endParaRPr>
          </a:p>
        </p:txBody>
      </p:sp>
    </p:spTree>
    <p:extLst>
      <p:ext uri="{BB962C8B-B14F-4D97-AF65-F5344CB8AC3E}">
        <p14:creationId xmlns:p14="http://schemas.microsoft.com/office/powerpoint/2010/main" val="26033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id-ID"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4A0B40-06AE-439C-8BDB-B73F39D5BD09}" type="slidenum">
              <a:rPr lang="en-US" altLang="id-ID">
                <a:solidFill>
                  <a:prstClr val="black"/>
                </a:solidFill>
              </a:rPr>
              <a:pPr eaLnBrk="1" hangingPunct="1"/>
              <a:t>11</a:t>
            </a:fld>
            <a:endParaRPr lang="en-US" altLang="id-ID">
              <a:solidFill>
                <a:prstClr val="black"/>
              </a:solidFill>
            </a:endParaRPr>
          </a:p>
        </p:txBody>
      </p:sp>
    </p:spTree>
    <p:extLst>
      <p:ext uri="{BB962C8B-B14F-4D97-AF65-F5344CB8AC3E}">
        <p14:creationId xmlns:p14="http://schemas.microsoft.com/office/powerpoint/2010/main" val="32883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id-ID"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1AA451-BB35-4C42-B43B-89797346B033}" type="slidenum">
              <a:rPr lang="en-US" altLang="id-ID">
                <a:solidFill>
                  <a:prstClr val="black"/>
                </a:solidFill>
              </a:rPr>
              <a:pPr eaLnBrk="1" hangingPunct="1"/>
              <a:t>12</a:t>
            </a:fld>
            <a:endParaRPr lang="en-US" altLang="id-ID">
              <a:solidFill>
                <a:prstClr val="black"/>
              </a:solidFill>
            </a:endParaRPr>
          </a:p>
        </p:txBody>
      </p:sp>
    </p:spTree>
    <p:extLst>
      <p:ext uri="{BB962C8B-B14F-4D97-AF65-F5344CB8AC3E}">
        <p14:creationId xmlns:p14="http://schemas.microsoft.com/office/powerpoint/2010/main" val="15984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4511A3-95DD-4695-998D-687DCEECDA6B}" type="slidenum">
              <a:rPr lang="en-US" altLang="en-US"/>
              <a:pPr/>
              <a:t>29</a:t>
            </a:fld>
            <a:endParaRPr lang="en-US" alt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extLst>
      <p:ext uri="{BB962C8B-B14F-4D97-AF65-F5344CB8AC3E}">
        <p14:creationId xmlns:p14="http://schemas.microsoft.com/office/powerpoint/2010/main" val="119619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7016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73071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06797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326492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924753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74962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10516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163276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82730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6465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28299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571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645722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38610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914180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solidFill>
                  <a:prstClr val="black"/>
                </a:solidFill>
                <a:latin typeface="Lucida Sans Unicode"/>
                <a:cs typeface="Arial" panose="020B0604020202020204" pitchFamily="34"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eaLnBrk="1" hangingPunct="1">
                <a:defRPr/>
              </a:pPr>
              <a:endParaRPr lang="en-US">
                <a:solidFill>
                  <a:prstClr val="black"/>
                </a:solidFill>
                <a:cs typeface="Arial" panose="020B060402020202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32397DB8-AB7A-4C0E-88B4-A2CEAB0B9EAE}" type="slidenum">
              <a:rPr lang="en-US" altLang="id-ID"/>
              <a:pPr/>
              <a:t>‹#›</a:t>
            </a:fld>
            <a:endParaRPr lang="en-US" altLang="id-ID"/>
          </a:p>
        </p:txBody>
      </p:sp>
    </p:spTree>
    <p:extLst>
      <p:ext uri="{BB962C8B-B14F-4D97-AF65-F5344CB8AC3E}">
        <p14:creationId xmlns:p14="http://schemas.microsoft.com/office/powerpoint/2010/main" val="45522329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fld id="{2CBF37F3-2EA9-4370-8DB9-A1D60D4A1C95}"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41343421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solidFill>
                <a:prstClr val="black"/>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8" name="Slide Number Placeholder 5"/>
          <p:cNvSpPr>
            <a:spLocks noGrp="1"/>
          </p:cNvSpPr>
          <p:nvPr>
            <p:ph type="sldNum" sz="quarter" idx="12"/>
          </p:nvPr>
        </p:nvSpPr>
        <p:spPr/>
        <p:txBody>
          <a:bodyPr/>
          <a:lstStyle>
            <a:lvl1pPr>
              <a:defRPr/>
            </a:lvl1pPr>
          </a:lstStyle>
          <a:p>
            <a:fld id="{D71D1C3B-FB9A-4B91-9371-C627A45A5F0C}"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40726568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17"/>
          <p:cNvSpPr>
            <a:spLocks noGrp="1"/>
          </p:cNvSpPr>
          <p:nvPr>
            <p:ph type="sldNum" sz="quarter" idx="12"/>
          </p:nvPr>
        </p:nvSpPr>
        <p:spPr/>
        <p:txBody>
          <a:bodyPr/>
          <a:lstStyle>
            <a:lvl1pPr>
              <a:defRPr/>
            </a:lvl1pPr>
          </a:lstStyle>
          <a:p>
            <a:fld id="{30BADA74-31CA-4EC6-9FFA-AEA5B8A6AFA2}"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9861241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27287BB9-4D78-4FC7-B051-4BC034B75699}"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6387388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17"/>
          <p:cNvSpPr>
            <a:spLocks noGrp="1"/>
          </p:cNvSpPr>
          <p:nvPr>
            <p:ph type="sldNum" sz="quarter" idx="12"/>
          </p:nvPr>
        </p:nvSpPr>
        <p:spPr/>
        <p:txBody>
          <a:bodyPr/>
          <a:lstStyle>
            <a:lvl1pPr>
              <a:defRPr/>
            </a:lvl1pPr>
          </a:lstStyle>
          <a:p>
            <a:fld id="{7ACC39BA-FA77-4677-A1B3-D9241D2B3A85}"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27172417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fld id="{9CAC158F-10AB-4C0D-8BBE-8604D3B2836A}"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14284465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1DE4393C-7E12-47B6-B972-ED4377E5465F}"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2275203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304800" y="609600"/>
            <a:ext cx="8077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a:xfrm>
            <a:off x="6096000" y="6248402"/>
            <a:ext cx="2667000" cy="365125"/>
          </a:xfrm>
          <a:prstGeom prst="rect">
            <a:avLst/>
          </a:prstGeom>
        </p:spPr>
        <p:txBody>
          <a:bodyPr/>
          <a:lstStyle/>
          <a:p>
            <a:pPr algn="r"/>
            <a:endParaRPr lang="en-US">
              <a:solidFill>
                <a:prstClr val="black">
                  <a:tint val="75000"/>
                </a:prstClr>
              </a:solidFill>
            </a:endParaRPr>
          </a:p>
        </p:txBody>
      </p:sp>
      <p:sp>
        <p:nvSpPr>
          <p:cNvPr id="10" name="Rectangle 10"/>
          <p:cNvSpPr>
            <a:spLocks noGrp="1"/>
          </p:cNvSpPr>
          <p:nvPr>
            <p:ph type="sldNum" sz="quarter" idx="17"/>
          </p:nvPr>
        </p:nvSpPr>
        <p:spPr/>
        <p:txBody>
          <a:bodyPr/>
          <a:lstStyle/>
          <a:p>
            <a:fld id="{256D3EEF-DE4E-429D-8EC4-DDC531AFF587}" type="slidenum">
              <a:rPr lang="en-US" sz="750" smtClean="0">
                <a:solidFill>
                  <a:prstClr val="black">
                    <a:tint val="75000"/>
                  </a:prstClr>
                </a:solidFill>
              </a:rPr>
              <a:pPr/>
              <a:t>‹#›</a:t>
            </a:fld>
            <a:endParaRPr lang="en-US">
              <a:solidFill>
                <a:prstClr val="black">
                  <a:tint val="75000"/>
                </a:prstClr>
              </a:solidFill>
            </a:endParaRPr>
          </a:p>
        </p:txBody>
      </p:sp>
      <p:sp>
        <p:nvSpPr>
          <p:cNvPr id="12" name="Rectangle 12"/>
          <p:cNvSpPr>
            <a:spLocks noGrp="1"/>
          </p:cNvSpPr>
          <p:nvPr>
            <p:ph type="ftr" sz="quarter" idx="18"/>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07729183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solidFill>
                <a:prstClr val="black"/>
              </a:solidFill>
              <a:latin typeface="Lucida Sans Unicode"/>
              <a:cs typeface="Arial" panose="020B0604020202020204" pitchFamily="34"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eaLnBrk="1" hangingPunct="1">
              <a:defRPr/>
            </a:pPr>
            <a:endParaRPr lang="en-US">
              <a:solidFill>
                <a:prstClr val="black"/>
              </a:solidFill>
              <a:cs typeface="Arial" panose="020B0604020202020204" pitchFamily="34" charset="0"/>
            </a:endParaRPr>
          </a:p>
        </p:txBody>
      </p:sp>
      <p:sp>
        <p:nvSpPr>
          <p:cNvPr id="7" name="Right Triangle 6"/>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solidFill>
                <a:prstClr val="black"/>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black"/>
              </a:solidFill>
            </a:endParaRPr>
          </a:p>
        </p:txBody>
      </p:sp>
      <p:sp>
        <p:nvSpPr>
          <p:cNvPr id="13" name="Slide Number Placeholder 6"/>
          <p:cNvSpPr>
            <a:spLocks noGrp="1"/>
          </p:cNvSpPr>
          <p:nvPr>
            <p:ph type="sldNum" sz="quarter" idx="12"/>
          </p:nvPr>
        </p:nvSpPr>
        <p:spPr/>
        <p:txBody>
          <a:bodyPr/>
          <a:lstStyle>
            <a:lvl1pPr>
              <a:defRPr/>
            </a:lvl1pPr>
          </a:lstStyle>
          <a:p>
            <a:fld id="{62A0C708-7589-4F33-8C27-31DD12430853}"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21013084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fld id="{BF51D999-74AA-4772-88AF-8A7BBBA462F5}"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16878769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fld id="{49C97440-BCD6-4A3C-8CEC-F989802DB333}"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151780290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fld id="{E21C6EA8-1284-40FE-90E4-38E8020439FC}"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1767805244"/>
      </p:ext>
    </p:extLst>
  </p:cSld>
  <p:clrMapOvr>
    <a:masterClrMapping/>
  </p:clrMapOvr>
  <p:transition>
    <p:fade thruBlk="1"/>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274638"/>
            <a:ext cx="8497887" cy="993775"/>
          </a:xfrm>
        </p:spPr>
        <p:txBody>
          <a:bodyPr/>
          <a:lstStyle/>
          <a:p>
            <a:r>
              <a:rPr lang="en-US" smtClean="0"/>
              <a:t>Click to edit Master title style</a:t>
            </a:r>
            <a:endParaRPr lang="id-ID"/>
          </a:p>
        </p:txBody>
      </p:sp>
      <p:sp>
        <p:nvSpPr>
          <p:cNvPr id="3" name="Chart Placeholder 2"/>
          <p:cNvSpPr>
            <a:spLocks noGrp="1"/>
          </p:cNvSpPr>
          <p:nvPr>
            <p:ph type="chart" idx="1"/>
          </p:nvPr>
        </p:nvSpPr>
        <p:spPr>
          <a:xfrm>
            <a:off x="684213" y="1600200"/>
            <a:ext cx="6048375" cy="4525963"/>
          </a:xfrm>
        </p:spPr>
        <p:txBody>
          <a:bodyPr/>
          <a:lstStyle/>
          <a:p>
            <a:pPr lvl="0"/>
            <a:endParaRPr lang="id-ID"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solidFill>
                <a:prstClr val="black"/>
              </a:solidFill>
            </a:endParaRPr>
          </a:p>
        </p:txBody>
      </p:sp>
      <p:sp>
        <p:nvSpPr>
          <p:cNvPr id="6" name="Rectangle 7"/>
          <p:cNvSpPr>
            <a:spLocks noGrp="1" noChangeArrowheads="1"/>
          </p:cNvSpPr>
          <p:nvPr>
            <p:ph type="sldNum" sz="quarter" idx="12"/>
          </p:nvPr>
        </p:nvSpPr>
        <p:spPr/>
        <p:txBody>
          <a:bodyPr/>
          <a:lstStyle>
            <a:lvl1pPr>
              <a:defRPr/>
            </a:lvl1pPr>
          </a:lstStyle>
          <a:p>
            <a:r>
              <a:rPr lang="en-US" altLang="id-ID">
                <a:solidFill>
                  <a:prstClr val="black"/>
                </a:solidFill>
              </a:rPr>
              <a:t>Page </a:t>
            </a:r>
            <a:fld id="{94750111-A92A-4141-BC17-323830B79AAB}" type="slidenum">
              <a:rPr lang="en-US" altLang="id-ID">
                <a:solidFill>
                  <a:prstClr val="black"/>
                </a:solidFill>
              </a:rPr>
              <a:pPr/>
              <a:t>‹#›</a:t>
            </a:fld>
            <a:endParaRPr lang="en-US" altLang="id-ID">
              <a:solidFill>
                <a:prstClr val="black"/>
              </a:solidFill>
            </a:endParaRPr>
          </a:p>
        </p:txBody>
      </p:sp>
    </p:spTree>
    <p:extLst>
      <p:ext uri="{BB962C8B-B14F-4D97-AF65-F5344CB8AC3E}">
        <p14:creationId xmlns:p14="http://schemas.microsoft.com/office/powerpoint/2010/main" val="118254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274638"/>
            <a:ext cx="8497887" cy="993775"/>
          </a:xfrm>
        </p:spPr>
        <p:txBody>
          <a:bodyPr/>
          <a:lstStyle/>
          <a:p>
            <a:r>
              <a:rPr lang="en-US"/>
              <a:t>Click to edit Master title style</a:t>
            </a:r>
            <a:endParaRPr lang="id-ID"/>
          </a:p>
        </p:txBody>
      </p:sp>
      <p:sp>
        <p:nvSpPr>
          <p:cNvPr id="3" name="Chart Placeholder 2"/>
          <p:cNvSpPr>
            <a:spLocks noGrp="1"/>
          </p:cNvSpPr>
          <p:nvPr>
            <p:ph type="chart" idx="1"/>
          </p:nvPr>
        </p:nvSpPr>
        <p:spPr>
          <a:xfrm>
            <a:off x="684213" y="1600200"/>
            <a:ext cx="6048375" cy="4525963"/>
          </a:xfrm>
        </p:spPr>
        <p:txBody>
          <a:bodyPr rtlCol="0">
            <a:normAutofit/>
          </a:bodyPr>
          <a:lstStyle/>
          <a:p>
            <a:pPr lvl="0"/>
            <a:endParaRPr lang="id-ID" noProof="0"/>
          </a:p>
        </p:txBody>
      </p:sp>
      <p:sp>
        <p:nvSpPr>
          <p:cNvPr id="4" name="Rectangle 3"/>
          <p:cNvSpPr>
            <a:spLocks noGrp="1" noChangeArrowheads="1"/>
          </p:cNvSpPr>
          <p:nvPr>
            <p:ph type="dt" sz="half" idx="10"/>
          </p:nvPr>
        </p:nvSpPr>
        <p:spPr/>
        <p:txBody>
          <a:bodyPr/>
          <a:lstStyle>
            <a:lvl1pPr>
              <a:defRPr/>
            </a:lvl1pPr>
          </a:lstStyle>
          <a:p>
            <a:pPr>
              <a:defRPr/>
            </a:pPr>
            <a:endParaRPr lang="en-US"/>
          </a:p>
        </p:txBody>
      </p:sp>
      <p:sp>
        <p:nvSpPr>
          <p:cNvPr id="5" name="Rectangle 4"/>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3A39E0DE-4DBB-4859-BDF9-80B8694BD5C7}" type="slidenum">
              <a:rPr lang="en-US" altLang="en-US"/>
              <a:pPr/>
              <a:t>‹#›</a:t>
            </a:fld>
            <a:endParaRPr lang="en-US" altLang="en-US"/>
          </a:p>
        </p:txBody>
      </p:sp>
    </p:spTree>
    <p:extLst>
      <p:ext uri="{BB962C8B-B14F-4D97-AF65-F5344CB8AC3E}">
        <p14:creationId xmlns:p14="http://schemas.microsoft.com/office/powerpoint/2010/main" val="326264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3713">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1125" cap="all" spc="113" baseline="0">
                <a:solidFill>
                  <a:schemeClr val="accent1"/>
                </a:solidFill>
              </a:defRPr>
            </a:lvl1pPr>
            <a:lvl2pPr marL="257248" indent="0" algn="ctr">
              <a:buNone/>
              <a:defRPr>
                <a:solidFill>
                  <a:schemeClr val="tx1">
                    <a:tint val="75000"/>
                  </a:schemeClr>
                </a:solidFill>
              </a:defRPr>
            </a:lvl2pPr>
            <a:lvl3pPr marL="514496" indent="0" algn="ctr">
              <a:buNone/>
              <a:defRPr>
                <a:solidFill>
                  <a:schemeClr val="tx1">
                    <a:tint val="75000"/>
                  </a:schemeClr>
                </a:solidFill>
              </a:defRPr>
            </a:lvl3pPr>
            <a:lvl4pPr marL="771743" indent="0" algn="ctr">
              <a:buNone/>
              <a:defRPr>
                <a:solidFill>
                  <a:schemeClr val="tx1">
                    <a:tint val="75000"/>
                  </a:schemeClr>
                </a:solidFill>
              </a:defRPr>
            </a:lvl4pPr>
            <a:lvl5pPr marL="1028992" indent="0" algn="ctr">
              <a:buNone/>
              <a:defRPr>
                <a:solidFill>
                  <a:schemeClr val="tx1">
                    <a:tint val="75000"/>
                  </a:schemeClr>
                </a:solidFill>
              </a:defRPr>
            </a:lvl5pPr>
            <a:lvl6pPr marL="1286240" indent="0" algn="ctr">
              <a:buNone/>
              <a:defRPr>
                <a:solidFill>
                  <a:schemeClr val="tx1">
                    <a:tint val="75000"/>
                  </a:schemeClr>
                </a:solidFill>
              </a:defRPr>
            </a:lvl6pPr>
            <a:lvl7pPr marL="1543487" indent="0" algn="ctr">
              <a:buNone/>
              <a:defRPr>
                <a:solidFill>
                  <a:schemeClr val="tx1">
                    <a:tint val="75000"/>
                  </a:schemeClr>
                </a:solidFill>
              </a:defRPr>
            </a:lvl7pPr>
            <a:lvl8pPr marL="1800735" indent="0" algn="ctr">
              <a:buNone/>
              <a:defRPr>
                <a:solidFill>
                  <a:schemeClr val="tx1">
                    <a:tint val="75000"/>
                  </a:schemeClr>
                </a:solidFill>
              </a:defRPr>
            </a:lvl8pPr>
            <a:lvl9pPr marL="2057983"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53888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68723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921" y="2514600"/>
            <a:ext cx="6520997" cy="2819400"/>
          </a:xfrm>
        </p:spPr>
        <p:txBody>
          <a:bodyPr anchor="b">
            <a:normAutofit/>
          </a:bodyPr>
          <a:lstStyle>
            <a:lvl1pPr algn="l">
              <a:lnSpc>
                <a:spcPct val="80000"/>
              </a:lnSpc>
              <a:defRPr sz="2701" b="0" cap="none" baseline="0"/>
            </a:lvl1pPr>
          </a:lstStyle>
          <a:p>
            <a:r>
              <a:rPr lang="en-US"/>
              <a:t>Click to edit Master title style</a:t>
            </a:r>
            <a:endParaRPr/>
          </a:p>
        </p:txBody>
      </p:sp>
      <p:sp>
        <p:nvSpPr>
          <p:cNvPr id="3" name="Text Placeholder 2"/>
          <p:cNvSpPr>
            <a:spLocks noGrp="1"/>
          </p:cNvSpPr>
          <p:nvPr>
            <p:ph type="body" idx="1"/>
          </p:nvPr>
        </p:nvSpPr>
        <p:spPr>
          <a:xfrm>
            <a:off x="799121" y="5410207"/>
            <a:ext cx="6517197" cy="609601"/>
          </a:xfrm>
        </p:spPr>
        <p:txBody>
          <a:bodyPr anchor="t">
            <a:normAutofit/>
          </a:bodyPr>
          <a:lstStyle>
            <a:lvl1pPr marL="0" indent="0">
              <a:spcBef>
                <a:spcPts val="0"/>
              </a:spcBef>
              <a:buNone/>
              <a:defRPr sz="1125" cap="all" spc="113" baseline="0">
                <a:solidFill>
                  <a:schemeClr val="accent1"/>
                </a:solidFill>
              </a:defRPr>
            </a:lvl1pPr>
            <a:lvl2pPr marL="257248" indent="0">
              <a:buNone/>
              <a:defRPr sz="1013">
                <a:solidFill>
                  <a:schemeClr val="tx1">
                    <a:tint val="75000"/>
                  </a:schemeClr>
                </a:solidFill>
              </a:defRPr>
            </a:lvl2pPr>
            <a:lvl3pPr marL="514496" indent="0">
              <a:buNone/>
              <a:defRPr sz="900">
                <a:solidFill>
                  <a:schemeClr val="tx1">
                    <a:tint val="75000"/>
                  </a:schemeClr>
                </a:solidFill>
              </a:defRPr>
            </a:lvl3pPr>
            <a:lvl4pPr marL="771743" indent="0">
              <a:buNone/>
              <a:defRPr sz="788">
                <a:solidFill>
                  <a:schemeClr val="tx1">
                    <a:tint val="75000"/>
                  </a:schemeClr>
                </a:solidFill>
              </a:defRPr>
            </a:lvl4pPr>
            <a:lvl5pPr marL="1028992" indent="0">
              <a:buNone/>
              <a:defRPr sz="788">
                <a:solidFill>
                  <a:schemeClr val="tx1">
                    <a:tint val="75000"/>
                  </a:schemeClr>
                </a:solidFill>
              </a:defRPr>
            </a:lvl5pPr>
            <a:lvl6pPr marL="1286240" indent="0">
              <a:buNone/>
              <a:defRPr sz="788">
                <a:solidFill>
                  <a:schemeClr val="tx1">
                    <a:tint val="75000"/>
                  </a:schemeClr>
                </a:solidFill>
              </a:defRPr>
            </a:lvl6pPr>
            <a:lvl7pPr marL="1543487" indent="0">
              <a:buNone/>
              <a:defRPr sz="788">
                <a:solidFill>
                  <a:schemeClr val="tx1">
                    <a:tint val="75000"/>
                  </a:schemeClr>
                </a:solidFill>
              </a:defRPr>
            </a:lvl7pPr>
            <a:lvl8pPr marL="1800735" indent="0">
              <a:buNone/>
              <a:defRPr sz="788">
                <a:solidFill>
                  <a:schemeClr val="tx1">
                    <a:tint val="75000"/>
                  </a:schemeClr>
                </a:solidFill>
              </a:defRPr>
            </a:lvl8pPr>
            <a:lvl9pPr marL="2057983"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711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28883" y="1905001"/>
            <a:ext cx="3315563" cy="41148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3107" y="1905001"/>
            <a:ext cx="3315563" cy="41148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46080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2107" y="1905000"/>
            <a:ext cx="3313277" cy="762000"/>
          </a:xfrm>
        </p:spPr>
        <p:txBody>
          <a:bodyPr anchor="ctr">
            <a:noAutofit/>
          </a:bodyPr>
          <a:lstStyle>
            <a:lvl1pPr marL="0" indent="0">
              <a:spcBef>
                <a:spcPts val="0"/>
              </a:spcBef>
              <a:buNone/>
              <a:defRPr sz="1125" b="0" cap="all" spc="113" baseline="0">
                <a:solidFill>
                  <a:schemeClr val="accent1"/>
                </a:solidFill>
              </a:defRPr>
            </a:lvl1pPr>
            <a:lvl2pPr marL="257248" indent="0">
              <a:buNone/>
              <a:defRPr sz="1125" b="1"/>
            </a:lvl2pPr>
            <a:lvl3pPr marL="514496" indent="0">
              <a:buNone/>
              <a:defRPr sz="1013" b="1"/>
            </a:lvl3pPr>
            <a:lvl4pPr marL="771743" indent="0">
              <a:buNone/>
              <a:defRPr sz="900" b="1"/>
            </a:lvl4pPr>
            <a:lvl5pPr marL="1028992" indent="0">
              <a:buNone/>
              <a:defRPr sz="900" b="1"/>
            </a:lvl5pPr>
            <a:lvl6pPr marL="1286240" indent="0">
              <a:buNone/>
              <a:defRPr sz="900" b="1"/>
            </a:lvl6pPr>
            <a:lvl7pPr marL="1543487" indent="0">
              <a:buNone/>
              <a:defRPr sz="900" b="1"/>
            </a:lvl7pPr>
            <a:lvl8pPr marL="1800735" indent="0">
              <a:buNone/>
              <a:defRPr sz="900" b="1"/>
            </a:lvl8pPr>
            <a:lvl9pPr marL="2057983" indent="0">
              <a:buNone/>
              <a:defRPr sz="900" b="1"/>
            </a:lvl9pPr>
          </a:lstStyle>
          <a:p>
            <a:pPr lvl="0"/>
            <a:r>
              <a:rPr lang="en-US"/>
              <a:t>Click to edit Master text styles</a:t>
            </a:r>
          </a:p>
        </p:txBody>
      </p:sp>
      <p:sp>
        <p:nvSpPr>
          <p:cNvPr id="4" name="Content Placeholder 3"/>
          <p:cNvSpPr>
            <a:spLocks noGrp="1"/>
          </p:cNvSpPr>
          <p:nvPr>
            <p:ph sz="half" idx="2"/>
          </p:nvPr>
        </p:nvSpPr>
        <p:spPr>
          <a:xfrm>
            <a:off x="1142107" y="2743201"/>
            <a:ext cx="3313277" cy="32766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8" y="1905000"/>
            <a:ext cx="3313277" cy="762000"/>
          </a:xfrm>
        </p:spPr>
        <p:txBody>
          <a:bodyPr anchor="ctr">
            <a:noAutofit/>
          </a:bodyPr>
          <a:lstStyle>
            <a:lvl1pPr marL="0" indent="0">
              <a:spcBef>
                <a:spcPts val="0"/>
              </a:spcBef>
              <a:buNone/>
              <a:defRPr sz="1125" b="0" cap="all" spc="113" baseline="0">
                <a:solidFill>
                  <a:schemeClr val="accent1"/>
                </a:solidFill>
              </a:defRPr>
            </a:lvl1pPr>
            <a:lvl2pPr marL="257248" indent="0">
              <a:buNone/>
              <a:defRPr sz="1125" b="1"/>
            </a:lvl2pPr>
            <a:lvl3pPr marL="514496" indent="0">
              <a:buNone/>
              <a:defRPr sz="1013" b="1"/>
            </a:lvl3pPr>
            <a:lvl4pPr marL="771743" indent="0">
              <a:buNone/>
              <a:defRPr sz="900" b="1"/>
            </a:lvl4pPr>
            <a:lvl5pPr marL="1028992" indent="0">
              <a:buNone/>
              <a:defRPr sz="900" b="1"/>
            </a:lvl5pPr>
            <a:lvl6pPr marL="1286240" indent="0">
              <a:buNone/>
              <a:defRPr sz="900" b="1"/>
            </a:lvl6pPr>
            <a:lvl7pPr marL="1543487" indent="0">
              <a:buNone/>
              <a:defRPr sz="900" b="1"/>
            </a:lvl7pPr>
            <a:lvl8pPr marL="1800735" indent="0">
              <a:buNone/>
              <a:defRPr sz="900" b="1"/>
            </a:lvl8pPr>
            <a:lvl9pPr marL="2057983"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88618" y="2743201"/>
            <a:ext cx="3313277" cy="32766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6687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54362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5990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5442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2026"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3714529" y="685800"/>
            <a:ext cx="4801850" cy="53340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9121" y="4648200"/>
            <a:ext cx="2686749" cy="1371600"/>
          </a:xfrm>
        </p:spPr>
        <p:txBody>
          <a:bodyPr>
            <a:normAutofit/>
          </a:bodyPr>
          <a:lstStyle>
            <a:lvl1pPr marL="0" indent="0">
              <a:lnSpc>
                <a:spcPct val="90000"/>
              </a:lnSpc>
              <a:spcBef>
                <a:spcPts val="675"/>
              </a:spcBef>
              <a:buNone/>
              <a:defRPr sz="1013"/>
            </a:lvl1pPr>
            <a:lvl2pPr marL="257248" indent="0">
              <a:buNone/>
              <a:defRPr sz="675"/>
            </a:lvl2pPr>
            <a:lvl3pPr marL="514496" indent="0">
              <a:buNone/>
              <a:defRPr sz="563"/>
            </a:lvl3pPr>
            <a:lvl4pPr marL="771743" indent="0">
              <a:buNone/>
              <a:defRPr sz="506"/>
            </a:lvl4pPr>
            <a:lvl5pPr marL="1028992" indent="0">
              <a:buNone/>
              <a:defRPr sz="506"/>
            </a:lvl5pPr>
            <a:lvl6pPr marL="1286240" indent="0">
              <a:buNone/>
              <a:defRPr sz="506"/>
            </a:lvl6pPr>
            <a:lvl7pPr marL="1543487" indent="0">
              <a:buNone/>
              <a:defRPr sz="506"/>
            </a:lvl7pPr>
            <a:lvl8pPr marL="1800735" indent="0">
              <a:buNone/>
              <a:defRPr sz="506"/>
            </a:lvl8pPr>
            <a:lvl9pPr marL="2057983"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7389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714529" y="685800"/>
            <a:ext cx="4801850" cy="5334000"/>
          </a:xfrm>
          <a:solidFill>
            <a:schemeClr val="bg2"/>
          </a:solidFill>
          <a:ln w="76200">
            <a:solidFill>
              <a:schemeClr val="tx1"/>
            </a:solidFill>
            <a:miter lim="800000"/>
          </a:ln>
        </p:spPr>
        <p:txBody>
          <a:bodyPr>
            <a:normAutofit/>
          </a:bodyPr>
          <a:lstStyle>
            <a:lvl1pPr marL="0" indent="0" algn="ctr">
              <a:buNone/>
              <a:defRPr sz="1350"/>
            </a:lvl1pPr>
            <a:lvl2pPr marL="257248" indent="0">
              <a:buNone/>
              <a:defRPr sz="1576"/>
            </a:lvl2pPr>
            <a:lvl3pPr marL="514496" indent="0">
              <a:buNone/>
              <a:defRPr sz="1350"/>
            </a:lvl3pPr>
            <a:lvl4pPr marL="771743" indent="0">
              <a:buNone/>
              <a:defRPr sz="1125"/>
            </a:lvl4pPr>
            <a:lvl5pPr marL="1028992" indent="0">
              <a:buNone/>
              <a:defRPr sz="1125"/>
            </a:lvl5pPr>
            <a:lvl6pPr marL="1286240" indent="0">
              <a:buNone/>
              <a:defRPr sz="1125"/>
            </a:lvl6pPr>
            <a:lvl7pPr marL="1543487" indent="0">
              <a:buNone/>
              <a:defRPr sz="1125"/>
            </a:lvl7pPr>
            <a:lvl8pPr marL="1800735" indent="0">
              <a:buNone/>
              <a:defRPr sz="1125"/>
            </a:lvl8pPr>
            <a:lvl9pPr marL="2057983" indent="0">
              <a:buNone/>
              <a:defRPr sz="1125"/>
            </a:lvl9pPr>
          </a:lstStyle>
          <a:p>
            <a:r>
              <a:rPr lang="en-US"/>
              <a:t>Click icon to add picture</a:t>
            </a:r>
            <a:endParaRPr/>
          </a:p>
        </p:txBody>
      </p:sp>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2026"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21" y="4648200"/>
            <a:ext cx="2686749" cy="1371600"/>
          </a:xfrm>
        </p:spPr>
        <p:txBody>
          <a:bodyPr>
            <a:normAutofit/>
          </a:bodyPr>
          <a:lstStyle>
            <a:lvl1pPr marL="0" indent="0">
              <a:lnSpc>
                <a:spcPct val="90000"/>
              </a:lnSpc>
              <a:spcBef>
                <a:spcPts val="675"/>
              </a:spcBef>
              <a:buNone/>
              <a:defRPr sz="1013"/>
            </a:lvl1pPr>
            <a:lvl2pPr marL="257248" indent="0">
              <a:buNone/>
              <a:defRPr sz="675"/>
            </a:lvl2pPr>
            <a:lvl3pPr marL="514496" indent="0">
              <a:buNone/>
              <a:defRPr sz="563"/>
            </a:lvl3pPr>
            <a:lvl4pPr marL="771743" indent="0">
              <a:buNone/>
              <a:defRPr sz="506"/>
            </a:lvl4pPr>
            <a:lvl5pPr marL="1028992" indent="0">
              <a:buNone/>
              <a:defRPr sz="506"/>
            </a:lvl5pPr>
            <a:lvl6pPr marL="1286240" indent="0">
              <a:buNone/>
              <a:defRPr sz="506"/>
            </a:lvl6pPr>
            <a:lvl7pPr marL="1543487" indent="0">
              <a:buNone/>
              <a:defRPr sz="506"/>
            </a:lvl7pPr>
            <a:lvl8pPr marL="1800735" indent="0">
              <a:buNone/>
              <a:defRPr sz="506"/>
            </a:lvl8pPr>
            <a:lvl9pPr marL="2057983"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5240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62001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7" y="381001"/>
            <a:ext cx="11432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2110" y="381001"/>
            <a:ext cx="5544993"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10365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2"/>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3"/>
          <p:cNvSpPr>
            <a:spLocks noGrp="1" noChangeArrowheads="1"/>
          </p:cNvSpPr>
          <p:nvPr>
            <p:ph type="dt" sz="half" idx="10"/>
          </p:nvPr>
        </p:nvSpPr>
        <p:spPr>
          <a:ln/>
        </p:spPr>
        <p:txBody>
          <a:bodyPr/>
          <a:lstStyle>
            <a:lvl1pPr>
              <a:defRPr/>
            </a:lvl1pPr>
          </a:lstStyle>
          <a:p>
            <a:pPr>
              <a:defRPr/>
            </a:pPr>
            <a:endParaRPr lang="en-US">
              <a:solidFill>
                <a:prstClr val="white">
                  <a:tint val="75000"/>
                </a:prstClr>
              </a:solidFill>
            </a:endParaRPr>
          </a:p>
        </p:txBody>
      </p:sp>
      <p:sp>
        <p:nvSpPr>
          <p:cNvPr id="7" name="Rectangle 24"/>
          <p:cNvSpPr>
            <a:spLocks noGrp="1" noChangeArrowheads="1"/>
          </p:cNvSpPr>
          <p:nvPr>
            <p:ph type="ftr" sz="quarter" idx="11"/>
          </p:nvPr>
        </p:nvSpPr>
        <p:spPr>
          <a:ln/>
        </p:spPr>
        <p:txBody>
          <a:bodyPr/>
          <a:lstStyle>
            <a:lvl1pPr>
              <a:defRPr/>
            </a:lvl1pPr>
          </a:lstStyle>
          <a:p>
            <a:pPr>
              <a:defRPr/>
            </a:pPr>
            <a:endParaRPr lang="en-US">
              <a:solidFill>
                <a:prstClr val="white">
                  <a:tint val="75000"/>
                </a:prstClr>
              </a:solidFill>
            </a:endParaRPr>
          </a:p>
        </p:txBody>
      </p:sp>
      <p:sp>
        <p:nvSpPr>
          <p:cNvPr id="8" name="Rectangle 25"/>
          <p:cNvSpPr>
            <a:spLocks noGrp="1" noChangeArrowheads="1"/>
          </p:cNvSpPr>
          <p:nvPr>
            <p:ph type="sldNum" sz="quarter" idx="12"/>
          </p:nvPr>
        </p:nvSpPr>
        <p:spPr>
          <a:ln/>
        </p:spPr>
        <p:txBody>
          <a:bodyPr/>
          <a:lstStyle>
            <a:lvl1pPr>
              <a:defRPr/>
            </a:lvl1pPr>
          </a:lstStyle>
          <a:p>
            <a:pPr>
              <a:defRPr/>
            </a:pPr>
            <a:fld id="{FB9CA907-33FA-4711-BA3B-6AD18B93249D}"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869219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a:t>Click to edit Master title style</a:t>
            </a:r>
          </a:p>
        </p:txBody>
      </p:sp>
      <p:sp>
        <p:nvSpPr>
          <p:cNvPr id="3" name="Content Placeholder 2"/>
          <p:cNvSpPr>
            <a:spLocks noGrp="1"/>
          </p:cNvSpPr>
          <p:nvPr>
            <p:ph sz="half" idx="1"/>
          </p:nvPr>
        </p:nvSpPr>
        <p:spPr>
          <a:xfrm>
            <a:off x="685800" y="1828800"/>
            <a:ext cx="37719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10100" y="1828800"/>
            <a:ext cx="37719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white">
                  <a:tint val="75000"/>
                </a:prstClr>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white">
                  <a:tint val="75000"/>
                </a:prstClr>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B5A7D90-AA68-4371-82D2-380FE27806A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411660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90"/>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white">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white">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4A34C6-D948-4611-914D-697F9E83744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4516350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14066669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70842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1933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229076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930822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4274579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761237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1845061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1592432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3441290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133288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448318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622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8223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34534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82258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21808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610747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2010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904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5314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3570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210683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484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2703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89233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39894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76345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76165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87547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938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531447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856514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22601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664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38312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4468286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373345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1646021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8976905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425921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25192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72062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01529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21016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573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809621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79202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12990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2675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0223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055869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18791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341669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3408291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182864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22510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53230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3897930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2425436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721858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05321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48429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86095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58609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90588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394568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863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92918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99983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344849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293907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3536441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954548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7967080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4014528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156780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5006361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51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6.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theme" Target="../theme/theme7.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8.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6" Type="http://schemas.openxmlformats.org/officeDocument/2006/relationships/image" Target="../media/image3.jpe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4.jpe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036550323"/>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129"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381000"/>
            <a:ext cx="8229600"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7" y="1904999"/>
            <a:ext cx="7620893"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171427" y="6400800"/>
            <a:ext cx="1087325" cy="276228"/>
          </a:xfrm>
          <a:prstGeom prst="rect">
            <a:avLst/>
          </a:prstGeom>
        </p:spPr>
        <p:txBody>
          <a:bodyPr vert="horz" lIns="91440" tIns="45720" rIns="91440" bIns="45720" rtlCol="0" anchor="ctr"/>
          <a:lstStyle>
            <a:lvl1pPr algn="r">
              <a:defRPr sz="563">
                <a:solidFill>
                  <a:schemeClr val="tx1">
                    <a:tint val="75000"/>
                  </a:schemeClr>
                </a:solidFill>
              </a:defRPr>
            </a:lvl1pPr>
          </a:lstStyle>
          <a:p>
            <a:pPr eaLnBrk="1" fontAlgn="auto" hangingPunct="1">
              <a:spcBef>
                <a:spcPts val="0"/>
              </a:spcBef>
              <a:spcAft>
                <a:spcPts val="0"/>
              </a:spcAft>
            </a:pPr>
            <a:endParaRPr lang="en-US">
              <a:solidFill>
                <a:prstClr val="white">
                  <a:tint val="75000"/>
                </a:prstClr>
              </a:solidFill>
              <a:latin typeface="Corbel"/>
            </a:endParaRPr>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563">
                <a:solidFill>
                  <a:schemeClr val="tx1">
                    <a:tint val="75000"/>
                  </a:schemeClr>
                </a:solidFill>
              </a:defRPr>
            </a:lvl1pPr>
          </a:lstStyle>
          <a:p>
            <a:pPr eaLnBrk="1" fontAlgn="auto" hangingPunct="1">
              <a:spcBef>
                <a:spcPts val="0"/>
              </a:spcBef>
              <a:spcAft>
                <a:spcPts val="0"/>
              </a:spcAft>
            </a:pPr>
            <a:endParaRPr lang="id-ID">
              <a:solidFill>
                <a:prstClr val="white">
                  <a:tint val="75000"/>
                </a:prstClr>
              </a:solidFill>
              <a:latin typeface="Corbel"/>
            </a:endParaRPr>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563">
                <a:solidFill>
                  <a:schemeClr val="tx1">
                    <a:tint val="75000"/>
                  </a:schemeClr>
                </a:solidFill>
              </a:defRPr>
            </a:lvl1pPr>
          </a:lstStyle>
          <a:p>
            <a:pPr eaLnBrk="1" fontAlgn="auto" hangingPunct="1">
              <a:spcBef>
                <a:spcPts val="0"/>
              </a:spcBef>
              <a:spcAft>
                <a:spcPts val="0"/>
              </a:spcAft>
            </a:pPr>
            <a:fld id="{2A013F82-EE5E-44EE-A61D-E31C6657F26F}" type="slidenum">
              <a:rPr lang="id-ID" smtClean="0">
                <a:solidFill>
                  <a:prstClr val="white">
                    <a:tint val="75000"/>
                  </a:prstClr>
                </a:solidFill>
                <a:latin typeface="Corbel"/>
              </a:rPr>
              <a:pPr eaLnBrk="1" fontAlgn="auto" hangingPunct="1">
                <a:spcBef>
                  <a:spcPts val="0"/>
                </a:spcBef>
                <a:spcAft>
                  <a:spcPts val="0"/>
                </a:spcAft>
              </a:pPr>
              <a:t>‹#›</a:t>
            </a:fld>
            <a:endParaRPr lang="id-ID">
              <a:solidFill>
                <a:prstClr val="white">
                  <a:tint val="75000"/>
                </a:prstClr>
              </a:solidFill>
              <a:latin typeface="Corbel"/>
            </a:endParaRPr>
          </a:p>
        </p:txBody>
      </p:sp>
    </p:spTree>
    <p:extLst>
      <p:ext uri="{BB962C8B-B14F-4D97-AF65-F5344CB8AC3E}">
        <p14:creationId xmlns:p14="http://schemas.microsoft.com/office/powerpoint/2010/main" val="97412981"/>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496" rtl="0" eaLnBrk="1" latinLnBrk="0" hangingPunct="1">
        <a:lnSpc>
          <a:spcPct val="90000"/>
        </a:lnSpc>
        <a:spcBef>
          <a:spcPct val="0"/>
        </a:spcBef>
        <a:buNone/>
        <a:defRPr sz="3300" kern="1200" spc="56" baseline="0">
          <a:solidFill>
            <a:schemeClr val="tx1"/>
          </a:solidFill>
          <a:latin typeface="+mj-lt"/>
          <a:ea typeface="+mj-ea"/>
          <a:cs typeface="+mj-cs"/>
        </a:defRPr>
      </a:lvl1pPr>
    </p:titleStyle>
    <p:bodyStyle>
      <a:lvl1pPr marL="125945" indent="-125945" algn="l" defTabSz="514496" rtl="0" eaLnBrk="1" latinLnBrk="0" hangingPunct="1">
        <a:lnSpc>
          <a:spcPct val="90000"/>
        </a:lnSpc>
        <a:spcBef>
          <a:spcPts val="1013"/>
        </a:spcBef>
        <a:buClr>
          <a:schemeClr val="accent1"/>
        </a:buClr>
        <a:buSzPct val="100000"/>
        <a:buFont typeface="Arial" pitchFamily="34" charset="0"/>
        <a:buChar char="•"/>
        <a:defRPr sz="2400" kern="1200">
          <a:solidFill>
            <a:schemeClr val="tx1"/>
          </a:solidFill>
          <a:latin typeface="+mn-lt"/>
          <a:ea typeface="+mn-ea"/>
          <a:cs typeface="+mn-cs"/>
        </a:defRPr>
      </a:lvl1pPr>
      <a:lvl2pPr marL="260820" indent="-130411" algn="l" defTabSz="514496" rtl="0" eaLnBrk="1" latinLnBrk="0" hangingPunct="1">
        <a:lnSpc>
          <a:spcPct val="90000"/>
        </a:lnSpc>
        <a:spcBef>
          <a:spcPts val="675"/>
        </a:spcBef>
        <a:buClr>
          <a:schemeClr val="accent1"/>
        </a:buClr>
        <a:buSzPct val="100000"/>
        <a:buFont typeface="Arial" pitchFamily="34" charset="0"/>
        <a:buChar char="•"/>
        <a:defRPr sz="1800" kern="1200">
          <a:solidFill>
            <a:schemeClr val="tx1"/>
          </a:solidFill>
          <a:latin typeface="+mn-lt"/>
          <a:ea typeface="+mn-ea"/>
          <a:cs typeface="+mn-cs"/>
        </a:defRPr>
      </a:lvl2pPr>
      <a:lvl3pPr marL="384086" indent="-123265" algn="l" defTabSz="514496" rtl="0" eaLnBrk="1" latinLnBrk="0" hangingPunct="1">
        <a:lnSpc>
          <a:spcPct val="90000"/>
        </a:lnSpc>
        <a:spcBef>
          <a:spcPts val="338"/>
        </a:spcBef>
        <a:buClr>
          <a:schemeClr val="accent1"/>
        </a:buClr>
        <a:buSzPct val="100000"/>
        <a:buFont typeface="Arial" pitchFamily="34" charset="0"/>
        <a:buChar char="•"/>
        <a:defRPr sz="1500" kern="1200">
          <a:solidFill>
            <a:schemeClr val="tx1"/>
          </a:solidFill>
          <a:latin typeface="+mn-lt"/>
          <a:ea typeface="+mn-ea"/>
          <a:cs typeface="+mn-cs"/>
        </a:defRPr>
      </a:lvl3pPr>
      <a:lvl4pPr marL="482339" indent="-98255" algn="l" defTabSz="514496" rtl="0" eaLnBrk="1" latinLnBrk="0" hangingPunct="1">
        <a:lnSpc>
          <a:spcPct val="90000"/>
        </a:lnSpc>
        <a:spcBef>
          <a:spcPts val="338"/>
        </a:spcBef>
        <a:buClr>
          <a:schemeClr val="accent1"/>
        </a:buClr>
        <a:buSzPct val="100000"/>
        <a:buFont typeface="Arial" pitchFamily="34" charset="0"/>
        <a:buChar char="•"/>
        <a:defRPr sz="1500" kern="1200">
          <a:solidFill>
            <a:schemeClr val="tx1"/>
          </a:solidFill>
          <a:latin typeface="+mn-lt"/>
          <a:ea typeface="+mn-ea"/>
          <a:cs typeface="+mn-cs"/>
        </a:defRPr>
      </a:lvl4pPr>
      <a:lvl5pPr marL="579701" indent="-97361" algn="l" defTabSz="514496" rtl="0" eaLnBrk="1" latinLnBrk="0" hangingPunct="1">
        <a:lnSpc>
          <a:spcPct val="90000"/>
        </a:lnSpc>
        <a:spcBef>
          <a:spcPts val="338"/>
        </a:spcBef>
        <a:buClr>
          <a:schemeClr val="accent1"/>
        </a:buClr>
        <a:buSzPct val="100000"/>
        <a:buFont typeface="Arial" pitchFamily="34" charset="0"/>
        <a:buChar char="•"/>
        <a:defRPr sz="1500" kern="1200">
          <a:solidFill>
            <a:schemeClr val="tx1"/>
          </a:solidFill>
          <a:latin typeface="+mn-lt"/>
          <a:ea typeface="+mn-ea"/>
          <a:cs typeface="+mn-cs"/>
        </a:defRPr>
      </a:lvl5pPr>
      <a:lvl6pPr marL="679134"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6pPr>
      <a:lvl7pPr marL="776888"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7pPr>
      <a:lvl8pPr marL="874643"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8pPr>
      <a:lvl9pPr marL="972397"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9pPr>
    </p:bodyStyle>
    <p:otherStyle>
      <a:defPPr>
        <a:defRPr/>
      </a:defPPr>
      <a:lvl1pPr marL="0" algn="l" defTabSz="514496" rtl="0" eaLnBrk="1" latinLnBrk="0" hangingPunct="1">
        <a:defRPr sz="1013" kern="1200">
          <a:solidFill>
            <a:schemeClr val="tx1"/>
          </a:solidFill>
          <a:latin typeface="+mn-lt"/>
          <a:ea typeface="+mn-ea"/>
          <a:cs typeface="+mn-cs"/>
        </a:defRPr>
      </a:lvl1pPr>
      <a:lvl2pPr marL="257248" algn="l" defTabSz="514496" rtl="0" eaLnBrk="1" latinLnBrk="0" hangingPunct="1">
        <a:defRPr sz="1013" kern="1200">
          <a:solidFill>
            <a:schemeClr val="tx1"/>
          </a:solidFill>
          <a:latin typeface="+mn-lt"/>
          <a:ea typeface="+mn-ea"/>
          <a:cs typeface="+mn-cs"/>
        </a:defRPr>
      </a:lvl2pPr>
      <a:lvl3pPr marL="514496" algn="l" defTabSz="514496" rtl="0" eaLnBrk="1" latinLnBrk="0" hangingPunct="1">
        <a:defRPr sz="1013" kern="1200">
          <a:solidFill>
            <a:schemeClr val="tx1"/>
          </a:solidFill>
          <a:latin typeface="+mn-lt"/>
          <a:ea typeface="+mn-ea"/>
          <a:cs typeface="+mn-cs"/>
        </a:defRPr>
      </a:lvl3pPr>
      <a:lvl4pPr marL="771743" algn="l" defTabSz="514496" rtl="0" eaLnBrk="1" latinLnBrk="0" hangingPunct="1">
        <a:defRPr sz="1013" kern="1200">
          <a:solidFill>
            <a:schemeClr val="tx1"/>
          </a:solidFill>
          <a:latin typeface="+mn-lt"/>
          <a:ea typeface="+mn-ea"/>
          <a:cs typeface="+mn-cs"/>
        </a:defRPr>
      </a:lvl4pPr>
      <a:lvl5pPr marL="1028992" algn="l" defTabSz="514496" rtl="0" eaLnBrk="1" latinLnBrk="0" hangingPunct="1">
        <a:defRPr sz="1013" kern="1200">
          <a:solidFill>
            <a:schemeClr val="tx1"/>
          </a:solidFill>
          <a:latin typeface="+mn-lt"/>
          <a:ea typeface="+mn-ea"/>
          <a:cs typeface="+mn-cs"/>
        </a:defRPr>
      </a:lvl5pPr>
      <a:lvl6pPr marL="1286240" algn="l" defTabSz="514496" rtl="0" eaLnBrk="1" latinLnBrk="0" hangingPunct="1">
        <a:defRPr sz="1013" kern="1200">
          <a:solidFill>
            <a:schemeClr val="tx1"/>
          </a:solidFill>
          <a:latin typeface="+mn-lt"/>
          <a:ea typeface="+mn-ea"/>
          <a:cs typeface="+mn-cs"/>
        </a:defRPr>
      </a:lvl6pPr>
      <a:lvl7pPr marL="1543487" algn="l" defTabSz="514496" rtl="0" eaLnBrk="1" latinLnBrk="0" hangingPunct="1">
        <a:defRPr sz="1013" kern="1200">
          <a:solidFill>
            <a:schemeClr val="tx1"/>
          </a:solidFill>
          <a:latin typeface="+mn-lt"/>
          <a:ea typeface="+mn-ea"/>
          <a:cs typeface="+mn-cs"/>
        </a:defRPr>
      </a:lvl7pPr>
      <a:lvl8pPr marL="1800735" algn="l" defTabSz="514496" rtl="0" eaLnBrk="1" latinLnBrk="0" hangingPunct="1">
        <a:defRPr sz="1013" kern="1200">
          <a:solidFill>
            <a:schemeClr val="tx1"/>
          </a:solidFill>
          <a:latin typeface="+mn-lt"/>
          <a:ea typeface="+mn-ea"/>
          <a:cs typeface="+mn-cs"/>
        </a:defRPr>
      </a:lvl8pPr>
      <a:lvl9pPr marL="2057983" algn="l" defTabSz="514496"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2BF09-18F4-446B-8285-3EA501A26B88}" type="slidenum">
              <a:rPr lang="id-ID" smtClean="0"/>
              <a:pPr/>
              <a:t>‹#›</a:t>
            </a:fld>
            <a:endParaRPr lang="id-ID"/>
          </a:p>
        </p:txBody>
      </p:sp>
    </p:spTree>
    <p:extLst>
      <p:ext uri="{BB962C8B-B14F-4D97-AF65-F5344CB8AC3E}">
        <p14:creationId xmlns:p14="http://schemas.microsoft.com/office/powerpoint/2010/main" val="254829242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13495634"/>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896416939"/>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 id="2147484159"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02010366"/>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643636330"/>
      </p:ext>
    </p:extLst>
  </p:cSld>
  <p:clrMap bg1="dk1" tx1="lt1" bg2="dk2" tx2="lt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09590343"/>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solidFill>
                <a:prstClr val="black"/>
              </a:solidFill>
              <a:latin typeface="Lucida Sans Unicode"/>
              <a:cs typeface="Arial" panose="020B0604020202020204" pitchFamily="34"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eaLnBrk="1" hangingPunct="1">
              <a:defRPr/>
            </a:pPr>
            <a:endParaRPr lang="en-US">
              <a:solidFill>
                <a:prstClr val="black"/>
              </a:solidFill>
              <a:cs typeface="Arial" panose="020B0604020202020204"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pPr eaLnBrk="1" hangingPunct="1"/>
            <a:fld id="{D7A30084-4CC9-40C2-88BD-572E95C8A3B6}" type="slidenum">
              <a:rPr lang="en-US" altLang="id-ID" smtClean="0">
                <a:solidFill>
                  <a:prstClr val="black"/>
                </a:solidFill>
                <a:cs typeface="Arial" panose="020B0604020202020204" pitchFamily="34" charset="0"/>
              </a:rPr>
              <a:pPr eaLnBrk="1" hangingPunct="1"/>
              <a:t>‹#›</a:t>
            </a:fld>
            <a:endParaRPr lang="en-US" altLang="id-ID" smtClean="0">
              <a:solidFill>
                <a:prstClr val="black"/>
              </a:solidFill>
              <a:cs typeface="Arial" panose="020B0604020202020204" pitchFamily="34" charset="0"/>
            </a:endParaRPr>
          </a:p>
        </p:txBody>
      </p:sp>
    </p:spTree>
    <p:extLst>
      <p:ext uri="{BB962C8B-B14F-4D97-AF65-F5344CB8AC3E}">
        <p14:creationId xmlns:p14="http://schemas.microsoft.com/office/powerpoint/2010/main" val="3032131447"/>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220" r:id="rId12"/>
    <p:sldLayoutId id="2147484221" r:id="rId13"/>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8.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8.xml"/><Relationship Id="rId1" Type="http://schemas.openxmlformats.org/officeDocument/2006/relationships/tags" Target="../tags/tag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8.xml"/><Relationship Id="rId1" Type="http://schemas.openxmlformats.org/officeDocument/2006/relationships/tags" Target="../tags/tag6.xml"/><Relationship Id="rId6" Type="http://schemas.openxmlformats.org/officeDocument/2006/relationships/hyperlink" Target="FILM/Akhirnya%20Ratu%20Atut%20&amp;%20Adiknya%20Wawan%20Resmi%20Jadi%20Tersangka%20Kasus%20Alkes%20Banten.flv" TargetMode="External"/><Relationship Id="rId5" Type="http://schemas.openxmlformats.org/officeDocument/2006/relationships/image" Target="../media/image8.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hyperlink" Target="https://id.wikipedia.org/wiki/Bahasa_Prancis" TargetMode="External"/><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diagramLayout" Target="../diagrams/layout5.xml"/><Relationship Id="rId7" Type="http://schemas.openxmlformats.org/officeDocument/2006/relationships/customXml" Target="../ink/ink1.xml"/><Relationship Id="rId2" Type="http://schemas.openxmlformats.org/officeDocument/2006/relationships/diagramData" Target="../diagrams/data5.xml"/><Relationship Id="rId1" Type="http://schemas.openxmlformats.org/officeDocument/2006/relationships/slideLayout" Target="../slideLayouts/slideLayout8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3.xml"/><Relationship Id="rId1" Type="http://schemas.openxmlformats.org/officeDocument/2006/relationships/tags" Target="../tags/tag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1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8.xml"/><Relationship Id="rId1" Type="http://schemas.openxmlformats.org/officeDocument/2006/relationships/tags" Target="../tags/tag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defRPr/>
            </a:pPr>
            <a:r>
              <a:rPr lang="id-ID" sz="4800" dirty="0" smtClean="0"/>
              <a:t>ETIKA PUBLIK</a:t>
            </a:r>
            <a:endParaRPr lang="id-ID" sz="4800" dirty="0"/>
          </a:p>
        </p:txBody>
      </p:sp>
      <p:sp>
        <p:nvSpPr>
          <p:cNvPr id="3" name="Subtitle 2"/>
          <p:cNvSpPr>
            <a:spLocks noGrp="1"/>
          </p:cNvSpPr>
          <p:nvPr>
            <p:ph type="subTitle" idx="1"/>
          </p:nvPr>
        </p:nvSpPr>
        <p:spPr/>
        <p:txBody>
          <a:bodyPr>
            <a:normAutofit/>
          </a:bodyPr>
          <a:lstStyle/>
          <a:p>
            <a:pPr>
              <a:buFont typeface="Arial" charset="0"/>
              <a:buNone/>
              <a:defRPr/>
            </a:pPr>
            <a:r>
              <a:rPr lang="id-ID" dirty="0">
                <a:latin typeface="Castellar" pitchFamily="18" charset="0"/>
              </a:rPr>
              <a:t>LATIHAN DASAR CPNS GOLONGAN </a:t>
            </a:r>
            <a:r>
              <a:rPr lang="id-ID" dirty="0" smtClean="0">
                <a:latin typeface="Castellar" pitchFamily="18" charset="0"/>
              </a:rPr>
              <a:t>II </a:t>
            </a:r>
            <a:r>
              <a:rPr lang="id-ID" dirty="0" smtClean="0">
                <a:latin typeface="Castellar" pitchFamily="18" charset="0"/>
              </a:rPr>
              <a:t>Angkatan 2 </a:t>
            </a:r>
            <a:r>
              <a:rPr lang="id-ID" dirty="0" smtClean="0">
                <a:latin typeface="Castellar" pitchFamily="18" charset="0"/>
              </a:rPr>
              <a:t>TAHUN 2019</a:t>
            </a:r>
            <a:endParaRPr lang="id-ID" dirty="0">
              <a:latin typeface="Castellar" pitchFamily="18" charset="0"/>
            </a:endParaRPr>
          </a:p>
        </p:txBody>
      </p:sp>
      <p:sp>
        <p:nvSpPr>
          <p:cNvPr id="4" name="TextBox 3"/>
          <p:cNvSpPr txBox="1"/>
          <p:nvPr/>
        </p:nvSpPr>
        <p:spPr>
          <a:xfrm>
            <a:off x="6324554" y="6324524"/>
            <a:ext cx="2621295" cy="369332"/>
          </a:xfrm>
          <a:prstGeom prst="rect">
            <a:avLst/>
          </a:prstGeom>
          <a:noFill/>
        </p:spPr>
        <p:txBody>
          <a:bodyPr wrap="none" rtlCol="0">
            <a:spAutoFit/>
          </a:bodyPr>
          <a:lstStyle/>
          <a:p>
            <a:r>
              <a:rPr lang="id-ID"/>
              <a:t>Jimmy Ludin, SST, M.Si</a:t>
            </a: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1</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6"/>
          <p:cNvSpPr txBox="1">
            <a:spLocks noChangeArrowheads="1"/>
          </p:cNvSpPr>
          <p:nvPr/>
        </p:nvSpPr>
        <p:spPr bwMode="auto">
          <a:xfrm>
            <a:off x="3733800" y="2762250"/>
            <a:ext cx="46799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id-ID" sz="2400" i="1" smtClean="0">
                <a:solidFill>
                  <a:prstClr val="black"/>
                </a:solidFill>
                <a:latin typeface="Arial Narrow" panose="020B0606020202030204" pitchFamily="34" charset="0"/>
              </a:rPr>
              <a:t>“Sebanyak </a:t>
            </a:r>
            <a:r>
              <a:rPr lang="en-US" altLang="id-ID" sz="2400" i="1" u="sng" smtClean="0">
                <a:solidFill>
                  <a:prstClr val="black"/>
                </a:solidFill>
                <a:latin typeface="Arial Narrow" panose="020B0606020202030204" pitchFamily="34" charset="0"/>
              </a:rPr>
              <a:t>55% atau 1,9 juta pegawai negeri sipil (PNS) Indonesia tidak berkualitas</a:t>
            </a:r>
            <a:r>
              <a:rPr lang="en-US" altLang="id-ID" sz="2400" i="1" smtClean="0">
                <a:solidFill>
                  <a:prstClr val="black"/>
                </a:solidFill>
                <a:latin typeface="Arial Narrow" panose="020B0606020202030204" pitchFamily="34" charset="0"/>
              </a:rPr>
              <a:t>. Mereka sebagian besar berada di bagian tata usaha, yang tidak memiliki keahlian, keterampilan, dan tersebar di seluruh departemen, kementerian dan lembaga.”</a:t>
            </a:r>
          </a:p>
        </p:txBody>
      </p:sp>
      <p:sp>
        <p:nvSpPr>
          <p:cNvPr id="19460" name="Text Box 7"/>
          <p:cNvSpPr txBox="1">
            <a:spLocks noChangeArrowheads="1"/>
          </p:cNvSpPr>
          <p:nvPr/>
        </p:nvSpPr>
        <p:spPr bwMode="auto">
          <a:xfrm>
            <a:off x="1066800" y="2057400"/>
            <a:ext cx="6192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id-ID" sz="2000" b="1" smtClean="0">
                <a:solidFill>
                  <a:prstClr val="black"/>
                </a:solidFill>
                <a:latin typeface="Monotype Corsiva" panose="03010101010201010101" pitchFamily="66" charset="0"/>
              </a:rPr>
              <a:t>Taufiq Effendi, Menteri Negara Pendayagunaan Aparatur Negara </a:t>
            </a:r>
          </a:p>
        </p:txBody>
      </p:sp>
      <p:pic>
        <p:nvPicPr>
          <p:cNvPr id="1946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36838"/>
            <a:ext cx="2916238"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CAC158F-10AB-4C0D-8BBE-8604D3B2836A}" type="slidenum">
              <a:rPr lang="en-US" altLang="id-ID" smtClean="0">
                <a:solidFill>
                  <a:prstClr val="black"/>
                </a:solidFill>
              </a:rPr>
              <a:pPr/>
              <a:t>10</a:t>
            </a:fld>
            <a:endParaRPr lang="en-US" altLang="id-ID">
              <a:solidFill>
                <a:prstClr val="black"/>
              </a:solidFill>
            </a:endParaRPr>
          </a:p>
        </p:txBody>
      </p:sp>
    </p:spTree>
    <p:custDataLst>
      <p:tags r:id="rId1"/>
    </p:custDataLst>
    <p:extLst>
      <p:ext uri="{BB962C8B-B14F-4D97-AF65-F5344CB8AC3E}">
        <p14:creationId xmlns:p14="http://schemas.microsoft.com/office/powerpoint/2010/main" val="22911998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145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143000" y="4572000"/>
            <a:ext cx="7643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id-ID" smtClean="0">
                <a:solidFill>
                  <a:srgbClr val="003399"/>
                </a:solidFill>
              </a:rPr>
              <a:t>Pada tahun 2013 porsi PNS berpendidikan SD masih cukup besar mencapai 1,58%, lebih besar dibanding dengan PNS berpendidikan S-3 yang hanya 0,21%</a:t>
            </a:r>
          </a:p>
        </p:txBody>
      </p:sp>
      <p:sp>
        <p:nvSpPr>
          <p:cNvPr id="7" name="Rectangle 6"/>
          <p:cNvSpPr/>
          <p:nvPr/>
        </p:nvSpPr>
        <p:spPr>
          <a:xfrm>
            <a:off x="428625" y="1714500"/>
            <a:ext cx="8358188" cy="1570038"/>
          </a:xfrm>
          <a:prstGeom prst="rect">
            <a:avLst/>
          </a:prstGeom>
        </p:spPr>
        <p:txBody>
          <a:bodyPr>
            <a:spAutoFit/>
          </a:bodyPr>
          <a:lstStyle/>
          <a:p>
            <a:pPr eaLnBrk="1" hangingPunct="1">
              <a:defRPr/>
            </a:pPr>
            <a:r>
              <a:rPr lang="en-US" b="1" dirty="0" err="1">
                <a:solidFill>
                  <a:srgbClr val="C00000"/>
                </a:solidFill>
                <a:cs typeface="Arial" panose="020B0604020202020204" pitchFamily="34" charset="0"/>
              </a:rPr>
              <a:t>Jumlah</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Pegawai</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Negeri</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Sipil</a:t>
            </a:r>
            <a:r>
              <a:rPr lang="en-US" b="1" dirty="0">
                <a:solidFill>
                  <a:srgbClr val="C00000"/>
                </a:solidFill>
                <a:cs typeface="Arial" panose="020B0604020202020204" pitchFamily="34" charset="0"/>
              </a:rPr>
              <a:t> (PNS) </a:t>
            </a:r>
            <a:r>
              <a:rPr lang="en-US" b="1" dirty="0" err="1">
                <a:solidFill>
                  <a:srgbClr val="C00000"/>
                </a:solidFill>
                <a:cs typeface="Arial" panose="020B0604020202020204" pitchFamily="34" charset="0"/>
              </a:rPr>
              <a:t>sampai</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dengan</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akhir</a:t>
            </a:r>
            <a:r>
              <a:rPr lang="en-US" b="1" dirty="0">
                <a:solidFill>
                  <a:srgbClr val="C00000"/>
                </a:solidFill>
                <a:cs typeface="Arial" panose="020B0604020202020204" pitchFamily="34" charset="0"/>
              </a:rPr>
              <a:t> 2013 </a:t>
            </a:r>
            <a:r>
              <a:rPr lang="en-US" b="1" dirty="0" err="1">
                <a:solidFill>
                  <a:srgbClr val="C00000"/>
                </a:solidFill>
                <a:cs typeface="Arial" panose="020B0604020202020204" pitchFamily="34" charset="0"/>
              </a:rPr>
              <a:t>adalah</a:t>
            </a:r>
            <a:r>
              <a:rPr lang="en-US" b="1" dirty="0">
                <a:solidFill>
                  <a:srgbClr val="C00000"/>
                </a:solidFill>
                <a:cs typeface="Arial" panose="020B0604020202020204" pitchFamily="34" charset="0"/>
              </a:rPr>
              <a:t> 4,46 </a:t>
            </a:r>
            <a:r>
              <a:rPr lang="en-US" b="1" dirty="0" err="1">
                <a:solidFill>
                  <a:srgbClr val="C00000"/>
                </a:solidFill>
                <a:cs typeface="Arial" panose="020B0604020202020204" pitchFamily="34" charset="0"/>
              </a:rPr>
              <a:t>juta</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orang</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Dalam</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kurun</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waktu</a:t>
            </a:r>
            <a:r>
              <a:rPr lang="en-US" b="1" dirty="0">
                <a:solidFill>
                  <a:srgbClr val="C00000"/>
                </a:solidFill>
                <a:cs typeface="Arial" panose="020B0604020202020204" pitchFamily="34" charset="0"/>
              </a:rPr>
              <a:t> 10 </a:t>
            </a:r>
            <a:r>
              <a:rPr lang="en-US" b="1" dirty="0" err="1">
                <a:solidFill>
                  <a:srgbClr val="C00000"/>
                </a:solidFill>
                <a:cs typeface="Arial" panose="020B0604020202020204" pitchFamily="34" charset="0"/>
              </a:rPr>
              <a:t>tahun</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pertumbuhannya</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mencapai</a:t>
            </a:r>
            <a:r>
              <a:rPr lang="en-US" b="1" dirty="0">
                <a:solidFill>
                  <a:srgbClr val="C00000"/>
                </a:solidFill>
                <a:cs typeface="Arial" panose="020B0604020202020204" pitchFamily="34" charset="0"/>
              </a:rPr>
              <a:t> 22,47% </a:t>
            </a:r>
            <a:r>
              <a:rPr lang="en-US" b="1" dirty="0" err="1">
                <a:solidFill>
                  <a:srgbClr val="C00000"/>
                </a:solidFill>
                <a:cs typeface="Arial" panose="020B0604020202020204" pitchFamily="34" charset="0"/>
              </a:rPr>
              <a:t>dengan</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laju</a:t>
            </a:r>
            <a:r>
              <a:rPr lang="en-US" b="1" dirty="0">
                <a:solidFill>
                  <a:srgbClr val="C00000"/>
                </a:solidFill>
                <a:cs typeface="Arial" panose="020B0604020202020204" pitchFamily="34" charset="0"/>
              </a:rPr>
              <a:t> </a:t>
            </a:r>
            <a:r>
              <a:rPr lang="en-US" b="1" dirty="0" err="1">
                <a:solidFill>
                  <a:srgbClr val="C00000"/>
                </a:solidFill>
                <a:cs typeface="Arial" panose="020B0604020202020204" pitchFamily="34" charset="0"/>
              </a:rPr>
              <a:t>pertumbuhan</a:t>
            </a:r>
            <a:r>
              <a:rPr lang="en-US" b="1" dirty="0">
                <a:solidFill>
                  <a:srgbClr val="C00000"/>
                </a:solidFill>
                <a:cs typeface="Arial" panose="020B0604020202020204" pitchFamily="34" charset="0"/>
              </a:rPr>
              <a:t> rata-rata 1,63% --  </a:t>
            </a:r>
            <a:r>
              <a:rPr lang="en-US" b="1" dirty="0" err="1">
                <a:solidFill>
                  <a:srgbClr val="464646">
                    <a:lumMod val="60000"/>
                    <a:lumOff val="40000"/>
                  </a:srgbClr>
                </a:solidFill>
                <a:cs typeface="Arial" panose="020B0604020202020204" pitchFamily="34" charset="0"/>
              </a:rPr>
              <a:t>Penyebaran</a:t>
            </a:r>
            <a:r>
              <a:rPr lang="en-US" b="1" dirty="0">
                <a:solidFill>
                  <a:srgbClr val="464646">
                    <a:lumMod val="60000"/>
                    <a:lumOff val="40000"/>
                  </a:srgbClr>
                </a:solidFill>
                <a:cs typeface="Arial" panose="020B0604020202020204" pitchFamily="34" charset="0"/>
              </a:rPr>
              <a:t> </a:t>
            </a:r>
            <a:r>
              <a:rPr lang="en-US" b="1" dirty="0" err="1">
                <a:solidFill>
                  <a:srgbClr val="464646">
                    <a:lumMod val="60000"/>
                    <a:lumOff val="40000"/>
                  </a:srgbClr>
                </a:solidFill>
                <a:cs typeface="Arial" panose="020B0604020202020204" pitchFamily="34" charset="0"/>
              </a:rPr>
              <a:t>Tidak</a:t>
            </a:r>
            <a:r>
              <a:rPr lang="en-US" b="1" dirty="0">
                <a:solidFill>
                  <a:srgbClr val="464646">
                    <a:lumMod val="60000"/>
                    <a:lumOff val="40000"/>
                  </a:srgbClr>
                </a:solidFill>
                <a:cs typeface="Arial" panose="020B0604020202020204" pitchFamily="34" charset="0"/>
              </a:rPr>
              <a:t> </a:t>
            </a:r>
            <a:r>
              <a:rPr lang="en-US" b="1" dirty="0" err="1">
                <a:solidFill>
                  <a:srgbClr val="464646">
                    <a:lumMod val="60000"/>
                    <a:lumOff val="40000"/>
                  </a:srgbClr>
                </a:solidFill>
                <a:cs typeface="Arial" panose="020B0604020202020204" pitchFamily="34" charset="0"/>
              </a:rPr>
              <a:t>Merata</a:t>
            </a:r>
            <a:endParaRPr lang="en-US" b="1" dirty="0">
              <a:solidFill>
                <a:srgbClr val="464646">
                  <a:lumMod val="60000"/>
                  <a:lumOff val="40000"/>
                </a:srgbClr>
              </a:solidFill>
              <a:cs typeface="Arial" panose="020B0604020202020204" pitchFamily="34" charset="0"/>
            </a:endParaRPr>
          </a:p>
        </p:txBody>
      </p:sp>
      <p:sp>
        <p:nvSpPr>
          <p:cNvPr id="8" name="Rectangle 7"/>
          <p:cNvSpPr>
            <a:spLocks noChangeArrowheads="1"/>
          </p:cNvSpPr>
          <p:nvPr/>
        </p:nvSpPr>
        <p:spPr bwMode="auto">
          <a:xfrm>
            <a:off x="714375" y="3286125"/>
            <a:ext cx="8215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id-ID" smtClean="0">
                <a:solidFill>
                  <a:prstClr val="black"/>
                </a:solidFill>
              </a:rPr>
              <a:t>Kenaikan tertinggi terjadi pada periode 2008 menuju 2009 dengan kenaikan mencapai 10,8%. "Ini karena adanya kebijakan pengangkatan PNS dari tenaga honorer dan sekretaris desa," </a:t>
            </a:r>
          </a:p>
        </p:txBody>
      </p:sp>
      <p:sp>
        <p:nvSpPr>
          <p:cNvPr id="10" name="Rectangle 4"/>
          <p:cNvSpPr>
            <a:spLocks noChangeArrowheads="1"/>
          </p:cNvSpPr>
          <p:nvPr/>
        </p:nvSpPr>
        <p:spPr bwMode="auto">
          <a:xfrm>
            <a:off x="3143250" y="428625"/>
            <a:ext cx="5286375" cy="642938"/>
          </a:xfrm>
          <a:prstGeom prst="rect">
            <a:avLst/>
          </a:prstGeom>
          <a:noFill/>
          <a:ln w="9525">
            <a:noFill/>
            <a:miter lim="800000"/>
            <a:headEnd/>
            <a:tailEnd/>
          </a:ln>
          <a:effectLst/>
        </p:spPr>
        <p:txBody>
          <a:bodyPr anchor="ctr"/>
          <a:lstStyle/>
          <a:p>
            <a:pPr eaLnBrk="1" hangingPunct="1">
              <a:defRPr/>
            </a:pPr>
            <a:r>
              <a:rPr lang="en-US" sz="3500" b="1" dirty="0">
                <a:solidFill>
                  <a:srgbClr val="464646"/>
                </a:solidFill>
                <a:effectLst>
                  <a:outerShdw blurRad="38100" dist="38100" dir="2700000" algn="tl">
                    <a:srgbClr val="000000"/>
                  </a:outerShdw>
                </a:effectLst>
                <a:latin typeface="Arial Black" pitchFamily="34" charset="0"/>
                <a:cs typeface="Arial" panose="020B0604020202020204" pitchFamily="34" charset="0"/>
              </a:rPr>
              <a:t>KONDISI PNS - ASN</a:t>
            </a:r>
            <a:endParaRPr lang="en-US" sz="3500" i="1" dirty="0">
              <a:solidFill>
                <a:srgbClr val="FF3300"/>
              </a:solidFill>
              <a:effectLst>
                <a:outerShdw blurRad="38100" dist="38100" dir="2700000" algn="tl">
                  <a:srgbClr val="000000"/>
                </a:outerShdw>
              </a:effectLst>
              <a:latin typeface="Arial Black" pitchFamily="34" charset="0"/>
              <a:cs typeface="Arial" panose="020B0604020202020204" pitchFamily="34" charset="0"/>
            </a:endParaRPr>
          </a:p>
        </p:txBody>
      </p:sp>
      <p:sp>
        <p:nvSpPr>
          <p:cNvPr id="11" name="TextBox 10"/>
          <p:cNvSpPr txBox="1"/>
          <p:nvPr/>
        </p:nvSpPr>
        <p:spPr>
          <a:xfrm>
            <a:off x="3214688" y="928688"/>
            <a:ext cx="4992687" cy="461962"/>
          </a:xfrm>
          <a:prstGeom prst="rect">
            <a:avLst/>
          </a:prstGeom>
          <a:noFill/>
        </p:spPr>
        <p:txBody>
          <a:bodyPr wrap="none">
            <a:spAutoFit/>
          </a:bodyPr>
          <a:lstStyle/>
          <a:p>
            <a:pPr eaLnBrk="1" hangingPunct="1">
              <a:defRPr/>
            </a:pPr>
            <a:r>
              <a:rPr lang="en-US" b="1" i="1" dirty="0">
                <a:solidFill>
                  <a:srgbClr val="464646">
                    <a:lumMod val="60000"/>
                    <a:lumOff val="40000"/>
                  </a:srgbClr>
                </a:solidFill>
                <a:cs typeface="Arial" panose="020B0604020202020204" pitchFamily="34" charset="0"/>
              </a:rPr>
              <a:t>(</a:t>
            </a:r>
            <a:r>
              <a:rPr lang="en-US" b="1" i="1" dirty="0">
                <a:solidFill>
                  <a:prstClr val="black"/>
                </a:solidFill>
                <a:cs typeface="Arial" panose="020B0604020202020204" pitchFamily="34" charset="0"/>
              </a:rPr>
              <a:t>HUMAS KEMENPAN &amp; RB, 2014)</a:t>
            </a:r>
          </a:p>
        </p:txBody>
      </p:sp>
      <p:sp>
        <p:nvSpPr>
          <p:cNvPr id="2" name="Slide Number Placeholder 1"/>
          <p:cNvSpPr>
            <a:spLocks noGrp="1"/>
          </p:cNvSpPr>
          <p:nvPr>
            <p:ph type="sldNum" sz="quarter" idx="12"/>
          </p:nvPr>
        </p:nvSpPr>
        <p:spPr/>
        <p:txBody>
          <a:bodyPr/>
          <a:lstStyle/>
          <a:p>
            <a:fld id="{9CAC158F-10AB-4C0D-8BBE-8604D3B2836A}" type="slidenum">
              <a:rPr lang="en-US" altLang="id-ID" smtClean="0">
                <a:solidFill>
                  <a:prstClr val="black"/>
                </a:solidFill>
              </a:rPr>
              <a:pPr/>
              <a:t>11</a:t>
            </a:fld>
            <a:endParaRPr lang="en-US" altLang="id-ID">
              <a:solidFill>
                <a:prstClr val="black"/>
              </a:solidFill>
            </a:endParaRPr>
          </a:p>
        </p:txBody>
      </p:sp>
    </p:spTree>
    <p:custDataLst>
      <p:tags r:id="rId1"/>
    </p:custDataLst>
    <p:extLst>
      <p:ext uri="{BB962C8B-B14F-4D97-AF65-F5344CB8AC3E}">
        <p14:creationId xmlns:p14="http://schemas.microsoft.com/office/powerpoint/2010/main" val="42479095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Libya Pasca-Qadafi Gunakan Alquran Sebagai Sumber Undang-Und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571500"/>
            <a:ext cx="13573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6" descr="http://2.bp.blogspot.com/_VTAOZUFk6R8/SpYlwTfQnBI/AAAAAAAAB_w/seQ4Kp-oOk8/s200/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25" y="428625"/>
            <a:ext cx="3571875" cy="6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4" name="Rectangle 4"/>
          <p:cNvSpPr>
            <a:spLocks noChangeArrowheads="1"/>
          </p:cNvSpPr>
          <p:nvPr/>
        </p:nvSpPr>
        <p:spPr bwMode="auto">
          <a:xfrm>
            <a:off x="1928813" y="357188"/>
            <a:ext cx="4500562" cy="1668462"/>
          </a:xfrm>
          <a:prstGeom prst="rect">
            <a:avLst/>
          </a:prstGeom>
          <a:noFill/>
          <a:ln w="9525">
            <a:noFill/>
            <a:miter lim="800000"/>
            <a:headEnd/>
            <a:tailEnd/>
          </a:ln>
          <a:effectLst/>
        </p:spPr>
        <p:txBody>
          <a:bodyPr anchor="ctr"/>
          <a:lstStyle/>
          <a:p>
            <a:pPr eaLnBrk="1" hangingPunct="1">
              <a:defRPr/>
            </a:pPr>
            <a:r>
              <a:rPr lang="en-US" sz="3500" b="1" dirty="0">
                <a:solidFill>
                  <a:srgbClr val="464646"/>
                </a:solidFill>
                <a:effectLst>
                  <a:outerShdw blurRad="38100" dist="38100" dir="2700000" algn="tl">
                    <a:srgbClr val="000000"/>
                  </a:outerShdw>
                </a:effectLst>
                <a:latin typeface="Arial Black" pitchFamily="34" charset="0"/>
                <a:cs typeface="Arial" panose="020B0604020202020204" pitchFamily="34" charset="0"/>
              </a:rPr>
              <a:t>PERMASALAHAN </a:t>
            </a:r>
            <a:r>
              <a:rPr lang="en-US" sz="3500" b="1" dirty="0">
                <a:solidFill>
                  <a:srgbClr val="464646"/>
                </a:solidFill>
                <a:effectLst>
                  <a:outerShdw blurRad="38100" dist="38100" dir="2700000" algn="tl">
                    <a:srgbClr val="000000"/>
                  </a:outerShdw>
                </a:effectLst>
                <a:latin typeface="Arial Black" pitchFamily="34" charset="0"/>
                <a:cs typeface="Arial" panose="020B0604020202020204" pitchFamily="34" charset="0"/>
                <a:hlinkClick r:id="rId6" action="ppaction://hlinkfile"/>
              </a:rPr>
              <a:t>BIROKRASI</a:t>
            </a:r>
            <a:endParaRPr lang="en-US" sz="3500" i="1" dirty="0">
              <a:solidFill>
                <a:srgbClr val="FF3300"/>
              </a:solidFill>
              <a:effectLst>
                <a:outerShdw blurRad="38100" dist="38100" dir="2700000" algn="tl">
                  <a:srgbClr val="000000"/>
                </a:outerShdw>
              </a:effectLst>
              <a:latin typeface="Arial Black" pitchFamily="34" charset="0"/>
              <a:cs typeface="Arial" panose="020B0604020202020204" pitchFamily="34" charset="0"/>
            </a:endParaRPr>
          </a:p>
        </p:txBody>
      </p:sp>
      <p:sp>
        <p:nvSpPr>
          <p:cNvPr id="12" name="Rectangle 4"/>
          <p:cNvSpPr>
            <a:spLocks noChangeArrowheads="1"/>
          </p:cNvSpPr>
          <p:nvPr/>
        </p:nvSpPr>
        <p:spPr bwMode="auto">
          <a:xfrm>
            <a:off x="357188" y="1898650"/>
            <a:ext cx="5429250" cy="4500563"/>
          </a:xfrm>
          <a:prstGeom prst="rect">
            <a:avLst/>
          </a:prstGeom>
          <a:noFill/>
          <a:ln w="9525">
            <a:noFill/>
            <a:miter lim="800000"/>
            <a:headEnd/>
            <a:tailEnd/>
          </a:ln>
          <a:effectLst/>
        </p:spPr>
        <p:txBody>
          <a:bodyPr/>
          <a:lstStyle/>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Pelayanan</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yang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Buruk</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Korupsi</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Organisasi</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yang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Gemuk</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Profesionalisme</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Rendah</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Inefisiensi</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dan</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Inefektivitas</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Kurang</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Berkoordinasi</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Ego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Sektoral</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Kebijakan</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yang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Tumpang</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Tindih</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Politisasi</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dan</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Intervensi</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Politik</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a:t>
            </a:r>
          </a:p>
          <a:p>
            <a:pPr marL="457200" indent="-457200" eaLnBrk="1" hangingPunct="1">
              <a:buFont typeface="+mj-lt"/>
              <a:buAutoNum type="arabicPeriod"/>
              <a:defRPr/>
            </a:pP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Cultureset</a:t>
            </a:r>
            <a:r>
              <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 </a:t>
            </a:r>
            <a:r>
              <a:rPr lang="en-US" b="1" dirty="0" err="1">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Feodalistik</a:t>
            </a:r>
            <a:endParaRPr lang="en-US" b="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endParaRPr>
          </a:p>
          <a:p>
            <a:pPr eaLnBrk="1" hangingPunct="1">
              <a:defRPr/>
            </a:pPr>
            <a:r>
              <a:rPr lang="en-US" b="1" i="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rPr>
              <a:t> </a:t>
            </a:r>
            <a:endParaRPr lang="en-US" i="1" dirty="0">
              <a:solidFill>
                <a:srgbClr val="464646">
                  <a:lumMod val="60000"/>
                  <a:lumOff val="40000"/>
                </a:srgbClr>
              </a:solidFill>
              <a:effectLst>
                <a:outerShdw blurRad="38100" dist="38100" dir="2700000" algn="tl">
                  <a:srgbClr val="000000"/>
                </a:outerShdw>
              </a:effectLst>
              <a:latin typeface="Arial Black"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9CAC158F-10AB-4C0D-8BBE-8604D3B2836A}" type="slidenum">
              <a:rPr lang="en-US" altLang="id-ID" smtClean="0">
                <a:solidFill>
                  <a:prstClr val="black"/>
                </a:solidFill>
              </a:rPr>
              <a:pPr/>
              <a:t>12</a:t>
            </a:fld>
            <a:endParaRPr lang="en-US" altLang="id-ID">
              <a:solidFill>
                <a:prstClr val="black"/>
              </a:solidFill>
            </a:endParaRPr>
          </a:p>
        </p:txBody>
      </p:sp>
    </p:spTree>
    <p:custDataLst>
      <p:tags r:id="rId1"/>
    </p:custDataLst>
    <p:extLst>
      <p:ext uri="{BB962C8B-B14F-4D97-AF65-F5344CB8AC3E}">
        <p14:creationId xmlns:p14="http://schemas.microsoft.com/office/powerpoint/2010/main" val="13590240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altLang="en-US" dirty="0" err="1"/>
              <a:t>Pengertian</a:t>
            </a:r>
            <a:r>
              <a:rPr lang="en-US" altLang="en-US" dirty="0"/>
              <a:t> </a:t>
            </a:r>
            <a:r>
              <a:rPr lang="en-US" altLang="en-US" dirty="0" err="1" smtClean="0"/>
              <a:t>Etika</a:t>
            </a:r>
            <a:endParaRPr lang="en-US" altLang="en-US" dirty="0"/>
          </a:p>
        </p:txBody>
      </p:sp>
      <p:sp>
        <p:nvSpPr>
          <p:cNvPr id="3" name="Content Placeholder 2"/>
          <p:cNvSpPr>
            <a:spLocks noGrp="1"/>
          </p:cNvSpPr>
          <p:nvPr>
            <p:ph idx="1"/>
          </p:nvPr>
        </p:nvSpPr>
        <p:spPr>
          <a:xfrm>
            <a:off x="842489" y="1752644"/>
            <a:ext cx="7712075" cy="4233862"/>
          </a:xfrm>
        </p:spPr>
        <p:txBody>
          <a:bodyPr rtlCol="0">
            <a:normAutofit fontScale="92500" lnSpcReduction="10000"/>
          </a:bodyPr>
          <a:lstStyle/>
          <a:p>
            <a:pPr>
              <a:defRPr/>
            </a:pPr>
            <a:r>
              <a:rPr lang="en-US" sz="2400" dirty="0" err="1"/>
              <a:t>Weihrich</a:t>
            </a:r>
            <a:r>
              <a:rPr lang="en-US" sz="2400" dirty="0"/>
              <a:t> </a:t>
            </a:r>
            <a:r>
              <a:rPr lang="en-US" sz="2400" dirty="0" err="1"/>
              <a:t>dan</a:t>
            </a:r>
            <a:r>
              <a:rPr lang="en-US" sz="2400" dirty="0"/>
              <a:t> Koontz (2005:46) </a:t>
            </a:r>
            <a:r>
              <a:rPr lang="en-US" sz="2400" dirty="0" err="1"/>
              <a:t>mendefinisikan</a:t>
            </a:r>
            <a:r>
              <a:rPr lang="en-US" sz="2400" dirty="0"/>
              <a:t> </a:t>
            </a:r>
            <a:r>
              <a:rPr lang="en-US" sz="2400" dirty="0" err="1"/>
              <a:t>etika</a:t>
            </a:r>
            <a:r>
              <a:rPr lang="en-US" sz="2400" dirty="0"/>
              <a:t> </a:t>
            </a:r>
            <a:r>
              <a:rPr lang="en-US" sz="2400" dirty="0" err="1"/>
              <a:t>sebagai</a:t>
            </a:r>
            <a:r>
              <a:rPr lang="en-US" sz="2400" dirty="0"/>
              <a:t> </a:t>
            </a:r>
            <a:r>
              <a:rPr lang="en-US" sz="2400" i="1" dirty="0"/>
              <a:t>“the </a:t>
            </a:r>
            <a:r>
              <a:rPr lang="en-US" sz="2400" i="1" dirty="0" err="1"/>
              <a:t>dicipline</a:t>
            </a:r>
            <a:r>
              <a:rPr lang="en-US" sz="2400" i="1" dirty="0"/>
              <a:t> dealing with what is </a:t>
            </a:r>
            <a:r>
              <a:rPr lang="en-US" sz="2400" b="1" i="1" dirty="0"/>
              <a:t>good</a:t>
            </a:r>
            <a:r>
              <a:rPr lang="en-US" sz="2400" i="1" dirty="0"/>
              <a:t> and </a:t>
            </a:r>
            <a:r>
              <a:rPr lang="en-US" sz="2400" b="1" i="1" dirty="0"/>
              <a:t>bad</a:t>
            </a:r>
            <a:r>
              <a:rPr lang="en-US" sz="2400" i="1" dirty="0"/>
              <a:t> and with </a:t>
            </a:r>
            <a:r>
              <a:rPr lang="en-US" sz="2400" b="1" i="1" dirty="0"/>
              <a:t>moral</a:t>
            </a:r>
            <a:r>
              <a:rPr lang="en-US" sz="2400" i="1" dirty="0"/>
              <a:t> duty and </a:t>
            </a:r>
            <a:r>
              <a:rPr lang="en-US" sz="2400" b="1" i="1" dirty="0"/>
              <a:t>obligation</a:t>
            </a:r>
            <a:r>
              <a:rPr lang="en-US" sz="2400" i="1" dirty="0"/>
              <a:t>”</a:t>
            </a:r>
            <a:r>
              <a:rPr lang="en-US" sz="2400" dirty="0"/>
              <a:t>. </a:t>
            </a:r>
            <a:endParaRPr lang="id-ID" sz="2400" dirty="0" smtClean="0"/>
          </a:p>
          <a:p>
            <a:pPr>
              <a:defRPr/>
            </a:pPr>
            <a:r>
              <a:rPr lang="en-US" sz="2400" dirty="0"/>
              <a:t>Collins </a:t>
            </a:r>
            <a:r>
              <a:rPr lang="en-US" sz="2400" dirty="0" err="1"/>
              <a:t>Cobuild</a:t>
            </a:r>
            <a:r>
              <a:rPr lang="en-US" sz="2400" dirty="0"/>
              <a:t> (1990:480) </a:t>
            </a:r>
            <a:r>
              <a:rPr lang="en-US" sz="2400" dirty="0" err="1"/>
              <a:t>mendefinisikan</a:t>
            </a:r>
            <a:r>
              <a:rPr lang="en-US" sz="2400" dirty="0"/>
              <a:t> </a:t>
            </a:r>
            <a:r>
              <a:rPr lang="en-US" sz="2400" dirty="0" err="1"/>
              <a:t>etika</a:t>
            </a:r>
            <a:r>
              <a:rPr lang="en-US" sz="2400" dirty="0"/>
              <a:t> </a:t>
            </a:r>
            <a:r>
              <a:rPr lang="en-US" sz="2400" dirty="0" err="1"/>
              <a:t>sebagai</a:t>
            </a:r>
            <a:r>
              <a:rPr lang="en-US" sz="2400" dirty="0"/>
              <a:t> </a:t>
            </a:r>
            <a:r>
              <a:rPr lang="en-US" sz="2400" i="1" dirty="0"/>
              <a:t>“an idea or </a:t>
            </a:r>
            <a:r>
              <a:rPr lang="en-US" sz="2400" b="1" i="1" dirty="0"/>
              <a:t>moral</a:t>
            </a:r>
            <a:r>
              <a:rPr lang="en-US" sz="2400" i="1" dirty="0"/>
              <a:t> belief that influences the </a:t>
            </a:r>
            <a:r>
              <a:rPr lang="en-US" sz="2400" b="1" i="1" dirty="0" err="1"/>
              <a:t>behaviour</a:t>
            </a:r>
            <a:r>
              <a:rPr lang="en-US" sz="2400" i="1" dirty="0"/>
              <a:t>, </a:t>
            </a:r>
            <a:r>
              <a:rPr lang="en-US" sz="2400" b="1" i="1" dirty="0"/>
              <a:t>attitudes</a:t>
            </a:r>
            <a:r>
              <a:rPr lang="en-US" sz="2400" i="1" dirty="0"/>
              <a:t> and </a:t>
            </a:r>
            <a:r>
              <a:rPr lang="en-US" sz="2400" b="1" i="1" dirty="0"/>
              <a:t>philosophy of life </a:t>
            </a:r>
            <a:r>
              <a:rPr lang="en-US" sz="2400" i="1" dirty="0"/>
              <a:t>of a group of people”</a:t>
            </a:r>
            <a:r>
              <a:rPr lang="en-US" sz="2400" dirty="0"/>
              <a:t>. </a:t>
            </a:r>
            <a:endParaRPr lang="id-ID" sz="2400" dirty="0" smtClean="0"/>
          </a:p>
          <a:p>
            <a:pPr>
              <a:defRPr/>
            </a:pPr>
            <a:r>
              <a:rPr lang="id-ID" sz="2400" dirty="0" err="1"/>
              <a:t>Ricocur</a:t>
            </a:r>
            <a:r>
              <a:rPr lang="id-ID" sz="2400" dirty="0"/>
              <a:t> (1990) mendefinisikan etika sebagai </a:t>
            </a:r>
            <a:r>
              <a:rPr lang="id-ID" sz="2400" b="1" dirty="0"/>
              <a:t>tujuan hidup yang baik </a:t>
            </a:r>
            <a:r>
              <a:rPr lang="id-ID" sz="2400" dirty="0"/>
              <a:t>bersama dan untuk orang lain di dalam institusi yang adil </a:t>
            </a:r>
            <a:endParaRPr lang="id-ID" sz="2400" dirty="0" smtClean="0"/>
          </a:p>
          <a:p>
            <a:pPr>
              <a:defRPr/>
            </a:pPr>
            <a:r>
              <a:rPr lang="en-US" sz="2400" dirty="0" err="1"/>
              <a:t>etika</a:t>
            </a:r>
            <a:r>
              <a:rPr lang="en-US" sz="2400" dirty="0"/>
              <a:t> </a:t>
            </a:r>
            <a:r>
              <a:rPr lang="en-US" sz="2400" dirty="0" err="1"/>
              <a:t>lebih</a:t>
            </a:r>
            <a:r>
              <a:rPr lang="en-US" sz="2400" dirty="0"/>
              <a:t> </a:t>
            </a:r>
            <a:r>
              <a:rPr lang="en-US" sz="2400" dirty="0" err="1"/>
              <a:t>dipahami</a:t>
            </a:r>
            <a:r>
              <a:rPr lang="en-US" sz="2400" dirty="0"/>
              <a:t> </a:t>
            </a:r>
            <a:r>
              <a:rPr lang="en-US" sz="2400" dirty="0" err="1"/>
              <a:t>sebagai</a:t>
            </a:r>
            <a:r>
              <a:rPr lang="en-US" sz="2400" dirty="0"/>
              <a:t> </a:t>
            </a:r>
            <a:r>
              <a:rPr lang="en-US" sz="2400" dirty="0" err="1"/>
              <a:t>refleksi</a:t>
            </a:r>
            <a:r>
              <a:rPr lang="en-US" sz="2400" dirty="0"/>
              <a:t> </a:t>
            </a:r>
            <a:r>
              <a:rPr lang="en-US" sz="2400" dirty="0" err="1"/>
              <a:t>atas</a:t>
            </a:r>
            <a:r>
              <a:rPr lang="en-US" sz="2400" dirty="0"/>
              <a:t> </a:t>
            </a:r>
            <a:r>
              <a:rPr lang="en-US" sz="2400" b="1" dirty="0" err="1"/>
              <a:t>baik</a:t>
            </a:r>
            <a:r>
              <a:rPr lang="en-US" sz="2400" b="1" dirty="0"/>
              <a:t>/</a:t>
            </a:r>
            <a:r>
              <a:rPr lang="en-US" sz="2400" b="1" dirty="0" err="1"/>
              <a:t>buruk</a:t>
            </a:r>
            <a:r>
              <a:rPr lang="en-US" sz="2400" dirty="0"/>
              <a:t>, </a:t>
            </a:r>
            <a:r>
              <a:rPr lang="en-US" sz="2400" b="1" dirty="0" err="1"/>
              <a:t>benar</a:t>
            </a:r>
            <a:r>
              <a:rPr lang="en-US" sz="2400" b="1" dirty="0"/>
              <a:t>/</a:t>
            </a:r>
            <a:r>
              <a:rPr lang="en-US" sz="2400" b="1" dirty="0" err="1"/>
              <a:t>salah</a:t>
            </a:r>
            <a:r>
              <a:rPr lang="en-US" sz="2400" dirty="0"/>
              <a:t> yang </a:t>
            </a:r>
            <a:r>
              <a:rPr lang="en-US" sz="2400" dirty="0" err="1"/>
              <a:t>harus</a:t>
            </a:r>
            <a:r>
              <a:rPr lang="en-US" sz="2400" dirty="0"/>
              <a:t> </a:t>
            </a:r>
            <a:r>
              <a:rPr lang="en-US" sz="2400" dirty="0" err="1"/>
              <a:t>dilakukan</a:t>
            </a:r>
            <a:r>
              <a:rPr lang="en-US" sz="2400" dirty="0"/>
              <a:t> </a:t>
            </a:r>
            <a:r>
              <a:rPr lang="en-US" sz="2400" dirty="0" err="1"/>
              <a:t>atau</a:t>
            </a:r>
            <a:r>
              <a:rPr lang="en-US" sz="2400" dirty="0"/>
              <a:t> </a:t>
            </a:r>
            <a:r>
              <a:rPr lang="en-US" sz="2400" dirty="0" err="1"/>
              <a:t>bagaimana</a:t>
            </a:r>
            <a:r>
              <a:rPr lang="en-US" sz="2400" dirty="0"/>
              <a:t> </a:t>
            </a:r>
            <a:r>
              <a:rPr lang="en-US" sz="2400" dirty="0" err="1"/>
              <a:t>melakukan</a:t>
            </a:r>
            <a:r>
              <a:rPr lang="en-US" sz="2400" dirty="0"/>
              <a:t> yang </a:t>
            </a:r>
            <a:r>
              <a:rPr lang="en-US" sz="2400" dirty="0" err="1"/>
              <a:t>baik</a:t>
            </a:r>
            <a:r>
              <a:rPr lang="en-US" sz="2400" dirty="0"/>
              <a:t> </a:t>
            </a:r>
            <a:r>
              <a:rPr lang="en-US" sz="2400" dirty="0" err="1"/>
              <a:t>atau</a:t>
            </a:r>
            <a:r>
              <a:rPr lang="en-US" sz="2400" dirty="0"/>
              <a:t> </a:t>
            </a:r>
            <a:r>
              <a:rPr lang="en-US" sz="2400" dirty="0" err="1"/>
              <a:t>benar</a:t>
            </a:r>
            <a:r>
              <a:rPr lang="en-US" sz="2400" dirty="0"/>
              <a:t>, </a:t>
            </a:r>
            <a:r>
              <a:rPr lang="en-US" sz="2400" dirty="0" err="1"/>
              <a:t>sedangkan</a:t>
            </a:r>
            <a:r>
              <a:rPr lang="en-US" sz="2400" dirty="0"/>
              <a:t> </a:t>
            </a:r>
            <a:r>
              <a:rPr lang="en-US" sz="2400" b="1" dirty="0"/>
              <a:t>moral</a:t>
            </a:r>
            <a:r>
              <a:rPr lang="en-US" sz="2400" dirty="0"/>
              <a:t> </a:t>
            </a:r>
            <a:r>
              <a:rPr lang="en-US" sz="2400" dirty="0" err="1"/>
              <a:t>mengacu</a:t>
            </a:r>
            <a:r>
              <a:rPr lang="en-US" sz="2400" dirty="0"/>
              <a:t> </a:t>
            </a:r>
            <a:r>
              <a:rPr lang="en-US" sz="2400" dirty="0" err="1"/>
              <a:t>pada</a:t>
            </a:r>
            <a:r>
              <a:rPr lang="en-US" sz="2400" dirty="0"/>
              <a:t> </a:t>
            </a:r>
            <a:r>
              <a:rPr lang="en-US" sz="2400" b="1" dirty="0" err="1"/>
              <a:t>kewajiban</a:t>
            </a:r>
            <a:r>
              <a:rPr lang="en-US" sz="2400" dirty="0"/>
              <a:t> </a:t>
            </a:r>
            <a:r>
              <a:rPr lang="en-US" sz="2400" dirty="0" err="1"/>
              <a:t>untuk</a:t>
            </a:r>
            <a:r>
              <a:rPr lang="en-US" sz="2400" dirty="0"/>
              <a:t> </a:t>
            </a:r>
            <a:r>
              <a:rPr lang="en-US" sz="2400" dirty="0" err="1"/>
              <a:t>melakukan</a:t>
            </a:r>
            <a:r>
              <a:rPr lang="en-US" sz="2400" dirty="0"/>
              <a:t> yang </a:t>
            </a:r>
            <a:r>
              <a:rPr lang="en-US" sz="2400" dirty="0" err="1"/>
              <a:t>baik</a:t>
            </a:r>
            <a:r>
              <a:rPr lang="en-US" sz="2400" dirty="0"/>
              <a:t> </a:t>
            </a:r>
            <a:r>
              <a:rPr lang="en-US" sz="2400" dirty="0" err="1"/>
              <a:t>atau</a:t>
            </a:r>
            <a:r>
              <a:rPr lang="en-US" sz="2400" dirty="0"/>
              <a:t> </a:t>
            </a:r>
            <a:r>
              <a:rPr lang="en-US" sz="2400" dirty="0" err="1"/>
              <a:t>apa</a:t>
            </a:r>
            <a:r>
              <a:rPr lang="en-US" sz="2400" dirty="0"/>
              <a:t> yang </a:t>
            </a:r>
            <a:r>
              <a:rPr lang="en-US" sz="2400" dirty="0" err="1"/>
              <a:t>seharusnya</a:t>
            </a:r>
            <a:r>
              <a:rPr lang="en-US" sz="2400" dirty="0"/>
              <a:t> </a:t>
            </a:r>
            <a:r>
              <a:rPr lang="en-US" sz="2400" dirty="0" err="1"/>
              <a:t>dilakukan</a:t>
            </a:r>
            <a:r>
              <a:rPr lang="en-US" sz="2400" dirty="0"/>
              <a:t>.</a:t>
            </a:r>
          </a:p>
        </p:txBody>
      </p:sp>
      <p:sp>
        <p:nvSpPr>
          <p:cNvPr id="2" name="Slide Number Placeholder 1"/>
          <p:cNvSpPr>
            <a:spLocks noGrp="1"/>
          </p:cNvSpPr>
          <p:nvPr>
            <p:ph type="sldNum" sz="quarter" idx="12"/>
          </p:nvPr>
        </p:nvSpPr>
        <p:spPr/>
        <p:txBody>
          <a:bodyPr/>
          <a:lstStyle/>
          <a:p>
            <a:fld id="{6113E31D-E2AB-40D1-8B51-AFA5AFEF393A}"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283233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Masih Pengertian Etika</a:t>
            </a:r>
            <a:endParaRPr lang="id-ID" dirty="0"/>
          </a:p>
        </p:txBody>
      </p:sp>
      <p:sp>
        <p:nvSpPr>
          <p:cNvPr id="3" name="Content Placeholder 2"/>
          <p:cNvSpPr>
            <a:spLocks noGrp="1"/>
          </p:cNvSpPr>
          <p:nvPr>
            <p:ph idx="1"/>
          </p:nvPr>
        </p:nvSpPr>
        <p:spPr/>
        <p:txBody>
          <a:bodyPr>
            <a:normAutofit fontScale="85000" lnSpcReduction="20000"/>
          </a:bodyPr>
          <a:lstStyle/>
          <a:p>
            <a:r>
              <a:rPr lang="id-ID" b="1" dirty="0" smtClean="0"/>
              <a:t>etika publik </a:t>
            </a:r>
            <a:r>
              <a:rPr lang="id-ID" dirty="0" smtClean="0"/>
              <a:t>adalah refleksi tentang standar/norma yang menentukan baik/buruk, benar/salah perilaku, tindakan dan keputusan untuk mengarahkan kebijakan publik </a:t>
            </a:r>
            <a:r>
              <a:rPr lang="id-ID" b="1" dirty="0" smtClean="0"/>
              <a:t>dalam rangka menjalankan tanggung jawab pelayanan publik</a:t>
            </a:r>
          </a:p>
          <a:p>
            <a:r>
              <a:rPr lang="id-ID" dirty="0"/>
              <a:t>Menurut </a:t>
            </a:r>
            <a:r>
              <a:rPr lang="id-ID" dirty="0" err="1"/>
              <a:t>Azyumardi</a:t>
            </a:r>
            <a:r>
              <a:rPr lang="id-ID" dirty="0"/>
              <a:t> </a:t>
            </a:r>
            <a:r>
              <a:rPr lang="id-ID" dirty="0" err="1"/>
              <a:t>Azra</a:t>
            </a:r>
            <a:r>
              <a:rPr lang="id-ID" dirty="0"/>
              <a:t> (2012), etika juga dipandang sebagai karakter atau etos individu/kelompok berdasarkan </a:t>
            </a:r>
            <a:r>
              <a:rPr lang="id-ID" b="1" dirty="0"/>
              <a:t>nilai-nilai dan norma-norma luhur </a:t>
            </a:r>
            <a:endParaRPr lang="id-ID" b="1" dirty="0" smtClean="0"/>
          </a:p>
          <a:p>
            <a:r>
              <a:rPr lang="id-ID" b="1" dirty="0" smtClean="0"/>
              <a:t>etika tumpang tindih dengan moralitas dan/atau akhlak dan/atau </a:t>
            </a:r>
            <a:r>
              <a:rPr lang="id-ID" b="1" dirty="0" err="1" smtClean="0"/>
              <a:t>social</a:t>
            </a:r>
            <a:r>
              <a:rPr lang="id-ID" b="1" dirty="0" smtClean="0"/>
              <a:t> </a:t>
            </a:r>
            <a:r>
              <a:rPr lang="id-ID" b="1" dirty="0" err="1" smtClean="0"/>
              <a:t>decorum</a:t>
            </a:r>
            <a:r>
              <a:rPr lang="id-ID" b="1" dirty="0" smtClean="0"/>
              <a:t> (kepantasan sosial)</a:t>
            </a:r>
          </a:p>
          <a:p>
            <a:r>
              <a:rPr lang="id-ID" dirty="0"/>
              <a:t>menurut </a:t>
            </a:r>
            <a:r>
              <a:rPr lang="id-ID" dirty="0" err="1"/>
              <a:t>Azyumardi</a:t>
            </a:r>
            <a:r>
              <a:rPr lang="id-ID" dirty="0"/>
              <a:t> </a:t>
            </a:r>
            <a:r>
              <a:rPr lang="id-ID" dirty="0" err="1"/>
              <a:t>Azra</a:t>
            </a:r>
            <a:r>
              <a:rPr lang="id-ID" dirty="0"/>
              <a:t>, nilai-nilai etika sebenarnya tidak hanya </a:t>
            </a:r>
            <a:r>
              <a:rPr lang="id-ID" b="1" dirty="0"/>
              <a:t>terkandung dalam ajaran agama </a:t>
            </a:r>
            <a:r>
              <a:rPr lang="id-ID" dirty="0"/>
              <a:t>dan ketentuan </a:t>
            </a:r>
            <a:r>
              <a:rPr lang="id-ID" b="1" dirty="0"/>
              <a:t>hukum</a:t>
            </a:r>
            <a:r>
              <a:rPr lang="id-ID" dirty="0"/>
              <a:t>, tetapi juga dalam </a:t>
            </a:r>
            <a:r>
              <a:rPr lang="id-ID" i="1" dirty="0" err="1"/>
              <a:t>social</a:t>
            </a:r>
            <a:r>
              <a:rPr lang="id-ID" i="1" dirty="0"/>
              <a:t> </a:t>
            </a:r>
            <a:r>
              <a:rPr lang="id-ID" i="1" dirty="0" err="1"/>
              <a:t>decorum</a:t>
            </a:r>
            <a:r>
              <a:rPr lang="id-ID" i="1" dirty="0"/>
              <a:t> </a:t>
            </a:r>
            <a:r>
              <a:rPr lang="id-ID" b="1" dirty="0"/>
              <a:t>berupa adat istiadat </a:t>
            </a:r>
            <a:r>
              <a:rPr lang="id-ID" dirty="0"/>
              <a:t>dan </a:t>
            </a:r>
            <a:r>
              <a:rPr lang="id-ID" b="1" dirty="0"/>
              <a:t>nilai luhur sosial budaya </a:t>
            </a:r>
            <a:r>
              <a:rPr lang="id-ID" dirty="0"/>
              <a:t>termasuk nilai-nilai luhur yang terkandung dalam </a:t>
            </a:r>
            <a:r>
              <a:rPr lang="id-ID" b="1" dirty="0"/>
              <a:t>ajaran Pancasila</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3436813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Masih Pengertian Etika juga</a:t>
            </a:r>
            <a:endParaRPr lang="id-ID" dirty="0"/>
          </a:p>
        </p:txBody>
      </p:sp>
      <p:sp>
        <p:nvSpPr>
          <p:cNvPr id="3" name="Content Placeholder 2"/>
          <p:cNvSpPr>
            <a:spLocks noGrp="1"/>
          </p:cNvSpPr>
          <p:nvPr>
            <p:ph idx="1"/>
          </p:nvPr>
        </p:nvSpPr>
        <p:spPr/>
        <p:txBody>
          <a:bodyPr>
            <a:normAutofit fontScale="85000" lnSpcReduction="20000"/>
          </a:bodyPr>
          <a:lstStyle/>
          <a:p>
            <a:r>
              <a:rPr lang="id-ID" dirty="0" smtClean="0"/>
              <a:t>Etika sebenarnya dapat dipahami sebagai </a:t>
            </a:r>
            <a:r>
              <a:rPr lang="id-ID" b="1" dirty="0" smtClean="0"/>
              <a:t>sistem penilaian perilaku </a:t>
            </a:r>
            <a:r>
              <a:rPr lang="id-ID" dirty="0" smtClean="0"/>
              <a:t>serta keyakinan untuk </a:t>
            </a:r>
            <a:r>
              <a:rPr lang="id-ID" b="1" dirty="0" smtClean="0"/>
              <a:t>menentukan perbuatan yang pantas </a:t>
            </a:r>
            <a:r>
              <a:rPr lang="id-ID" dirty="0" smtClean="0"/>
              <a:t>guna menjamin adanya perlindungan hak-hak individu, mencakup cara-cara dalam pengambilan keputusan untuk </a:t>
            </a:r>
            <a:r>
              <a:rPr lang="id-ID" b="1" dirty="0" smtClean="0"/>
              <a:t>membantu membedakan hal-hal yang baik dan yang buruk</a:t>
            </a:r>
            <a:r>
              <a:rPr lang="id-ID" dirty="0" smtClean="0"/>
              <a:t> serta mengarahkan </a:t>
            </a:r>
            <a:r>
              <a:rPr lang="id-ID" b="1" dirty="0" smtClean="0"/>
              <a:t>apa yang seharusnya dilakukan</a:t>
            </a:r>
            <a:r>
              <a:rPr lang="id-ID" dirty="0" smtClean="0"/>
              <a:t> sesuai nilai-nilai yang dianut (</a:t>
            </a:r>
            <a:r>
              <a:rPr lang="id-ID" dirty="0" err="1" smtClean="0"/>
              <a:t>Catalano</a:t>
            </a:r>
            <a:r>
              <a:rPr lang="id-ID" dirty="0" smtClean="0"/>
              <a:t>, 1991).</a:t>
            </a:r>
          </a:p>
          <a:p>
            <a:r>
              <a:rPr lang="id-ID" dirty="0"/>
              <a:t>Menurut Gene </a:t>
            </a:r>
            <a:r>
              <a:rPr lang="id-ID" dirty="0" err="1"/>
              <a:t>Blocker</a:t>
            </a:r>
            <a:r>
              <a:rPr lang="id-ID" dirty="0"/>
              <a:t>, etika merupakan </a:t>
            </a:r>
            <a:r>
              <a:rPr lang="id-ID" b="1" dirty="0"/>
              <a:t>cabang filsafat moral </a:t>
            </a:r>
            <a:r>
              <a:rPr lang="id-ID" dirty="0"/>
              <a:t>yang mencoba mencari jawaban untuk menentukan serta mempertahankan secara rasional teori yang berlaku secara umum </a:t>
            </a:r>
            <a:r>
              <a:rPr lang="id-ID" b="1" dirty="0"/>
              <a:t>tentang benar dan salah serta baik dan buruk </a:t>
            </a:r>
            <a:endParaRPr lang="id-ID" b="1" dirty="0" smtClean="0"/>
          </a:p>
          <a:p>
            <a:r>
              <a:rPr lang="id-ID" dirty="0"/>
              <a:t>Etika sebenarnya terkait dengan </a:t>
            </a:r>
            <a:r>
              <a:rPr lang="id-ID" b="1" dirty="0"/>
              <a:t>ajaran-ajaran moral </a:t>
            </a:r>
            <a:r>
              <a:rPr lang="id-ID" dirty="0"/>
              <a:t>yakni standar tentang </a:t>
            </a:r>
            <a:r>
              <a:rPr lang="id-ID" b="1" dirty="0"/>
              <a:t>benar dan salah </a:t>
            </a:r>
            <a:r>
              <a:rPr lang="id-ID" dirty="0"/>
              <a:t>yang dipelajari melalui proses hidup bermasyarakat</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75706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Ini juga pengertian etika (dan yang </a:t>
            </a:r>
            <a:r>
              <a:rPr lang="id-ID" dirty="0" err="1" smtClean="0"/>
              <a:t>lainya</a:t>
            </a:r>
            <a:r>
              <a:rPr lang="id-ID" dirty="0" smtClean="0"/>
              <a:t>)</a:t>
            </a:r>
            <a:endParaRPr lang="id-ID" dirty="0"/>
          </a:p>
        </p:txBody>
      </p:sp>
      <p:sp>
        <p:nvSpPr>
          <p:cNvPr id="3" name="Content Placeholder 2"/>
          <p:cNvSpPr>
            <a:spLocks noGrp="1"/>
          </p:cNvSpPr>
          <p:nvPr>
            <p:ph idx="1"/>
          </p:nvPr>
        </p:nvSpPr>
        <p:spPr/>
        <p:txBody>
          <a:bodyPr>
            <a:normAutofit fontScale="77500" lnSpcReduction="20000"/>
          </a:bodyPr>
          <a:lstStyle/>
          <a:p>
            <a:r>
              <a:rPr lang="id-ID" b="1" dirty="0"/>
              <a:t>etika</a:t>
            </a:r>
            <a:r>
              <a:rPr lang="id-ID" i="1" dirty="0"/>
              <a:t>/</a:t>
            </a:r>
            <a:r>
              <a:rPr lang="id-ID" i="1" dirty="0" err="1"/>
              <a:t>eti·ka</a:t>
            </a:r>
            <a:r>
              <a:rPr lang="id-ID" i="1" dirty="0"/>
              <a:t>/</a:t>
            </a:r>
            <a:r>
              <a:rPr lang="id-ID" dirty="0"/>
              <a:t> /</a:t>
            </a:r>
            <a:r>
              <a:rPr lang="id-ID" dirty="0" err="1"/>
              <a:t>étika</a:t>
            </a:r>
            <a:r>
              <a:rPr lang="id-ID" dirty="0"/>
              <a:t>/ </a:t>
            </a:r>
            <a:r>
              <a:rPr lang="id-ID" i="1" dirty="0"/>
              <a:t>n</a:t>
            </a:r>
            <a:r>
              <a:rPr lang="id-ID" dirty="0"/>
              <a:t> ilmu tentang apa yang baik dan apa yang buruk dan tentang hak dan kewajiban moral (akhlak</a:t>
            </a:r>
            <a:r>
              <a:rPr lang="id-ID" dirty="0" smtClean="0"/>
              <a:t>)</a:t>
            </a:r>
          </a:p>
          <a:p>
            <a:r>
              <a:rPr lang="id-ID" b="1" dirty="0"/>
              <a:t>baik </a:t>
            </a:r>
            <a:r>
              <a:rPr lang="id-ID" i="1" dirty="0"/>
              <a:t>/</a:t>
            </a:r>
            <a:r>
              <a:rPr lang="id-ID" i="1" dirty="0" err="1"/>
              <a:t>ba·ik</a:t>
            </a:r>
            <a:r>
              <a:rPr lang="id-ID" i="1" dirty="0"/>
              <a:t> /</a:t>
            </a:r>
            <a:r>
              <a:rPr lang="id-ID" dirty="0"/>
              <a:t> </a:t>
            </a:r>
            <a:r>
              <a:rPr lang="id-ID" b="1" dirty="0"/>
              <a:t>1</a:t>
            </a:r>
            <a:r>
              <a:rPr lang="id-ID" dirty="0"/>
              <a:t> </a:t>
            </a:r>
            <a:r>
              <a:rPr lang="id-ID" i="1" dirty="0"/>
              <a:t>a</a:t>
            </a:r>
            <a:r>
              <a:rPr lang="id-ID" dirty="0"/>
              <a:t> elok; patut; teratur (apik, rapi, tidak ada celanya, dan </a:t>
            </a:r>
            <a:r>
              <a:rPr lang="id-ID" dirty="0" err="1"/>
              <a:t>sebagainya</a:t>
            </a:r>
            <a:r>
              <a:rPr lang="id-ID" dirty="0" smtClean="0"/>
              <a:t>);</a:t>
            </a:r>
            <a:r>
              <a:rPr lang="id-ID" dirty="0"/>
              <a:t> </a:t>
            </a:r>
            <a:r>
              <a:rPr lang="id-ID" b="1" dirty="0" smtClean="0"/>
              <a:t>4</a:t>
            </a:r>
            <a:r>
              <a:rPr lang="id-ID" dirty="0"/>
              <a:t> </a:t>
            </a:r>
            <a:r>
              <a:rPr lang="id-ID" i="1" dirty="0"/>
              <a:t>a</a:t>
            </a:r>
            <a:r>
              <a:rPr lang="id-ID" dirty="0"/>
              <a:t> tidak jahat (tentang kelakuan, budi pekerti, keturunan, dan </a:t>
            </a:r>
            <a:r>
              <a:rPr lang="id-ID" dirty="0" err="1"/>
              <a:t>sebagainya</a:t>
            </a:r>
            <a:r>
              <a:rPr lang="id-ID" dirty="0"/>
              <a:t>); </a:t>
            </a:r>
            <a:r>
              <a:rPr lang="id-ID" dirty="0" smtClean="0"/>
              <a:t>jujur;</a:t>
            </a:r>
            <a:r>
              <a:rPr lang="id-ID" dirty="0"/>
              <a:t> </a:t>
            </a:r>
            <a:r>
              <a:rPr lang="id-ID" b="1" dirty="0" smtClean="0"/>
              <a:t>10</a:t>
            </a:r>
            <a:r>
              <a:rPr lang="id-ID" dirty="0"/>
              <a:t> </a:t>
            </a:r>
            <a:r>
              <a:rPr lang="id-ID" i="1" dirty="0"/>
              <a:t>n</a:t>
            </a:r>
            <a:r>
              <a:rPr lang="id-ID" dirty="0"/>
              <a:t> kebaikan; kebajikan: </a:t>
            </a:r>
            <a:r>
              <a:rPr lang="id-ID" i="1" dirty="0"/>
              <a:t>kita wajib berbuat -- kepada semua orang</a:t>
            </a:r>
            <a:r>
              <a:rPr lang="id-ID" dirty="0" smtClean="0"/>
              <a:t>;</a:t>
            </a:r>
          </a:p>
          <a:p>
            <a:r>
              <a:rPr lang="id-ID" b="1" dirty="0"/>
              <a:t>buruk</a:t>
            </a:r>
            <a:r>
              <a:rPr lang="id-ID" b="1" baseline="30000" dirty="0"/>
              <a:t>1</a:t>
            </a:r>
            <a:r>
              <a:rPr lang="id-ID" i="1" dirty="0"/>
              <a:t>/</a:t>
            </a:r>
            <a:r>
              <a:rPr lang="id-ID" i="1" dirty="0" err="1"/>
              <a:t>bu·ruk</a:t>
            </a:r>
            <a:r>
              <a:rPr lang="id-ID" i="1" dirty="0"/>
              <a:t>/</a:t>
            </a:r>
            <a:r>
              <a:rPr lang="id-ID" dirty="0"/>
              <a:t> </a:t>
            </a:r>
            <a:r>
              <a:rPr lang="id-ID" i="1" dirty="0"/>
              <a:t>a</a:t>
            </a:r>
            <a:r>
              <a:rPr lang="id-ID" dirty="0"/>
              <a:t> </a:t>
            </a:r>
            <a:r>
              <a:rPr lang="id-ID" b="1" dirty="0" smtClean="0"/>
              <a:t>2</a:t>
            </a:r>
            <a:r>
              <a:rPr lang="id-ID" dirty="0"/>
              <a:t> (tentang kelakuan dan </a:t>
            </a:r>
            <a:r>
              <a:rPr lang="id-ID" dirty="0" err="1"/>
              <a:t>sebagainya</a:t>
            </a:r>
            <a:r>
              <a:rPr lang="id-ID" dirty="0"/>
              <a:t>) jahat; tidak menyenangkan: </a:t>
            </a:r>
            <a:r>
              <a:rPr lang="id-ID" i="1" dirty="0"/>
              <a:t>kelakuannya sangat --;</a:t>
            </a:r>
            <a:r>
              <a:rPr lang="id-ID" dirty="0"/>
              <a:t> </a:t>
            </a:r>
            <a:r>
              <a:rPr lang="id-ID" b="1" dirty="0"/>
              <a:t>3</a:t>
            </a:r>
            <a:r>
              <a:rPr lang="id-ID" dirty="0"/>
              <a:t> tidak cantik, tidak elok, jelek (tentang muka, rupa, dan </a:t>
            </a:r>
            <a:r>
              <a:rPr lang="id-ID" dirty="0" err="1"/>
              <a:t>sebagainya</a:t>
            </a:r>
            <a:r>
              <a:rPr lang="id-ID" dirty="0" smtClean="0"/>
              <a:t>);</a:t>
            </a:r>
          </a:p>
          <a:p>
            <a:r>
              <a:rPr lang="id-ID" b="1" dirty="0"/>
              <a:t>moral</a:t>
            </a:r>
            <a:r>
              <a:rPr lang="id-ID" i="1" dirty="0"/>
              <a:t>/</a:t>
            </a:r>
            <a:r>
              <a:rPr lang="id-ID" i="1" dirty="0" err="1"/>
              <a:t>mo·ral</a:t>
            </a:r>
            <a:r>
              <a:rPr lang="id-ID" i="1" dirty="0"/>
              <a:t>/</a:t>
            </a:r>
            <a:r>
              <a:rPr lang="id-ID" dirty="0"/>
              <a:t> </a:t>
            </a:r>
            <a:r>
              <a:rPr lang="id-ID" i="1" dirty="0"/>
              <a:t>n</a:t>
            </a:r>
            <a:r>
              <a:rPr lang="id-ID" dirty="0"/>
              <a:t> </a:t>
            </a:r>
            <a:r>
              <a:rPr lang="id-ID" b="1" dirty="0"/>
              <a:t>1</a:t>
            </a:r>
            <a:r>
              <a:rPr lang="id-ID" dirty="0"/>
              <a:t> (ajaran tentang) baik buruk yang diterima umum mengenai perbuatan, sikap, kewajiban, dan </a:t>
            </a:r>
            <a:r>
              <a:rPr lang="id-ID" dirty="0" err="1"/>
              <a:t>sebagainya</a:t>
            </a:r>
            <a:r>
              <a:rPr lang="id-ID" dirty="0"/>
              <a:t>; akhlak; budi pekerti; </a:t>
            </a:r>
            <a:r>
              <a:rPr lang="id-ID" dirty="0" smtClean="0"/>
              <a:t>susila</a:t>
            </a:r>
            <a:r>
              <a:rPr lang="id-ID" i="1" dirty="0" smtClean="0"/>
              <a:t>;</a:t>
            </a:r>
            <a:r>
              <a:rPr lang="id-ID" dirty="0"/>
              <a:t> </a:t>
            </a:r>
            <a:r>
              <a:rPr lang="id-ID" b="1" dirty="0"/>
              <a:t>2</a:t>
            </a:r>
            <a:r>
              <a:rPr lang="id-ID" dirty="0"/>
              <a:t> </a:t>
            </a:r>
            <a:r>
              <a:rPr lang="id-ID" dirty="0" smtClean="0"/>
              <a:t>isi </a:t>
            </a:r>
            <a:r>
              <a:rPr lang="id-ID" dirty="0"/>
              <a:t>hati atau keadaan perasaan sebagaimana terungkap dalam </a:t>
            </a:r>
            <a:r>
              <a:rPr lang="id-ID" dirty="0" smtClean="0"/>
              <a:t>perbuatan</a:t>
            </a:r>
            <a:r>
              <a:rPr lang="id-ID" i="1" dirty="0" smtClean="0"/>
              <a:t>;</a:t>
            </a:r>
            <a:r>
              <a:rPr lang="id-ID" dirty="0"/>
              <a:t> </a:t>
            </a:r>
            <a:r>
              <a:rPr lang="id-ID" b="1" dirty="0"/>
              <a:t>3</a:t>
            </a:r>
            <a:r>
              <a:rPr lang="id-ID" dirty="0"/>
              <a:t> ajaran kesusilaan yang dapat ditarik dari </a:t>
            </a:r>
            <a:r>
              <a:rPr lang="id-ID" dirty="0" err="1"/>
              <a:t>suatu</a:t>
            </a:r>
            <a:r>
              <a:rPr lang="id-ID" dirty="0"/>
              <a:t> cerita;</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16</a:t>
            </a:fld>
            <a:endParaRPr lang="en-US" dirty="0">
              <a:solidFill>
                <a:prstClr val="black">
                  <a:tint val="75000"/>
                </a:prstClr>
              </a:solidFill>
            </a:endParaRPr>
          </a:p>
        </p:txBody>
      </p:sp>
    </p:spTree>
    <p:extLst>
      <p:ext uri="{BB962C8B-B14F-4D97-AF65-F5344CB8AC3E}">
        <p14:creationId xmlns:p14="http://schemas.microsoft.com/office/powerpoint/2010/main" val="3247063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Ini juga pengertian etika (dan yang </a:t>
            </a:r>
            <a:r>
              <a:rPr lang="id-ID" dirty="0" err="1" smtClean="0"/>
              <a:t>lainya</a:t>
            </a:r>
            <a:r>
              <a:rPr lang="id-ID" dirty="0" smtClean="0"/>
              <a:t>)</a:t>
            </a:r>
            <a:endParaRPr lang="id-ID" dirty="0"/>
          </a:p>
        </p:txBody>
      </p:sp>
      <p:sp>
        <p:nvSpPr>
          <p:cNvPr id="3" name="Content Placeholder 2"/>
          <p:cNvSpPr>
            <a:spLocks noGrp="1"/>
          </p:cNvSpPr>
          <p:nvPr>
            <p:ph idx="1"/>
          </p:nvPr>
        </p:nvSpPr>
        <p:spPr/>
        <p:txBody>
          <a:bodyPr>
            <a:normAutofit fontScale="92500" lnSpcReduction="10000"/>
          </a:bodyPr>
          <a:lstStyle/>
          <a:p>
            <a:r>
              <a:rPr lang="id-ID" b="1" dirty="0"/>
              <a:t>etik</a:t>
            </a:r>
            <a:r>
              <a:rPr lang="id-ID" dirty="0"/>
              <a:t> /</a:t>
            </a:r>
            <a:r>
              <a:rPr lang="id-ID" dirty="0" err="1"/>
              <a:t>étik</a:t>
            </a:r>
            <a:r>
              <a:rPr lang="id-ID" dirty="0"/>
              <a:t>/ </a:t>
            </a:r>
            <a:r>
              <a:rPr lang="id-ID" i="1" dirty="0"/>
              <a:t>n</a:t>
            </a:r>
            <a:r>
              <a:rPr lang="id-ID" dirty="0"/>
              <a:t> </a:t>
            </a:r>
            <a:r>
              <a:rPr lang="id-ID" b="1" dirty="0"/>
              <a:t>1</a:t>
            </a:r>
            <a:r>
              <a:rPr lang="id-ID" dirty="0"/>
              <a:t> kumpulan asas atau nilai yang berkenaan dengan akhlak; </a:t>
            </a:r>
            <a:r>
              <a:rPr lang="id-ID" b="1" dirty="0"/>
              <a:t>2</a:t>
            </a:r>
            <a:r>
              <a:rPr lang="id-ID" dirty="0"/>
              <a:t> nilai mengenai benar dan salah yang dianut </a:t>
            </a:r>
            <a:r>
              <a:rPr lang="id-ID" dirty="0" err="1"/>
              <a:t>suatu</a:t>
            </a:r>
            <a:r>
              <a:rPr lang="id-ID" dirty="0"/>
              <a:t> golongan atau masyarakat</a:t>
            </a:r>
            <a:r>
              <a:rPr lang="id-ID" dirty="0" smtClean="0"/>
              <a:t>;</a:t>
            </a:r>
          </a:p>
          <a:p>
            <a:r>
              <a:rPr lang="id-ID" b="1" dirty="0"/>
              <a:t>Etiket</a:t>
            </a:r>
            <a:r>
              <a:rPr lang="id-ID" dirty="0"/>
              <a:t> adalah </a:t>
            </a:r>
            <a:r>
              <a:rPr lang="id-ID" dirty="0" err="1"/>
              <a:t>suatu</a:t>
            </a:r>
            <a:r>
              <a:rPr lang="id-ID" dirty="0"/>
              <a:t> sikap seperti sopan santun atau aturan lainnya yang mengatur hubungan antara kelompok manusia yang beradab dalam pergaulan. Etiket berasal dari kata </a:t>
            </a:r>
            <a:r>
              <a:rPr lang="id-ID" dirty="0">
                <a:hlinkClick r:id="rId2" tooltip="Bahasa Prancis"/>
              </a:rPr>
              <a:t>bahasa Prancis</a:t>
            </a:r>
            <a:r>
              <a:rPr lang="id-ID" dirty="0"/>
              <a:t> "</a:t>
            </a:r>
            <a:r>
              <a:rPr lang="id-ID" dirty="0" err="1"/>
              <a:t>etiquette</a:t>
            </a:r>
            <a:r>
              <a:rPr lang="id-ID" dirty="0" smtClean="0"/>
              <a:t>". (</a:t>
            </a:r>
            <a:r>
              <a:rPr lang="id-ID" dirty="0" err="1" smtClean="0"/>
              <a:t>Wikipedia</a:t>
            </a:r>
            <a:r>
              <a:rPr lang="id-ID" dirty="0" smtClean="0"/>
              <a:t>)</a:t>
            </a:r>
          </a:p>
          <a:p>
            <a:r>
              <a:rPr lang="id-ID" b="1" dirty="0"/>
              <a:t>akhlak</a:t>
            </a:r>
            <a:r>
              <a:rPr lang="id-ID" i="1" dirty="0"/>
              <a:t>/</a:t>
            </a:r>
            <a:r>
              <a:rPr lang="id-ID" i="1" dirty="0" err="1"/>
              <a:t>akh·lak</a:t>
            </a:r>
            <a:r>
              <a:rPr lang="id-ID" i="1" dirty="0"/>
              <a:t>/</a:t>
            </a:r>
            <a:r>
              <a:rPr lang="id-ID" dirty="0"/>
              <a:t> </a:t>
            </a:r>
            <a:r>
              <a:rPr lang="id-ID" i="1" dirty="0"/>
              <a:t>n</a:t>
            </a:r>
            <a:r>
              <a:rPr lang="id-ID" dirty="0"/>
              <a:t> budi pekerti; </a:t>
            </a:r>
            <a:r>
              <a:rPr lang="id-ID" dirty="0" smtClean="0"/>
              <a:t>kelakuan</a:t>
            </a:r>
          </a:p>
          <a:p>
            <a:r>
              <a:rPr lang="id-ID" b="1" dirty="0"/>
              <a:t>adab</a:t>
            </a:r>
            <a:r>
              <a:rPr lang="id-ID" dirty="0"/>
              <a:t> </a:t>
            </a:r>
            <a:r>
              <a:rPr lang="id-ID" i="1" dirty="0"/>
              <a:t>n</a:t>
            </a:r>
            <a:r>
              <a:rPr lang="id-ID" dirty="0"/>
              <a:t> kehalusan dan kebaikan budi pekerti; kesopanan; akhlak</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2388400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Perbedaan Etika Dan Etiket</a:t>
            </a:r>
            <a:endParaRPr lang="id-ID"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id-ID" b="1" dirty="0"/>
              <a:t>Etika</a:t>
            </a:r>
            <a:endParaRPr lang="id-ID" dirty="0"/>
          </a:p>
          <a:p>
            <a:pPr fontAlgn="base"/>
            <a:r>
              <a:rPr lang="id-ID" b="1" dirty="0"/>
              <a:t>1. Selalu berlaku walaupun tidak ada saksi mata. </a:t>
            </a:r>
            <a:endParaRPr lang="id-ID" dirty="0"/>
          </a:p>
          <a:p>
            <a:pPr fontAlgn="base"/>
            <a:r>
              <a:rPr lang="id-ID" dirty="0"/>
              <a:t>Contoh : larangan untuk mencuri tetap ada walaupun tidak ada yang melihat kita mencuri.</a:t>
            </a:r>
          </a:p>
          <a:p>
            <a:pPr fontAlgn="base"/>
            <a:r>
              <a:rPr lang="id-ID" b="1" dirty="0"/>
              <a:t>2. Bersifat jauh lebih absolut atau mutlak.</a:t>
            </a:r>
            <a:endParaRPr lang="id-ID" dirty="0"/>
          </a:p>
          <a:p>
            <a:pPr fontAlgn="base"/>
            <a:r>
              <a:rPr lang="id-ID" dirty="0"/>
              <a:t>Contoh : “Jangan Mencuri” adalah prinsip etika yang tidak bisa ditawar-tawar lagi.</a:t>
            </a:r>
          </a:p>
          <a:p>
            <a:pPr fontAlgn="base"/>
            <a:r>
              <a:rPr lang="id-ID" b="1" dirty="0"/>
              <a:t>3. Memandang manusia dari segi dalam.</a:t>
            </a:r>
            <a:endParaRPr lang="id-ID" dirty="0"/>
          </a:p>
          <a:p>
            <a:pPr fontAlgn="base"/>
            <a:r>
              <a:rPr lang="id-ID" dirty="0"/>
              <a:t>Contoh : Walaupun bertutur kata baik, pencuri tetaplah pencuri. Orang yang berpegang teguh pada etika tidak mungkin munafik.</a:t>
            </a:r>
          </a:p>
          <a:p>
            <a:pPr fontAlgn="base"/>
            <a:r>
              <a:rPr lang="id-ID" b="1" dirty="0"/>
              <a:t>4. Memberi norma tentang perbuatan itu sendiri.</a:t>
            </a:r>
            <a:endParaRPr lang="id-ID" dirty="0"/>
          </a:p>
          <a:p>
            <a:pPr fontAlgn="base"/>
            <a:r>
              <a:rPr lang="id-ID" dirty="0"/>
              <a:t>Contoh : Mengambil barang milik orang lain tanpa izin orang tersebut tidak diperbolehkan.</a:t>
            </a:r>
          </a:p>
          <a:p>
            <a:endParaRPr lang="id-ID" dirty="0"/>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281130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Perbedaan Etika Dan Etiket (etiketnya)</a:t>
            </a:r>
            <a:endParaRPr lang="id-ID"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id-ID" b="1" dirty="0"/>
              <a:t>Etiket</a:t>
            </a:r>
            <a:endParaRPr lang="id-ID" dirty="0"/>
          </a:p>
          <a:p>
            <a:pPr fontAlgn="base"/>
            <a:r>
              <a:rPr lang="id-ID" b="1" dirty="0"/>
              <a:t>1. Hanya berlaku dalam pergaulan. Etiket tidak berlaku saat tidak ada orang lain atau saksi mata yang melihat.</a:t>
            </a:r>
            <a:endParaRPr lang="id-ID" dirty="0"/>
          </a:p>
          <a:p>
            <a:pPr marL="185738" indent="0" fontAlgn="base">
              <a:buNone/>
            </a:pPr>
            <a:r>
              <a:rPr lang="id-ID" dirty="0" smtClean="0"/>
              <a:t>Contoh </a:t>
            </a:r>
            <a:r>
              <a:rPr lang="id-ID" dirty="0"/>
              <a:t>: Sendawa di saat makan melakukan perilaku yang dianggap tidak sopan. Namun, hal itu tidak berlaku jika kita makan sendirian, kemudian sendawa dan tidak ada orang yang melihat sehingga tidak ada yang beranggapan bahwa kita tidak sopan.</a:t>
            </a:r>
          </a:p>
          <a:p>
            <a:pPr fontAlgn="base"/>
            <a:r>
              <a:rPr lang="id-ID" b="1" dirty="0"/>
              <a:t>2. Bersifat relatif.</a:t>
            </a:r>
            <a:endParaRPr lang="id-ID" dirty="0"/>
          </a:p>
          <a:p>
            <a:pPr marL="185738" indent="0" fontAlgn="base">
              <a:buNone/>
            </a:pPr>
            <a:r>
              <a:rPr lang="id-ID" dirty="0"/>
              <a:t>Contoh : Yang dianggap tidak sopan dalam </a:t>
            </a:r>
            <a:r>
              <a:rPr lang="id-ID" dirty="0" err="1"/>
              <a:t>suatu</a:t>
            </a:r>
            <a:r>
              <a:rPr lang="id-ID" dirty="0"/>
              <a:t> kebudayaan bisa saja dianggap sopan dalam kebudayaan lain.</a:t>
            </a:r>
          </a:p>
          <a:p>
            <a:pPr fontAlgn="base"/>
            <a:r>
              <a:rPr lang="id-ID" b="1" dirty="0"/>
              <a:t>3. Hanya memandang manusia dari segi lahiriah saja.</a:t>
            </a:r>
            <a:endParaRPr lang="id-ID" dirty="0"/>
          </a:p>
          <a:p>
            <a:pPr marL="185738" indent="0" fontAlgn="base">
              <a:buNone/>
            </a:pPr>
            <a:r>
              <a:rPr lang="id-ID" dirty="0"/>
              <a:t>Contoh : Banyak penipu dengan maksud jahat berhasil mengelabui korbannya karena penampilan dan tutur kata mereka yang baik.</a:t>
            </a:r>
          </a:p>
          <a:p>
            <a:pPr fontAlgn="base"/>
            <a:r>
              <a:rPr lang="id-ID" b="1" dirty="0"/>
              <a:t>4. Etiket menyangkut cara </a:t>
            </a:r>
            <a:r>
              <a:rPr lang="id-ID" b="1" dirty="0" err="1"/>
              <a:t>suatu</a:t>
            </a:r>
            <a:r>
              <a:rPr lang="id-ID" b="1" dirty="0"/>
              <a:t> perbuatan harus dilakukan oleh manusia.</a:t>
            </a:r>
            <a:endParaRPr lang="id-ID" dirty="0"/>
          </a:p>
          <a:p>
            <a:pPr marL="185738" indent="0" fontAlgn="base">
              <a:buNone/>
            </a:pPr>
            <a:r>
              <a:rPr lang="id-ID" dirty="0"/>
              <a:t>Misalnya : Memberikan sesuatu kepada orang lain dengan menggunakan tangan kanan.</a:t>
            </a:r>
          </a:p>
          <a:p>
            <a:endParaRPr lang="id-ID" dirty="0"/>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19</a:t>
            </a:fld>
            <a:endParaRPr lang="en-US" dirty="0">
              <a:solidFill>
                <a:prstClr val="black">
                  <a:tint val="75000"/>
                </a:prstClr>
              </a:solidFill>
            </a:endParaRPr>
          </a:p>
        </p:txBody>
      </p:sp>
    </p:spTree>
    <p:extLst>
      <p:ext uri="{BB962C8B-B14F-4D97-AF65-F5344CB8AC3E}">
        <p14:creationId xmlns:p14="http://schemas.microsoft.com/office/powerpoint/2010/main" val="2215127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4" y="1143001"/>
            <a:ext cx="5144840" cy="595949"/>
          </a:xfrm>
        </p:spPr>
        <p:txBody>
          <a:bodyPr>
            <a:normAutofit/>
          </a:bodyPr>
          <a:lstStyle/>
          <a:p>
            <a:r>
              <a:rPr lang="en-US" sz="3600" dirty="0">
                <a:solidFill>
                  <a:schemeClr val="bg1"/>
                </a:solidFill>
                <a:latin typeface="Bombing" panose="02000000000000000000" pitchFamily="2" charset="0"/>
              </a:rPr>
              <a:t>IT’S About Me….</a:t>
            </a:r>
            <a:endParaRPr lang="id-ID" sz="3600" dirty="0">
              <a:solidFill>
                <a:schemeClr val="bg1"/>
              </a:solidFill>
              <a:latin typeface="Bombing" panose="02000000000000000000" pitchFamily="2" charset="0"/>
            </a:endParaRPr>
          </a:p>
        </p:txBody>
      </p:sp>
      <p:sp>
        <p:nvSpPr>
          <p:cNvPr id="3" name="Content Placeholder 2"/>
          <p:cNvSpPr>
            <a:spLocks noGrp="1"/>
          </p:cNvSpPr>
          <p:nvPr>
            <p:ph idx="1"/>
          </p:nvPr>
        </p:nvSpPr>
        <p:spPr>
          <a:xfrm>
            <a:off x="1999580" y="1905040"/>
            <a:ext cx="6714114" cy="3739363"/>
          </a:xfrm>
        </p:spPr>
        <p:txBody>
          <a:bodyPr>
            <a:normAutofit/>
          </a:bodyPr>
          <a:lstStyle/>
          <a:p>
            <a:pPr algn="r"/>
            <a:r>
              <a:rPr lang="id-ID" dirty="0" smtClean="0">
                <a:solidFill>
                  <a:schemeClr val="bg2">
                    <a:lumMod val="90000"/>
                    <a:lumOff val="10000"/>
                  </a:schemeClr>
                </a:solidFill>
                <a:latin typeface="Oswald" panose="02000506000000020004" pitchFamily="50"/>
              </a:rPr>
              <a:t>Jimmy </a:t>
            </a:r>
            <a:r>
              <a:rPr lang="id-ID" dirty="0" err="1">
                <a:solidFill>
                  <a:schemeClr val="bg2">
                    <a:lumMod val="90000"/>
                    <a:lumOff val="10000"/>
                  </a:schemeClr>
                </a:solidFill>
                <a:latin typeface="Oswald" panose="02000506000000020004" pitchFamily="50"/>
              </a:rPr>
              <a:t>Ludin</a:t>
            </a:r>
            <a:r>
              <a:rPr lang="id-ID" dirty="0">
                <a:solidFill>
                  <a:schemeClr val="bg2">
                    <a:lumMod val="90000"/>
                    <a:lumOff val="10000"/>
                  </a:schemeClr>
                </a:solidFill>
                <a:latin typeface="Oswald" panose="02000506000000020004" pitchFamily="50"/>
              </a:rPr>
              <a:t>, SST., </a:t>
            </a:r>
            <a:r>
              <a:rPr lang="id-ID" dirty="0" err="1">
                <a:solidFill>
                  <a:schemeClr val="bg2">
                    <a:lumMod val="90000"/>
                    <a:lumOff val="10000"/>
                  </a:schemeClr>
                </a:solidFill>
                <a:latin typeface="Oswald" panose="02000506000000020004" pitchFamily="50"/>
              </a:rPr>
              <a:t>M.Si</a:t>
            </a:r>
            <a:endParaRPr lang="id-ID" dirty="0">
              <a:solidFill>
                <a:schemeClr val="bg2">
                  <a:lumMod val="90000"/>
                  <a:lumOff val="10000"/>
                </a:schemeClr>
              </a:solidFill>
              <a:latin typeface="Oswald" panose="02000506000000020004" pitchFamily="50"/>
            </a:endParaRPr>
          </a:p>
          <a:p>
            <a:pPr algn="r"/>
            <a:r>
              <a:rPr lang="id-ID" dirty="0">
                <a:solidFill>
                  <a:schemeClr val="bg2">
                    <a:lumMod val="90000"/>
                    <a:lumOff val="10000"/>
                  </a:schemeClr>
                </a:solidFill>
                <a:latin typeface="Oswald" panose="02000506000000020004" pitchFamily="50"/>
              </a:rPr>
              <a:t>Lahir di Pekanbaru</a:t>
            </a:r>
          </a:p>
          <a:p>
            <a:pPr algn="r"/>
            <a:r>
              <a:rPr lang="id-ID" dirty="0">
                <a:solidFill>
                  <a:schemeClr val="bg2">
                    <a:lumMod val="90000"/>
                    <a:lumOff val="10000"/>
                  </a:schemeClr>
                </a:solidFill>
                <a:latin typeface="Oswald" panose="02000506000000020004" pitchFamily="50"/>
              </a:rPr>
              <a:t>Statistika Ekonomi STIS (1996 – 2001)</a:t>
            </a:r>
          </a:p>
          <a:p>
            <a:pPr algn="r"/>
            <a:r>
              <a:rPr lang="id-ID" dirty="0">
                <a:solidFill>
                  <a:schemeClr val="bg2">
                    <a:lumMod val="90000"/>
                    <a:lumOff val="10000"/>
                  </a:schemeClr>
                </a:solidFill>
                <a:latin typeface="Oswald" panose="02000506000000020004" pitchFamily="50"/>
              </a:rPr>
              <a:t>BPS Provinsi Papua (</a:t>
            </a:r>
            <a:r>
              <a:rPr lang="id-ID" dirty="0" err="1">
                <a:solidFill>
                  <a:schemeClr val="bg2">
                    <a:lumMod val="90000"/>
                    <a:lumOff val="10000"/>
                  </a:schemeClr>
                </a:solidFill>
                <a:latin typeface="Oswald" panose="02000506000000020004" pitchFamily="50"/>
              </a:rPr>
              <a:t>Feb</a:t>
            </a:r>
            <a:r>
              <a:rPr lang="id-ID" dirty="0">
                <a:solidFill>
                  <a:schemeClr val="bg2">
                    <a:lumMod val="90000"/>
                    <a:lumOff val="10000"/>
                  </a:schemeClr>
                </a:solidFill>
                <a:latin typeface="Oswald" panose="02000506000000020004" pitchFamily="50"/>
              </a:rPr>
              <a:t> 2002 – </a:t>
            </a:r>
            <a:r>
              <a:rPr lang="id-ID" dirty="0" err="1">
                <a:solidFill>
                  <a:schemeClr val="bg2">
                    <a:lumMod val="90000"/>
                    <a:lumOff val="10000"/>
                  </a:schemeClr>
                </a:solidFill>
                <a:latin typeface="Oswald" panose="02000506000000020004" pitchFamily="50"/>
              </a:rPr>
              <a:t>Mar</a:t>
            </a:r>
            <a:r>
              <a:rPr lang="id-ID" dirty="0">
                <a:solidFill>
                  <a:schemeClr val="bg2">
                    <a:lumMod val="90000"/>
                    <a:lumOff val="10000"/>
                  </a:schemeClr>
                </a:solidFill>
                <a:latin typeface="Oswald" panose="02000506000000020004" pitchFamily="50"/>
              </a:rPr>
              <a:t> 2008)</a:t>
            </a:r>
          </a:p>
          <a:p>
            <a:pPr algn="r"/>
            <a:r>
              <a:rPr lang="id-ID" dirty="0" err="1">
                <a:solidFill>
                  <a:schemeClr val="bg2">
                    <a:lumMod val="90000"/>
                    <a:lumOff val="10000"/>
                  </a:schemeClr>
                </a:solidFill>
                <a:latin typeface="Oswald" panose="02000506000000020004" pitchFamily="50"/>
              </a:rPr>
              <a:t>Pusdiklat</a:t>
            </a:r>
            <a:r>
              <a:rPr lang="id-ID" dirty="0">
                <a:solidFill>
                  <a:schemeClr val="bg2">
                    <a:lumMod val="90000"/>
                    <a:lumOff val="10000"/>
                  </a:schemeClr>
                </a:solidFill>
                <a:latin typeface="Oswald" panose="02000506000000020004" pitchFamily="50"/>
              </a:rPr>
              <a:t> BPS (</a:t>
            </a:r>
            <a:r>
              <a:rPr lang="id-ID" dirty="0" err="1">
                <a:solidFill>
                  <a:schemeClr val="bg2">
                    <a:lumMod val="90000"/>
                    <a:lumOff val="10000"/>
                  </a:schemeClr>
                </a:solidFill>
                <a:latin typeface="Oswald" panose="02000506000000020004" pitchFamily="50"/>
              </a:rPr>
              <a:t>Apr</a:t>
            </a:r>
            <a:r>
              <a:rPr lang="id-ID" dirty="0">
                <a:solidFill>
                  <a:schemeClr val="bg2">
                    <a:lumMod val="90000"/>
                    <a:lumOff val="10000"/>
                  </a:schemeClr>
                </a:solidFill>
                <a:latin typeface="Oswald" panose="02000506000000020004" pitchFamily="50"/>
              </a:rPr>
              <a:t> 2008)</a:t>
            </a:r>
          </a:p>
          <a:p>
            <a:pPr algn="r"/>
            <a:r>
              <a:rPr lang="id-ID" dirty="0">
                <a:solidFill>
                  <a:schemeClr val="bg2">
                    <a:lumMod val="90000"/>
                    <a:lumOff val="10000"/>
                  </a:schemeClr>
                </a:solidFill>
                <a:latin typeface="Oswald" panose="02000506000000020004" pitchFamily="50"/>
              </a:rPr>
              <a:t>Magister Statistika Komputasi ITS (2009 – 2011)</a:t>
            </a:r>
          </a:p>
          <a:p>
            <a:pPr algn="r"/>
            <a:r>
              <a:rPr lang="id-ID" dirty="0">
                <a:solidFill>
                  <a:schemeClr val="bg2">
                    <a:lumMod val="90000"/>
                    <a:lumOff val="10000"/>
                  </a:schemeClr>
                </a:solidFill>
                <a:latin typeface="Oswald" panose="02000506000000020004" pitchFamily="50"/>
              </a:rPr>
              <a:t>Widyaiswara Muda (Mei 2012)</a:t>
            </a:r>
          </a:p>
          <a:p>
            <a:pPr algn="r"/>
            <a:r>
              <a:rPr lang="id-ID" dirty="0">
                <a:solidFill>
                  <a:schemeClr val="bg2">
                    <a:lumMod val="90000"/>
                    <a:lumOff val="10000"/>
                  </a:schemeClr>
                </a:solidFill>
                <a:latin typeface="Oswald" panose="02000506000000020004" pitchFamily="50"/>
              </a:rPr>
              <a:t>Email : </a:t>
            </a:r>
            <a:r>
              <a:rPr lang="id-ID" dirty="0" err="1">
                <a:solidFill>
                  <a:schemeClr val="bg2">
                    <a:lumMod val="90000"/>
                    <a:lumOff val="10000"/>
                  </a:schemeClr>
                </a:solidFill>
                <a:latin typeface="Oswald" panose="02000506000000020004" pitchFamily="50"/>
              </a:rPr>
              <a:t>jimmy.ludin@bps.go.id</a:t>
            </a:r>
            <a:endParaRPr lang="id-ID" dirty="0">
              <a:solidFill>
                <a:schemeClr val="bg2">
                  <a:lumMod val="90000"/>
                  <a:lumOff val="10000"/>
                </a:schemeClr>
              </a:solidFill>
              <a:latin typeface="Oswald" panose="02000506000000020004" pitchFamily="50"/>
            </a:endParaRPr>
          </a:p>
        </p:txBody>
      </p:sp>
      <p:sp>
        <p:nvSpPr>
          <p:cNvPr id="4" name="Slide Number Placeholder 3"/>
          <p:cNvSpPr>
            <a:spLocks noGrp="1"/>
          </p:cNvSpPr>
          <p:nvPr>
            <p:ph type="sldNum" sz="quarter" idx="12"/>
          </p:nvPr>
        </p:nvSpPr>
        <p:spPr/>
        <p:txBody>
          <a:bodyPr/>
          <a:lstStyle/>
          <a:p>
            <a:fld id="{2A013F82-EE5E-44EE-A61D-E31C6657F26F}" type="slidenum">
              <a:rPr lang="id-ID" smtClean="0">
                <a:solidFill>
                  <a:prstClr val="white">
                    <a:tint val="75000"/>
                  </a:prstClr>
                </a:solidFill>
              </a:rPr>
              <a:pPr/>
              <a:t>2</a:t>
            </a:fld>
            <a:endParaRPr lang="id-ID">
              <a:solidFill>
                <a:prstClr val="white">
                  <a:tint val="75000"/>
                </a:prstClr>
              </a:solidFill>
            </a:endParaRPr>
          </a:p>
        </p:txBody>
      </p:sp>
    </p:spTree>
    <p:extLst>
      <p:ext uri="{BB962C8B-B14F-4D97-AF65-F5344CB8AC3E}">
        <p14:creationId xmlns:p14="http://schemas.microsoft.com/office/powerpoint/2010/main" val="3549318414"/>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Etika dan Etika Publik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3639963"/>
              </p:ext>
            </p:extLst>
          </p:nvPr>
        </p:nvGraphicFramePr>
        <p:xfrm>
          <a:off x="228714" y="2052638"/>
          <a:ext cx="8686572" cy="450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3739697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Tumpang Tindih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2539945"/>
              </p:ext>
            </p:extLst>
          </p:nvPr>
        </p:nvGraphicFramePr>
        <p:xfrm>
          <a:off x="152516" y="1447852"/>
          <a:ext cx="8762770" cy="5029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21</a:t>
            </a:fld>
            <a:endParaRPr lang="en-US" dirty="0">
              <a:solidFill>
                <a:prstClr val="black">
                  <a:tint val="75000"/>
                </a:prstClr>
              </a:solidFill>
            </a:endParaRPr>
          </a:p>
        </p:txBody>
      </p:sp>
    </p:spTree>
    <p:extLst>
      <p:ext uri="{BB962C8B-B14F-4D97-AF65-F5344CB8AC3E}">
        <p14:creationId xmlns:p14="http://schemas.microsoft.com/office/powerpoint/2010/main" val="333757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Pengertian Kode Etik</a:t>
            </a:r>
          </a:p>
        </p:txBody>
      </p:sp>
      <p:sp>
        <p:nvSpPr>
          <p:cNvPr id="3" name="Content Placeholder 2"/>
          <p:cNvSpPr>
            <a:spLocks noGrp="1"/>
          </p:cNvSpPr>
          <p:nvPr>
            <p:ph idx="1"/>
          </p:nvPr>
        </p:nvSpPr>
        <p:spPr>
          <a:xfrm>
            <a:off x="827700" y="2052925"/>
            <a:ext cx="7706596" cy="4195481"/>
          </a:xfrm>
        </p:spPr>
        <p:txBody>
          <a:bodyPr>
            <a:noAutofit/>
          </a:bodyPr>
          <a:lstStyle/>
          <a:p>
            <a:r>
              <a:rPr lang="id-ID" sz="2400" b="1" spc="50" dirty="0">
                <a:ln w="9525" cmpd="sng">
                  <a:solidFill>
                    <a:schemeClr val="accent1"/>
                  </a:solidFill>
                  <a:prstDash val="solid"/>
                </a:ln>
                <a:solidFill>
                  <a:srgbClr val="70AD47">
                    <a:tint val="1000"/>
                  </a:srgbClr>
                </a:solidFill>
                <a:effectLst>
                  <a:glow rad="38100">
                    <a:schemeClr val="accent1">
                      <a:alpha val="40000"/>
                    </a:schemeClr>
                  </a:glow>
                </a:effectLst>
              </a:rPr>
              <a:t>Kode Etik </a:t>
            </a:r>
            <a:r>
              <a:rPr lang="id-ID" sz="2400" dirty="0"/>
              <a:t>adalah aturan-aturan yang mengatur tingkah laku dalam suatu kelompok khusus, sudut pandangnya hanya ditujukan pada hal-hal prinsip dalam bentuk ketentuan ketentuan tertulis. </a:t>
            </a:r>
          </a:p>
          <a:p>
            <a:r>
              <a:rPr lang="id-ID" sz="2400" b="1" spc="50" dirty="0">
                <a:ln w="9525" cmpd="sng">
                  <a:solidFill>
                    <a:schemeClr val="accent1"/>
                  </a:solidFill>
                  <a:prstDash val="solid"/>
                </a:ln>
                <a:solidFill>
                  <a:srgbClr val="70AD47">
                    <a:tint val="1000"/>
                  </a:srgbClr>
                </a:solidFill>
                <a:effectLst>
                  <a:glow rad="38100">
                    <a:schemeClr val="accent1">
                      <a:alpha val="40000"/>
                    </a:schemeClr>
                  </a:glow>
                </a:effectLst>
              </a:rPr>
              <a:t>Kode Etik Profesi </a:t>
            </a:r>
            <a:r>
              <a:rPr lang="id-ID" sz="2400" dirty="0"/>
              <a:t>dimaksudkan untuk mengatur tingkah laku/etika suatu kelompok khusus dalam masyarakat melalui ketentuan-ketentuan tertulis yang diharapkan dapat dipegang teguh oleh sekelompok profesional tertentu</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22</a:t>
            </a:fld>
            <a:endParaRPr lang="en-US" dirty="0">
              <a:solidFill>
                <a:prstClr val="black">
                  <a:tint val="75000"/>
                </a:prstClr>
              </a:solidFill>
            </a:endParaRPr>
          </a:p>
        </p:txBody>
      </p:sp>
    </p:spTree>
    <p:extLst>
      <p:ext uri="{BB962C8B-B14F-4D97-AF65-F5344CB8AC3E}">
        <p14:creationId xmlns:p14="http://schemas.microsoft.com/office/powerpoint/2010/main" val="2447243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Kode Etik ASN</a:t>
            </a:r>
            <a:endParaRPr lang="id-ID" dirty="0"/>
          </a:p>
        </p:txBody>
      </p:sp>
      <p:sp>
        <p:nvSpPr>
          <p:cNvPr id="3" name="Content Placeholder 2"/>
          <p:cNvSpPr>
            <a:spLocks noGrp="1"/>
          </p:cNvSpPr>
          <p:nvPr>
            <p:ph idx="1"/>
          </p:nvPr>
        </p:nvSpPr>
        <p:spPr>
          <a:xfrm>
            <a:off x="827700" y="1447852"/>
            <a:ext cx="7935190" cy="5257662"/>
          </a:xfrm>
        </p:spPr>
        <p:txBody>
          <a:bodyPr>
            <a:normAutofit fontScale="77500" lnSpcReduction="20000"/>
          </a:bodyPr>
          <a:lstStyle/>
          <a:p>
            <a:pPr marL="457200" indent="-457200">
              <a:buFont typeface="+mj-lt"/>
              <a:buAutoNum type="arabicPeriod"/>
            </a:pPr>
            <a:r>
              <a:rPr lang="id-ID" dirty="0" smtClean="0"/>
              <a:t>Melaksanakan </a:t>
            </a:r>
            <a:r>
              <a:rPr lang="id-ID" dirty="0"/>
              <a:t>tugasnya dengan </a:t>
            </a:r>
            <a:r>
              <a:rPr lang="id-ID" b="1" dirty="0"/>
              <a:t>jujur</a:t>
            </a:r>
            <a:r>
              <a:rPr lang="id-ID" dirty="0"/>
              <a:t>, </a:t>
            </a:r>
            <a:r>
              <a:rPr lang="id-ID" b="1" dirty="0"/>
              <a:t>bertanggung</a:t>
            </a:r>
            <a:r>
              <a:rPr lang="id-ID" dirty="0"/>
              <a:t> </a:t>
            </a:r>
            <a:r>
              <a:rPr lang="id-ID" b="1" dirty="0"/>
              <a:t>jawab</a:t>
            </a:r>
            <a:r>
              <a:rPr lang="id-ID" dirty="0"/>
              <a:t>, dan </a:t>
            </a:r>
            <a:r>
              <a:rPr lang="id-ID" b="1" dirty="0"/>
              <a:t>berintegritas</a:t>
            </a:r>
            <a:r>
              <a:rPr lang="id-ID" dirty="0"/>
              <a:t> tinggi.</a:t>
            </a:r>
          </a:p>
          <a:p>
            <a:pPr marL="457200" indent="-457200">
              <a:buFont typeface="+mj-lt"/>
              <a:buAutoNum type="arabicPeriod"/>
            </a:pPr>
            <a:r>
              <a:rPr lang="id-ID" dirty="0"/>
              <a:t>Melaksanakan tugasnya dengan </a:t>
            </a:r>
            <a:r>
              <a:rPr lang="id-ID" b="1" dirty="0"/>
              <a:t>cermat</a:t>
            </a:r>
            <a:r>
              <a:rPr lang="id-ID" dirty="0"/>
              <a:t> dan </a:t>
            </a:r>
            <a:r>
              <a:rPr lang="id-ID" b="1" dirty="0"/>
              <a:t>disiplin</a:t>
            </a:r>
            <a:r>
              <a:rPr lang="id-ID" dirty="0"/>
              <a:t>.</a:t>
            </a:r>
          </a:p>
          <a:p>
            <a:pPr marL="457200" indent="-457200">
              <a:buFont typeface="+mj-lt"/>
              <a:buAutoNum type="arabicPeriod"/>
            </a:pPr>
            <a:r>
              <a:rPr lang="sv-SE" dirty="0"/>
              <a:t>Melayani dengan sikap </a:t>
            </a:r>
            <a:r>
              <a:rPr lang="sv-SE" b="1" dirty="0"/>
              <a:t>hormat</a:t>
            </a:r>
            <a:r>
              <a:rPr lang="sv-SE" dirty="0"/>
              <a:t>, </a:t>
            </a:r>
            <a:r>
              <a:rPr lang="sv-SE" b="1" dirty="0"/>
              <a:t>sopan</a:t>
            </a:r>
            <a:r>
              <a:rPr lang="sv-SE" dirty="0"/>
              <a:t>, dan </a:t>
            </a:r>
            <a:r>
              <a:rPr lang="sv-SE" b="1" dirty="0"/>
              <a:t>tanpa tekanan</a:t>
            </a:r>
            <a:r>
              <a:rPr lang="sv-SE" dirty="0"/>
              <a:t>.</a:t>
            </a:r>
          </a:p>
          <a:p>
            <a:pPr marL="457200" indent="-457200">
              <a:buFont typeface="+mj-lt"/>
              <a:buAutoNum type="arabicPeriod"/>
            </a:pPr>
            <a:r>
              <a:rPr lang="id-ID" dirty="0"/>
              <a:t>Melaksanakan tugasnya </a:t>
            </a:r>
            <a:r>
              <a:rPr lang="id-ID" b="1" dirty="0"/>
              <a:t>sesuai dengan peraturan perundangan yang berlaku</a:t>
            </a:r>
            <a:r>
              <a:rPr lang="id-ID" dirty="0"/>
              <a:t>.</a:t>
            </a:r>
          </a:p>
          <a:p>
            <a:pPr marL="457200" indent="-457200">
              <a:buFont typeface="+mj-lt"/>
              <a:buAutoNum type="arabicPeriod"/>
            </a:pPr>
            <a:r>
              <a:rPr lang="id-ID" dirty="0"/>
              <a:t>Melaksanakan tugasnya </a:t>
            </a:r>
            <a:r>
              <a:rPr lang="id-ID" b="1" dirty="0"/>
              <a:t>sesuai dengan perintah </a:t>
            </a:r>
            <a:r>
              <a:rPr lang="id-ID" dirty="0"/>
              <a:t>atasan atau Pejabat yang berwenang sejauh tidak bertentangan dengan ketentuan peraturan </a:t>
            </a:r>
            <a:r>
              <a:rPr lang="id-ID" dirty="0" err="1"/>
              <a:t>perundang-undangan</a:t>
            </a:r>
            <a:r>
              <a:rPr lang="id-ID" dirty="0"/>
              <a:t> dan etika pemerintahan.</a:t>
            </a:r>
          </a:p>
          <a:p>
            <a:pPr marL="457200" indent="-457200">
              <a:buFont typeface="+mj-lt"/>
              <a:buAutoNum type="arabicPeriod"/>
            </a:pPr>
            <a:r>
              <a:rPr lang="fi-FI" b="1" dirty="0"/>
              <a:t>Menjaga kerahasiaan </a:t>
            </a:r>
            <a:r>
              <a:rPr lang="fi-FI" dirty="0"/>
              <a:t>yang menyangkut kebijakan </a:t>
            </a:r>
            <a:r>
              <a:rPr lang="fi-FI" dirty="0" smtClean="0"/>
              <a:t>negara</a:t>
            </a:r>
            <a:endParaRPr lang="id-ID" dirty="0" smtClean="0"/>
          </a:p>
          <a:p>
            <a:pPr marL="457200" indent="-457200">
              <a:buFont typeface="+mj-lt"/>
              <a:buAutoNum type="arabicPeriod"/>
            </a:pPr>
            <a:r>
              <a:rPr lang="id-ID" b="1" dirty="0"/>
              <a:t>Menggunakan kekayaan dan barang milik negara secara bertanggung jawab, efektif dan efisien</a:t>
            </a:r>
            <a:r>
              <a:rPr lang="id-ID" dirty="0"/>
              <a:t>.</a:t>
            </a:r>
          </a:p>
          <a:p>
            <a:pPr marL="457200" indent="-457200">
              <a:buFont typeface="+mj-lt"/>
              <a:buAutoNum type="arabicPeriod"/>
            </a:pPr>
            <a:endParaRPr lang="fi-FI" dirty="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23</a:t>
            </a:fld>
            <a:endParaRPr lang="id-ID"/>
          </a:p>
        </p:txBody>
      </p:sp>
    </p:spTree>
    <p:extLst>
      <p:ext uri="{BB962C8B-B14F-4D97-AF65-F5344CB8AC3E}">
        <p14:creationId xmlns:p14="http://schemas.microsoft.com/office/powerpoint/2010/main" val="3940052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6026"/>
          </a:xfrm>
        </p:spPr>
        <p:txBody>
          <a:bodyPr>
            <a:normAutofit fontScale="90000"/>
          </a:bodyPr>
          <a:lstStyle/>
          <a:p>
            <a:r>
              <a:rPr lang="id-ID" dirty="0" smtClean="0"/>
              <a:t>Lanjutan Kode Etik ASN</a:t>
            </a:r>
            <a:endParaRPr lang="id-ID" dirty="0"/>
          </a:p>
        </p:txBody>
      </p:sp>
      <p:sp>
        <p:nvSpPr>
          <p:cNvPr id="3" name="Content Placeholder 2"/>
          <p:cNvSpPr>
            <a:spLocks noGrp="1"/>
          </p:cNvSpPr>
          <p:nvPr>
            <p:ph idx="1"/>
          </p:nvPr>
        </p:nvSpPr>
        <p:spPr>
          <a:xfrm>
            <a:off x="457200" y="990664"/>
            <a:ext cx="8458086" cy="5135499"/>
          </a:xfrm>
        </p:spPr>
        <p:txBody>
          <a:bodyPr>
            <a:noAutofit/>
          </a:bodyPr>
          <a:lstStyle/>
          <a:p>
            <a:pPr marL="514350" indent="-514350">
              <a:buFont typeface="+mj-lt"/>
              <a:buAutoNum type="arabicPeriod" startAt="8"/>
            </a:pPr>
            <a:r>
              <a:rPr lang="id-ID" sz="2400" dirty="0" smtClean="0"/>
              <a:t>Menjaga </a:t>
            </a:r>
            <a:r>
              <a:rPr lang="id-ID" sz="2400" dirty="0"/>
              <a:t>agar </a:t>
            </a:r>
            <a:r>
              <a:rPr lang="id-ID" sz="2400" b="1" dirty="0"/>
              <a:t>tidak</a:t>
            </a:r>
            <a:r>
              <a:rPr lang="id-ID" sz="2400" dirty="0"/>
              <a:t> terjadi </a:t>
            </a:r>
            <a:r>
              <a:rPr lang="id-ID" sz="2400" b="1" dirty="0"/>
              <a:t>konflik kepentingan </a:t>
            </a:r>
            <a:r>
              <a:rPr lang="id-ID" sz="2400" dirty="0"/>
              <a:t>dalam melaksanakan tugasnya.</a:t>
            </a:r>
          </a:p>
          <a:p>
            <a:pPr marL="514350" indent="-514350">
              <a:buFont typeface="+mj-lt"/>
              <a:buAutoNum type="arabicPeriod" startAt="8"/>
            </a:pPr>
            <a:r>
              <a:rPr lang="id-ID" sz="2400" b="1" dirty="0"/>
              <a:t>Memberikan informasi secara benar </a:t>
            </a:r>
            <a:r>
              <a:rPr lang="id-ID" sz="2400" dirty="0"/>
              <a:t>dan tidak menyesatkan kepada pihak lain yang memerlukan informasi terkait kepentingan kedinasan.</a:t>
            </a:r>
          </a:p>
          <a:p>
            <a:pPr marL="514350" indent="-514350">
              <a:buFont typeface="+mj-lt"/>
              <a:buAutoNum type="arabicPeriod" startAt="8"/>
            </a:pPr>
            <a:r>
              <a:rPr lang="id-ID" sz="2400" b="1" dirty="0" smtClean="0"/>
              <a:t>Tidak menyalahgunakan informasi </a:t>
            </a:r>
            <a:r>
              <a:rPr lang="id-ID" sz="2400" dirty="0" smtClean="0"/>
              <a:t>intern negara, tugas, status, kekuasaan, dan jabatannya untuk mendapat atau mencari keuntungan atau manfaat bagi diri sendiri atau untuk orang lain.</a:t>
            </a:r>
          </a:p>
          <a:p>
            <a:pPr marL="514350" indent="-514350">
              <a:buFont typeface="+mj-lt"/>
              <a:buAutoNum type="arabicPeriod" startAt="8"/>
            </a:pPr>
            <a:r>
              <a:rPr lang="id-ID" sz="2400" dirty="0" smtClean="0"/>
              <a:t>Memegang </a:t>
            </a:r>
            <a:r>
              <a:rPr lang="id-ID" sz="2400" dirty="0"/>
              <a:t>teguh nilai dasar ASN dan selalu menjaga reputasi dan integritas ASN.</a:t>
            </a:r>
          </a:p>
          <a:p>
            <a:pPr marL="514350" indent="-514350">
              <a:buFont typeface="+mj-lt"/>
              <a:buAutoNum type="arabicPeriod" startAt="8"/>
            </a:pPr>
            <a:r>
              <a:rPr lang="sv-SE" sz="2400" dirty="0"/>
              <a:t>Melaksanakan ketentuan peraturan perundang-undangan mengenai disiplin pegawai ASN.</a:t>
            </a:r>
          </a:p>
          <a:p>
            <a:pPr marL="514350" indent="-514350">
              <a:buFont typeface="+mj-lt"/>
              <a:buAutoNum type="arabicPeriod" startAt="8"/>
            </a:pPr>
            <a:endParaRPr lang="id-ID" sz="2400"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24</a:t>
            </a:fld>
            <a:endParaRPr lang="id-ID"/>
          </a:p>
        </p:txBody>
      </p:sp>
    </p:spTree>
    <p:extLst>
      <p:ext uri="{BB962C8B-B14F-4D97-AF65-F5344CB8AC3E}">
        <p14:creationId xmlns:p14="http://schemas.microsoft.com/office/powerpoint/2010/main" val="3734366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Nilai-nilai Dasar Etika Publik</a:t>
            </a:r>
            <a:endParaRPr lang="id-ID" dirty="0"/>
          </a:p>
        </p:txBody>
      </p:sp>
      <p:sp>
        <p:nvSpPr>
          <p:cNvPr id="3" name="Content Placeholder 2"/>
          <p:cNvSpPr>
            <a:spLocks noGrp="1"/>
          </p:cNvSpPr>
          <p:nvPr>
            <p:ph idx="1"/>
          </p:nvPr>
        </p:nvSpPr>
        <p:spPr>
          <a:xfrm>
            <a:off x="457200" y="1600200"/>
            <a:ext cx="8229600" cy="4952918"/>
          </a:xfrm>
        </p:spPr>
        <p:txBody>
          <a:bodyPr>
            <a:normAutofit fontScale="77500" lnSpcReduction="20000"/>
          </a:bodyPr>
          <a:lstStyle/>
          <a:p>
            <a:pPr marL="514350" indent="-514350">
              <a:buFont typeface="+mj-lt"/>
              <a:buAutoNum type="arabicPeriod"/>
            </a:pPr>
            <a:r>
              <a:rPr lang="id-ID" dirty="0"/>
              <a:t>program </a:t>
            </a:r>
            <a:r>
              <a:rPr lang="id-ID" dirty="0" err="1"/>
              <a:t>pemerintahMemegang</a:t>
            </a:r>
            <a:r>
              <a:rPr lang="id-ID" dirty="0"/>
              <a:t> teguh nilai-nilai dalam ideologi Negara Pancasila.</a:t>
            </a:r>
          </a:p>
          <a:p>
            <a:pPr marL="514350" indent="-514350">
              <a:buFont typeface="+mj-lt"/>
              <a:buAutoNum type="arabicPeriod"/>
            </a:pPr>
            <a:r>
              <a:rPr lang="id-ID" dirty="0"/>
              <a:t>Setia dan mempertahankan Undang-Undang Dasar Negara Kesatuan Republik Indonesia 1945.</a:t>
            </a:r>
          </a:p>
          <a:p>
            <a:pPr marL="514350" indent="-514350">
              <a:buFont typeface="+mj-lt"/>
              <a:buAutoNum type="arabicPeriod"/>
            </a:pPr>
            <a:r>
              <a:rPr lang="id-ID" dirty="0"/>
              <a:t>Menjalankan tugas secara </a:t>
            </a:r>
            <a:r>
              <a:rPr lang="id-ID" b="1" dirty="0"/>
              <a:t>profesional</a:t>
            </a:r>
            <a:r>
              <a:rPr lang="id-ID" dirty="0"/>
              <a:t> dan </a:t>
            </a:r>
            <a:r>
              <a:rPr lang="id-ID" b="1" dirty="0"/>
              <a:t>tidak berpihak</a:t>
            </a:r>
            <a:r>
              <a:rPr lang="id-ID" dirty="0"/>
              <a:t>.</a:t>
            </a:r>
          </a:p>
          <a:p>
            <a:pPr marL="514350" indent="-514350">
              <a:buFont typeface="+mj-lt"/>
              <a:buAutoNum type="arabicPeriod"/>
            </a:pPr>
            <a:r>
              <a:rPr lang="id-ID" dirty="0"/>
              <a:t>Membuat keputusan berdasarkan </a:t>
            </a:r>
            <a:r>
              <a:rPr lang="id-ID" b="1" dirty="0"/>
              <a:t>prinsip keahlian</a:t>
            </a:r>
            <a:r>
              <a:rPr lang="id-ID" dirty="0"/>
              <a:t>.</a:t>
            </a:r>
          </a:p>
          <a:p>
            <a:pPr marL="514350" indent="-514350">
              <a:buFont typeface="+mj-lt"/>
              <a:buAutoNum type="arabicPeriod"/>
            </a:pPr>
            <a:r>
              <a:rPr lang="id-ID" dirty="0"/>
              <a:t>Menciptakan lingkungan kerja yang </a:t>
            </a:r>
            <a:r>
              <a:rPr lang="id-ID" b="1" dirty="0" err="1"/>
              <a:t>non</a:t>
            </a:r>
            <a:r>
              <a:rPr lang="id-ID" b="1" dirty="0"/>
              <a:t> diskriminatif</a:t>
            </a:r>
            <a:r>
              <a:rPr lang="id-ID" dirty="0"/>
              <a:t>.</a:t>
            </a:r>
          </a:p>
          <a:p>
            <a:pPr marL="514350" indent="-514350">
              <a:buFont typeface="+mj-lt"/>
              <a:buAutoNum type="arabicPeriod"/>
            </a:pPr>
            <a:r>
              <a:rPr lang="id-ID" dirty="0"/>
              <a:t>Memelihara dan menjunjung tinggi standar etika luhur.</a:t>
            </a:r>
          </a:p>
          <a:p>
            <a:pPr marL="514350" indent="-514350">
              <a:buFont typeface="+mj-lt"/>
              <a:buAutoNum type="arabicPeriod"/>
            </a:pPr>
            <a:r>
              <a:rPr lang="id-ID" dirty="0"/>
              <a:t>Mempertanggungjawabkan tindakan dan kinerjanya kepada publik.</a:t>
            </a:r>
          </a:p>
          <a:p>
            <a:pPr marL="514350" indent="-514350">
              <a:buFont typeface="+mj-lt"/>
              <a:buAutoNum type="arabicPeriod"/>
            </a:pPr>
            <a:r>
              <a:rPr lang="id-ID" dirty="0" smtClean="0"/>
              <a:t>Memiliki kemampuan dalam melaksanakan kebijakan dan program pemerintah  </a:t>
            </a:r>
          </a:p>
          <a:p>
            <a:pPr marL="514350" indent="-514350">
              <a:buFont typeface="+mj-lt"/>
              <a:buAutoNum type="arabicPeriod"/>
            </a:pPr>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25</a:t>
            </a:fld>
            <a:endParaRPr lang="id-ID"/>
          </a:p>
        </p:txBody>
      </p:sp>
    </p:spTree>
    <p:extLst>
      <p:ext uri="{BB962C8B-B14F-4D97-AF65-F5344CB8AC3E}">
        <p14:creationId xmlns:p14="http://schemas.microsoft.com/office/powerpoint/2010/main" val="457484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Nilai-nilai Dasar Etika Publik</a:t>
            </a:r>
            <a:endParaRPr lang="id-ID" dirty="0"/>
          </a:p>
        </p:txBody>
      </p:sp>
      <p:sp>
        <p:nvSpPr>
          <p:cNvPr id="3" name="Content Placeholder 2"/>
          <p:cNvSpPr>
            <a:spLocks noGrp="1"/>
          </p:cNvSpPr>
          <p:nvPr>
            <p:ph idx="1"/>
          </p:nvPr>
        </p:nvSpPr>
        <p:spPr>
          <a:xfrm>
            <a:off x="457200" y="1600200"/>
            <a:ext cx="8229600" cy="4952918"/>
          </a:xfrm>
        </p:spPr>
        <p:txBody>
          <a:bodyPr>
            <a:normAutofit fontScale="92500" lnSpcReduction="20000"/>
          </a:bodyPr>
          <a:lstStyle/>
          <a:p>
            <a:pPr marL="514350" indent="-514350">
              <a:buFont typeface="+mj-lt"/>
              <a:buAutoNum type="arabicPeriod" startAt="9"/>
            </a:pPr>
            <a:r>
              <a:rPr lang="id-ID" dirty="0" smtClean="0"/>
              <a:t>Memberikan </a:t>
            </a:r>
            <a:r>
              <a:rPr lang="id-ID" dirty="0"/>
              <a:t>layanan kepada publik secara </a:t>
            </a:r>
            <a:r>
              <a:rPr lang="id-ID" b="1" dirty="0"/>
              <a:t>jujur</a:t>
            </a:r>
            <a:r>
              <a:rPr lang="id-ID" dirty="0"/>
              <a:t>, </a:t>
            </a:r>
            <a:r>
              <a:rPr lang="id-ID" b="1" dirty="0"/>
              <a:t>tanggap</a:t>
            </a:r>
            <a:r>
              <a:rPr lang="id-ID" dirty="0"/>
              <a:t>, cepat, tepat, akurat, berdaya guna, berhasil guna, dan </a:t>
            </a:r>
            <a:r>
              <a:rPr lang="id-ID" b="1" dirty="0"/>
              <a:t>santun</a:t>
            </a:r>
            <a:r>
              <a:rPr lang="id-ID" dirty="0"/>
              <a:t>.</a:t>
            </a:r>
          </a:p>
          <a:p>
            <a:pPr marL="514350" indent="-514350">
              <a:buFont typeface="+mj-lt"/>
              <a:buAutoNum type="arabicPeriod" startAt="9"/>
            </a:pPr>
            <a:r>
              <a:rPr lang="id-ID" dirty="0"/>
              <a:t>Mengutamakan </a:t>
            </a:r>
            <a:r>
              <a:rPr lang="id-ID" b="1" dirty="0"/>
              <a:t>kepemimpinan berkualitas tinggi</a:t>
            </a:r>
            <a:r>
              <a:rPr lang="id-ID" dirty="0"/>
              <a:t>.</a:t>
            </a:r>
          </a:p>
          <a:p>
            <a:pPr marL="514350" indent="-514350">
              <a:buFont typeface="+mj-lt"/>
              <a:buAutoNum type="arabicPeriod" startAt="9"/>
            </a:pPr>
            <a:r>
              <a:rPr lang="fi-FI" b="1" dirty="0"/>
              <a:t>Menghargai komunikasi</a:t>
            </a:r>
            <a:r>
              <a:rPr lang="fi-FI" dirty="0"/>
              <a:t>, konsultasi, dan kerjasama.</a:t>
            </a:r>
          </a:p>
          <a:p>
            <a:pPr marL="514350" indent="-514350">
              <a:buFont typeface="+mj-lt"/>
              <a:buAutoNum type="arabicPeriod" startAt="9"/>
            </a:pPr>
            <a:r>
              <a:rPr lang="id-ID" dirty="0"/>
              <a:t>Mengutamakan pencapaian hasil dan mendorong kinerja pegawai.</a:t>
            </a:r>
          </a:p>
          <a:p>
            <a:pPr marL="514350" indent="-514350">
              <a:buFont typeface="+mj-lt"/>
              <a:buAutoNum type="arabicPeriod" startAt="9"/>
            </a:pPr>
            <a:r>
              <a:rPr lang="id-ID" dirty="0"/>
              <a:t>Mendorong kesetaraan dalam pekerjaan.</a:t>
            </a:r>
          </a:p>
          <a:p>
            <a:pPr marL="514350" indent="-514350">
              <a:buFont typeface="+mj-lt"/>
              <a:buAutoNum type="arabicPeriod" startAt="9"/>
            </a:pPr>
            <a:r>
              <a:rPr lang="id-ID" dirty="0"/>
              <a:t>Meningkatkan efektivitas sistem pemerintahan yang demokratis sebagai perangkat sistem </a:t>
            </a:r>
            <a:r>
              <a:rPr lang="id-ID" dirty="0" err="1"/>
              <a:t>karir</a:t>
            </a:r>
            <a:r>
              <a:rPr lang="id-ID" dirty="0"/>
              <a:t>.</a:t>
            </a:r>
          </a:p>
        </p:txBody>
      </p:sp>
      <p:sp>
        <p:nvSpPr>
          <p:cNvPr id="4" name="Slide Number Placeholder 3"/>
          <p:cNvSpPr>
            <a:spLocks noGrp="1"/>
          </p:cNvSpPr>
          <p:nvPr>
            <p:ph type="sldNum" sz="quarter" idx="12"/>
          </p:nvPr>
        </p:nvSpPr>
        <p:spPr/>
        <p:txBody>
          <a:bodyPr/>
          <a:lstStyle/>
          <a:p>
            <a:fld id="{9472BF09-18F4-446B-8285-3EA501A26B88}" type="slidenum">
              <a:rPr lang="id-ID" smtClean="0"/>
              <a:pPr/>
              <a:t>26</a:t>
            </a:fld>
            <a:endParaRPr lang="id-ID"/>
          </a:p>
        </p:txBody>
      </p:sp>
    </p:spTree>
    <p:extLst>
      <p:ext uri="{BB962C8B-B14F-4D97-AF65-F5344CB8AC3E}">
        <p14:creationId xmlns:p14="http://schemas.microsoft.com/office/powerpoint/2010/main" val="1888407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Indikator Nilai Dasar Etika Publik</a:t>
            </a:r>
            <a:endParaRPr lang="id-ID" dirty="0"/>
          </a:p>
        </p:txBody>
      </p:sp>
      <p:sp>
        <p:nvSpPr>
          <p:cNvPr id="3" name="Content Placeholder 2"/>
          <p:cNvSpPr>
            <a:spLocks noGrp="1"/>
          </p:cNvSpPr>
          <p:nvPr>
            <p:ph idx="1"/>
          </p:nvPr>
        </p:nvSpPr>
        <p:spPr>
          <a:xfrm>
            <a:off x="457200" y="1600200"/>
            <a:ext cx="8229600" cy="4952918"/>
          </a:xfrm>
        </p:spPr>
        <p:txBody>
          <a:bodyPr>
            <a:noAutofit/>
          </a:bodyPr>
          <a:lstStyle/>
          <a:p>
            <a:pPr lvl="0" algn="just">
              <a:lnSpc>
                <a:spcPct val="150000"/>
              </a:lnSpc>
              <a:buFont typeface="+mj-lt"/>
              <a:buAutoNum type="arabicPeriod"/>
            </a:pPr>
            <a:r>
              <a:rPr lang="id-ID" sz="2400" b="1" dirty="0" smtClean="0">
                <a:ea typeface="Times New Roman" panose="02020603050405020304" pitchFamily="18" charset="0"/>
                <a:cs typeface="Times New Roman" panose="02020603050405020304" pitchFamily="18" charset="0"/>
              </a:rPr>
              <a:t>P</a:t>
            </a:r>
            <a:r>
              <a:rPr lang="x-none" sz="2400" b="1" dirty="0">
                <a:ea typeface="Times New Roman" panose="02020603050405020304" pitchFamily="18" charset="0"/>
                <a:cs typeface="Times New Roman" panose="02020603050405020304" pitchFamily="18" charset="0"/>
              </a:rPr>
              <a:t>rofesional</a:t>
            </a:r>
            <a:r>
              <a:rPr lang="x-none" sz="2400" dirty="0">
                <a:ea typeface="Times New Roman" panose="02020603050405020304" pitchFamily="18" charset="0"/>
                <a:cs typeface="Times New Roman" panose="02020603050405020304" pitchFamily="18" charset="0"/>
              </a:rPr>
              <a:t>, yaitu mengerjakan suatu pekerjaan sesuai dengan keahlian atau kompetensi yang dimiliki; </a:t>
            </a:r>
            <a:endParaRPr lang="id-ID" sz="2400" dirty="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id-ID" sz="2400" b="1" dirty="0">
                <a:ea typeface="Times New Roman" panose="02020603050405020304" pitchFamily="18" charset="0"/>
                <a:cs typeface="Times New Roman" panose="02020603050405020304" pitchFamily="18" charset="0"/>
              </a:rPr>
              <a:t>T</a:t>
            </a:r>
            <a:r>
              <a:rPr lang="x-none" sz="2400" b="1" dirty="0">
                <a:ea typeface="Times New Roman" panose="02020603050405020304" pitchFamily="18" charset="0"/>
                <a:cs typeface="Times New Roman" panose="02020603050405020304" pitchFamily="18" charset="0"/>
              </a:rPr>
              <a:t>eliti</a:t>
            </a:r>
            <a:r>
              <a:rPr lang="x-none" sz="2400" dirty="0">
                <a:ea typeface="Times New Roman" panose="02020603050405020304" pitchFamily="18" charset="0"/>
                <a:cs typeface="Times New Roman" panose="02020603050405020304" pitchFamily="18" charset="0"/>
              </a:rPr>
              <a:t>; yaitu melakukan pekerjaan dengan </a:t>
            </a:r>
            <a:r>
              <a:rPr lang="x-none" sz="2400" dirty="0" smtClean="0">
                <a:ea typeface="Times New Roman" panose="02020603050405020304" pitchFamily="18" charset="0"/>
                <a:cs typeface="Times New Roman" panose="02020603050405020304" pitchFamily="18" charset="0"/>
              </a:rPr>
              <a:t>cermat, seksama, dan hati-hati </a:t>
            </a:r>
            <a:r>
              <a:rPr lang="x-none" sz="2400" dirty="0">
                <a:ea typeface="Times New Roman" panose="02020603050405020304" pitchFamily="18" charset="0"/>
                <a:cs typeface="Times New Roman" panose="02020603050405020304" pitchFamily="18" charset="0"/>
              </a:rPr>
              <a:t>dan mampu memandang potensi permasalahan kerja yang berkaitan dengan pelayan publik serta menemukan pemecahan yang sesuai.; </a:t>
            </a:r>
            <a:endParaRPr lang="id-ID" sz="2400" dirty="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id-ID" sz="2400" b="1" dirty="0">
                <a:ea typeface="Times New Roman" panose="02020603050405020304" pitchFamily="18" charset="0"/>
                <a:cs typeface="Times New Roman" panose="02020603050405020304" pitchFamily="18" charset="0"/>
              </a:rPr>
              <a:t>M</a:t>
            </a:r>
            <a:r>
              <a:rPr lang="x-none" sz="2400" b="1" dirty="0">
                <a:ea typeface="Times New Roman" panose="02020603050405020304" pitchFamily="18" charset="0"/>
                <a:cs typeface="Times New Roman" panose="02020603050405020304" pitchFamily="18" charset="0"/>
              </a:rPr>
              <a:t>enghargai </a:t>
            </a:r>
            <a:r>
              <a:rPr lang="id-ID" sz="2400" b="1" dirty="0">
                <a:ea typeface="Times New Roman" panose="02020603050405020304" pitchFamily="18" charset="0"/>
                <a:cs typeface="Times New Roman" panose="02020603050405020304" pitchFamily="18" charset="0"/>
              </a:rPr>
              <a:t>komunikasi</a:t>
            </a:r>
            <a:r>
              <a:rPr lang="x-none" sz="2400" dirty="0">
                <a:ea typeface="Times New Roman" panose="02020603050405020304" pitchFamily="18" charset="0"/>
                <a:cs typeface="Times New Roman" panose="02020603050405020304" pitchFamily="18" charset="0"/>
              </a:rPr>
              <a:t>; yaitu dicerminkan oleh sikap mendengarkan saat orang lain berbicara, tidak memotong pembicaraan dan tidak menentang atasan di depan khalayak ramai</a:t>
            </a:r>
            <a:r>
              <a:rPr lang="x-none" sz="2400" dirty="0" smtClean="0">
                <a:ea typeface="Times New Roman" panose="02020603050405020304" pitchFamily="18" charset="0"/>
                <a:cs typeface="Times New Roman" panose="02020603050405020304" pitchFamily="18" charset="0"/>
              </a:rPr>
              <a:t>;</a:t>
            </a:r>
            <a:endParaRPr lang="id-ID" sz="2400" dirty="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472BF09-18F4-446B-8285-3EA501A26B88}" type="slidenum">
              <a:rPr lang="id-ID" smtClean="0"/>
              <a:pPr/>
              <a:t>27</a:t>
            </a:fld>
            <a:endParaRPr lang="id-ID"/>
          </a:p>
        </p:txBody>
      </p:sp>
    </p:spTree>
    <p:extLst>
      <p:ext uri="{BB962C8B-B14F-4D97-AF65-F5344CB8AC3E}">
        <p14:creationId xmlns:p14="http://schemas.microsoft.com/office/powerpoint/2010/main" val="2097133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Indikator Nilai Dasar Etika Publik</a:t>
            </a:r>
          </a:p>
        </p:txBody>
      </p:sp>
      <p:sp>
        <p:nvSpPr>
          <p:cNvPr id="3" name="Content Placeholder 2"/>
          <p:cNvSpPr>
            <a:spLocks noGrp="1"/>
          </p:cNvSpPr>
          <p:nvPr>
            <p:ph idx="1"/>
          </p:nvPr>
        </p:nvSpPr>
        <p:spPr>
          <a:xfrm>
            <a:off x="457200" y="1417638"/>
            <a:ext cx="8229600" cy="4708525"/>
          </a:xfrm>
        </p:spPr>
        <p:txBody>
          <a:bodyPr>
            <a:noAutofit/>
          </a:bodyPr>
          <a:lstStyle/>
          <a:p>
            <a:pPr marL="514350" lvl="0" indent="-514350" algn="just">
              <a:lnSpc>
                <a:spcPct val="150000"/>
              </a:lnSpc>
              <a:buFont typeface="+mj-lt"/>
              <a:buAutoNum type="arabicPeriod" startAt="4"/>
            </a:pPr>
            <a:r>
              <a:rPr lang="id-ID" sz="2200" b="1" dirty="0">
                <a:ea typeface="Times New Roman" panose="02020603050405020304" pitchFamily="18" charset="0"/>
                <a:cs typeface="Times New Roman" panose="02020603050405020304" pitchFamily="18" charset="0"/>
              </a:rPr>
              <a:t>S</a:t>
            </a:r>
            <a:r>
              <a:rPr lang="x-none" sz="2200" b="1" dirty="0">
                <a:ea typeface="Times New Roman" panose="02020603050405020304" pitchFamily="18" charset="0"/>
                <a:cs typeface="Times New Roman" panose="02020603050405020304" pitchFamily="18" charset="0"/>
              </a:rPr>
              <a:t>opan </a:t>
            </a:r>
            <a:r>
              <a:rPr lang="x-none" sz="2200" dirty="0" smtClean="0">
                <a:ea typeface="Times New Roman" panose="02020603050405020304" pitchFamily="18" charset="0"/>
                <a:cs typeface="Times New Roman" panose="02020603050405020304" pitchFamily="18" charset="0"/>
              </a:rPr>
              <a:t>yaitu </a:t>
            </a:r>
            <a:r>
              <a:rPr lang="x-none" sz="2200" dirty="0">
                <a:ea typeface="Times New Roman" panose="02020603050405020304" pitchFamily="18" charset="0"/>
                <a:cs typeface="Times New Roman" panose="02020603050405020304" pitchFamily="18" charset="0"/>
              </a:rPr>
              <a:t>hormat dan Takzim, tertib, menurut adat yang baik, beradab, baik budi, baik kelakuan, dll</a:t>
            </a:r>
          </a:p>
          <a:p>
            <a:pPr marL="514350" lvl="0" indent="-514350" algn="just">
              <a:lnSpc>
                <a:spcPct val="150000"/>
              </a:lnSpc>
              <a:buFont typeface="+mj-lt"/>
              <a:buAutoNum type="arabicPeriod" startAt="4"/>
            </a:pPr>
            <a:r>
              <a:rPr lang="x-none" sz="2200" b="1" dirty="0" smtClean="0">
                <a:ea typeface="Times New Roman" panose="02020603050405020304" pitchFamily="18" charset="0"/>
                <a:cs typeface="Times New Roman" panose="02020603050405020304" pitchFamily="18" charset="0"/>
              </a:rPr>
              <a:t>Santun</a:t>
            </a:r>
            <a:r>
              <a:rPr lang="x-none" sz="2200" dirty="0" smtClean="0">
                <a:ea typeface="Times New Roman" panose="02020603050405020304" pitchFamily="18" charset="0"/>
                <a:cs typeface="Times New Roman" panose="02020603050405020304" pitchFamily="18" charset="0"/>
              </a:rPr>
              <a:t> </a:t>
            </a:r>
            <a:r>
              <a:rPr lang="x-none" sz="2200" dirty="0">
                <a:ea typeface="Times New Roman" panose="02020603050405020304" pitchFamily="18" charset="0"/>
                <a:cs typeface="Times New Roman" panose="02020603050405020304" pitchFamily="18" charset="0"/>
              </a:rPr>
              <a:t>yaitu </a:t>
            </a:r>
            <a:r>
              <a:rPr lang="sv-SE" sz="2200" dirty="0" smtClean="0">
                <a:solidFill>
                  <a:srgbClr val="000000"/>
                </a:solidFill>
              </a:rPr>
              <a:t>halus </a:t>
            </a:r>
            <a:r>
              <a:rPr lang="sv-SE" sz="2200" dirty="0">
                <a:solidFill>
                  <a:srgbClr val="000000"/>
                </a:solidFill>
              </a:rPr>
              <a:t>dan baik (budi bahasanya, tingkah lakunya</a:t>
            </a:r>
            <a:r>
              <a:rPr lang="sv-SE" sz="2200" dirty="0" smtClean="0">
                <a:solidFill>
                  <a:srgbClr val="000000"/>
                </a:solidFill>
              </a:rPr>
              <a:t>)</a:t>
            </a:r>
            <a:r>
              <a:rPr lang="id-ID" sz="2200" dirty="0" smtClean="0">
                <a:solidFill>
                  <a:srgbClr val="000000"/>
                </a:solidFill>
              </a:rPr>
              <a:t>,</a:t>
            </a:r>
            <a:r>
              <a:rPr lang="sv-SE" sz="2200" dirty="0" smtClean="0">
                <a:solidFill>
                  <a:srgbClr val="000000"/>
                </a:solidFill>
              </a:rPr>
              <a:t> </a:t>
            </a:r>
            <a:r>
              <a:rPr lang="sv-SE" sz="2200" dirty="0">
                <a:solidFill>
                  <a:srgbClr val="000000"/>
                </a:solidFill>
              </a:rPr>
              <a:t>sabar dan </a:t>
            </a:r>
            <a:r>
              <a:rPr lang="sv-SE" sz="2200" dirty="0" smtClean="0">
                <a:solidFill>
                  <a:srgbClr val="000000"/>
                </a:solidFill>
              </a:rPr>
              <a:t>tenang</a:t>
            </a:r>
            <a:r>
              <a:rPr lang="id-ID" sz="2200" dirty="0" smtClean="0">
                <a:solidFill>
                  <a:srgbClr val="000000"/>
                </a:solidFill>
              </a:rPr>
              <a:t>,</a:t>
            </a:r>
            <a:r>
              <a:rPr lang="sv-SE" sz="2200" dirty="0" smtClean="0">
                <a:solidFill>
                  <a:srgbClr val="000000"/>
                </a:solidFill>
              </a:rPr>
              <a:t> sopan</a:t>
            </a:r>
            <a:r>
              <a:rPr lang="id-ID" sz="2200" dirty="0" smtClean="0">
                <a:solidFill>
                  <a:srgbClr val="000000"/>
                </a:solidFill>
              </a:rPr>
              <a:t>,</a:t>
            </a:r>
            <a:r>
              <a:rPr lang="sv-SE" sz="2200" dirty="0" smtClean="0">
                <a:solidFill>
                  <a:srgbClr val="000000"/>
                </a:solidFill>
              </a:rPr>
              <a:t> </a:t>
            </a:r>
            <a:r>
              <a:rPr lang="sv-SE" sz="2200" dirty="0">
                <a:solidFill>
                  <a:srgbClr val="000000"/>
                </a:solidFill>
              </a:rPr>
              <a:t>penuh rasa belas </a:t>
            </a:r>
            <a:r>
              <a:rPr lang="sv-SE" sz="2200" dirty="0" smtClean="0">
                <a:solidFill>
                  <a:srgbClr val="000000"/>
                </a:solidFill>
              </a:rPr>
              <a:t>kasihan</a:t>
            </a:r>
            <a:r>
              <a:rPr lang="id-ID" sz="2200" dirty="0" smtClean="0">
                <a:solidFill>
                  <a:srgbClr val="000000"/>
                </a:solidFill>
              </a:rPr>
              <a:t>,</a:t>
            </a:r>
            <a:r>
              <a:rPr lang="sv-SE" sz="2200" dirty="0" smtClean="0">
                <a:solidFill>
                  <a:srgbClr val="000000"/>
                </a:solidFill>
              </a:rPr>
              <a:t> </a:t>
            </a:r>
            <a:r>
              <a:rPr lang="sv-SE" sz="2200" dirty="0">
                <a:solidFill>
                  <a:srgbClr val="000000"/>
                </a:solidFill>
              </a:rPr>
              <a:t>suka </a:t>
            </a:r>
            <a:r>
              <a:rPr lang="sv-SE" sz="2200" dirty="0" smtClean="0">
                <a:solidFill>
                  <a:srgbClr val="000000"/>
                </a:solidFill>
              </a:rPr>
              <a:t>menolong</a:t>
            </a:r>
            <a:endParaRPr lang="id-ID" sz="2200" dirty="0" smtClean="0">
              <a:solidFill>
                <a:srgbClr val="000000"/>
              </a:solidFill>
            </a:endParaRPr>
          </a:p>
          <a:p>
            <a:pPr marL="514350" lvl="0" indent="-514350" algn="just">
              <a:lnSpc>
                <a:spcPct val="150000"/>
              </a:lnSpc>
              <a:buFont typeface="+mj-lt"/>
              <a:buAutoNum type="arabicPeriod" startAt="4"/>
            </a:pPr>
            <a:r>
              <a:rPr lang="id-ID" sz="2200" b="1" dirty="0" smtClean="0">
                <a:ea typeface="Times New Roman" panose="02020603050405020304" pitchFamily="18" charset="0"/>
                <a:cs typeface="Times New Roman" panose="02020603050405020304" pitchFamily="18" charset="0"/>
              </a:rPr>
              <a:t>R</a:t>
            </a:r>
            <a:r>
              <a:rPr lang="x-none" sz="2200" b="1" dirty="0">
                <a:ea typeface="Times New Roman" panose="02020603050405020304" pitchFamily="18" charset="0"/>
                <a:cs typeface="Times New Roman" panose="02020603050405020304" pitchFamily="18" charset="0"/>
              </a:rPr>
              <a:t>amah</a:t>
            </a:r>
            <a:r>
              <a:rPr lang="x-none" sz="2200" dirty="0">
                <a:ea typeface="Times New Roman" panose="02020603050405020304" pitchFamily="18" charset="0"/>
                <a:cs typeface="Times New Roman" panose="02020603050405020304" pitchFamily="18" charset="0"/>
              </a:rPr>
              <a:t>; yaitu sikap bersahabat dan merasa senang saat berjumpa dengan orang lain, baik itu rekan kerja ataupun </a:t>
            </a:r>
            <a:r>
              <a:rPr lang="x-none" sz="2200" dirty="0" smtClean="0">
                <a:ea typeface="Times New Roman" panose="02020603050405020304" pitchFamily="18" charset="0"/>
                <a:cs typeface="Times New Roman" panose="02020603050405020304" pitchFamily="18" charset="0"/>
              </a:rPr>
              <a:t>atasan</a:t>
            </a:r>
            <a:r>
              <a:rPr lang="x-none" sz="2200" dirty="0">
                <a:ea typeface="Times New Roman" panose="02020603050405020304" pitchFamily="18" charset="0"/>
                <a:cs typeface="Times New Roman" panose="02020603050405020304" pitchFamily="18" charset="0"/>
              </a:rPr>
              <a:t>,</a:t>
            </a:r>
            <a:r>
              <a:rPr lang="x-none" sz="2200" dirty="0" smtClean="0">
                <a:ea typeface="Times New Roman" panose="02020603050405020304" pitchFamily="18" charset="0"/>
                <a:cs typeface="Times New Roman" panose="02020603050405020304" pitchFamily="18" charset="0"/>
              </a:rPr>
              <a:t> </a:t>
            </a:r>
            <a:r>
              <a:rPr lang="id-ID" sz="2200" dirty="0">
                <a:ea typeface="Times New Roman" panose="02020603050405020304" pitchFamily="18" charset="0"/>
                <a:cs typeface="Times New Roman" panose="02020603050405020304" pitchFamily="18" charset="0"/>
              </a:rPr>
              <a:t>baik hati dan menarik budi </a:t>
            </a:r>
            <a:r>
              <a:rPr lang="id-ID" sz="2200" dirty="0" smtClean="0">
                <a:ea typeface="Times New Roman" panose="02020603050405020304" pitchFamily="18" charset="0"/>
                <a:cs typeface="Times New Roman" panose="02020603050405020304" pitchFamily="18" charset="0"/>
              </a:rPr>
              <a:t>bahasanya, </a:t>
            </a:r>
            <a:r>
              <a:rPr lang="id-ID" sz="2200" dirty="0">
                <a:ea typeface="Times New Roman" panose="02020603050405020304" pitchFamily="18" charset="0"/>
                <a:cs typeface="Times New Roman" panose="02020603050405020304" pitchFamily="18" charset="0"/>
              </a:rPr>
              <a:t>manis tutur kata dan </a:t>
            </a:r>
            <a:r>
              <a:rPr lang="id-ID" sz="2200" dirty="0" smtClean="0">
                <a:ea typeface="Times New Roman" panose="02020603050405020304" pitchFamily="18" charset="0"/>
                <a:cs typeface="Times New Roman" panose="02020603050405020304" pitchFamily="18" charset="0"/>
              </a:rPr>
              <a:t>sikapnya, </a:t>
            </a:r>
            <a:r>
              <a:rPr lang="id-ID" sz="2200" dirty="0">
                <a:ea typeface="Times New Roman" panose="02020603050405020304" pitchFamily="18" charset="0"/>
                <a:cs typeface="Times New Roman" panose="02020603050405020304" pitchFamily="18" charset="0"/>
              </a:rPr>
              <a:t>suka bergaul dan menyenangkan </a:t>
            </a:r>
            <a:r>
              <a:rPr lang="id-ID" sz="2200" b="1" dirty="0">
                <a:ea typeface="Times New Roman" panose="02020603050405020304" pitchFamily="18" charset="0"/>
                <a:cs typeface="Times New Roman" panose="02020603050405020304" pitchFamily="18" charset="0"/>
              </a:rPr>
              <a:t>dalam pergaulan</a:t>
            </a:r>
          </a:p>
          <a:p>
            <a:endParaRPr lang="id-ID" sz="2200"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28</a:t>
            </a:fld>
            <a:endParaRPr lang="id-ID"/>
          </a:p>
        </p:txBody>
      </p:sp>
    </p:spTree>
    <p:extLst>
      <p:ext uri="{BB962C8B-B14F-4D97-AF65-F5344CB8AC3E}">
        <p14:creationId xmlns:p14="http://schemas.microsoft.com/office/powerpoint/2010/main" val="712092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228600" y="304800"/>
            <a:ext cx="8497888" cy="849313"/>
          </a:xfrm>
        </p:spPr>
        <p:txBody>
          <a:bodyPr/>
          <a:lstStyle/>
          <a:p>
            <a:pPr eaLnBrk="1" fontAlgn="auto" hangingPunct="1">
              <a:spcAft>
                <a:spcPts val="0"/>
              </a:spcAft>
              <a:defRPr/>
            </a:pPr>
            <a:r>
              <a:rPr lang="id-ID" sz="3200" b="1" dirty="0">
                <a:effectLst>
                  <a:outerShdw blurRad="38100" dist="38100" dir="2700000" algn="tl">
                    <a:srgbClr val="000000">
                      <a:alpha val="43137"/>
                    </a:srgbClr>
                  </a:outerShdw>
                </a:effectLst>
              </a:rPr>
              <a:t>DIMENSI ETIKA PUBLIK</a:t>
            </a:r>
            <a:endParaRPr lang="en-US" sz="3200" b="1" dirty="0">
              <a:effectLst>
                <a:outerShdw blurRad="38100" dist="38100" dir="2700000" algn="tl">
                  <a:srgbClr val="000000">
                    <a:alpha val="43137"/>
                  </a:srgbClr>
                </a:outerShdw>
              </a:effectLst>
            </a:endParaRPr>
          </a:p>
        </p:txBody>
      </p:sp>
      <p:sp>
        <p:nvSpPr>
          <p:cNvPr id="16" name="Isosceles Triangle 15"/>
          <p:cNvSpPr/>
          <p:nvPr/>
        </p:nvSpPr>
        <p:spPr>
          <a:xfrm>
            <a:off x="3352800" y="2819400"/>
            <a:ext cx="4038600" cy="2895600"/>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5364" name="TextBox 16"/>
          <p:cNvSpPr txBox="1">
            <a:spLocks noChangeArrowheads="1"/>
          </p:cNvSpPr>
          <p:nvPr/>
        </p:nvSpPr>
        <p:spPr bwMode="auto">
          <a:xfrm>
            <a:off x="4724400" y="4114800"/>
            <a:ext cx="1368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altLang="en-US" sz="2400" b="1">
                <a:solidFill>
                  <a:srgbClr val="FF0000"/>
                </a:solidFill>
              </a:rPr>
              <a:t>ETIKA PUBLIK</a:t>
            </a:r>
          </a:p>
        </p:txBody>
      </p:sp>
      <p:cxnSp>
        <p:nvCxnSpPr>
          <p:cNvPr id="19" name="Straight Arrow Connector 18"/>
          <p:cNvCxnSpPr/>
          <p:nvPr/>
        </p:nvCxnSpPr>
        <p:spPr>
          <a:xfrm flipH="1">
            <a:off x="3563938" y="4868863"/>
            <a:ext cx="1079500" cy="79216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84888" y="4868863"/>
            <a:ext cx="1079500" cy="720725"/>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4163" y="3141663"/>
            <a:ext cx="0" cy="935037"/>
          </a:xfrm>
          <a:prstGeom prst="line">
            <a:avLst/>
          </a:prstGeom>
          <a:ln w="38100">
            <a:solidFill>
              <a:schemeClr val="accent5">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68" name="TextBox 24"/>
          <p:cNvSpPr txBox="1">
            <a:spLocks noChangeArrowheads="1"/>
          </p:cNvSpPr>
          <p:nvPr/>
        </p:nvSpPr>
        <p:spPr bwMode="auto">
          <a:xfrm>
            <a:off x="4495800" y="2362200"/>
            <a:ext cx="180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altLang="en-US" sz="2000" b="1"/>
              <a:t>TUJUAN</a:t>
            </a:r>
          </a:p>
        </p:txBody>
      </p:sp>
      <p:sp>
        <p:nvSpPr>
          <p:cNvPr id="26" name="TextBox 25"/>
          <p:cNvSpPr txBox="1"/>
          <p:nvPr/>
        </p:nvSpPr>
        <p:spPr>
          <a:xfrm>
            <a:off x="1371600" y="5486400"/>
            <a:ext cx="2159000" cy="1200150"/>
          </a:xfrm>
          <a:prstGeom prst="rect">
            <a:avLst/>
          </a:prstGeom>
          <a:noFill/>
        </p:spPr>
        <p:txBody>
          <a:bodyPr>
            <a:spAutoFit/>
          </a:bodyPr>
          <a:lstStyle/>
          <a:p>
            <a:pPr>
              <a:defRPr/>
            </a:pPr>
            <a:r>
              <a:rPr lang="id-ID" b="1" dirty="0">
                <a:solidFill>
                  <a:schemeClr val="tx2"/>
                </a:solidFill>
                <a:effectLst>
                  <a:outerShdw blurRad="38100" dist="38100" dir="2700000" algn="tl">
                    <a:srgbClr val="000000">
                      <a:alpha val="43137"/>
                    </a:srgbClr>
                  </a:outerShdw>
                </a:effectLst>
                <a:latin typeface="Arial" charset="0"/>
              </a:rPr>
              <a:t>MODALITAS</a:t>
            </a:r>
          </a:p>
          <a:p>
            <a:pPr>
              <a:defRPr/>
            </a:pPr>
            <a:r>
              <a:rPr lang="id-ID" b="1" dirty="0">
                <a:solidFill>
                  <a:srgbClr val="FF0000"/>
                </a:solidFill>
                <a:effectLst>
                  <a:outerShdw blurRad="38100" dist="38100" dir="2700000" algn="tl">
                    <a:srgbClr val="000000">
                      <a:alpha val="43137"/>
                    </a:srgbClr>
                  </a:outerShdw>
                </a:effectLst>
                <a:latin typeface="Arial" charset="0"/>
              </a:rPr>
              <a:t>AKUNTABILITAS</a:t>
            </a:r>
          </a:p>
          <a:p>
            <a:pPr>
              <a:defRPr/>
            </a:pPr>
            <a:r>
              <a:rPr lang="id-ID" b="1" dirty="0">
                <a:solidFill>
                  <a:srgbClr val="FF0000"/>
                </a:solidFill>
                <a:effectLst>
                  <a:outerShdw blurRad="38100" dist="38100" dir="2700000" algn="tl">
                    <a:srgbClr val="000000">
                      <a:alpha val="43137"/>
                    </a:srgbClr>
                  </a:outerShdw>
                </a:effectLst>
                <a:latin typeface="Arial" charset="0"/>
              </a:rPr>
              <a:t>TRANSPARANSI</a:t>
            </a:r>
          </a:p>
          <a:p>
            <a:pPr>
              <a:defRPr/>
            </a:pPr>
            <a:r>
              <a:rPr lang="id-ID" b="1" dirty="0">
                <a:solidFill>
                  <a:srgbClr val="FF0000"/>
                </a:solidFill>
                <a:effectLst>
                  <a:outerShdw blurRad="38100" dist="38100" dir="2700000" algn="tl">
                    <a:srgbClr val="000000">
                      <a:alpha val="43137"/>
                    </a:srgbClr>
                  </a:outerShdw>
                </a:effectLst>
                <a:latin typeface="Arial" charset="0"/>
              </a:rPr>
              <a:t>NETRALITAS</a:t>
            </a:r>
          </a:p>
        </p:txBody>
      </p:sp>
      <p:sp>
        <p:nvSpPr>
          <p:cNvPr id="27" name="TextBox 26"/>
          <p:cNvSpPr txBox="1"/>
          <p:nvPr/>
        </p:nvSpPr>
        <p:spPr>
          <a:xfrm>
            <a:off x="7524750" y="5638800"/>
            <a:ext cx="1619250" cy="922338"/>
          </a:xfrm>
          <a:prstGeom prst="rect">
            <a:avLst/>
          </a:prstGeom>
          <a:noFill/>
        </p:spPr>
        <p:txBody>
          <a:bodyPr>
            <a:spAutoFit/>
          </a:bodyPr>
          <a:lstStyle/>
          <a:p>
            <a:pPr>
              <a:defRPr/>
            </a:pPr>
            <a:r>
              <a:rPr lang="id-ID" b="1" dirty="0">
                <a:solidFill>
                  <a:schemeClr val="tx2"/>
                </a:solidFill>
                <a:effectLst>
                  <a:outerShdw blurRad="38100" dist="38100" dir="2700000" algn="tl">
                    <a:srgbClr val="000000">
                      <a:alpha val="43137"/>
                    </a:srgbClr>
                  </a:outerShdw>
                </a:effectLst>
                <a:latin typeface="Arial" charset="0"/>
              </a:rPr>
              <a:t>TINDAKAN</a:t>
            </a:r>
          </a:p>
          <a:p>
            <a:pPr algn="ctr">
              <a:defRPr/>
            </a:pPr>
            <a:r>
              <a:rPr lang="id-ID" b="1" dirty="0">
                <a:solidFill>
                  <a:srgbClr val="FF0000"/>
                </a:solidFill>
                <a:effectLst>
                  <a:outerShdw blurRad="38100" dist="38100" dir="2700000" algn="tl">
                    <a:srgbClr val="000000">
                      <a:alpha val="43137"/>
                    </a:srgbClr>
                  </a:outerShdw>
                </a:effectLst>
                <a:latin typeface="Arial" charset="0"/>
              </a:rPr>
              <a:t>INTEGRITAS PUBLIK</a:t>
            </a:r>
          </a:p>
        </p:txBody>
      </p:sp>
      <p:sp>
        <p:nvSpPr>
          <p:cNvPr id="15371" name="TextBox 27"/>
          <p:cNvSpPr txBox="1">
            <a:spLocks noChangeArrowheads="1"/>
          </p:cNvSpPr>
          <p:nvPr/>
        </p:nvSpPr>
        <p:spPr bwMode="auto">
          <a:xfrm>
            <a:off x="4191000" y="1219200"/>
            <a:ext cx="2376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altLang="en-US" b="1">
                <a:solidFill>
                  <a:srgbClr val="FF0000"/>
                </a:solidFill>
              </a:rPr>
              <a:t>PELAYANAN PUBLIK YANG BERKUALITAS DAN RELEVAN</a:t>
            </a:r>
          </a:p>
        </p:txBody>
      </p:sp>
      <p:sp>
        <p:nvSpPr>
          <p:cNvPr id="2" name="Slide Number Placeholder 1"/>
          <p:cNvSpPr>
            <a:spLocks noGrp="1"/>
          </p:cNvSpPr>
          <p:nvPr>
            <p:ph type="sldNum" sz="quarter" idx="12"/>
          </p:nvPr>
        </p:nvSpPr>
        <p:spPr/>
        <p:txBody>
          <a:bodyPr/>
          <a:lstStyle/>
          <a:p>
            <a:r>
              <a:rPr lang="en-US" altLang="en-US" smtClean="0"/>
              <a:t>Page </a:t>
            </a:r>
            <a:fld id="{3A39E0DE-4DBB-4859-BDF9-80B8694BD5C7}"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18" y="1030651"/>
            <a:ext cx="4277458" cy="994172"/>
          </a:xfrm>
        </p:spPr>
        <p:txBody>
          <a:bodyPr>
            <a:noAutofit/>
          </a:bodyPr>
          <a:lstStyle/>
          <a:p>
            <a:r>
              <a:rPr lang="en-US" sz="4000" dirty="0" err="1">
                <a:latin typeface="Harlow Solid Italic" panose="04030604020F02020D02" pitchFamily="82" charset="0"/>
              </a:rPr>
              <a:t>Apa</a:t>
            </a:r>
            <a:r>
              <a:rPr lang="en-US" sz="4000" dirty="0">
                <a:latin typeface="Harlow Solid Italic" panose="04030604020F02020D02" pitchFamily="82" charset="0"/>
              </a:rPr>
              <a:t> yang </a:t>
            </a:r>
            <a:r>
              <a:rPr lang="en-US" sz="4000" dirty="0" err="1">
                <a:latin typeface="Harlow Solid Italic" panose="04030604020F02020D02" pitchFamily="82" charset="0"/>
              </a:rPr>
              <a:t>akan</a:t>
            </a:r>
            <a:r>
              <a:rPr lang="en-US" sz="4000" dirty="0">
                <a:latin typeface="Harlow Solid Italic" panose="04030604020F02020D02" pitchFamily="82" charset="0"/>
              </a:rPr>
              <a:t> </a:t>
            </a:r>
            <a:r>
              <a:rPr lang="en-US" sz="4000" dirty="0" err="1">
                <a:latin typeface="Harlow Solid Italic" panose="04030604020F02020D02" pitchFamily="82" charset="0"/>
              </a:rPr>
              <a:t>kita</a:t>
            </a:r>
            <a:r>
              <a:rPr lang="en-US" sz="4000" dirty="0">
                <a:latin typeface="Harlow Solid Italic" panose="04030604020F02020D02" pitchFamily="82" charset="0"/>
              </a:rPr>
              <a:t> </a:t>
            </a:r>
            <a:r>
              <a:rPr lang="en-US" sz="4000" dirty="0" err="1">
                <a:latin typeface="Harlow Solid Italic" panose="04030604020F02020D02" pitchFamily="82" charset="0"/>
              </a:rPr>
              <a:t>bahas</a:t>
            </a:r>
            <a:r>
              <a:rPr lang="en-US" sz="4000" dirty="0">
                <a:latin typeface="Harlow Solid Italic" panose="04030604020F02020D02" pitchFamily="82" charset="0"/>
              </a:rPr>
              <a:t> </a:t>
            </a:r>
            <a:r>
              <a:rPr lang="en-US" sz="4000" dirty="0" err="1">
                <a:latin typeface="Harlow Solid Italic" panose="04030604020F02020D02" pitchFamily="82" charset="0"/>
              </a:rPr>
              <a:t>bersama</a:t>
            </a:r>
            <a:r>
              <a:rPr lang="en-US" sz="4000" dirty="0">
                <a:latin typeface="Harlow Solid Italic" panose="04030604020F02020D02" pitchFamily="82" charset="0"/>
              </a:rPr>
              <a:t>?</a:t>
            </a:r>
          </a:p>
        </p:txBody>
      </p:sp>
      <p:sp>
        <p:nvSpPr>
          <p:cNvPr id="3" name="Content Placeholder 2"/>
          <p:cNvSpPr>
            <a:spLocks noGrp="1"/>
          </p:cNvSpPr>
          <p:nvPr>
            <p:ph idx="1"/>
          </p:nvPr>
        </p:nvSpPr>
        <p:spPr>
          <a:xfrm>
            <a:off x="185518" y="2527634"/>
            <a:ext cx="4003138" cy="3263504"/>
          </a:xfrm>
        </p:spPr>
        <p:txBody>
          <a:bodyPr>
            <a:normAutofit/>
          </a:bodyPr>
          <a:lstStyle/>
          <a:p>
            <a:r>
              <a:rPr lang="id-ID" sz="2400">
                <a:latin typeface="Colaborate-Regular" panose="02000503060000020004" pitchFamily="50" charset="0"/>
              </a:rPr>
              <a:t>Kode etik dan perilaku pejabat publik</a:t>
            </a:r>
            <a:endParaRPr lang="en-US" sz="2400" dirty="0">
              <a:latin typeface="Colaborate-Regular" panose="02000503060000020004" pitchFamily="50" charset="0"/>
            </a:endParaRPr>
          </a:p>
          <a:p>
            <a:r>
              <a:rPr lang="id-ID" sz="2400">
                <a:latin typeface="Colaborate-Regular" panose="02000503060000020004" pitchFamily="50" charset="0"/>
              </a:rPr>
              <a:t>Bentuk-bentuk kode etik dan implikasinya</a:t>
            </a:r>
          </a:p>
          <a:p>
            <a:r>
              <a:rPr lang="id-ID" sz="2400">
                <a:latin typeface="Colaborate-Regular" panose="02000503060000020004" pitchFamily="50" charset="0"/>
              </a:rPr>
              <a:t>Aktualisasi kode etik PNS</a:t>
            </a:r>
            <a:endParaRPr lang="en-US" sz="2400" dirty="0">
              <a:latin typeface="Colaborate-Regular" panose="02000503060000020004" pitchFamily="50" charset="0"/>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3</a:t>
            </a:fld>
            <a:endParaRPr lang="en-US" dirty="0">
              <a:solidFill>
                <a:prstClr val="black">
                  <a:tint val="75000"/>
                </a:prstClr>
              </a:solidFill>
            </a:endParaRPr>
          </a:p>
        </p:txBody>
      </p:sp>
    </p:spTree>
    <p:extLst>
      <p:ext uri="{BB962C8B-B14F-4D97-AF65-F5344CB8AC3E}">
        <p14:creationId xmlns:p14="http://schemas.microsoft.com/office/powerpoint/2010/main" val="230624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Dimensi Kualitas Pelayanan Publik</a:t>
            </a:r>
            <a:endParaRPr lang="id-ID" dirty="0"/>
          </a:p>
        </p:txBody>
      </p:sp>
      <p:sp>
        <p:nvSpPr>
          <p:cNvPr id="3" name="Content Placeholder 2"/>
          <p:cNvSpPr>
            <a:spLocks noGrp="1"/>
          </p:cNvSpPr>
          <p:nvPr>
            <p:ph idx="1"/>
          </p:nvPr>
        </p:nvSpPr>
        <p:spPr/>
        <p:txBody>
          <a:bodyPr/>
          <a:lstStyle/>
          <a:p>
            <a:r>
              <a:rPr lang="id-ID" dirty="0">
                <a:solidFill>
                  <a:srgbClr val="000000"/>
                </a:solidFill>
                <a:latin typeface="Times New Roman" panose="02020603050405020304" pitchFamily="18" charset="0"/>
              </a:rPr>
              <a:t>etika publik mengarahkan analisa politik sosial budaya (</a:t>
            </a:r>
            <a:r>
              <a:rPr lang="id-ID" dirty="0" err="1">
                <a:solidFill>
                  <a:srgbClr val="000000"/>
                </a:solidFill>
                <a:latin typeface="Times New Roman" panose="02020603050405020304" pitchFamily="18" charset="0"/>
              </a:rPr>
              <a:t>polsosbud</a:t>
            </a:r>
            <a:r>
              <a:rPr lang="id-ID" dirty="0">
                <a:solidFill>
                  <a:srgbClr val="000000"/>
                </a:solidFill>
                <a:latin typeface="Times New Roman" panose="02020603050405020304" pitchFamily="18" charset="0"/>
              </a:rPr>
              <a:t>) dalam perspektif pencarian sistematik bentuk pelayanan publik dengan </a:t>
            </a:r>
            <a:r>
              <a:rPr lang="id-ID" b="1" dirty="0">
                <a:solidFill>
                  <a:srgbClr val="000000"/>
                </a:solidFill>
                <a:latin typeface="Times New Roman" panose="02020603050405020304" pitchFamily="18" charset="0"/>
              </a:rPr>
              <a:t>memperhitungkan interaksi antara nilai-nilai masyarakat dan nilai-nilai yang dijunjung tinggi oleh lembaga-lembaga publik</a:t>
            </a:r>
            <a:endParaRPr lang="id-ID" b="1"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30</a:t>
            </a:fld>
            <a:endParaRPr lang="id-ID"/>
          </a:p>
        </p:txBody>
      </p:sp>
    </p:spTree>
    <p:extLst>
      <p:ext uri="{BB962C8B-B14F-4D97-AF65-F5344CB8AC3E}">
        <p14:creationId xmlns:p14="http://schemas.microsoft.com/office/powerpoint/2010/main" val="666076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Dimensi Modalitas</a:t>
            </a:r>
            <a:endParaRPr lang="id-ID" dirty="0"/>
          </a:p>
        </p:txBody>
      </p:sp>
      <p:sp>
        <p:nvSpPr>
          <p:cNvPr id="3" name="Content Placeholder 2"/>
          <p:cNvSpPr>
            <a:spLocks noGrp="1"/>
          </p:cNvSpPr>
          <p:nvPr>
            <p:ph idx="1"/>
          </p:nvPr>
        </p:nvSpPr>
        <p:spPr/>
        <p:txBody>
          <a:bodyPr>
            <a:normAutofit lnSpcReduction="10000"/>
          </a:bodyPr>
          <a:lstStyle/>
          <a:p>
            <a:r>
              <a:rPr lang="id-ID" dirty="0"/>
              <a:t>Unsur-unsur modalitas dalam etika publik yakni </a:t>
            </a:r>
            <a:r>
              <a:rPr lang="id-ID" b="1" dirty="0" smtClean="0"/>
              <a:t>akuntabilitas</a:t>
            </a:r>
            <a:r>
              <a:rPr lang="id-ID" dirty="0"/>
              <a:t>, </a:t>
            </a:r>
            <a:r>
              <a:rPr lang="id-ID" b="1" dirty="0" smtClean="0"/>
              <a:t>transparansi</a:t>
            </a:r>
            <a:r>
              <a:rPr lang="id-ID" dirty="0" smtClean="0"/>
              <a:t> </a:t>
            </a:r>
            <a:r>
              <a:rPr lang="id-ID" dirty="0"/>
              <a:t>dan </a:t>
            </a:r>
            <a:r>
              <a:rPr lang="id-ID" b="1" dirty="0" smtClean="0"/>
              <a:t>netralitas</a:t>
            </a:r>
          </a:p>
          <a:p>
            <a:r>
              <a:rPr lang="id-ID" dirty="0" smtClean="0"/>
              <a:t>Aspek </a:t>
            </a:r>
            <a:r>
              <a:rPr lang="id-ID" b="1" dirty="0" smtClean="0"/>
              <a:t>akuntabilitas</a:t>
            </a:r>
            <a:r>
              <a:rPr lang="id-ID" dirty="0" smtClean="0"/>
              <a:t> yaitu </a:t>
            </a:r>
          </a:p>
          <a:p>
            <a:pPr lvl="1"/>
            <a:r>
              <a:rPr lang="id-ID" dirty="0" smtClean="0"/>
              <a:t>pertanggung jawaban, melalui </a:t>
            </a:r>
            <a:r>
              <a:rPr lang="id-ID" dirty="0"/>
              <a:t>keterbukaan pemerintah atau adanya akses informasi bagi pihak </a:t>
            </a:r>
            <a:r>
              <a:rPr lang="id-ID" dirty="0" smtClean="0"/>
              <a:t>luar</a:t>
            </a:r>
          </a:p>
          <a:p>
            <a:pPr lvl="1"/>
            <a:r>
              <a:rPr lang="id-ID" dirty="0"/>
              <a:t>tanggung jawab </a:t>
            </a:r>
            <a:r>
              <a:rPr lang="id-ID" dirty="0" smtClean="0"/>
              <a:t>pada </a:t>
            </a:r>
            <a:r>
              <a:rPr lang="id-ID" dirty="0"/>
              <a:t>sisi hukum, ganti </a:t>
            </a:r>
            <a:r>
              <a:rPr lang="id-ID" dirty="0" smtClean="0"/>
              <a:t>rugi, </a:t>
            </a:r>
            <a:r>
              <a:rPr lang="id-ID" dirty="0" err="1" smtClean="0"/>
              <a:t>dll</a:t>
            </a:r>
            <a:endParaRPr lang="id-ID" dirty="0" smtClean="0"/>
          </a:p>
          <a:p>
            <a:pPr lvl="1"/>
            <a:r>
              <a:rPr lang="id-ID" dirty="0"/>
              <a:t>hak warga negara </a:t>
            </a:r>
            <a:r>
              <a:rPr lang="id-ID" dirty="0" smtClean="0"/>
              <a:t>mengoreksi dalam </a:t>
            </a:r>
            <a:r>
              <a:rPr lang="id-ID" dirty="0"/>
              <a:t>kebijakan publik</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31</a:t>
            </a:fld>
            <a:endParaRPr lang="id-ID"/>
          </a:p>
        </p:txBody>
      </p:sp>
    </p:spTree>
    <p:extLst>
      <p:ext uri="{BB962C8B-B14F-4D97-AF65-F5344CB8AC3E}">
        <p14:creationId xmlns:p14="http://schemas.microsoft.com/office/powerpoint/2010/main" val="334545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Dimensi </a:t>
            </a:r>
            <a:r>
              <a:rPr lang="id-ID" dirty="0" smtClean="0"/>
              <a:t>Modalitas lanjutan</a:t>
            </a:r>
            <a:endParaRPr lang="id-ID" dirty="0"/>
          </a:p>
        </p:txBody>
      </p:sp>
      <p:sp>
        <p:nvSpPr>
          <p:cNvPr id="3" name="Content Placeholder 2"/>
          <p:cNvSpPr>
            <a:spLocks noGrp="1"/>
          </p:cNvSpPr>
          <p:nvPr>
            <p:ph idx="1"/>
          </p:nvPr>
        </p:nvSpPr>
        <p:spPr/>
        <p:txBody>
          <a:bodyPr/>
          <a:lstStyle/>
          <a:p>
            <a:r>
              <a:rPr lang="id-ID" b="1" dirty="0"/>
              <a:t>Transparansi</a:t>
            </a:r>
            <a:r>
              <a:rPr lang="id-ID" dirty="0"/>
              <a:t> </a:t>
            </a:r>
            <a:r>
              <a:rPr lang="id-ID" dirty="0" smtClean="0"/>
              <a:t>yaitu </a:t>
            </a:r>
          </a:p>
          <a:p>
            <a:pPr lvl="1"/>
            <a:r>
              <a:rPr lang="id-ID" dirty="0" smtClean="0"/>
              <a:t>memberikan </a:t>
            </a:r>
            <a:r>
              <a:rPr lang="id-ID" dirty="0"/>
              <a:t>informasi yang relevan atau laporan terbuka terhadap pihak </a:t>
            </a:r>
            <a:r>
              <a:rPr lang="id-ID" dirty="0" smtClean="0"/>
              <a:t>luar</a:t>
            </a:r>
          </a:p>
          <a:p>
            <a:pPr lvl="1"/>
            <a:r>
              <a:rPr lang="id-ID" dirty="0" smtClean="0"/>
              <a:t>peraturan</a:t>
            </a:r>
            <a:r>
              <a:rPr lang="id-ID" dirty="0"/>
              <a:t>, prosedur, pelaksanaan harus jelas dan lengkap dan dapat diketahui oleh pihak-pihak yang </a:t>
            </a:r>
            <a:r>
              <a:rPr lang="id-ID" dirty="0" smtClean="0"/>
              <a:t>melaksanakan</a:t>
            </a:r>
          </a:p>
          <a:p>
            <a:pPr lvl="1"/>
            <a:r>
              <a:rPr lang="id-ID" dirty="0"/>
              <a:t>mengetahui sekaligus mengawasi </a:t>
            </a:r>
            <a:endParaRPr lang="id-ID" dirty="0" smtClean="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32</a:t>
            </a:fld>
            <a:endParaRPr lang="id-ID"/>
          </a:p>
        </p:txBody>
      </p:sp>
    </p:spTree>
    <p:extLst>
      <p:ext uri="{BB962C8B-B14F-4D97-AF65-F5344CB8AC3E}">
        <p14:creationId xmlns:p14="http://schemas.microsoft.com/office/powerpoint/2010/main" val="3491835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Dimensi Tindakan Integritas Publik</a:t>
            </a:r>
          </a:p>
        </p:txBody>
      </p:sp>
      <p:sp>
        <p:nvSpPr>
          <p:cNvPr id="3" name="Content Placeholder 2"/>
          <p:cNvSpPr>
            <a:spLocks noGrp="1"/>
          </p:cNvSpPr>
          <p:nvPr>
            <p:ph idx="1"/>
          </p:nvPr>
        </p:nvSpPr>
        <p:spPr/>
        <p:txBody>
          <a:bodyPr>
            <a:normAutofit lnSpcReduction="10000"/>
          </a:bodyPr>
          <a:lstStyle/>
          <a:p>
            <a:r>
              <a:rPr lang="id-ID" dirty="0" smtClean="0"/>
              <a:t>Integritas adalah </a:t>
            </a:r>
            <a:r>
              <a:rPr lang="sv-SE" dirty="0" smtClean="0"/>
              <a:t>tindakan </a:t>
            </a:r>
            <a:r>
              <a:rPr lang="sv-SE" dirty="0"/>
              <a:t>yang sesuai dengan nilai, tujuan dan kewajibannya </a:t>
            </a:r>
            <a:endParaRPr lang="id-ID" dirty="0" smtClean="0"/>
          </a:p>
          <a:p>
            <a:r>
              <a:rPr lang="id-ID" dirty="0" smtClean="0"/>
              <a:t>kualitas </a:t>
            </a:r>
            <a:r>
              <a:rPr lang="id-ID" dirty="0"/>
              <a:t>dari pejabat publik yang sesuai nilai, standar, aturan moral yang diterima masyarakat. </a:t>
            </a:r>
            <a:endParaRPr lang="id-ID" dirty="0" smtClean="0"/>
          </a:p>
          <a:p>
            <a:r>
              <a:rPr lang="id-ID" dirty="0" smtClean="0"/>
              <a:t>merupakan </a:t>
            </a:r>
            <a:r>
              <a:rPr lang="id-ID" dirty="0"/>
              <a:t>niat baik seorang pejabat publik yang didukung oleh institusi sosial seperti </a:t>
            </a:r>
            <a:r>
              <a:rPr lang="id-ID" dirty="0" smtClean="0"/>
              <a:t>hukum, aturan</a:t>
            </a:r>
            <a:r>
              <a:rPr lang="id-ID" dirty="0"/>
              <a:t>, kebiasaan, dan sistem pengawasan</a:t>
            </a:r>
          </a:p>
        </p:txBody>
      </p:sp>
      <p:sp>
        <p:nvSpPr>
          <p:cNvPr id="4" name="Slide Number Placeholder 3"/>
          <p:cNvSpPr>
            <a:spLocks noGrp="1"/>
          </p:cNvSpPr>
          <p:nvPr>
            <p:ph type="sldNum" sz="quarter" idx="12"/>
          </p:nvPr>
        </p:nvSpPr>
        <p:spPr/>
        <p:txBody>
          <a:bodyPr/>
          <a:lstStyle/>
          <a:p>
            <a:fld id="{9472BF09-18F4-446B-8285-3EA501A26B88}" type="slidenum">
              <a:rPr lang="id-ID" smtClean="0"/>
              <a:pPr/>
              <a:t>33</a:t>
            </a:fld>
            <a:endParaRPr lang="id-ID"/>
          </a:p>
        </p:txBody>
      </p:sp>
    </p:spTree>
    <p:extLst>
      <p:ext uri="{BB962C8B-B14F-4D97-AF65-F5344CB8AC3E}">
        <p14:creationId xmlns:p14="http://schemas.microsoft.com/office/powerpoint/2010/main" val="320049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Tuntutan Etika Publik </a:t>
            </a:r>
            <a:r>
              <a:rPr lang="id-ID" dirty="0" smtClean="0"/>
              <a:t>vs </a:t>
            </a:r>
            <a:r>
              <a:rPr lang="sv-SE" dirty="0" smtClean="0"/>
              <a:t>Kompetensi</a:t>
            </a:r>
            <a:endParaRPr lang="id-ID" dirty="0"/>
          </a:p>
        </p:txBody>
      </p:sp>
      <p:sp>
        <p:nvSpPr>
          <p:cNvPr id="3" name="Content Placeholder 2"/>
          <p:cNvSpPr>
            <a:spLocks noGrp="1"/>
          </p:cNvSpPr>
          <p:nvPr>
            <p:ph idx="1"/>
          </p:nvPr>
        </p:nvSpPr>
        <p:spPr>
          <a:xfrm>
            <a:off x="457200" y="1600200"/>
            <a:ext cx="8229600" cy="4952918"/>
          </a:xfrm>
        </p:spPr>
        <p:txBody>
          <a:bodyPr>
            <a:normAutofit fontScale="92500" lnSpcReduction="20000"/>
          </a:bodyPr>
          <a:lstStyle/>
          <a:p>
            <a:r>
              <a:rPr lang="sv-SE" dirty="0"/>
              <a:t>Tanpa kompetensi etika, pejabat cenderung menjadi tidak peka, tidak peduli dan </a:t>
            </a:r>
            <a:r>
              <a:rPr lang="sv-SE" dirty="0" smtClean="0"/>
              <a:t>diskriminatif</a:t>
            </a:r>
            <a:endParaRPr lang="id-ID" dirty="0" smtClean="0"/>
          </a:p>
          <a:p>
            <a:pPr lvl="1"/>
            <a:r>
              <a:rPr lang="id-ID" dirty="0"/>
              <a:t>kejujuran, solidaritas, keadilan, </a:t>
            </a:r>
            <a:r>
              <a:rPr lang="id-ID" dirty="0" smtClean="0"/>
              <a:t>kesetaraan, keprihatinan, kepedulian, </a:t>
            </a:r>
            <a:r>
              <a:rPr lang="id-ID" b="1" dirty="0" smtClean="0"/>
              <a:t>profesionalitas:</a:t>
            </a:r>
          </a:p>
          <a:p>
            <a:pPr lvl="2"/>
            <a:r>
              <a:rPr lang="en-US" i="1" dirty="0"/>
              <a:t>the right man on the right job </a:t>
            </a:r>
            <a:endParaRPr lang="id-ID" i="1" dirty="0" smtClean="0"/>
          </a:p>
          <a:p>
            <a:pPr lvl="2"/>
            <a:r>
              <a:rPr lang="en-US" i="1" dirty="0"/>
              <a:t>the right man on the wrong place </a:t>
            </a:r>
            <a:endParaRPr lang="id-ID" i="1" dirty="0" smtClean="0"/>
          </a:p>
          <a:p>
            <a:pPr lvl="2"/>
            <a:r>
              <a:rPr lang="id-ID" dirty="0"/>
              <a:t>sarjana teknik menduduki jabatan sebagai Kepala Biro Hukum </a:t>
            </a:r>
            <a:endParaRPr lang="id-ID" dirty="0" smtClean="0"/>
          </a:p>
          <a:p>
            <a:pPr lvl="2"/>
            <a:r>
              <a:rPr lang="sv-SE" dirty="0"/>
              <a:t>seorang sarjana hukum diangkat sebagai kepala Dinas Bina Marga </a:t>
            </a:r>
            <a:endParaRPr lang="id-ID" dirty="0" smtClean="0"/>
          </a:p>
          <a:p>
            <a:pPr lvl="2"/>
            <a:r>
              <a:rPr lang="fi-FI" dirty="0"/>
              <a:t>sarjana agama menduduki jabatan kepala Dinas Pekerjaan Umum </a:t>
            </a:r>
            <a:endParaRPr lang="id-ID" dirty="0" smtClean="0"/>
          </a:p>
          <a:p>
            <a:pPr lvl="2"/>
            <a:r>
              <a:rPr lang="id-ID" dirty="0"/>
              <a:t>seseorang yang tidak memiliki kompetensi ditempatkan pada tempat yang strategis</a:t>
            </a:r>
            <a:endParaRPr lang="id-ID" b="1" dirty="0" smtClean="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34</a:t>
            </a:fld>
            <a:endParaRPr lang="id-ID"/>
          </a:p>
        </p:txBody>
      </p:sp>
    </p:spTree>
    <p:extLst>
      <p:ext uri="{BB962C8B-B14F-4D97-AF65-F5344CB8AC3E}">
        <p14:creationId xmlns:p14="http://schemas.microsoft.com/office/powerpoint/2010/main" val="873706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Perilaku Pejabat Publik</a:t>
            </a:r>
          </a:p>
        </p:txBody>
      </p:sp>
      <p:sp>
        <p:nvSpPr>
          <p:cNvPr id="3" name="Content Placeholder 2"/>
          <p:cNvSpPr>
            <a:spLocks noGrp="1"/>
          </p:cNvSpPr>
          <p:nvPr>
            <p:ph idx="1"/>
          </p:nvPr>
        </p:nvSpPr>
        <p:spPr/>
        <p:txBody>
          <a:bodyPr>
            <a:normAutofit fontScale="70000" lnSpcReduction="20000"/>
          </a:bodyPr>
          <a:lstStyle/>
          <a:p>
            <a:r>
              <a:rPr lang="id-ID" dirty="0"/>
              <a:t>mewarisi kultur kolonial </a:t>
            </a:r>
            <a:r>
              <a:rPr lang="id-ID" dirty="0" smtClean="0"/>
              <a:t>yaitu:</a:t>
            </a:r>
          </a:p>
          <a:p>
            <a:pPr lvl="1"/>
            <a:r>
              <a:rPr lang="id-ID" dirty="0"/>
              <a:t>memandang birokrasi hanya sebagai sarana untuk melanggengkan kekuasaan dengan cara memuaskan pimpinan </a:t>
            </a:r>
            <a:endParaRPr lang="id-ID" dirty="0" smtClean="0"/>
          </a:p>
          <a:p>
            <a:pPr lvl="1"/>
            <a:r>
              <a:rPr lang="id-ID" dirty="0"/>
              <a:t>perlu ada perubahan </a:t>
            </a:r>
            <a:r>
              <a:rPr lang="id-ID" i="1" dirty="0" err="1"/>
              <a:t>mindset</a:t>
            </a:r>
            <a:r>
              <a:rPr lang="id-ID" i="1" dirty="0"/>
              <a:t> </a:t>
            </a:r>
          </a:p>
          <a:p>
            <a:pPr lvl="2"/>
            <a:r>
              <a:rPr lang="it-IT" dirty="0"/>
              <a:t>berubah dari penguasa menjadi pelayan </a:t>
            </a:r>
            <a:endParaRPr lang="id-ID" dirty="0"/>
          </a:p>
          <a:p>
            <a:pPr lvl="2"/>
            <a:r>
              <a:rPr lang="id-ID" dirty="0" err="1"/>
              <a:t>merubah</a:t>
            </a:r>
            <a:r>
              <a:rPr lang="id-ID" dirty="0"/>
              <a:t> dari ’wewenang’ menjadi ’peranan’</a:t>
            </a:r>
          </a:p>
          <a:p>
            <a:pPr lvl="2"/>
            <a:r>
              <a:rPr lang="id-ID" dirty="0"/>
              <a:t>jabatan publik adalah amanah </a:t>
            </a:r>
          </a:p>
          <a:p>
            <a:pPr lvl="2"/>
            <a:r>
              <a:rPr lang="id-ID" dirty="0" smtClean="0"/>
              <a:t>perubahan </a:t>
            </a:r>
            <a:r>
              <a:rPr lang="id-ID" dirty="0"/>
              <a:t>sistem manajemen, </a:t>
            </a:r>
            <a:r>
              <a:rPr lang="id-ID" dirty="0" smtClean="0"/>
              <a:t>kelembagaan</a:t>
            </a:r>
            <a:r>
              <a:rPr lang="id-ID" dirty="0"/>
              <a:t>, ketatalaksanaan, budaya kerja, dan lain-lain </a:t>
            </a:r>
            <a:endParaRPr lang="id-ID" dirty="0" smtClean="0"/>
          </a:p>
          <a:p>
            <a:r>
              <a:rPr lang="fi-FI" dirty="0"/>
              <a:t>memahami keinginan dan harapan masyarakat </a:t>
            </a:r>
            <a:endParaRPr lang="id-ID" dirty="0" smtClean="0"/>
          </a:p>
          <a:p>
            <a:r>
              <a:rPr lang="id-ID" dirty="0" smtClean="0"/>
              <a:t>meningkatkan </a:t>
            </a:r>
            <a:r>
              <a:rPr lang="id-ID" dirty="0"/>
              <a:t>pengetahuan </a:t>
            </a:r>
            <a:r>
              <a:rPr lang="id-ID" dirty="0" smtClean="0"/>
              <a:t>dan kesadaran</a:t>
            </a:r>
          </a:p>
          <a:p>
            <a:r>
              <a:rPr lang="id-ID" dirty="0"/>
              <a:t>perubahan paradigma dalam penyelenggaraan pembangunan </a:t>
            </a:r>
            <a:endParaRPr lang="id-ID" dirty="0" smtClean="0"/>
          </a:p>
          <a:p>
            <a:r>
              <a:rPr lang="id-ID" dirty="0"/>
              <a:t>kebudayaan </a:t>
            </a:r>
            <a:r>
              <a:rPr lang="id-ID" dirty="0" err="1"/>
              <a:t>indrawi</a:t>
            </a:r>
            <a:r>
              <a:rPr lang="id-ID" dirty="0"/>
              <a:t> yang materialistik dan </a:t>
            </a:r>
            <a:r>
              <a:rPr lang="id-ID" dirty="0" smtClean="0"/>
              <a:t>sekularistik</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35</a:t>
            </a:fld>
            <a:endParaRPr lang="id-ID"/>
          </a:p>
        </p:txBody>
      </p:sp>
    </p:spTree>
    <p:extLst>
      <p:ext uri="{BB962C8B-B14F-4D97-AF65-F5344CB8AC3E}">
        <p14:creationId xmlns:p14="http://schemas.microsoft.com/office/powerpoint/2010/main" val="1542684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BENTUK-BENTUK KODE ETIK </a:t>
            </a:r>
            <a:r>
              <a:rPr lang="id-ID" b="0" dirty="0"/>
              <a:t/>
            </a:r>
            <a:br>
              <a:rPr lang="id-ID" b="0" dirty="0"/>
            </a:br>
            <a:r>
              <a:rPr lang="id-ID" dirty="0"/>
              <a:t>DAN IMPLIKASINYA</a:t>
            </a:r>
          </a:p>
        </p:txBody>
      </p:sp>
      <p:sp>
        <p:nvSpPr>
          <p:cNvPr id="5" name="Text Placeholder 4"/>
          <p:cNvSpPr>
            <a:spLocks noGrp="1"/>
          </p:cNvSpPr>
          <p:nvPr>
            <p:ph type="body" idx="1"/>
          </p:nvPr>
        </p:nvSpPr>
        <p:spPr/>
        <p:txBody>
          <a:bodyPr/>
          <a:lstStyle/>
          <a:p>
            <a:endParaRPr lang="id-ID"/>
          </a:p>
        </p:txBody>
      </p:sp>
      <p:sp>
        <p:nvSpPr>
          <p:cNvPr id="2" name="Slide Number Placeholder 1"/>
          <p:cNvSpPr>
            <a:spLocks noGrp="1"/>
          </p:cNvSpPr>
          <p:nvPr>
            <p:ph type="sldNum" sz="quarter" idx="12"/>
          </p:nvPr>
        </p:nvSpPr>
        <p:spPr/>
        <p:txBody>
          <a:bodyPr/>
          <a:lstStyle/>
          <a:p>
            <a:fld id="{9472BF09-18F4-446B-8285-3EA501A26B88}" type="slidenum">
              <a:rPr lang="id-ID" smtClean="0"/>
              <a:pPr/>
              <a:t>36</a:t>
            </a:fld>
            <a:endParaRPr lang="id-ID"/>
          </a:p>
        </p:txBody>
      </p:sp>
    </p:spTree>
    <p:extLst>
      <p:ext uri="{BB962C8B-B14F-4D97-AF65-F5344CB8AC3E}">
        <p14:creationId xmlns:p14="http://schemas.microsoft.com/office/powerpoint/2010/main" val="2703290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Pentingnya Etika Dalam Urusan Publik</a:t>
            </a:r>
            <a:endParaRPr lang="id-ID" dirty="0"/>
          </a:p>
        </p:txBody>
      </p:sp>
      <p:sp>
        <p:nvSpPr>
          <p:cNvPr id="3" name="Content Placeholder 2"/>
          <p:cNvSpPr>
            <a:spLocks noGrp="1"/>
          </p:cNvSpPr>
          <p:nvPr>
            <p:ph idx="1"/>
          </p:nvPr>
        </p:nvSpPr>
        <p:spPr/>
        <p:txBody>
          <a:bodyPr>
            <a:normAutofit fontScale="62500" lnSpcReduction="20000"/>
          </a:bodyPr>
          <a:lstStyle/>
          <a:p>
            <a:r>
              <a:rPr lang="id-ID" dirty="0"/>
              <a:t>perkembangan kebutuhan profesionalisme Aparatur Sipil Negara sekarang ini menuntut dirumuskannya kode etik yang berlaku bagi semua jenis pekerjaan sebagai pelayan publik </a:t>
            </a:r>
            <a:endParaRPr lang="id-ID" dirty="0" smtClean="0"/>
          </a:p>
          <a:p>
            <a:r>
              <a:rPr lang="id-ID" dirty="0"/>
              <a:t>harus ditaati secara sukarela oleh para pegawai </a:t>
            </a:r>
            <a:endParaRPr lang="id-ID" dirty="0" smtClean="0"/>
          </a:p>
          <a:p>
            <a:r>
              <a:rPr lang="fi-FI" dirty="0"/>
              <a:t>hasil dari kesepakatan atau konsensus </a:t>
            </a:r>
            <a:endParaRPr lang="id-ID" dirty="0" smtClean="0"/>
          </a:p>
          <a:p>
            <a:r>
              <a:rPr lang="id-ID" dirty="0"/>
              <a:t>para pejabat dan pegawai harus memahami betapa pentingnya kesamaan semangat dan perilaku yang produktif agar tujuan pelayanan publik tercapai dengan baik </a:t>
            </a:r>
            <a:endParaRPr lang="id-ID" dirty="0" smtClean="0"/>
          </a:p>
          <a:p>
            <a:r>
              <a:rPr lang="id-ID" dirty="0"/>
              <a:t>pejabat dan pegawai harus memperhatikan nilai-nilai etis di dalam bertindak dan berperilaku. </a:t>
            </a:r>
            <a:endParaRPr lang="id-ID" dirty="0" smtClean="0"/>
          </a:p>
          <a:p>
            <a:r>
              <a:rPr lang="id-ID" dirty="0" smtClean="0"/>
              <a:t>seorang </a:t>
            </a:r>
            <a:r>
              <a:rPr lang="id-ID" dirty="0"/>
              <a:t>pejabat dan pegawai pemerintah harus memiliki kewaspadaan profesional dan kewaspadaan spiritual </a:t>
            </a:r>
            <a:endParaRPr lang="id-ID" dirty="0" smtClean="0"/>
          </a:p>
          <a:p>
            <a:r>
              <a:rPr lang="id-ID" dirty="0" smtClean="0"/>
              <a:t>Maka disusunlah </a:t>
            </a:r>
            <a:r>
              <a:rPr lang="id-ID" dirty="0"/>
              <a:t>kode etik yang dapat dijadikan sebagai rujukan tekstual </a:t>
            </a:r>
            <a:endParaRPr lang="id-ID" dirty="0" smtClean="0"/>
          </a:p>
          <a:p>
            <a:r>
              <a:rPr lang="id-ID" dirty="0"/>
              <a:t>kedudukan </a:t>
            </a:r>
            <a:r>
              <a:rPr lang="id-ID" dirty="0" smtClean="0"/>
              <a:t>pejabat dan pegawai sebagai </a:t>
            </a:r>
            <a:r>
              <a:rPr lang="id-ID" dirty="0"/>
              <a:t>alat, dan bukan sebagai tujuan </a:t>
            </a:r>
            <a:endParaRPr lang="id-ID" dirty="0" smtClean="0"/>
          </a:p>
          <a:p>
            <a:r>
              <a:rPr lang="id-ID" dirty="0" smtClean="0"/>
              <a:t>Masyarakat akan memiliki trust</a:t>
            </a:r>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37</a:t>
            </a:fld>
            <a:endParaRPr lang="id-ID"/>
          </a:p>
        </p:txBody>
      </p:sp>
    </p:spTree>
    <p:extLst>
      <p:ext uri="{BB962C8B-B14F-4D97-AF65-F5344CB8AC3E}">
        <p14:creationId xmlns:p14="http://schemas.microsoft.com/office/powerpoint/2010/main" val="2800865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Penggunaan Kekuasaan: Legitimasi Kebijakan</a:t>
            </a:r>
          </a:p>
        </p:txBody>
      </p:sp>
      <p:sp>
        <p:nvSpPr>
          <p:cNvPr id="3" name="Content Placeholder 2"/>
          <p:cNvSpPr>
            <a:spLocks noGrp="1"/>
          </p:cNvSpPr>
          <p:nvPr>
            <p:ph idx="1"/>
          </p:nvPr>
        </p:nvSpPr>
        <p:spPr/>
        <p:txBody>
          <a:bodyPr>
            <a:normAutofit fontScale="77500" lnSpcReduction="20000"/>
          </a:bodyPr>
          <a:lstStyle/>
          <a:p>
            <a:r>
              <a:rPr lang="sv-SE" dirty="0"/>
              <a:t>azas etika publik mensyaratkan agar setiap bentuk kekuasaan pejabat dibatasi dengan norma etika maupun norma hukum </a:t>
            </a:r>
            <a:endParaRPr lang="id-ID" dirty="0" smtClean="0"/>
          </a:p>
          <a:p>
            <a:r>
              <a:rPr lang="id-ID" dirty="0"/>
              <a:t>kekuasaan dipergunakan dengan tanggung jawab </a:t>
            </a:r>
            <a:endParaRPr lang="id-ID" dirty="0" smtClean="0"/>
          </a:p>
          <a:p>
            <a:r>
              <a:rPr lang="id-ID" dirty="0"/>
              <a:t>legitimasi </a:t>
            </a:r>
            <a:r>
              <a:rPr lang="id-ID" dirty="0" smtClean="0"/>
              <a:t>kekuasaan, legitimasi religi</a:t>
            </a:r>
          </a:p>
          <a:p>
            <a:r>
              <a:rPr lang="id-ID" dirty="0" smtClean="0"/>
              <a:t>Legitimasi sosiologis</a:t>
            </a:r>
          </a:p>
          <a:p>
            <a:r>
              <a:rPr lang="id-ID" dirty="0" smtClean="0"/>
              <a:t>Legitimasi legal-formal</a:t>
            </a:r>
          </a:p>
          <a:p>
            <a:r>
              <a:rPr lang="id-ID" dirty="0" smtClean="0"/>
              <a:t>Legitimasi etis</a:t>
            </a:r>
          </a:p>
          <a:p>
            <a:r>
              <a:rPr lang="id-ID" dirty="0"/>
              <a:t>rumusan kebijakan yang dibuat dan cara melaksanakan pelayanan publik yang dilakukannya dilandasi dengan nilai-nilai kebenaran, pengabdian yang tulus kepada masyarakat, komitmen kepada kesejahteraan warga, serta kaidah-kaidah etis lainnya</a:t>
            </a:r>
            <a:endParaRPr lang="id-ID" dirty="0" smtClean="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38</a:t>
            </a:fld>
            <a:endParaRPr lang="id-ID"/>
          </a:p>
        </p:txBody>
      </p:sp>
    </p:spTree>
    <p:extLst>
      <p:ext uri="{BB962C8B-B14F-4D97-AF65-F5344CB8AC3E}">
        <p14:creationId xmlns:p14="http://schemas.microsoft.com/office/powerpoint/2010/main" val="1138884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Konflik Kepentingan</a:t>
            </a:r>
          </a:p>
        </p:txBody>
      </p:sp>
      <p:sp>
        <p:nvSpPr>
          <p:cNvPr id="3" name="Content Placeholder 2"/>
          <p:cNvSpPr>
            <a:spLocks noGrp="1"/>
          </p:cNvSpPr>
          <p:nvPr>
            <p:ph idx="1"/>
          </p:nvPr>
        </p:nvSpPr>
        <p:spPr/>
        <p:txBody>
          <a:bodyPr>
            <a:normAutofit fontScale="85000" lnSpcReduction="10000"/>
          </a:bodyPr>
          <a:lstStyle/>
          <a:p>
            <a:r>
              <a:rPr lang="en-US" dirty="0"/>
              <a:t>(McDonald, 2005):</a:t>
            </a:r>
          </a:p>
          <a:p>
            <a:r>
              <a:rPr lang="en-US" dirty="0"/>
              <a:t>"a situation in which a person, such as a public official, an employee, or a professional, has a private or personal interest sufficient to appear to influence the objective exercise of his or her official duties</a:t>
            </a:r>
            <a:r>
              <a:rPr lang="en-US" dirty="0" smtClean="0"/>
              <a:t>.”</a:t>
            </a:r>
            <a:endParaRPr lang="id-ID" dirty="0" smtClean="0"/>
          </a:p>
          <a:p>
            <a:r>
              <a:rPr lang="id-ID" dirty="0"/>
              <a:t>konflik kepentingan adalah tercampurnya kepentingan pribadi dengan kepentingan organisasi yang mengakibatkan kurang optimalnya pencapaian tujuan organisasi </a:t>
            </a:r>
            <a:endParaRPr lang="id-ID" dirty="0" smtClean="0"/>
          </a:p>
          <a:p>
            <a:r>
              <a:rPr lang="id-ID" dirty="0" smtClean="0"/>
              <a:t>Aji mumpung, suap, pengaruh pribadi, fasilitas organisasi, informasi rahasia, loyalitas ganda</a:t>
            </a:r>
          </a:p>
          <a:p>
            <a:endParaRPr lang="id-ID" dirty="0" smtClean="0"/>
          </a:p>
        </p:txBody>
      </p:sp>
      <p:sp>
        <p:nvSpPr>
          <p:cNvPr id="4" name="Slide Number Placeholder 3"/>
          <p:cNvSpPr>
            <a:spLocks noGrp="1"/>
          </p:cNvSpPr>
          <p:nvPr>
            <p:ph type="sldNum" sz="quarter" idx="12"/>
          </p:nvPr>
        </p:nvSpPr>
        <p:spPr/>
        <p:txBody>
          <a:bodyPr/>
          <a:lstStyle/>
          <a:p>
            <a:fld id="{9472BF09-18F4-446B-8285-3EA501A26B88}" type="slidenum">
              <a:rPr lang="id-ID" smtClean="0"/>
              <a:pPr/>
              <a:t>39</a:t>
            </a:fld>
            <a:endParaRPr lang="id-ID"/>
          </a:p>
        </p:txBody>
      </p:sp>
    </p:spTree>
    <p:extLst>
      <p:ext uri="{BB962C8B-B14F-4D97-AF65-F5344CB8AC3E}">
        <p14:creationId xmlns:p14="http://schemas.microsoft.com/office/powerpoint/2010/main" val="17976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b="1" dirty="0">
                <a:ln w="22225">
                  <a:solidFill>
                    <a:schemeClr val="accent2"/>
                  </a:solidFill>
                  <a:prstDash val="solid"/>
                </a:ln>
                <a:solidFill>
                  <a:schemeClr val="accent2">
                    <a:lumMod val="40000"/>
                    <a:lumOff val="60000"/>
                  </a:schemeClr>
                </a:solidFill>
              </a:rPr>
              <a:t>LATAR BELAKANG</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0193727"/>
              </p:ext>
            </p:extLst>
          </p:nvPr>
        </p:nvGraphicFramePr>
        <p:xfrm>
          <a:off x="827088" y="2052638"/>
          <a:ext cx="7631010" cy="4348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320480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Konflik Kepentingan</a:t>
            </a:r>
          </a:p>
        </p:txBody>
      </p:sp>
      <p:sp>
        <p:nvSpPr>
          <p:cNvPr id="3" name="Content Placeholder 2"/>
          <p:cNvSpPr>
            <a:spLocks noGrp="1"/>
          </p:cNvSpPr>
          <p:nvPr>
            <p:ph idx="1"/>
          </p:nvPr>
        </p:nvSpPr>
        <p:spPr/>
        <p:txBody>
          <a:bodyPr>
            <a:normAutofit fontScale="77500" lnSpcReduction="20000"/>
          </a:bodyPr>
          <a:lstStyle/>
          <a:p>
            <a:r>
              <a:rPr lang="en-US" dirty="0" smtClean="0"/>
              <a:t>Y</a:t>
            </a:r>
            <a:r>
              <a:rPr lang="id-ID" dirty="0" smtClean="0"/>
              <a:t>ang harus dihindari</a:t>
            </a:r>
          </a:p>
          <a:p>
            <a:pPr lvl="1"/>
            <a:r>
              <a:rPr lang="id-ID" dirty="0" smtClean="0"/>
              <a:t>Ikut </a:t>
            </a:r>
            <a:r>
              <a:rPr lang="id-ID" dirty="0"/>
              <a:t>serta dalam transaksi bisnis pribadi atau perusahaan swasta untuk keuntungan pribadi dengan mengatasnamakan jabatan kedinasan.</a:t>
            </a:r>
          </a:p>
          <a:p>
            <a:pPr lvl="1"/>
            <a:r>
              <a:rPr lang="id-ID" dirty="0"/>
              <a:t>Menerima segala bentuk hadiah dari pihak swasta pada saat ia melaksanakan transaksi untuk kepentingan kedinasan atau kepentingan pemerintah.</a:t>
            </a:r>
          </a:p>
          <a:p>
            <a:pPr lvl="1"/>
            <a:r>
              <a:rPr lang="id-ID" dirty="0"/>
              <a:t>Membicarakan masa depan peluang kerja di luar instansi pada saat ia berada dalam tugas-tugas sebagai pejabat pemerintah.</a:t>
            </a:r>
          </a:p>
          <a:p>
            <a:pPr lvl="1"/>
            <a:r>
              <a:rPr lang="id-ID" dirty="0"/>
              <a:t>Membocorkan informasi komersial atau ekonomis yang bersifat rahasia kepada pihak-pihak yang tidak berhak.</a:t>
            </a:r>
          </a:p>
          <a:p>
            <a:pPr lvl="1"/>
            <a:r>
              <a:rPr lang="id-ID" dirty="0"/>
              <a:t>Terlalu erat berurusan dengan orang-orang di luar instansi pemerintah yang dalam menjalankan bisnis pokoknya tergantung kepada izin pemerintah </a:t>
            </a:r>
          </a:p>
          <a:p>
            <a:pPr lvl="1"/>
            <a:endParaRPr lang="id-ID" dirty="0" smtClean="0"/>
          </a:p>
          <a:p>
            <a:endParaRPr lang="id-ID" dirty="0" smtClean="0"/>
          </a:p>
        </p:txBody>
      </p:sp>
      <p:sp>
        <p:nvSpPr>
          <p:cNvPr id="4" name="Slide Number Placeholder 3"/>
          <p:cNvSpPr>
            <a:spLocks noGrp="1"/>
          </p:cNvSpPr>
          <p:nvPr>
            <p:ph type="sldNum" sz="quarter" idx="12"/>
          </p:nvPr>
        </p:nvSpPr>
        <p:spPr/>
        <p:txBody>
          <a:bodyPr/>
          <a:lstStyle/>
          <a:p>
            <a:fld id="{9472BF09-18F4-446B-8285-3EA501A26B88}" type="slidenum">
              <a:rPr lang="id-ID" smtClean="0"/>
              <a:pPr/>
              <a:t>40</a:t>
            </a:fld>
            <a:endParaRPr lang="id-ID"/>
          </a:p>
        </p:txBody>
      </p:sp>
    </p:spTree>
    <p:extLst>
      <p:ext uri="{BB962C8B-B14F-4D97-AF65-F5344CB8AC3E}">
        <p14:creationId xmlns:p14="http://schemas.microsoft.com/office/powerpoint/2010/main" val="35327145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a:t>Sumber-Sumber Kode Etik Bagi Aparatur </a:t>
            </a:r>
            <a:r>
              <a:rPr lang="da-DK" dirty="0" smtClean="0"/>
              <a:t>Sipil</a:t>
            </a:r>
            <a:r>
              <a:rPr lang="id-ID" dirty="0" smtClean="0"/>
              <a:t> </a:t>
            </a:r>
            <a:r>
              <a:rPr lang="da-DK" dirty="0" smtClean="0"/>
              <a:t>Negara</a:t>
            </a:r>
            <a:endParaRPr lang="id-ID" dirty="0"/>
          </a:p>
        </p:txBody>
      </p:sp>
      <p:sp>
        <p:nvSpPr>
          <p:cNvPr id="3" name="Content Placeholder 2"/>
          <p:cNvSpPr>
            <a:spLocks noGrp="1"/>
          </p:cNvSpPr>
          <p:nvPr>
            <p:ph idx="1"/>
          </p:nvPr>
        </p:nvSpPr>
        <p:spPr/>
        <p:txBody>
          <a:bodyPr>
            <a:normAutofit fontScale="77500" lnSpcReduction="20000"/>
          </a:bodyPr>
          <a:lstStyle/>
          <a:p>
            <a:r>
              <a:rPr lang="sv-SE" dirty="0"/>
              <a:t>Peraturan Pemerintah Nomor 11 Tahun 1959 tentang Sumpah Jabatan Pegawai Negeri Sipil dan Anggota Angkatan </a:t>
            </a:r>
            <a:r>
              <a:rPr lang="sv-SE" dirty="0" smtClean="0"/>
              <a:t>Perang</a:t>
            </a:r>
            <a:endParaRPr lang="id-ID" dirty="0" smtClean="0"/>
          </a:p>
          <a:p>
            <a:r>
              <a:rPr lang="id-ID" dirty="0"/>
              <a:t>Peraturan Pemerintah Nomor 21 Tahun 1975 tentang Sumpah/Janji Pegawai Negeri </a:t>
            </a:r>
            <a:r>
              <a:rPr lang="id-ID" dirty="0" smtClean="0"/>
              <a:t>Sipil</a:t>
            </a:r>
          </a:p>
          <a:p>
            <a:r>
              <a:rPr lang="id-ID" dirty="0"/>
              <a:t>Peraturan Pemerintah Nomor 30 Tahun 1980 tentang Peraturan Disiplin Pegawai Negeri </a:t>
            </a:r>
            <a:r>
              <a:rPr lang="id-ID" dirty="0" smtClean="0"/>
              <a:t>Sipil</a:t>
            </a:r>
          </a:p>
          <a:p>
            <a:r>
              <a:rPr lang="da-DK" dirty="0"/>
              <a:t>Peraturan Pemerintah Nomor 42 Tahun 2004 tentang Pembinaan Jiwa Korps dan Kode Etik Pegawai Negeri </a:t>
            </a:r>
            <a:r>
              <a:rPr lang="da-DK" dirty="0" smtClean="0"/>
              <a:t>Sipil</a:t>
            </a:r>
            <a:endParaRPr lang="id-ID" dirty="0" smtClean="0"/>
          </a:p>
          <a:p>
            <a:r>
              <a:rPr lang="id-ID" dirty="0"/>
              <a:t>Peraturan Pemerintah Nomor 53 Tahun 2010 tentang Disiplin </a:t>
            </a:r>
            <a:r>
              <a:rPr lang="id-ID" dirty="0" smtClean="0"/>
              <a:t>PNS</a:t>
            </a:r>
          </a:p>
          <a:p>
            <a:r>
              <a:rPr lang="id-ID" dirty="0"/>
              <a:t>Undang-Undang Nomor 5 Tahun 2014 tentang Aparatur Sipil Negara (ASN</a:t>
            </a:r>
            <a:r>
              <a:rPr lang="id-ID" dirty="0" smtClean="0"/>
              <a:t>)</a:t>
            </a:r>
          </a:p>
        </p:txBody>
      </p:sp>
      <p:sp>
        <p:nvSpPr>
          <p:cNvPr id="4" name="Slide Number Placeholder 3"/>
          <p:cNvSpPr>
            <a:spLocks noGrp="1"/>
          </p:cNvSpPr>
          <p:nvPr>
            <p:ph type="sldNum" sz="quarter" idx="12"/>
          </p:nvPr>
        </p:nvSpPr>
        <p:spPr/>
        <p:txBody>
          <a:bodyPr/>
          <a:lstStyle/>
          <a:p>
            <a:fld id="{9472BF09-18F4-446B-8285-3EA501A26B88}" type="slidenum">
              <a:rPr lang="id-ID" smtClean="0"/>
              <a:pPr/>
              <a:t>41</a:t>
            </a:fld>
            <a:endParaRPr lang="id-ID"/>
          </a:p>
        </p:txBody>
      </p:sp>
    </p:spTree>
    <p:extLst>
      <p:ext uri="{BB962C8B-B14F-4D97-AF65-F5344CB8AC3E}">
        <p14:creationId xmlns:p14="http://schemas.microsoft.com/office/powerpoint/2010/main" val="3515809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Adab</a:t>
            </a:r>
            <a:endParaRPr lang="id-ID" dirty="0"/>
          </a:p>
        </p:txBody>
      </p:sp>
      <p:sp>
        <p:nvSpPr>
          <p:cNvPr id="3" name="Content Placeholder 2"/>
          <p:cNvSpPr>
            <a:spLocks noGrp="1"/>
          </p:cNvSpPr>
          <p:nvPr>
            <p:ph idx="1"/>
          </p:nvPr>
        </p:nvSpPr>
        <p:spPr/>
        <p:txBody>
          <a:bodyPr/>
          <a:lstStyle/>
          <a:p>
            <a:r>
              <a:rPr lang="id-ID" dirty="0" smtClean="0"/>
              <a:t>Adab terhadap diri sendiri:</a:t>
            </a:r>
          </a:p>
          <a:p>
            <a:pPr lvl="1"/>
            <a:r>
              <a:rPr lang="id-ID" dirty="0" smtClean="0"/>
              <a:t>Membersihkan diri dari kesalahan</a:t>
            </a:r>
          </a:p>
          <a:p>
            <a:pPr lvl="1"/>
            <a:r>
              <a:rPr lang="id-ID" dirty="0" smtClean="0"/>
              <a:t>Menyesali kesalahan</a:t>
            </a:r>
          </a:p>
          <a:p>
            <a:pPr lvl="1"/>
            <a:r>
              <a:rPr lang="id-ID" dirty="0" smtClean="0"/>
              <a:t>Bertekad tidak mengulangi kesalahan</a:t>
            </a:r>
          </a:p>
          <a:p>
            <a:pPr lvl="1"/>
            <a:r>
              <a:rPr lang="id-ID" dirty="0" smtClean="0"/>
              <a:t>Merasa diri selalu diawasi</a:t>
            </a:r>
          </a:p>
          <a:p>
            <a:pPr lvl="1"/>
            <a:r>
              <a:rPr lang="id-ID" dirty="0" smtClean="0"/>
              <a:t>Muhasabah (introspeksi diri)</a:t>
            </a:r>
          </a:p>
          <a:p>
            <a:pPr lvl="1"/>
            <a:r>
              <a:rPr lang="id-ID" dirty="0" smtClean="0"/>
              <a:t>Perang terhadap nafsu</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42</a:t>
            </a:fld>
            <a:endParaRPr lang="id-ID"/>
          </a:p>
        </p:txBody>
      </p:sp>
    </p:spTree>
    <p:extLst>
      <p:ext uri="{BB962C8B-B14F-4D97-AF65-F5344CB8AC3E}">
        <p14:creationId xmlns:p14="http://schemas.microsoft.com/office/powerpoint/2010/main" val="518795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Adab</a:t>
            </a:r>
            <a:endParaRPr lang="id-ID" dirty="0"/>
          </a:p>
        </p:txBody>
      </p:sp>
      <p:sp>
        <p:nvSpPr>
          <p:cNvPr id="3" name="Content Placeholder 2"/>
          <p:cNvSpPr>
            <a:spLocks noGrp="1"/>
          </p:cNvSpPr>
          <p:nvPr>
            <p:ph sz="half" idx="1"/>
          </p:nvPr>
        </p:nvSpPr>
        <p:spPr/>
        <p:txBody>
          <a:bodyPr>
            <a:normAutofit fontScale="92500" lnSpcReduction="10000"/>
          </a:bodyPr>
          <a:lstStyle/>
          <a:p>
            <a:r>
              <a:rPr lang="id-ID" dirty="0"/>
              <a:t>Adab terhadap sesama </a:t>
            </a:r>
            <a:r>
              <a:rPr lang="id-ID" dirty="0" smtClean="0"/>
              <a:t>manusia:</a:t>
            </a:r>
          </a:p>
          <a:p>
            <a:pPr lvl="1"/>
            <a:r>
              <a:rPr lang="id-ID" dirty="0" smtClean="0"/>
              <a:t>Memberi salam, dan membalas salam</a:t>
            </a:r>
          </a:p>
          <a:p>
            <a:pPr lvl="1"/>
            <a:r>
              <a:rPr lang="id-ID" dirty="0" smtClean="0"/>
              <a:t>Tolong menolong</a:t>
            </a:r>
          </a:p>
          <a:p>
            <a:pPr lvl="1"/>
            <a:r>
              <a:rPr lang="id-ID" dirty="0" smtClean="0"/>
              <a:t>Tidak menimpakan keburukan</a:t>
            </a:r>
          </a:p>
          <a:p>
            <a:pPr lvl="1"/>
            <a:r>
              <a:rPr lang="id-ID" dirty="0" smtClean="0"/>
              <a:t>Rendah hati dan tidak sombong</a:t>
            </a:r>
          </a:p>
          <a:p>
            <a:pPr lvl="1"/>
            <a:r>
              <a:rPr lang="id-ID" dirty="0" smtClean="0"/>
              <a:t>Tidak menggunjing, menghina, mencela, panggilan yg buruk, tidak merusak hubungan</a:t>
            </a:r>
          </a:p>
          <a:p>
            <a:endParaRPr lang="id-ID" dirty="0"/>
          </a:p>
        </p:txBody>
      </p:sp>
      <p:sp>
        <p:nvSpPr>
          <p:cNvPr id="4" name="Content Placeholder 3"/>
          <p:cNvSpPr>
            <a:spLocks noGrp="1"/>
          </p:cNvSpPr>
          <p:nvPr>
            <p:ph sz="half" idx="2"/>
          </p:nvPr>
        </p:nvSpPr>
        <p:spPr/>
        <p:txBody>
          <a:bodyPr>
            <a:normAutofit fontScale="92500" lnSpcReduction="10000"/>
          </a:bodyPr>
          <a:lstStyle/>
          <a:p>
            <a:pPr lvl="1"/>
            <a:endParaRPr lang="id-ID" dirty="0" smtClean="0"/>
          </a:p>
          <a:p>
            <a:pPr lvl="1"/>
            <a:endParaRPr lang="id-ID" dirty="0"/>
          </a:p>
          <a:p>
            <a:pPr lvl="1"/>
            <a:r>
              <a:rPr lang="id-ID" dirty="0" smtClean="0"/>
              <a:t>Tidak </a:t>
            </a:r>
            <a:r>
              <a:rPr lang="id-ID" dirty="0"/>
              <a:t>dengki, buruk sangka, benci, mencari-cari kesalahan</a:t>
            </a:r>
          </a:p>
          <a:p>
            <a:pPr lvl="1"/>
            <a:r>
              <a:rPr lang="id-ID" dirty="0"/>
              <a:t>Tidak curang, menipu</a:t>
            </a:r>
          </a:p>
          <a:p>
            <a:pPr lvl="1"/>
            <a:r>
              <a:rPr lang="id-ID" dirty="0"/>
              <a:t>Menepati janji, tidak khianat, jujur</a:t>
            </a:r>
          </a:p>
          <a:p>
            <a:pPr lvl="1"/>
            <a:r>
              <a:rPr lang="id-ID" dirty="0"/>
              <a:t>Memuliakan yg lebih tua</a:t>
            </a:r>
          </a:p>
          <a:p>
            <a:pPr lvl="1"/>
            <a:r>
              <a:rPr lang="id-ID" dirty="0"/>
              <a:t>Bersikap objektif</a:t>
            </a:r>
          </a:p>
          <a:p>
            <a:pPr lvl="1"/>
            <a:r>
              <a:rPr lang="id-ID" dirty="0"/>
              <a:t>Memaafkan kesalahan, menutupi aib</a:t>
            </a:r>
          </a:p>
          <a:p>
            <a:endParaRPr lang="id-ID" dirty="0"/>
          </a:p>
        </p:txBody>
      </p:sp>
      <p:sp>
        <p:nvSpPr>
          <p:cNvPr id="5" name="Slide Number Placeholder 4"/>
          <p:cNvSpPr>
            <a:spLocks noGrp="1"/>
          </p:cNvSpPr>
          <p:nvPr>
            <p:ph type="sldNum" sz="quarter" idx="12"/>
          </p:nvPr>
        </p:nvSpPr>
        <p:spPr/>
        <p:txBody>
          <a:bodyPr/>
          <a:lstStyle/>
          <a:p>
            <a:fld id="{9472BF09-18F4-446B-8285-3EA501A26B88}" type="slidenum">
              <a:rPr lang="id-ID" smtClean="0"/>
              <a:pPr/>
              <a:t>43</a:t>
            </a:fld>
            <a:endParaRPr lang="id-ID"/>
          </a:p>
        </p:txBody>
      </p:sp>
    </p:spTree>
    <p:extLst>
      <p:ext uri="{BB962C8B-B14F-4D97-AF65-F5344CB8AC3E}">
        <p14:creationId xmlns:p14="http://schemas.microsoft.com/office/powerpoint/2010/main" val="2756639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Adab</a:t>
            </a:r>
            <a:endParaRPr lang="id-ID" dirty="0"/>
          </a:p>
        </p:txBody>
      </p:sp>
      <p:sp>
        <p:nvSpPr>
          <p:cNvPr id="3" name="Content Placeholder 2"/>
          <p:cNvSpPr>
            <a:spLocks noGrp="1"/>
          </p:cNvSpPr>
          <p:nvPr>
            <p:ph idx="1"/>
          </p:nvPr>
        </p:nvSpPr>
        <p:spPr/>
        <p:txBody>
          <a:bodyPr>
            <a:normAutofit/>
          </a:bodyPr>
          <a:lstStyle/>
          <a:p>
            <a:r>
              <a:rPr lang="id-ID" dirty="0"/>
              <a:t>Adab </a:t>
            </a:r>
            <a:r>
              <a:rPr lang="id-ID" dirty="0" smtClean="0"/>
              <a:t>dalam majelis atau rapat:</a:t>
            </a:r>
          </a:p>
          <a:p>
            <a:pPr lvl="1"/>
            <a:r>
              <a:rPr lang="id-ID" dirty="0" smtClean="0"/>
              <a:t>Hendaknya memenuhi undangan</a:t>
            </a:r>
          </a:p>
          <a:p>
            <a:pPr lvl="1"/>
            <a:r>
              <a:rPr lang="id-ID" dirty="0" smtClean="0"/>
              <a:t>Tidak terlambat datang</a:t>
            </a:r>
          </a:p>
          <a:p>
            <a:pPr lvl="1"/>
            <a:r>
              <a:rPr lang="id-ID" dirty="0" smtClean="0"/>
              <a:t>Bersikap rendah hati</a:t>
            </a:r>
          </a:p>
          <a:p>
            <a:pPr lvl="1"/>
            <a:r>
              <a:rPr lang="id-ID" dirty="0" smtClean="0"/>
              <a:t>Selesai dengan lapang dada</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44</a:t>
            </a:fld>
            <a:endParaRPr lang="id-ID"/>
          </a:p>
        </p:txBody>
      </p:sp>
    </p:spTree>
    <p:extLst>
      <p:ext uri="{BB962C8B-B14F-4D97-AF65-F5344CB8AC3E}">
        <p14:creationId xmlns:p14="http://schemas.microsoft.com/office/powerpoint/2010/main" val="1456219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Akhlak yang baik</a:t>
            </a:r>
            <a:endParaRPr lang="id-ID" dirty="0"/>
          </a:p>
        </p:txBody>
      </p:sp>
      <p:sp>
        <p:nvSpPr>
          <p:cNvPr id="3" name="Content Placeholder 2"/>
          <p:cNvSpPr>
            <a:spLocks noGrp="1"/>
          </p:cNvSpPr>
          <p:nvPr>
            <p:ph sz="half" idx="1"/>
          </p:nvPr>
        </p:nvSpPr>
        <p:spPr/>
        <p:txBody>
          <a:bodyPr/>
          <a:lstStyle/>
          <a:p>
            <a:r>
              <a:rPr lang="id-ID" dirty="0" smtClean="0"/>
              <a:t>Sabar dan tahan uji</a:t>
            </a:r>
          </a:p>
          <a:p>
            <a:r>
              <a:rPr lang="id-ID" dirty="0" smtClean="0"/>
              <a:t>Mengutamakan orang lain dan cinta kebaikan</a:t>
            </a:r>
          </a:p>
          <a:p>
            <a:r>
              <a:rPr lang="id-ID" dirty="0" smtClean="0"/>
              <a:t>Adil (pertengahan)</a:t>
            </a:r>
          </a:p>
          <a:p>
            <a:r>
              <a:rPr lang="id-ID" dirty="0" smtClean="0"/>
              <a:t>Malu</a:t>
            </a:r>
          </a:p>
          <a:p>
            <a:r>
              <a:rPr lang="id-ID" dirty="0" smtClean="0"/>
              <a:t>Jujur</a:t>
            </a:r>
          </a:p>
          <a:p>
            <a:r>
              <a:rPr lang="id-ID" dirty="0" smtClean="0"/>
              <a:t>Dermawan, murah hati (tidak hasad), rendah hati, tidak takabbur</a:t>
            </a:r>
          </a:p>
        </p:txBody>
      </p:sp>
      <p:sp>
        <p:nvSpPr>
          <p:cNvPr id="4" name="Content Placeholder 3"/>
          <p:cNvSpPr>
            <a:spLocks noGrp="1"/>
          </p:cNvSpPr>
          <p:nvPr>
            <p:ph sz="half" idx="2"/>
          </p:nvPr>
        </p:nvSpPr>
        <p:spPr/>
        <p:txBody>
          <a:bodyPr/>
          <a:lstStyle/>
          <a:p>
            <a:r>
              <a:rPr lang="id-ID" dirty="0" smtClean="0"/>
              <a:t>Bermuka manis</a:t>
            </a:r>
          </a:p>
          <a:p>
            <a:r>
              <a:rPr lang="id-ID" dirty="0" smtClean="0"/>
              <a:t>Menahan diri dari mengganggu orang lain</a:t>
            </a:r>
          </a:p>
          <a:p>
            <a:r>
              <a:rPr lang="id-ID" dirty="0" smtClean="0"/>
              <a:t>Sedikit bicara banyak amalnya</a:t>
            </a:r>
          </a:p>
          <a:p>
            <a:r>
              <a:rPr lang="id-ID" dirty="0" smtClean="0"/>
              <a:t>Berdedikasi</a:t>
            </a:r>
          </a:p>
          <a:p>
            <a:r>
              <a:rPr lang="id-ID" dirty="0" smtClean="0"/>
              <a:t>dll</a:t>
            </a:r>
            <a:endParaRPr lang="id-ID" dirty="0"/>
          </a:p>
        </p:txBody>
      </p:sp>
      <p:sp>
        <p:nvSpPr>
          <p:cNvPr id="5" name="Slide Number Placeholder 4"/>
          <p:cNvSpPr>
            <a:spLocks noGrp="1"/>
          </p:cNvSpPr>
          <p:nvPr>
            <p:ph type="sldNum" sz="quarter" idx="12"/>
          </p:nvPr>
        </p:nvSpPr>
        <p:spPr/>
        <p:txBody>
          <a:bodyPr/>
          <a:lstStyle/>
          <a:p>
            <a:fld id="{9472BF09-18F4-446B-8285-3EA501A26B88}" type="slidenum">
              <a:rPr lang="id-ID" smtClean="0"/>
              <a:pPr/>
              <a:t>45</a:t>
            </a:fld>
            <a:endParaRPr lang="id-ID"/>
          </a:p>
        </p:txBody>
      </p:sp>
    </p:spTree>
    <p:extLst>
      <p:ext uri="{BB962C8B-B14F-4D97-AF65-F5344CB8AC3E}">
        <p14:creationId xmlns:p14="http://schemas.microsoft.com/office/powerpoint/2010/main" val="1941321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Akhlak tercela</a:t>
            </a:r>
            <a:endParaRPr lang="id-ID" dirty="0"/>
          </a:p>
        </p:txBody>
      </p:sp>
      <p:sp>
        <p:nvSpPr>
          <p:cNvPr id="3" name="Content Placeholder 2"/>
          <p:cNvSpPr>
            <a:spLocks noGrp="1"/>
          </p:cNvSpPr>
          <p:nvPr>
            <p:ph sz="half" idx="1"/>
          </p:nvPr>
        </p:nvSpPr>
        <p:spPr/>
        <p:txBody>
          <a:bodyPr>
            <a:normAutofit/>
          </a:bodyPr>
          <a:lstStyle/>
          <a:p>
            <a:r>
              <a:rPr lang="id-ID" dirty="0" smtClean="0"/>
              <a:t>Kezhaliman</a:t>
            </a:r>
          </a:p>
          <a:p>
            <a:r>
              <a:rPr lang="id-ID" dirty="0" smtClean="0"/>
              <a:t>Ingkar janji</a:t>
            </a:r>
          </a:p>
          <a:p>
            <a:r>
              <a:rPr lang="id-ID" dirty="0" smtClean="0"/>
              <a:t>Putus asa </a:t>
            </a:r>
          </a:p>
          <a:p>
            <a:r>
              <a:rPr lang="id-ID" dirty="0" smtClean="0"/>
              <a:t>Tamak</a:t>
            </a:r>
          </a:p>
          <a:p>
            <a:r>
              <a:rPr lang="id-ID" dirty="0" smtClean="0"/>
              <a:t>Kasar</a:t>
            </a:r>
          </a:p>
          <a:p>
            <a:r>
              <a:rPr lang="id-ID" dirty="0" smtClean="0"/>
              <a:t>Kemarahan</a:t>
            </a:r>
          </a:p>
          <a:p>
            <a:endParaRPr lang="id-ID" dirty="0" smtClean="0"/>
          </a:p>
        </p:txBody>
      </p:sp>
      <p:sp>
        <p:nvSpPr>
          <p:cNvPr id="4" name="Content Placeholder 3"/>
          <p:cNvSpPr>
            <a:spLocks noGrp="1"/>
          </p:cNvSpPr>
          <p:nvPr>
            <p:ph sz="half" idx="2"/>
          </p:nvPr>
        </p:nvSpPr>
        <p:spPr/>
        <p:txBody>
          <a:bodyPr>
            <a:normAutofit/>
          </a:bodyPr>
          <a:lstStyle/>
          <a:p>
            <a:r>
              <a:rPr lang="id-ID" dirty="0"/>
              <a:t>Berkata kotor</a:t>
            </a:r>
          </a:p>
          <a:p>
            <a:r>
              <a:rPr lang="id-ID" dirty="0"/>
              <a:t>Iri dengki</a:t>
            </a:r>
          </a:p>
          <a:p>
            <a:r>
              <a:rPr lang="id-ID" dirty="0"/>
              <a:t>Menipu</a:t>
            </a:r>
          </a:p>
          <a:p>
            <a:r>
              <a:rPr lang="id-ID" dirty="0"/>
              <a:t>Riya’</a:t>
            </a:r>
          </a:p>
          <a:p>
            <a:r>
              <a:rPr lang="id-ID" dirty="0"/>
              <a:t>Berbangga diri</a:t>
            </a:r>
          </a:p>
          <a:p>
            <a:r>
              <a:rPr lang="id-ID" dirty="0"/>
              <a:t>Malas</a:t>
            </a:r>
          </a:p>
          <a:p>
            <a:endParaRPr lang="id-ID" dirty="0"/>
          </a:p>
        </p:txBody>
      </p:sp>
      <p:sp>
        <p:nvSpPr>
          <p:cNvPr id="5" name="Slide Number Placeholder 4"/>
          <p:cNvSpPr>
            <a:spLocks noGrp="1"/>
          </p:cNvSpPr>
          <p:nvPr>
            <p:ph type="sldNum" sz="quarter" idx="12"/>
          </p:nvPr>
        </p:nvSpPr>
        <p:spPr/>
        <p:txBody>
          <a:bodyPr/>
          <a:lstStyle/>
          <a:p>
            <a:fld id="{9472BF09-18F4-446B-8285-3EA501A26B88}" type="slidenum">
              <a:rPr lang="id-ID" smtClean="0"/>
              <a:pPr/>
              <a:t>46</a:t>
            </a:fld>
            <a:endParaRPr lang="id-ID"/>
          </a:p>
        </p:txBody>
      </p:sp>
    </p:spTree>
    <p:extLst>
      <p:ext uri="{BB962C8B-B14F-4D97-AF65-F5344CB8AC3E}">
        <p14:creationId xmlns:p14="http://schemas.microsoft.com/office/powerpoint/2010/main" val="200971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Implikasi Kode Etik dalam pelayanan Publik</a:t>
            </a:r>
          </a:p>
        </p:txBody>
      </p:sp>
      <p:sp>
        <p:nvSpPr>
          <p:cNvPr id="4" name="Text Placeholder 3"/>
          <p:cNvSpPr>
            <a:spLocks noGrp="1"/>
          </p:cNvSpPr>
          <p:nvPr>
            <p:ph type="body" idx="1"/>
          </p:nvPr>
        </p:nvSpPr>
        <p:spPr/>
        <p:txBody>
          <a:bodyPr/>
          <a:lstStyle/>
          <a:p>
            <a:endParaRPr lang="id-ID"/>
          </a:p>
        </p:txBody>
      </p:sp>
      <p:sp>
        <p:nvSpPr>
          <p:cNvPr id="3" name="Slide Number Placeholder 2"/>
          <p:cNvSpPr>
            <a:spLocks noGrp="1"/>
          </p:cNvSpPr>
          <p:nvPr>
            <p:ph type="sldNum" sz="quarter" idx="12"/>
          </p:nvPr>
        </p:nvSpPr>
        <p:spPr/>
        <p:txBody>
          <a:bodyPr/>
          <a:lstStyle/>
          <a:p>
            <a:fld id="{9472BF09-18F4-446B-8285-3EA501A26B88}" type="slidenum">
              <a:rPr lang="id-ID" smtClean="0"/>
              <a:pPr/>
              <a:t>47</a:t>
            </a:fld>
            <a:endParaRPr lang="id-ID"/>
          </a:p>
        </p:txBody>
      </p:sp>
    </p:spTree>
    <p:extLst>
      <p:ext uri="{BB962C8B-B14F-4D97-AF65-F5344CB8AC3E}">
        <p14:creationId xmlns:p14="http://schemas.microsoft.com/office/powerpoint/2010/main" val="42382891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Aktualisasi Etika Aparatur Sipil Negara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6330614"/>
              </p:ext>
            </p:extLst>
          </p:nvPr>
        </p:nvGraphicFramePr>
        <p:xfrm>
          <a:off x="152516" y="2052638"/>
          <a:ext cx="8762770" cy="457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1072440" y="3033720"/>
              <a:ext cx="2229840" cy="42840"/>
            </p14:xfrm>
          </p:contentPart>
        </mc:Choice>
        <mc:Fallback xmlns="">
          <p:pic>
            <p:nvPicPr>
              <p:cNvPr id="3" name="Ink 2"/>
              <p:cNvPicPr/>
              <p:nvPr/>
            </p:nvPicPr>
            <p:blipFill>
              <a:blip r:embed="rId8"/>
              <a:stretch>
                <a:fillRect/>
              </a:stretch>
            </p:blipFill>
            <p:spPr>
              <a:xfrm>
                <a:off x="1056600" y="2970360"/>
                <a:ext cx="2261520" cy="169560"/>
              </a:xfrm>
              <a:prstGeom prst="rect">
                <a:avLst/>
              </a:prstGeom>
            </p:spPr>
          </p:pic>
        </mc:Fallback>
      </mc:AlternateContent>
      <p:sp>
        <p:nvSpPr>
          <p:cNvPr id="5" name="Slide Number Placeholder 4"/>
          <p:cNvSpPr>
            <a:spLocks noGrp="1"/>
          </p:cNvSpPr>
          <p:nvPr>
            <p:ph type="sldNum" sz="quarter" idx="12"/>
          </p:nvPr>
        </p:nvSpPr>
        <p:spPr/>
        <p:txBody>
          <a:bodyPr/>
          <a:lstStyle/>
          <a:p>
            <a:fld id="{6113E31D-E2AB-40D1-8B51-AFA5AFEF393A}" type="slidenum">
              <a:rPr lang="en-US" smtClean="0">
                <a:solidFill>
                  <a:prstClr val="black">
                    <a:tint val="75000"/>
                  </a:prstClr>
                </a:solidFill>
              </a:rPr>
              <a:pPr/>
              <a:t>48</a:t>
            </a:fld>
            <a:endParaRPr lang="en-US" dirty="0">
              <a:solidFill>
                <a:prstClr val="black">
                  <a:tint val="75000"/>
                </a:prstClr>
              </a:solidFill>
            </a:endParaRPr>
          </a:p>
        </p:txBody>
      </p:sp>
    </p:spTree>
    <p:extLst>
      <p:ext uri="{BB962C8B-B14F-4D97-AF65-F5344CB8AC3E}">
        <p14:creationId xmlns:p14="http://schemas.microsoft.com/office/powerpoint/2010/main" val="1735414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Aktualisasi Etika Aparatur Sipil Negara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5291833"/>
              </p:ext>
            </p:extLst>
          </p:nvPr>
        </p:nvGraphicFramePr>
        <p:xfrm>
          <a:off x="152516" y="2052638"/>
          <a:ext cx="8762770" cy="457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49</a:t>
            </a:fld>
            <a:endParaRPr lang="en-US" dirty="0">
              <a:solidFill>
                <a:prstClr val="black">
                  <a:tint val="75000"/>
                </a:prstClr>
              </a:solidFill>
            </a:endParaRPr>
          </a:p>
        </p:txBody>
      </p:sp>
    </p:spTree>
    <p:extLst>
      <p:ext uri="{BB962C8B-B14F-4D97-AF65-F5344CB8AC3E}">
        <p14:creationId xmlns:p14="http://schemas.microsoft.com/office/powerpoint/2010/main" val="2956081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b="1" dirty="0">
                <a:ln w="22225">
                  <a:solidFill>
                    <a:schemeClr val="accent2"/>
                  </a:solidFill>
                  <a:prstDash val="solid"/>
                </a:ln>
                <a:solidFill>
                  <a:schemeClr val="accent2">
                    <a:lumMod val="40000"/>
                    <a:lumOff val="60000"/>
                  </a:schemeClr>
                </a:solidFill>
              </a:rPr>
              <a:t>LATAR BELAKANG</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2548308"/>
              </p:ext>
            </p:extLst>
          </p:nvPr>
        </p:nvGraphicFramePr>
        <p:xfrm>
          <a:off x="827088" y="2052638"/>
          <a:ext cx="7631010" cy="4348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2646101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a:t>Diskusi </a:t>
            </a:r>
            <a:r>
              <a:rPr lang="id-ID" sz="5400"/>
              <a:t>Kelompok </a:t>
            </a:r>
            <a:r>
              <a:rPr lang="id-ID" sz="5400" smtClean="0"/>
              <a:t> </a:t>
            </a:r>
            <a:endParaRPr lang="en-US" sz="5400" dirty="0"/>
          </a:p>
        </p:txBody>
      </p:sp>
      <p:sp>
        <p:nvSpPr>
          <p:cNvPr id="3" name="Content Placeholder 2"/>
          <p:cNvSpPr>
            <a:spLocks noGrp="1"/>
          </p:cNvSpPr>
          <p:nvPr>
            <p:ph idx="1"/>
          </p:nvPr>
        </p:nvSpPr>
        <p:spPr/>
        <p:txBody>
          <a:bodyPr>
            <a:normAutofit/>
          </a:bodyPr>
          <a:lstStyle/>
          <a:p>
            <a:r>
              <a:rPr lang="id-ID" sz="2800" dirty="0"/>
              <a:t>Ceritakan kasus tersebut dalam bentuk PPT</a:t>
            </a:r>
          </a:p>
          <a:p>
            <a:r>
              <a:rPr lang="id-ID" sz="2800" dirty="0"/>
              <a:t>Bagaimana perilaku para aktor dalam kasus tersebut?</a:t>
            </a:r>
          </a:p>
          <a:p>
            <a:r>
              <a:rPr lang="id-ID" sz="2800" dirty="0"/>
              <a:t>Perilaku yang mana yang sejalan dengan dengan nilai-nilai etika?</a:t>
            </a:r>
          </a:p>
          <a:p>
            <a:r>
              <a:rPr lang="id-ID" sz="2800" dirty="0"/>
              <a:t>Perilaku yang mana yang harus dihindari?</a:t>
            </a:r>
          </a:p>
          <a:p>
            <a:r>
              <a:rPr lang="id-ID" sz="2800" dirty="0"/>
              <a:t>Berikan </a:t>
            </a:r>
            <a:r>
              <a:rPr lang="id-ID" sz="2800" dirty="0" smtClean="0"/>
              <a:t>contoh penerapan etika yang baik dan yang tidak baik</a:t>
            </a:r>
            <a:endParaRPr lang="en-US" sz="2800" dirty="0"/>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50</a:t>
            </a:fld>
            <a:endParaRPr lang="en-US" dirty="0">
              <a:solidFill>
                <a:prstClr val="black">
                  <a:tint val="75000"/>
                </a:prstClr>
              </a:solidFill>
            </a:endParaRPr>
          </a:p>
        </p:txBody>
      </p:sp>
    </p:spTree>
    <p:extLst>
      <p:ext uri="{BB962C8B-B14F-4D97-AF65-F5344CB8AC3E}">
        <p14:creationId xmlns:p14="http://schemas.microsoft.com/office/powerpoint/2010/main" val="29087912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3"/>
          <p:cNvSpPr>
            <a:spLocks noChangeArrowheads="1" noChangeShapeType="1"/>
          </p:cNvSpPr>
          <p:nvPr/>
        </p:nvSpPr>
        <p:spPr bwMode="auto">
          <a:xfrm>
            <a:off x="3581400" y="2819400"/>
            <a:ext cx="4724400" cy="762000"/>
          </a:xfrm>
          <a:prstGeom prst="rect">
            <a:avLst/>
          </a:prstGeom>
        </p:spPr>
        <p:txBody>
          <a:bodyPr wrap="none" fromWordArt="1">
            <a:prstTxWarp prst="textDeflate">
              <a:avLst>
                <a:gd name="adj" fmla="val 0"/>
              </a:avLst>
            </a:prstTxWarp>
          </a:bodyPr>
          <a:lstStyle/>
          <a:p>
            <a:pPr algn="ctr"/>
            <a:r>
              <a:rPr lang="id-ID"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panose="020B0604030504040204" pitchFamily="34" charset="0"/>
                <a:ea typeface="Verdana" panose="020B0604030504040204" pitchFamily="34" charset="0"/>
                <a:cs typeface="Verdana" panose="020B0604030504040204" pitchFamily="34" charset="0"/>
              </a:rPr>
              <a:t>Thank You !</a:t>
            </a:r>
          </a:p>
        </p:txBody>
      </p:sp>
      <p:sp>
        <p:nvSpPr>
          <p:cNvPr id="2" name="Subtitle 1"/>
          <p:cNvSpPr>
            <a:spLocks noGrp="1"/>
          </p:cNvSpPr>
          <p:nvPr>
            <p:ph type="subTitle" idx="1"/>
          </p:nvPr>
        </p:nvSpPr>
        <p:spPr/>
        <p:txBody>
          <a:bodyPr rtlCol="0"/>
          <a:lstStyle/>
          <a:p>
            <a:pPr eaLnBrk="1" fontAlgn="auto" hangingPunct="1">
              <a:spcAft>
                <a:spcPts val="0"/>
              </a:spcAft>
              <a:defRPr/>
            </a:pPr>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solidFill>
                  <a:prstClr val="black">
                    <a:tint val="75000"/>
                  </a:prstClr>
                </a:solidFill>
              </a:rPr>
              <a:pPr/>
              <a:t>51</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14546" y="609600"/>
            <a:ext cx="6243654" cy="604822"/>
          </a:xfrm>
        </p:spPr>
        <p:txBody>
          <a:bodyPr>
            <a:normAutofit fontScale="90000"/>
          </a:bodyPr>
          <a:lstStyle/>
          <a:p>
            <a:pPr>
              <a:defRPr/>
            </a:pPr>
            <a:r>
              <a:rPr lang="en-US" sz="4000" dirty="0" err="1" smtClean="0">
                <a:solidFill>
                  <a:schemeClr val="accent1">
                    <a:lumMod val="75000"/>
                  </a:schemeClr>
                </a:solidFill>
              </a:rPr>
              <a:t>Apa</a:t>
            </a:r>
            <a:r>
              <a:rPr lang="en-US" sz="4000" dirty="0" smtClean="0">
                <a:solidFill>
                  <a:schemeClr val="accent1">
                    <a:lumMod val="75000"/>
                  </a:schemeClr>
                </a:solidFill>
              </a:rPr>
              <a:t> </a:t>
            </a:r>
            <a:r>
              <a:rPr lang="en-US" sz="4000" dirty="0" err="1" smtClean="0">
                <a:solidFill>
                  <a:schemeClr val="accent1">
                    <a:lumMod val="75000"/>
                  </a:schemeClr>
                </a:solidFill>
              </a:rPr>
              <a:t>itu</a:t>
            </a:r>
            <a:r>
              <a:rPr lang="en-US" sz="4000" dirty="0" smtClean="0">
                <a:solidFill>
                  <a:schemeClr val="accent1">
                    <a:lumMod val="75000"/>
                  </a:schemeClr>
                </a:solidFill>
              </a:rPr>
              <a:t> </a:t>
            </a:r>
            <a:r>
              <a:rPr lang="en-US" sz="4000" dirty="0" err="1" smtClean="0">
                <a:solidFill>
                  <a:schemeClr val="accent1">
                    <a:lumMod val="75000"/>
                  </a:schemeClr>
                </a:solidFill>
              </a:rPr>
              <a:t>Etika</a:t>
            </a:r>
            <a:r>
              <a:rPr lang="en-US" sz="4000" dirty="0" smtClean="0">
                <a:solidFill>
                  <a:schemeClr val="accent1">
                    <a:lumMod val="75000"/>
                  </a:schemeClr>
                </a:solidFill>
              </a:rPr>
              <a:t>…???</a:t>
            </a:r>
            <a:endParaRPr lang="en-US" sz="2400" dirty="0">
              <a:solidFill>
                <a:schemeClr val="accent1">
                  <a:lumMod val="75000"/>
                </a:schemeClr>
              </a:solidFill>
            </a:endParaRPr>
          </a:p>
        </p:txBody>
      </p:sp>
      <p:grpSp>
        <p:nvGrpSpPr>
          <p:cNvPr id="2" name="Group 3"/>
          <p:cNvGrpSpPr>
            <a:grpSpLocks/>
          </p:cNvGrpSpPr>
          <p:nvPr/>
        </p:nvGrpSpPr>
        <p:grpSpPr bwMode="auto">
          <a:xfrm>
            <a:off x="1143000" y="1984375"/>
            <a:ext cx="2170113" cy="4035425"/>
            <a:chOff x="720" y="1296"/>
            <a:chExt cx="1367" cy="2542"/>
          </a:xfrm>
        </p:grpSpPr>
        <p:sp>
          <p:nvSpPr>
            <p:cNvPr id="1540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7" name="AutoShape 5"/>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9"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1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1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b="1" smtClean="0">
                  <a:solidFill>
                    <a:prstClr val="black"/>
                  </a:solidFill>
                </a:rPr>
                <a:t>ETIKA</a:t>
              </a:r>
            </a:p>
          </p:txBody>
        </p:sp>
        <p:grpSp>
          <p:nvGrpSpPr>
            <p:cNvPr id="15412" name="Group 10"/>
            <p:cNvGrpSpPr>
              <a:grpSpLocks/>
            </p:cNvGrpSpPr>
            <p:nvPr/>
          </p:nvGrpSpPr>
          <p:grpSpPr bwMode="auto">
            <a:xfrm>
              <a:off x="1189" y="1296"/>
              <a:ext cx="405" cy="405"/>
              <a:chOff x="1289" y="582"/>
              <a:chExt cx="668" cy="668"/>
            </a:xfrm>
          </p:grpSpPr>
          <p:sp>
            <p:nvSpPr>
              <p:cNvPr id="15415" name="Oval 11"/>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16"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18"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19"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grpSp>
        <p:sp>
          <p:nvSpPr>
            <p:cNvPr id="15413" name="Text Box 16"/>
            <p:cNvSpPr txBox="1">
              <a:spLocks noChangeArrowheads="1"/>
            </p:cNvSpPr>
            <p:nvPr/>
          </p:nvSpPr>
          <p:spPr bwMode="gray">
            <a:xfrm>
              <a:off x="1276"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400" smtClean="0">
                  <a:solidFill>
                    <a:srgbClr val="000000"/>
                  </a:solidFill>
                </a:rPr>
                <a:t>1</a:t>
              </a:r>
              <a:endParaRPr lang="en-US" altLang="id-ID" smtClean="0">
                <a:solidFill>
                  <a:prstClr val="black"/>
                </a:solidFill>
              </a:endParaRPr>
            </a:p>
          </p:txBody>
        </p:sp>
        <p:sp>
          <p:nvSpPr>
            <p:cNvPr id="15414" name="Text Box 17"/>
            <p:cNvSpPr txBox="1">
              <a:spLocks noChangeArrowheads="1"/>
            </p:cNvSpPr>
            <p:nvPr/>
          </p:nvSpPr>
          <p:spPr bwMode="gray">
            <a:xfrm>
              <a:off x="768" y="1776"/>
              <a:ext cx="129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id-ID" sz="2000" b="1" smtClean="0">
                  <a:solidFill>
                    <a:srgbClr val="040000"/>
                  </a:solidFill>
                </a:rPr>
                <a:t>Ilmu</a:t>
              </a:r>
              <a:r>
                <a:rPr lang="en-US" altLang="id-ID" sz="2000" smtClean="0">
                  <a:solidFill>
                    <a:srgbClr val="FFFF00"/>
                  </a:solidFill>
                </a:rPr>
                <a:t> tentang apa yang baik dan apa yang buruk dan tentang hak dan kewajiban moral (akhlak)</a:t>
              </a:r>
            </a:p>
          </p:txBody>
        </p:sp>
      </p:grpSp>
      <p:grpSp>
        <p:nvGrpSpPr>
          <p:cNvPr id="4" name="Group 18"/>
          <p:cNvGrpSpPr>
            <a:grpSpLocks/>
          </p:cNvGrpSpPr>
          <p:nvPr/>
        </p:nvGrpSpPr>
        <p:grpSpPr bwMode="auto">
          <a:xfrm>
            <a:off x="3505200" y="1984375"/>
            <a:ext cx="2166938" cy="4035425"/>
            <a:chOff x="2208" y="1296"/>
            <a:chExt cx="1365" cy="2542"/>
          </a:xfrm>
        </p:grpSpPr>
        <p:sp>
          <p:nvSpPr>
            <p:cNvPr id="1539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4" name="AutoShape 20"/>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6"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7" name="Oval 23"/>
            <p:cNvSpPr>
              <a:spLocks noChangeArrowheads="1"/>
            </p:cNvSpPr>
            <p:nvPr/>
          </p:nvSpPr>
          <p:spPr bwMode="gray">
            <a:xfrm>
              <a:off x="2677" y="1296"/>
              <a:ext cx="405" cy="40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8"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0"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1"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2" name="Text Box 28"/>
            <p:cNvSpPr txBox="1">
              <a:spLocks noChangeArrowheads="1"/>
            </p:cNvSpPr>
            <p:nvPr/>
          </p:nvSpPr>
          <p:spPr bwMode="gray">
            <a:xfrm>
              <a:off x="2764"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400" smtClean="0">
                  <a:solidFill>
                    <a:srgbClr val="000000"/>
                  </a:solidFill>
                </a:rPr>
                <a:t>2</a:t>
              </a:r>
              <a:endParaRPr lang="en-US" altLang="id-ID" smtClean="0">
                <a:solidFill>
                  <a:prstClr val="black"/>
                </a:solidFill>
              </a:endParaRPr>
            </a:p>
          </p:txBody>
        </p:sp>
        <p:sp>
          <p:nvSpPr>
            <p:cNvPr id="62493" name="Text Box 29"/>
            <p:cNvSpPr txBox="1">
              <a:spLocks noChangeArrowheads="1"/>
            </p:cNvSpPr>
            <p:nvPr/>
          </p:nvSpPr>
          <p:spPr bwMode="gray">
            <a:xfrm>
              <a:off x="2256" y="1776"/>
              <a:ext cx="1296" cy="834"/>
            </a:xfrm>
            <a:prstGeom prst="rect">
              <a:avLst/>
            </a:prstGeom>
            <a:noFill/>
            <a:ln w="9525" algn="ctr">
              <a:noFill/>
              <a:miter lim="800000"/>
              <a:headEnd/>
              <a:tailEnd/>
            </a:ln>
            <a:effectLst/>
          </p:spPr>
          <p:txBody>
            <a:bodyPr>
              <a:spAutoFit/>
            </a:bodyPr>
            <a:lstStyle/>
            <a:p>
              <a:pPr defTabSz="890588" eaLnBrk="1" hangingPunct="1">
                <a:defRPr/>
              </a:pPr>
              <a:r>
                <a:rPr lang="en-US" sz="2000" b="1" dirty="0">
                  <a:solidFill>
                    <a:srgbClr val="39639D">
                      <a:lumMod val="60000"/>
                      <a:lumOff val="40000"/>
                    </a:srgbClr>
                  </a:solidFill>
                  <a:cs typeface="Arial" panose="020B0604020202020204" pitchFamily="34" charset="0"/>
                </a:rPr>
                <a:t>Kumpulan </a:t>
              </a:r>
              <a:r>
                <a:rPr lang="en-US" sz="2000" b="1" dirty="0" err="1">
                  <a:solidFill>
                    <a:srgbClr val="39639D">
                      <a:lumMod val="60000"/>
                      <a:lumOff val="40000"/>
                    </a:srgbClr>
                  </a:solidFill>
                  <a:cs typeface="Arial" panose="020B0604020202020204" pitchFamily="34" charset="0"/>
                </a:rPr>
                <a:t>asas</a:t>
              </a:r>
              <a:r>
                <a:rPr lang="en-US" sz="2000" dirty="0">
                  <a:solidFill>
                    <a:srgbClr val="C00000"/>
                  </a:solidFill>
                  <a:cs typeface="Arial" panose="020B0604020202020204" pitchFamily="34" charset="0"/>
                </a:rPr>
                <a:t> </a:t>
              </a:r>
              <a:r>
                <a:rPr lang="en-US" sz="2000" dirty="0" err="1">
                  <a:solidFill>
                    <a:srgbClr val="C00000"/>
                  </a:solidFill>
                  <a:cs typeface="Arial" panose="020B0604020202020204" pitchFamily="34" charset="0"/>
                </a:rPr>
                <a:t>atau</a:t>
              </a:r>
              <a:r>
                <a:rPr lang="en-US" sz="2000" dirty="0">
                  <a:solidFill>
                    <a:srgbClr val="C00000"/>
                  </a:solidFill>
                  <a:cs typeface="Arial" panose="020B0604020202020204" pitchFamily="34" charset="0"/>
                </a:rPr>
                <a:t> </a:t>
              </a:r>
              <a:r>
                <a:rPr lang="en-US" sz="2000" dirty="0" err="1">
                  <a:solidFill>
                    <a:srgbClr val="C00000"/>
                  </a:solidFill>
                  <a:cs typeface="Arial" panose="020B0604020202020204" pitchFamily="34" charset="0"/>
                </a:rPr>
                <a:t>nilai</a:t>
              </a:r>
              <a:r>
                <a:rPr lang="en-US" sz="2000" dirty="0">
                  <a:solidFill>
                    <a:srgbClr val="C00000"/>
                  </a:solidFill>
                  <a:cs typeface="Arial" panose="020B0604020202020204" pitchFamily="34" charset="0"/>
                </a:rPr>
                <a:t> yang </a:t>
              </a:r>
              <a:r>
                <a:rPr lang="en-US" sz="2000" dirty="0" err="1">
                  <a:solidFill>
                    <a:srgbClr val="C00000"/>
                  </a:solidFill>
                  <a:cs typeface="Arial" panose="020B0604020202020204" pitchFamily="34" charset="0"/>
                </a:rPr>
                <a:t>berkenaan</a:t>
              </a:r>
              <a:r>
                <a:rPr lang="en-US" sz="2000" dirty="0">
                  <a:solidFill>
                    <a:srgbClr val="C00000"/>
                  </a:solidFill>
                  <a:cs typeface="Arial" panose="020B0604020202020204" pitchFamily="34" charset="0"/>
                </a:rPr>
                <a:t> </a:t>
              </a:r>
              <a:r>
                <a:rPr lang="en-US" sz="2000" dirty="0" err="1">
                  <a:solidFill>
                    <a:srgbClr val="C00000"/>
                  </a:solidFill>
                  <a:cs typeface="Arial" panose="020B0604020202020204" pitchFamily="34" charset="0"/>
                </a:rPr>
                <a:t>dengan</a:t>
              </a:r>
              <a:r>
                <a:rPr lang="en-US" sz="2000" dirty="0">
                  <a:solidFill>
                    <a:srgbClr val="C00000"/>
                  </a:solidFill>
                  <a:cs typeface="Arial" panose="020B0604020202020204" pitchFamily="34" charset="0"/>
                </a:rPr>
                <a:t> </a:t>
              </a:r>
              <a:r>
                <a:rPr lang="en-US" sz="2000" dirty="0" err="1">
                  <a:solidFill>
                    <a:srgbClr val="C00000"/>
                  </a:solidFill>
                  <a:cs typeface="Arial" panose="020B0604020202020204" pitchFamily="34" charset="0"/>
                </a:rPr>
                <a:t>akhlak</a:t>
              </a:r>
              <a:endParaRPr lang="en-US" sz="2000" dirty="0">
                <a:solidFill>
                  <a:srgbClr val="C00000"/>
                </a:solidFill>
                <a:cs typeface="Arial" panose="020B0604020202020204" pitchFamily="34" charset="0"/>
              </a:endParaRPr>
            </a:p>
          </p:txBody>
        </p:sp>
        <p:sp>
          <p:nvSpPr>
            <p:cNvPr id="1540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40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grpSp>
      <p:grpSp>
        <p:nvGrpSpPr>
          <p:cNvPr id="5" name="Group 32"/>
          <p:cNvGrpSpPr>
            <a:grpSpLocks/>
          </p:cNvGrpSpPr>
          <p:nvPr/>
        </p:nvGrpSpPr>
        <p:grpSpPr bwMode="auto">
          <a:xfrm>
            <a:off x="5861050" y="1984375"/>
            <a:ext cx="2170113" cy="4035425"/>
            <a:chOff x="3692" y="1296"/>
            <a:chExt cx="1367" cy="2542"/>
          </a:xfrm>
        </p:grpSpPr>
        <p:sp>
          <p:nvSpPr>
            <p:cNvPr id="1537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80" name="AutoShape 34"/>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81"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82"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grpSp>
          <p:nvGrpSpPr>
            <p:cNvPr id="15383" name="Group 37"/>
            <p:cNvGrpSpPr>
              <a:grpSpLocks/>
            </p:cNvGrpSpPr>
            <p:nvPr/>
          </p:nvGrpSpPr>
          <p:grpSpPr bwMode="auto">
            <a:xfrm>
              <a:off x="4165" y="1296"/>
              <a:ext cx="405" cy="405"/>
              <a:chOff x="1289" y="582"/>
              <a:chExt cx="668" cy="668"/>
            </a:xfrm>
          </p:grpSpPr>
          <p:sp>
            <p:nvSpPr>
              <p:cNvPr id="15388" name="Oval 38"/>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89"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0"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1"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92"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grpSp>
        <p:sp>
          <p:nvSpPr>
            <p:cNvPr id="15384" name="Text Box 43"/>
            <p:cNvSpPr txBox="1">
              <a:spLocks noChangeArrowheads="1"/>
            </p:cNvSpPr>
            <p:nvPr/>
          </p:nvSpPr>
          <p:spPr bwMode="gray">
            <a:xfrm>
              <a:off x="4252"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400" smtClean="0">
                  <a:solidFill>
                    <a:srgbClr val="000000"/>
                  </a:solidFill>
                </a:rPr>
                <a:t>3</a:t>
              </a:r>
              <a:endParaRPr lang="en-US" altLang="id-ID" smtClean="0">
                <a:solidFill>
                  <a:prstClr val="black"/>
                </a:solidFill>
              </a:endParaRPr>
            </a:p>
          </p:txBody>
        </p:sp>
        <p:sp>
          <p:nvSpPr>
            <p:cNvPr id="15385" name="Text Box 44"/>
            <p:cNvSpPr txBox="1">
              <a:spLocks noChangeArrowheads="1"/>
            </p:cNvSpPr>
            <p:nvPr/>
          </p:nvSpPr>
          <p:spPr bwMode="gray">
            <a:xfrm>
              <a:off x="3744" y="1776"/>
              <a:ext cx="1296"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id-ID" sz="2000" b="1" smtClean="0">
                  <a:solidFill>
                    <a:srgbClr val="FF0000"/>
                  </a:solidFill>
                </a:rPr>
                <a:t>Nilai </a:t>
              </a:r>
              <a:r>
                <a:rPr lang="en-US" altLang="id-ID" sz="2000" smtClean="0">
                  <a:solidFill>
                    <a:prstClr val="black"/>
                  </a:solidFill>
                </a:rPr>
                <a:t>mengenai benar dan salah yang dianut suatu golongan atau masyarakat</a:t>
              </a:r>
            </a:p>
          </p:txBody>
        </p:sp>
        <p:sp>
          <p:nvSpPr>
            <p:cNvPr id="15386"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5387"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grpSp>
      <p:pic>
        <p:nvPicPr>
          <p:cNvPr id="47" name="Picture 46" descr="Libya Pasca-Qadafi Gunakan Alquran Sebagai Sumber Undang-Undang"/>
          <p:cNvPicPr>
            <a:picLocks noChangeAspect="1" noChangeArrowheads="1"/>
          </p:cNvPicPr>
          <p:nvPr/>
        </p:nvPicPr>
        <p:blipFill>
          <a:blip r:embed="rId4" cstate="print"/>
          <a:srcRect/>
          <a:stretch>
            <a:fillRect/>
          </a:stretch>
        </p:blipFill>
        <p:spPr bwMode="auto">
          <a:xfrm>
            <a:off x="214282" y="571480"/>
            <a:ext cx="1928826" cy="1289178"/>
          </a:xfrm>
          <a:prstGeom prst="rect">
            <a:avLst/>
          </a:prstGeom>
          <a:noFill/>
          <a:scene3d>
            <a:camera prst="perspectiveContrastingLeftFacing"/>
            <a:lightRig rig="threePt" dir="t"/>
          </a:scene3d>
          <a:sp3d>
            <a:bevelT w="152400" h="50800" prst="softRound"/>
          </a:sp3d>
        </p:spPr>
      </p:pic>
      <p:sp>
        <p:nvSpPr>
          <p:cNvPr id="48" name="Rectangle 2"/>
          <p:cNvSpPr txBox="1">
            <a:spLocks noChangeArrowheads="1"/>
          </p:cNvSpPr>
          <p:nvPr/>
        </p:nvSpPr>
        <p:spPr bwMode="auto">
          <a:xfrm>
            <a:off x="1785938" y="1285875"/>
            <a:ext cx="6243637" cy="604838"/>
          </a:xfrm>
          <a:prstGeom prst="rect">
            <a:avLst/>
          </a:prstGeom>
          <a:noFill/>
          <a:ln w="9525">
            <a:noFill/>
            <a:miter lim="800000"/>
            <a:headEnd/>
            <a:tailEnd/>
          </a:ln>
        </p:spPr>
        <p:txBody>
          <a:bodyPr anchor="ctr"/>
          <a:lstStyle/>
          <a:p>
            <a:pPr algn="ctr">
              <a:defRPr/>
            </a:pPr>
            <a:r>
              <a:rPr lang="en-US" sz="2800" b="1" kern="0" dirty="0" err="1">
                <a:solidFill>
                  <a:prstClr val="white">
                    <a:lumMod val="50000"/>
                  </a:prstClr>
                </a:solidFill>
                <a:latin typeface="Lucida Sans Unicode"/>
                <a:cs typeface="Arial" panose="020B0604020202020204" pitchFamily="34" charset="0"/>
              </a:rPr>
              <a:t>Menurut</a:t>
            </a:r>
            <a:r>
              <a:rPr lang="en-US" sz="2800" b="1" kern="0" dirty="0">
                <a:solidFill>
                  <a:prstClr val="white">
                    <a:lumMod val="50000"/>
                  </a:prstClr>
                </a:solidFill>
                <a:latin typeface="Lucida Sans Unicode"/>
                <a:cs typeface="Arial" panose="020B0604020202020204" pitchFamily="34" charset="0"/>
              </a:rPr>
              <a:t> </a:t>
            </a:r>
            <a:r>
              <a:rPr lang="en-US" sz="2800" b="1" kern="0" dirty="0" err="1">
                <a:solidFill>
                  <a:prstClr val="white">
                    <a:lumMod val="50000"/>
                  </a:prstClr>
                </a:solidFill>
                <a:latin typeface="Lucida Sans Unicode"/>
                <a:cs typeface="Arial" panose="020B0604020202020204" pitchFamily="34" charset="0"/>
              </a:rPr>
              <a:t>Bertens</a:t>
            </a:r>
            <a:r>
              <a:rPr lang="en-US" sz="2800" b="1" kern="0" dirty="0">
                <a:solidFill>
                  <a:prstClr val="white">
                    <a:lumMod val="50000"/>
                  </a:prstClr>
                </a:solidFill>
                <a:latin typeface="Lucida Sans Unicode"/>
                <a:cs typeface="Arial" panose="020B0604020202020204" pitchFamily="34" charset="0"/>
              </a:rPr>
              <a:t> (2000):</a:t>
            </a:r>
          </a:p>
        </p:txBody>
      </p:sp>
      <p:sp>
        <p:nvSpPr>
          <p:cNvPr id="50" name="AutoShape 9"/>
          <p:cNvSpPr>
            <a:spLocks noChangeArrowheads="1"/>
          </p:cNvSpPr>
          <p:nvPr/>
        </p:nvSpPr>
        <p:spPr bwMode="gray">
          <a:xfrm>
            <a:off x="3571875" y="5214938"/>
            <a:ext cx="2070100" cy="773112"/>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b="1" smtClean="0">
                <a:solidFill>
                  <a:prstClr val="black"/>
                </a:solidFill>
              </a:rPr>
              <a:t>ETIKA</a:t>
            </a:r>
          </a:p>
        </p:txBody>
      </p:sp>
      <p:sp>
        <p:nvSpPr>
          <p:cNvPr id="51" name="AutoShape 9"/>
          <p:cNvSpPr>
            <a:spLocks noChangeArrowheads="1"/>
          </p:cNvSpPr>
          <p:nvPr/>
        </p:nvSpPr>
        <p:spPr bwMode="gray">
          <a:xfrm>
            <a:off x="5929313" y="5143500"/>
            <a:ext cx="2070100" cy="773113"/>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b="1" smtClean="0">
                <a:solidFill>
                  <a:prstClr val="black"/>
                </a:solidFill>
              </a:rPr>
              <a:t>ETIKA</a:t>
            </a:r>
          </a:p>
        </p:txBody>
      </p:sp>
      <p:sp>
        <p:nvSpPr>
          <p:cNvPr id="52" name="Up Arrow 51"/>
          <p:cNvSpPr/>
          <p:nvPr/>
        </p:nvSpPr>
        <p:spPr>
          <a:xfrm>
            <a:off x="1714480" y="4929198"/>
            <a:ext cx="1000132" cy="428628"/>
          </a:xfrm>
          <a:prstGeom prst="upArrow">
            <a:avLst/>
          </a:prstGeom>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3" name="Up Arrow 52"/>
          <p:cNvSpPr/>
          <p:nvPr/>
        </p:nvSpPr>
        <p:spPr>
          <a:xfrm>
            <a:off x="4000496" y="4929198"/>
            <a:ext cx="1000132" cy="428628"/>
          </a:xfrm>
          <a:prstGeom prst="upArrow">
            <a:avLst/>
          </a:prstGeom>
          <a:solidFill>
            <a:schemeClr val="tx1">
              <a:lumMod val="40000"/>
              <a:lumOff val="6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4" name="Up Arrow 53"/>
          <p:cNvSpPr/>
          <p:nvPr/>
        </p:nvSpPr>
        <p:spPr>
          <a:xfrm>
            <a:off x="6500826" y="4929198"/>
            <a:ext cx="1000132" cy="428628"/>
          </a:xfrm>
          <a:prstGeom prst="upArrow">
            <a:avLst/>
          </a:prstGeom>
          <a:solidFill>
            <a:srgbClr val="00B0F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3" name="Slide Number Placeholder 2"/>
          <p:cNvSpPr>
            <a:spLocks noGrp="1"/>
          </p:cNvSpPr>
          <p:nvPr>
            <p:ph type="sldNum" sz="quarter" idx="12"/>
          </p:nvPr>
        </p:nvSpPr>
        <p:spPr/>
        <p:txBody>
          <a:bodyPr/>
          <a:lstStyle/>
          <a:p>
            <a:fld id="{2CBF37F3-2EA9-4370-8DB9-A1D60D4A1C95}" type="slidenum">
              <a:rPr lang="en-US" altLang="id-ID" smtClean="0">
                <a:solidFill>
                  <a:prstClr val="black"/>
                </a:solidFill>
              </a:rPr>
              <a:pPr/>
              <a:t>6</a:t>
            </a:fld>
            <a:endParaRPr lang="en-US" altLang="id-ID">
              <a:solidFill>
                <a:prstClr val="black"/>
              </a:solidFill>
            </a:endParaRPr>
          </a:p>
        </p:txBody>
      </p:sp>
    </p:spTree>
    <p:custDataLst>
      <p:tags r:id="rId1"/>
    </p:custDataLst>
    <p:extLst>
      <p:ext uri="{BB962C8B-B14F-4D97-AF65-F5344CB8AC3E}">
        <p14:creationId xmlns:p14="http://schemas.microsoft.com/office/powerpoint/2010/main" val="39943208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amond(in)">
                                      <p:cBhvr>
                                        <p:cTn id="20" dur="2000"/>
                                        <p:tgtEl>
                                          <p:spTgt spid="50"/>
                                        </p:tgtEl>
                                      </p:cBhvr>
                                    </p:animEffect>
                                  </p:childTnLst>
                                </p:cTn>
                              </p:par>
                              <p:par>
                                <p:cTn id="21" presetID="8" presetClass="entr" presetSubtype="16"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diamond(in)">
                                      <p:cBhvr>
                                        <p:cTn id="23" dur="2000"/>
                                        <p:tgtEl>
                                          <p:spTgt spid="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down)">
                                      <p:cBhvr>
                                        <p:cTn id="31" dur="500"/>
                                        <p:tgtEl>
                                          <p:spTgt spid="51"/>
                                        </p:tgtEl>
                                      </p:cBhvr>
                                    </p:animEffect>
                                  </p:childTnLst>
                                </p:cTn>
                              </p:par>
                              <p:par>
                                <p:cTn id="32" presetID="22" presetClass="entr" presetSubtype="4"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down)">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071670" y="928670"/>
            <a:ext cx="6243654" cy="604822"/>
          </a:xfrm>
        </p:spPr>
        <p:txBody>
          <a:bodyPr/>
          <a:lstStyle/>
          <a:p>
            <a:pPr>
              <a:defRPr/>
            </a:pPr>
            <a:r>
              <a:rPr lang="en-US" sz="3200" dirty="0" smtClean="0">
                <a:solidFill>
                  <a:srgbClr val="7030A0"/>
                </a:solidFill>
              </a:rPr>
              <a:t>ALIRAN PEMIKIRAN ETIKA</a:t>
            </a:r>
            <a:endParaRPr lang="en-US" sz="3200" dirty="0">
              <a:solidFill>
                <a:srgbClr val="7030A0"/>
              </a:solidFill>
            </a:endParaRPr>
          </a:p>
        </p:txBody>
      </p:sp>
      <p:sp>
        <p:nvSpPr>
          <p:cNvPr id="55299" name="AutoShape 3"/>
          <p:cNvSpPr>
            <a:spLocks noChangeArrowheads="1"/>
          </p:cNvSpPr>
          <p:nvPr/>
        </p:nvSpPr>
        <p:spPr bwMode="auto">
          <a:xfrm>
            <a:off x="6786578" y="3429000"/>
            <a:ext cx="1676400" cy="2590800"/>
          </a:xfrm>
          <a:prstGeom prst="roundRect">
            <a:avLst>
              <a:gd name="adj" fmla="val 13745"/>
            </a:avLst>
          </a:prstGeom>
          <a:ln>
            <a:headEnd/>
            <a:tailEnd/>
          </a:ln>
          <a:scene3d>
            <a:camera prst="orthographicFront"/>
            <a:lightRig rig="threePt" dir="t"/>
          </a:scene3d>
          <a:sp3d>
            <a:bevelT prst="slope"/>
          </a:sp3d>
        </p:spPr>
        <p:style>
          <a:lnRef idx="1">
            <a:schemeClr val="accent6"/>
          </a:lnRef>
          <a:fillRef idx="2">
            <a:schemeClr val="accent6"/>
          </a:fillRef>
          <a:effectRef idx="1">
            <a:schemeClr val="accent6"/>
          </a:effectRef>
          <a:fontRef idx="minor">
            <a:schemeClr val="dk1"/>
          </a:fontRef>
        </p:style>
        <p:txBody>
          <a:bodyPr wrap="none" anchor="ctr"/>
          <a:lstStyle/>
          <a:p>
            <a:pPr eaLnBrk="1" hangingPunct="1">
              <a:defRPr/>
            </a:pPr>
            <a:endParaRPr lang="en-US">
              <a:solidFill>
                <a:prstClr val="black"/>
              </a:solidFill>
            </a:endParaRPr>
          </a:p>
        </p:txBody>
      </p:sp>
      <p:sp>
        <p:nvSpPr>
          <p:cNvPr id="55300" name="AutoShape 4"/>
          <p:cNvSpPr>
            <a:spLocks noChangeArrowheads="1"/>
          </p:cNvSpPr>
          <p:nvPr/>
        </p:nvSpPr>
        <p:spPr bwMode="auto">
          <a:xfrm>
            <a:off x="4714876" y="3429000"/>
            <a:ext cx="1665288" cy="2590800"/>
          </a:xfrm>
          <a:prstGeom prst="roundRect">
            <a:avLst>
              <a:gd name="adj" fmla="val 13745"/>
            </a:avLst>
          </a:prstGeom>
          <a:ln>
            <a:headEnd/>
            <a:tailEnd/>
          </a:ln>
          <a:scene3d>
            <a:camera prst="orthographicFront"/>
            <a:lightRig rig="threePt" dir="t"/>
          </a:scene3d>
          <a:sp3d>
            <a:bevelT prst="slope"/>
          </a:sp3d>
        </p:spPr>
        <p:style>
          <a:lnRef idx="1">
            <a:schemeClr val="accent3"/>
          </a:lnRef>
          <a:fillRef idx="2">
            <a:schemeClr val="accent3"/>
          </a:fillRef>
          <a:effectRef idx="1">
            <a:schemeClr val="accent3"/>
          </a:effectRef>
          <a:fontRef idx="minor">
            <a:schemeClr val="dk1"/>
          </a:fontRef>
        </p:style>
        <p:txBody>
          <a:bodyPr wrap="none" anchor="ctr"/>
          <a:lstStyle/>
          <a:p>
            <a:pPr eaLnBrk="1" hangingPunct="1">
              <a:defRPr/>
            </a:pPr>
            <a:endParaRPr lang="en-US">
              <a:solidFill>
                <a:prstClr val="black"/>
              </a:solidFill>
            </a:endParaRPr>
          </a:p>
        </p:txBody>
      </p:sp>
      <p:sp>
        <p:nvSpPr>
          <p:cNvPr id="55301" name="AutoShape 5"/>
          <p:cNvSpPr>
            <a:spLocks noChangeArrowheads="1"/>
          </p:cNvSpPr>
          <p:nvPr/>
        </p:nvSpPr>
        <p:spPr bwMode="auto">
          <a:xfrm>
            <a:off x="2571736" y="3429000"/>
            <a:ext cx="1643074" cy="2590800"/>
          </a:xfrm>
          <a:prstGeom prst="roundRect">
            <a:avLst>
              <a:gd name="adj" fmla="val 13745"/>
            </a:avLst>
          </a:prstGeom>
          <a:ln>
            <a:headEnd/>
            <a:tailEnd/>
          </a:ln>
          <a:scene3d>
            <a:camera prst="orthographicFront"/>
            <a:lightRig rig="threePt" dir="t"/>
          </a:scene3d>
          <a:sp3d>
            <a:bevelT prst="slope"/>
          </a:sp3d>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en-US">
              <a:solidFill>
                <a:prstClr val="black"/>
              </a:solidFill>
            </a:endParaRPr>
          </a:p>
        </p:txBody>
      </p:sp>
      <p:sp>
        <p:nvSpPr>
          <p:cNvPr id="55302" name="AutoShape 6"/>
          <p:cNvSpPr>
            <a:spLocks noChangeArrowheads="1"/>
          </p:cNvSpPr>
          <p:nvPr/>
        </p:nvSpPr>
        <p:spPr bwMode="auto">
          <a:xfrm>
            <a:off x="428596" y="3429000"/>
            <a:ext cx="1676400" cy="2590800"/>
          </a:xfrm>
          <a:prstGeom prst="roundRect">
            <a:avLst>
              <a:gd name="adj" fmla="val 13745"/>
            </a:avLst>
          </a:prstGeom>
          <a:ln>
            <a:headEnd/>
            <a:tailEnd/>
          </a:ln>
          <a:scene3d>
            <a:camera prst="orthographicFront"/>
            <a:lightRig rig="threePt" dir="t"/>
          </a:scene3d>
          <a:sp3d>
            <a:bevelT prst="slope"/>
          </a:sp3d>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dirty="0">
              <a:solidFill>
                <a:prstClr val="black"/>
              </a:solidFill>
            </a:endParaRPr>
          </a:p>
        </p:txBody>
      </p:sp>
      <p:grpSp>
        <p:nvGrpSpPr>
          <p:cNvPr id="2" name="Group 7"/>
          <p:cNvGrpSpPr>
            <a:grpSpLocks/>
          </p:cNvGrpSpPr>
          <p:nvPr/>
        </p:nvGrpSpPr>
        <p:grpSpPr bwMode="auto">
          <a:xfrm>
            <a:off x="728663" y="1909763"/>
            <a:ext cx="7519987" cy="1230312"/>
            <a:chOff x="593" y="989"/>
            <a:chExt cx="4090" cy="895"/>
          </a:xfrm>
        </p:grpSpPr>
        <p:sp>
          <p:nvSpPr>
            <p:cNvPr id="55304" name="Rectangle 8"/>
            <p:cNvSpPr>
              <a:spLocks noChangeArrowheads="1"/>
            </p:cNvSpPr>
            <p:nvPr/>
          </p:nvSpPr>
          <p:spPr bwMode="gray">
            <a:xfrm rot="3419336">
              <a:off x="515" y="1135"/>
              <a:ext cx="827"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eaLnBrk="1" hangingPunct="1">
                <a:defRPr/>
              </a:pPr>
              <a:endParaRPr lang="en-US" dirty="0">
                <a:solidFill>
                  <a:prstClr val="black"/>
                </a:solidFill>
                <a:cs typeface="Arial" panose="020B0604020202020204" pitchFamily="34" charset="0"/>
              </a:endParaRPr>
            </a:p>
          </p:txBody>
        </p:sp>
        <p:grpSp>
          <p:nvGrpSpPr>
            <p:cNvPr id="16410" name="Group 9"/>
            <p:cNvGrpSpPr>
              <a:grpSpLocks/>
            </p:cNvGrpSpPr>
            <p:nvPr/>
          </p:nvGrpSpPr>
          <p:grpSpPr bwMode="auto">
            <a:xfrm>
              <a:off x="1296" y="1296"/>
              <a:ext cx="624" cy="96"/>
              <a:chOff x="2003" y="3439"/>
              <a:chExt cx="468" cy="244"/>
            </a:xfrm>
          </p:grpSpPr>
          <p:sp>
            <p:nvSpPr>
              <p:cNvPr id="16424"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6425"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55308" name="Oval 12"/>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sp>
            <p:nvSpPr>
              <p:cNvPr id="55309" name="Oval 13"/>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grpSp>
        <p:sp>
          <p:nvSpPr>
            <p:cNvPr id="55310" name="Rectangle 14"/>
            <p:cNvSpPr>
              <a:spLocks noChangeArrowheads="1"/>
            </p:cNvSpPr>
            <p:nvPr/>
          </p:nvSpPr>
          <p:spPr bwMode="gray">
            <a:xfrm rot="3419336">
              <a:off x="1655" y="1078"/>
              <a:ext cx="849"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eaLnBrk="1" hangingPunct="1">
                <a:defRPr/>
              </a:pPr>
              <a:endParaRPr lang="en-US">
                <a:solidFill>
                  <a:prstClr val="black"/>
                </a:solidFill>
                <a:cs typeface="Arial" panose="020B0604020202020204" pitchFamily="34" charset="0"/>
              </a:endParaRPr>
            </a:p>
          </p:txBody>
        </p:sp>
        <p:grpSp>
          <p:nvGrpSpPr>
            <p:cNvPr id="16412" name="Group 15"/>
            <p:cNvGrpSpPr>
              <a:grpSpLocks/>
            </p:cNvGrpSpPr>
            <p:nvPr/>
          </p:nvGrpSpPr>
          <p:grpSpPr bwMode="auto">
            <a:xfrm>
              <a:off x="2448" y="1296"/>
              <a:ext cx="624" cy="96"/>
              <a:chOff x="2003" y="3439"/>
              <a:chExt cx="468" cy="244"/>
            </a:xfrm>
          </p:grpSpPr>
          <p:sp>
            <p:nvSpPr>
              <p:cNvPr id="16420"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6421"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55314" name="Oval 18"/>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sp>
            <p:nvSpPr>
              <p:cNvPr id="55315" name="Oval 19"/>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grpSp>
        <p:sp>
          <p:nvSpPr>
            <p:cNvPr id="55316" name="Rectangle 20"/>
            <p:cNvSpPr>
              <a:spLocks noChangeArrowheads="1"/>
            </p:cNvSpPr>
            <p:nvPr/>
          </p:nvSpPr>
          <p:spPr bwMode="gray">
            <a:xfrm rot="3419336">
              <a:off x="2798" y="1103"/>
              <a:ext cx="789"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eaLnBrk="1" hangingPunct="1">
                <a:defRPr/>
              </a:pPr>
              <a:endParaRPr lang="en-US">
                <a:solidFill>
                  <a:prstClr val="black"/>
                </a:solidFill>
                <a:cs typeface="Arial" panose="020B0604020202020204" pitchFamily="34" charset="0"/>
              </a:endParaRPr>
            </a:p>
          </p:txBody>
        </p:sp>
        <p:grpSp>
          <p:nvGrpSpPr>
            <p:cNvPr id="16414" name="Group 21"/>
            <p:cNvGrpSpPr>
              <a:grpSpLocks/>
            </p:cNvGrpSpPr>
            <p:nvPr/>
          </p:nvGrpSpPr>
          <p:grpSpPr bwMode="auto">
            <a:xfrm>
              <a:off x="3600" y="1296"/>
              <a:ext cx="816" cy="96"/>
              <a:chOff x="2003" y="3439"/>
              <a:chExt cx="468" cy="244"/>
            </a:xfrm>
          </p:grpSpPr>
          <p:sp>
            <p:nvSpPr>
              <p:cNvPr id="16416" name="Oval 2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6417" name="Rectangle 2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55320" name="Oval 24"/>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sp>
            <p:nvSpPr>
              <p:cNvPr id="55321" name="Oval 25"/>
              <p:cNvSpPr>
                <a:spLocks noChangeArrowheads="1"/>
              </p:cNvSpPr>
              <p:nvPr/>
            </p:nvSpPr>
            <p:spPr bwMode="gray">
              <a:xfrm>
                <a:off x="2438" y="3519"/>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grpSp>
        <p:sp>
          <p:nvSpPr>
            <p:cNvPr id="55322" name="Rectangle 26"/>
            <p:cNvSpPr>
              <a:spLocks noChangeArrowheads="1"/>
            </p:cNvSpPr>
            <p:nvPr/>
          </p:nvSpPr>
          <p:spPr bwMode="gray">
            <a:xfrm rot="3419336">
              <a:off x="3957" y="1106"/>
              <a:ext cx="780"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pPr eaLnBrk="1" hangingPunct="1">
                <a:defRPr/>
              </a:pPr>
              <a:endParaRPr lang="en-US">
                <a:solidFill>
                  <a:prstClr val="black"/>
                </a:solidFill>
                <a:cs typeface="Arial" panose="020B0604020202020204" pitchFamily="34" charset="0"/>
              </a:endParaRPr>
            </a:p>
          </p:txBody>
        </p:sp>
      </p:grpSp>
      <p:sp>
        <p:nvSpPr>
          <p:cNvPr id="55324" name="Rectangle 28"/>
          <p:cNvSpPr>
            <a:spLocks noChangeArrowheads="1"/>
          </p:cNvSpPr>
          <p:nvPr/>
        </p:nvSpPr>
        <p:spPr bwMode="gray">
          <a:xfrm>
            <a:off x="2857500" y="2071688"/>
            <a:ext cx="1460500" cy="646112"/>
          </a:xfrm>
          <a:prstGeom prst="rect">
            <a:avLst/>
          </a:prstGeom>
          <a:noFill/>
          <a:ln w="9525">
            <a:noFill/>
            <a:miter lim="800000"/>
            <a:headEnd/>
            <a:tailEnd/>
          </a:ln>
          <a:effectLst/>
        </p:spPr>
        <p:txBody>
          <a:bodyPr wrap="none">
            <a:spAutoFit/>
          </a:bodyPr>
          <a:lstStyle/>
          <a:p>
            <a:pPr algn="ctr" eaLnBrk="1" hangingPunct="1">
              <a:defRPr/>
            </a:pPr>
            <a:r>
              <a:rPr lang="en-US" b="1" dirty="0">
                <a:solidFill>
                  <a:srgbClr val="464646">
                    <a:lumMod val="60000"/>
                    <a:lumOff val="40000"/>
                  </a:srgbClr>
                </a:solidFill>
                <a:cs typeface="Arial" panose="020B0604020202020204" pitchFamily="34" charset="0"/>
              </a:rPr>
              <a:t>TEORI</a:t>
            </a:r>
          </a:p>
          <a:p>
            <a:pPr algn="ctr" eaLnBrk="1" hangingPunct="1">
              <a:defRPr/>
            </a:pPr>
            <a:r>
              <a:rPr lang="en-US" b="1" dirty="0">
                <a:solidFill>
                  <a:srgbClr val="464646">
                    <a:lumMod val="60000"/>
                    <a:lumOff val="40000"/>
                  </a:srgbClr>
                </a:solidFill>
                <a:cs typeface="Arial" panose="020B0604020202020204" pitchFamily="34" charset="0"/>
              </a:rPr>
              <a:t> RASIONAL</a:t>
            </a:r>
            <a:endParaRPr lang="en-US" dirty="0">
              <a:solidFill>
                <a:srgbClr val="464646">
                  <a:lumMod val="60000"/>
                  <a:lumOff val="40000"/>
                </a:srgbClr>
              </a:solidFill>
              <a:cs typeface="Arial" panose="020B0604020202020204" pitchFamily="34" charset="0"/>
            </a:endParaRPr>
          </a:p>
        </p:txBody>
      </p:sp>
      <p:sp>
        <p:nvSpPr>
          <p:cNvPr id="55325" name="Rectangle 29"/>
          <p:cNvSpPr>
            <a:spLocks noChangeArrowheads="1"/>
          </p:cNvSpPr>
          <p:nvPr/>
        </p:nvSpPr>
        <p:spPr bwMode="gray">
          <a:xfrm>
            <a:off x="5000625" y="2143125"/>
            <a:ext cx="1293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b="1" smtClean="0">
                <a:solidFill>
                  <a:srgbClr val="FF0000"/>
                </a:solidFill>
              </a:rPr>
              <a:t>TEORI</a:t>
            </a:r>
          </a:p>
          <a:p>
            <a:pPr algn="ctr" eaLnBrk="1" hangingPunct="1"/>
            <a:r>
              <a:rPr lang="en-US" altLang="id-ID" b="1" smtClean="0">
                <a:solidFill>
                  <a:srgbClr val="FF0000"/>
                </a:solidFill>
              </a:rPr>
              <a:t> INTUITIF</a:t>
            </a:r>
            <a:endParaRPr lang="en-US" altLang="id-ID" smtClean="0">
              <a:solidFill>
                <a:prstClr val="white"/>
              </a:solidFill>
            </a:endParaRPr>
          </a:p>
        </p:txBody>
      </p:sp>
      <p:sp>
        <p:nvSpPr>
          <p:cNvPr id="55326" name="Rectangle 30"/>
          <p:cNvSpPr>
            <a:spLocks noChangeArrowheads="1"/>
          </p:cNvSpPr>
          <p:nvPr/>
        </p:nvSpPr>
        <p:spPr bwMode="gray">
          <a:xfrm>
            <a:off x="7215188" y="2143125"/>
            <a:ext cx="1069975" cy="646113"/>
          </a:xfrm>
          <a:prstGeom prst="rect">
            <a:avLst/>
          </a:prstGeom>
          <a:noFill/>
          <a:ln w="9525">
            <a:noFill/>
            <a:miter lim="800000"/>
            <a:headEnd/>
            <a:tailEnd/>
          </a:ln>
          <a:effectLst/>
        </p:spPr>
        <p:txBody>
          <a:bodyPr wrap="none">
            <a:spAutoFit/>
          </a:bodyPr>
          <a:lstStyle/>
          <a:p>
            <a:pPr eaLnBrk="1" hangingPunct="1">
              <a:defRPr/>
            </a:pPr>
            <a:r>
              <a:rPr lang="en-US" b="1" dirty="0">
                <a:solidFill>
                  <a:srgbClr val="464646">
                    <a:lumMod val="60000"/>
                    <a:lumOff val="40000"/>
                  </a:srgbClr>
                </a:solidFill>
                <a:cs typeface="Arial" panose="020B0604020202020204" pitchFamily="34" charset="0"/>
              </a:rPr>
              <a:t>TEORI </a:t>
            </a:r>
          </a:p>
          <a:p>
            <a:pPr eaLnBrk="1" hangingPunct="1">
              <a:defRPr/>
            </a:pPr>
            <a:r>
              <a:rPr lang="en-US" b="1" dirty="0">
                <a:solidFill>
                  <a:srgbClr val="464646">
                    <a:lumMod val="60000"/>
                    <a:lumOff val="40000"/>
                  </a:srgbClr>
                </a:solidFill>
                <a:cs typeface="Arial" panose="020B0604020202020204" pitchFamily="34" charset="0"/>
              </a:rPr>
              <a:t>WAHYU</a:t>
            </a:r>
            <a:endParaRPr lang="en-US" dirty="0">
              <a:solidFill>
                <a:srgbClr val="464646">
                  <a:lumMod val="60000"/>
                  <a:lumOff val="40000"/>
                </a:srgbClr>
              </a:solidFill>
              <a:cs typeface="Arial" panose="020B0604020202020204" pitchFamily="34" charset="0"/>
            </a:endParaRPr>
          </a:p>
        </p:txBody>
      </p:sp>
      <p:sp>
        <p:nvSpPr>
          <p:cNvPr id="55328" name="Rectangle 32"/>
          <p:cNvSpPr>
            <a:spLocks noChangeArrowheads="1"/>
          </p:cNvSpPr>
          <p:nvPr/>
        </p:nvSpPr>
        <p:spPr bwMode="auto">
          <a:xfrm>
            <a:off x="2565400" y="3500438"/>
            <a:ext cx="16430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000" smtClean="0">
                <a:solidFill>
                  <a:prstClr val="black"/>
                </a:solidFill>
              </a:rPr>
              <a:t>Manusia menentukan apa yang baik dan buruk berdasar penalaran atau logika</a:t>
            </a:r>
          </a:p>
        </p:txBody>
      </p:sp>
      <p:sp>
        <p:nvSpPr>
          <p:cNvPr id="55329" name="Rectangle 33"/>
          <p:cNvSpPr>
            <a:spLocks noChangeArrowheads="1"/>
          </p:cNvSpPr>
          <p:nvPr/>
        </p:nvSpPr>
        <p:spPr bwMode="auto">
          <a:xfrm>
            <a:off x="4714875" y="3429000"/>
            <a:ext cx="1643063"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000" smtClean="0">
                <a:solidFill>
                  <a:prstClr val="black"/>
                </a:solidFill>
              </a:rPr>
              <a:t>Manusia secara naluriah atau otomatis mampu membedakan hal yang baik dan buruk</a:t>
            </a:r>
          </a:p>
        </p:txBody>
      </p:sp>
      <p:pic>
        <p:nvPicPr>
          <p:cNvPr id="35" name="Picture 34" descr="Libya Pasca-Qadafi Gunakan Alquran Sebagai Sumber Undang-Undang"/>
          <p:cNvPicPr>
            <a:picLocks noChangeAspect="1" noChangeArrowheads="1"/>
          </p:cNvPicPr>
          <p:nvPr/>
        </p:nvPicPr>
        <p:blipFill>
          <a:blip r:embed="rId3" cstate="print"/>
          <a:srcRect/>
          <a:stretch>
            <a:fillRect/>
          </a:stretch>
        </p:blipFill>
        <p:spPr bwMode="auto">
          <a:xfrm>
            <a:off x="0" y="500042"/>
            <a:ext cx="2000264" cy="1260166"/>
          </a:xfrm>
          <a:prstGeom prst="rect">
            <a:avLst/>
          </a:prstGeom>
          <a:noFill/>
          <a:scene3d>
            <a:camera prst="perspectiveContrastingLeftFacing"/>
            <a:lightRig rig="threePt" dir="t"/>
          </a:scene3d>
          <a:sp3d>
            <a:bevelT w="152400" h="50800" prst="softRound"/>
          </a:sp3d>
        </p:spPr>
      </p:pic>
      <p:sp>
        <p:nvSpPr>
          <p:cNvPr id="39" name="Rectangle 28"/>
          <p:cNvSpPr>
            <a:spLocks noChangeArrowheads="1"/>
          </p:cNvSpPr>
          <p:nvPr/>
        </p:nvSpPr>
        <p:spPr bwMode="gray">
          <a:xfrm>
            <a:off x="857250" y="2143125"/>
            <a:ext cx="1214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b="1" smtClean="0">
                <a:solidFill>
                  <a:prstClr val="white"/>
                </a:solidFill>
              </a:rPr>
              <a:t>TEORI EMPIRIS</a:t>
            </a:r>
          </a:p>
        </p:txBody>
      </p:sp>
      <p:sp>
        <p:nvSpPr>
          <p:cNvPr id="40" name="Rectangle 39"/>
          <p:cNvSpPr>
            <a:spLocks noChangeArrowheads="1"/>
          </p:cNvSpPr>
          <p:nvPr/>
        </p:nvSpPr>
        <p:spPr bwMode="auto">
          <a:xfrm>
            <a:off x="428625" y="3643313"/>
            <a:ext cx="16430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000" smtClean="0">
                <a:solidFill>
                  <a:srgbClr val="002060"/>
                </a:solidFill>
              </a:rPr>
              <a:t>Etika diambil dari pengalaman dan dirumuskan sebagai kesepakatan</a:t>
            </a:r>
          </a:p>
        </p:txBody>
      </p:sp>
      <p:sp>
        <p:nvSpPr>
          <p:cNvPr id="43" name="Rectangle 42"/>
          <p:cNvSpPr>
            <a:spLocks noChangeArrowheads="1"/>
          </p:cNvSpPr>
          <p:nvPr/>
        </p:nvSpPr>
        <p:spPr bwMode="auto">
          <a:xfrm>
            <a:off x="6786563" y="3714750"/>
            <a:ext cx="16430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id-ID" sz="2000" smtClean="0">
                <a:solidFill>
                  <a:prstClr val="black"/>
                </a:solidFill>
              </a:rPr>
              <a:t>Ketentuan baik dan buruk datang dari Yang Maha Kuasa</a:t>
            </a:r>
          </a:p>
        </p:txBody>
      </p:sp>
      <p:sp>
        <p:nvSpPr>
          <p:cNvPr id="3" name="Slide Number Placeholder 2"/>
          <p:cNvSpPr>
            <a:spLocks noGrp="1"/>
          </p:cNvSpPr>
          <p:nvPr>
            <p:ph type="sldNum" sz="quarter" idx="12"/>
          </p:nvPr>
        </p:nvSpPr>
        <p:spPr/>
        <p:txBody>
          <a:bodyPr/>
          <a:lstStyle/>
          <a:p>
            <a:fld id="{7ACC39BA-FA77-4677-A1B3-D9241D2B3A85}" type="slidenum">
              <a:rPr lang="en-US" altLang="id-ID" smtClean="0">
                <a:solidFill>
                  <a:prstClr val="black"/>
                </a:solidFill>
              </a:rPr>
              <a:pPr/>
              <a:t>7</a:t>
            </a:fld>
            <a:endParaRPr lang="en-US" altLang="id-ID">
              <a:solidFill>
                <a:prstClr val="black"/>
              </a:solidFill>
            </a:endParaRPr>
          </a:p>
        </p:txBody>
      </p:sp>
    </p:spTree>
    <p:custDataLst>
      <p:tags r:id="rId1"/>
    </p:custDataLst>
    <p:extLst>
      <p:ext uri="{BB962C8B-B14F-4D97-AF65-F5344CB8AC3E}">
        <p14:creationId xmlns:p14="http://schemas.microsoft.com/office/powerpoint/2010/main" val="3939007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 calcmode="lin" valueType="num">
                                      <p:cBhvr>
                                        <p:cTn id="17" dur="500" fill="hold"/>
                                        <p:tgtEl>
                                          <p:spTgt spid="39"/>
                                        </p:tgtEl>
                                        <p:attrNameLst>
                                          <p:attrName>style.rotation</p:attrName>
                                        </p:attrNameLst>
                                      </p:cBhvr>
                                      <p:tavLst>
                                        <p:tav tm="0">
                                          <p:val>
                                            <p:fltVal val="360"/>
                                          </p:val>
                                        </p:tav>
                                        <p:tav tm="100000">
                                          <p:val>
                                            <p:fltVal val="0"/>
                                          </p:val>
                                        </p:tav>
                                      </p:tavLst>
                                    </p:anim>
                                    <p:animEffect transition="in" filter="fade">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nodeType="clickEffect">
                                  <p:stCondLst>
                                    <p:cond delay="0"/>
                                  </p:stCondLst>
                                  <p:childTnLst>
                                    <p:set>
                                      <p:cBhvr>
                                        <p:cTn id="22" dur="1" fill="hold">
                                          <p:stCondLst>
                                            <p:cond delay="0"/>
                                          </p:stCondLst>
                                        </p:cTn>
                                        <p:tgtEl>
                                          <p:spTgt spid="55302"/>
                                        </p:tgtEl>
                                        <p:attrNameLst>
                                          <p:attrName>style.visibility</p:attrName>
                                        </p:attrNameLst>
                                      </p:cBhvr>
                                      <p:to>
                                        <p:strVal val="visible"/>
                                      </p:to>
                                    </p:set>
                                    <p:animEffect transition="in" filter="barn(inHorizontal)">
                                      <p:cBhvr>
                                        <p:cTn id="23" dur="500"/>
                                        <p:tgtEl>
                                          <p:spTgt spid="55302"/>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Horizontal)">
                                      <p:cBhvr>
                                        <p:cTn id="26" dur="500"/>
                                        <p:tgtEl>
                                          <p:spTgt spid="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55324"/>
                                        </p:tgtEl>
                                        <p:attrNameLst>
                                          <p:attrName>style.visibility</p:attrName>
                                        </p:attrNameLst>
                                      </p:cBhvr>
                                      <p:to>
                                        <p:strVal val="visible"/>
                                      </p:to>
                                    </p:set>
                                    <p:anim calcmode="lin" valueType="num">
                                      <p:cBhvr>
                                        <p:cTn id="31" dur="500" fill="hold"/>
                                        <p:tgtEl>
                                          <p:spTgt spid="55324"/>
                                        </p:tgtEl>
                                        <p:attrNameLst>
                                          <p:attrName>ppt_w</p:attrName>
                                        </p:attrNameLst>
                                      </p:cBhvr>
                                      <p:tavLst>
                                        <p:tav tm="0">
                                          <p:val>
                                            <p:fltVal val="0"/>
                                          </p:val>
                                        </p:tav>
                                        <p:tav tm="100000">
                                          <p:val>
                                            <p:strVal val="#ppt_w"/>
                                          </p:val>
                                        </p:tav>
                                      </p:tavLst>
                                    </p:anim>
                                    <p:anim calcmode="lin" valueType="num">
                                      <p:cBhvr>
                                        <p:cTn id="32" dur="500" fill="hold"/>
                                        <p:tgtEl>
                                          <p:spTgt spid="55324"/>
                                        </p:tgtEl>
                                        <p:attrNameLst>
                                          <p:attrName>ppt_h</p:attrName>
                                        </p:attrNameLst>
                                      </p:cBhvr>
                                      <p:tavLst>
                                        <p:tav tm="0">
                                          <p:val>
                                            <p:fltVal val="0"/>
                                          </p:val>
                                        </p:tav>
                                        <p:tav tm="100000">
                                          <p:val>
                                            <p:strVal val="#ppt_h"/>
                                          </p:val>
                                        </p:tav>
                                      </p:tavLst>
                                    </p:anim>
                                    <p:anim calcmode="lin" valueType="num">
                                      <p:cBhvr>
                                        <p:cTn id="33" dur="500" fill="hold"/>
                                        <p:tgtEl>
                                          <p:spTgt spid="55324"/>
                                        </p:tgtEl>
                                        <p:attrNameLst>
                                          <p:attrName>style.rotation</p:attrName>
                                        </p:attrNameLst>
                                      </p:cBhvr>
                                      <p:tavLst>
                                        <p:tav tm="0">
                                          <p:val>
                                            <p:fltVal val="360"/>
                                          </p:val>
                                        </p:tav>
                                        <p:tav tm="100000">
                                          <p:val>
                                            <p:fltVal val="0"/>
                                          </p:val>
                                        </p:tav>
                                      </p:tavLst>
                                    </p:anim>
                                    <p:animEffect transition="in" filter="fade">
                                      <p:cBhvr>
                                        <p:cTn id="34" dur="500"/>
                                        <p:tgtEl>
                                          <p:spTgt spid="553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9" presetClass="entr" presetSubtype="0" decel="100000" fill="hold" nodeType="clickEffect">
                                  <p:stCondLst>
                                    <p:cond delay="0"/>
                                  </p:stCondLst>
                                  <p:childTnLst>
                                    <p:set>
                                      <p:cBhvr>
                                        <p:cTn id="38" dur="1" fill="hold">
                                          <p:stCondLst>
                                            <p:cond delay="0"/>
                                          </p:stCondLst>
                                        </p:cTn>
                                        <p:tgtEl>
                                          <p:spTgt spid="55301"/>
                                        </p:tgtEl>
                                        <p:attrNameLst>
                                          <p:attrName>style.visibility</p:attrName>
                                        </p:attrNameLst>
                                      </p:cBhvr>
                                      <p:to>
                                        <p:strVal val="visible"/>
                                      </p:to>
                                    </p:set>
                                    <p:anim calcmode="lin" valueType="num">
                                      <p:cBhvr>
                                        <p:cTn id="39" dur="500" fill="hold"/>
                                        <p:tgtEl>
                                          <p:spTgt spid="55301"/>
                                        </p:tgtEl>
                                        <p:attrNameLst>
                                          <p:attrName>ppt_w</p:attrName>
                                        </p:attrNameLst>
                                      </p:cBhvr>
                                      <p:tavLst>
                                        <p:tav tm="0">
                                          <p:val>
                                            <p:fltVal val="0"/>
                                          </p:val>
                                        </p:tav>
                                        <p:tav tm="100000">
                                          <p:val>
                                            <p:strVal val="#ppt_w"/>
                                          </p:val>
                                        </p:tav>
                                      </p:tavLst>
                                    </p:anim>
                                    <p:anim calcmode="lin" valueType="num">
                                      <p:cBhvr>
                                        <p:cTn id="40" dur="500" fill="hold"/>
                                        <p:tgtEl>
                                          <p:spTgt spid="55301"/>
                                        </p:tgtEl>
                                        <p:attrNameLst>
                                          <p:attrName>ppt_h</p:attrName>
                                        </p:attrNameLst>
                                      </p:cBhvr>
                                      <p:tavLst>
                                        <p:tav tm="0">
                                          <p:val>
                                            <p:fltVal val="0"/>
                                          </p:val>
                                        </p:tav>
                                        <p:tav tm="100000">
                                          <p:val>
                                            <p:strVal val="#ppt_h"/>
                                          </p:val>
                                        </p:tav>
                                      </p:tavLst>
                                    </p:anim>
                                    <p:anim calcmode="lin" valueType="num">
                                      <p:cBhvr>
                                        <p:cTn id="41" dur="500" fill="hold"/>
                                        <p:tgtEl>
                                          <p:spTgt spid="55301"/>
                                        </p:tgtEl>
                                        <p:attrNameLst>
                                          <p:attrName>style.rotation</p:attrName>
                                        </p:attrNameLst>
                                      </p:cBhvr>
                                      <p:tavLst>
                                        <p:tav tm="0">
                                          <p:val>
                                            <p:fltVal val="360"/>
                                          </p:val>
                                        </p:tav>
                                        <p:tav tm="100000">
                                          <p:val>
                                            <p:fltVal val="0"/>
                                          </p:val>
                                        </p:tav>
                                      </p:tavLst>
                                    </p:anim>
                                    <p:animEffect transition="in" filter="fade">
                                      <p:cBhvr>
                                        <p:cTn id="42" dur="500"/>
                                        <p:tgtEl>
                                          <p:spTgt spid="55301"/>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55328"/>
                                        </p:tgtEl>
                                        <p:attrNameLst>
                                          <p:attrName>style.visibility</p:attrName>
                                        </p:attrNameLst>
                                      </p:cBhvr>
                                      <p:to>
                                        <p:strVal val="visible"/>
                                      </p:to>
                                    </p:set>
                                    <p:anim calcmode="lin" valueType="num">
                                      <p:cBhvr>
                                        <p:cTn id="45" dur="500" fill="hold"/>
                                        <p:tgtEl>
                                          <p:spTgt spid="55328"/>
                                        </p:tgtEl>
                                        <p:attrNameLst>
                                          <p:attrName>ppt_w</p:attrName>
                                        </p:attrNameLst>
                                      </p:cBhvr>
                                      <p:tavLst>
                                        <p:tav tm="0">
                                          <p:val>
                                            <p:fltVal val="0"/>
                                          </p:val>
                                        </p:tav>
                                        <p:tav tm="100000">
                                          <p:val>
                                            <p:strVal val="#ppt_w"/>
                                          </p:val>
                                        </p:tav>
                                      </p:tavLst>
                                    </p:anim>
                                    <p:anim calcmode="lin" valueType="num">
                                      <p:cBhvr>
                                        <p:cTn id="46" dur="500" fill="hold"/>
                                        <p:tgtEl>
                                          <p:spTgt spid="55328"/>
                                        </p:tgtEl>
                                        <p:attrNameLst>
                                          <p:attrName>ppt_h</p:attrName>
                                        </p:attrNameLst>
                                      </p:cBhvr>
                                      <p:tavLst>
                                        <p:tav tm="0">
                                          <p:val>
                                            <p:fltVal val="0"/>
                                          </p:val>
                                        </p:tav>
                                        <p:tav tm="100000">
                                          <p:val>
                                            <p:strVal val="#ppt_h"/>
                                          </p:val>
                                        </p:tav>
                                      </p:tavLst>
                                    </p:anim>
                                    <p:anim calcmode="lin" valueType="num">
                                      <p:cBhvr>
                                        <p:cTn id="47" dur="500" fill="hold"/>
                                        <p:tgtEl>
                                          <p:spTgt spid="55328"/>
                                        </p:tgtEl>
                                        <p:attrNameLst>
                                          <p:attrName>style.rotation</p:attrName>
                                        </p:attrNameLst>
                                      </p:cBhvr>
                                      <p:tavLst>
                                        <p:tav tm="0">
                                          <p:val>
                                            <p:fltVal val="360"/>
                                          </p:val>
                                        </p:tav>
                                        <p:tav tm="100000">
                                          <p:val>
                                            <p:fltVal val="0"/>
                                          </p:val>
                                        </p:tav>
                                      </p:tavLst>
                                    </p:anim>
                                    <p:animEffect transition="in" filter="fade">
                                      <p:cBhvr>
                                        <p:cTn id="48" dur="500"/>
                                        <p:tgtEl>
                                          <p:spTgt spid="553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5325"/>
                                        </p:tgtEl>
                                        <p:attrNameLst>
                                          <p:attrName>style.visibility</p:attrName>
                                        </p:attrNameLst>
                                      </p:cBhvr>
                                      <p:to>
                                        <p:strVal val="visible"/>
                                      </p:to>
                                    </p:set>
                                    <p:anim calcmode="lin" valueType="num">
                                      <p:cBhvr additive="base">
                                        <p:cTn id="53" dur="500" fill="hold"/>
                                        <p:tgtEl>
                                          <p:spTgt spid="55325"/>
                                        </p:tgtEl>
                                        <p:attrNameLst>
                                          <p:attrName>ppt_x</p:attrName>
                                        </p:attrNameLst>
                                      </p:cBhvr>
                                      <p:tavLst>
                                        <p:tav tm="0">
                                          <p:val>
                                            <p:strVal val="#ppt_x"/>
                                          </p:val>
                                        </p:tav>
                                        <p:tav tm="100000">
                                          <p:val>
                                            <p:strVal val="#ppt_x"/>
                                          </p:val>
                                        </p:tav>
                                      </p:tavLst>
                                    </p:anim>
                                    <p:anim calcmode="lin" valueType="num">
                                      <p:cBhvr additive="base">
                                        <p:cTn id="54" dur="500" fill="hold"/>
                                        <p:tgtEl>
                                          <p:spTgt spid="5532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9" presetClass="entr" presetSubtype="0" decel="100000" fill="hold" nodeType="clickEffect">
                                  <p:stCondLst>
                                    <p:cond delay="0"/>
                                  </p:stCondLst>
                                  <p:childTnLst>
                                    <p:set>
                                      <p:cBhvr>
                                        <p:cTn id="58" dur="1" fill="hold">
                                          <p:stCondLst>
                                            <p:cond delay="0"/>
                                          </p:stCondLst>
                                        </p:cTn>
                                        <p:tgtEl>
                                          <p:spTgt spid="55300"/>
                                        </p:tgtEl>
                                        <p:attrNameLst>
                                          <p:attrName>style.visibility</p:attrName>
                                        </p:attrNameLst>
                                      </p:cBhvr>
                                      <p:to>
                                        <p:strVal val="visible"/>
                                      </p:to>
                                    </p:set>
                                    <p:anim calcmode="lin" valueType="num">
                                      <p:cBhvr>
                                        <p:cTn id="59" dur="500" fill="hold"/>
                                        <p:tgtEl>
                                          <p:spTgt spid="55300"/>
                                        </p:tgtEl>
                                        <p:attrNameLst>
                                          <p:attrName>ppt_w</p:attrName>
                                        </p:attrNameLst>
                                      </p:cBhvr>
                                      <p:tavLst>
                                        <p:tav tm="0">
                                          <p:val>
                                            <p:fltVal val="0"/>
                                          </p:val>
                                        </p:tav>
                                        <p:tav tm="100000">
                                          <p:val>
                                            <p:strVal val="#ppt_w"/>
                                          </p:val>
                                        </p:tav>
                                      </p:tavLst>
                                    </p:anim>
                                    <p:anim calcmode="lin" valueType="num">
                                      <p:cBhvr>
                                        <p:cTn id="60" dur="500" fill="hold"/>
                                        <p:tgtEl>
                                          <p:spTgt spid="55300"/>
                                        </p:tgtEl>
                                        <p:attrNameLst>
                                          <p:attrName>ppt_h</p:attrName>
                                        </p:attrNameLst>
                                      </p:cBhvr>
                                      <p:tavLst>
                                        <p:tav tm="0">
                                          <p:val>
                                            <p:fltVal val="0"/>
                                          </p:val>
                                        </p:tav>
                                        <p:tav tm="100000">
                                          <p:val>
                                            <p:strVal val="#ppt_h"/>
                                          </p:val>
                                        </p:tav>
                                      </p:tavLst>
                                    </p:anim>
                                    <p:anim calcmode="lin" valueType="num">
                                      <p:cBhvr>
                                        <p:cTn id="61" dur="500" fill="hold"/>
                                        <p:tgtEl>
                                          <p:spTgt spid="55300"/>
                                        </p:tgtEl>
                                        <p:attrNameLst>
                                          <p:attrName>style.rotation</p:attrName>
                                        </p:attrNameLst>
                                      </p:cBhvr>
                                      <p:tavLst>
                                        <p:tav tm="0">
                                          <p:val>
                                            <p:fltVal val="360"/>
                                          </p:val>
                                        </p:tav>
                                        <p:tav tm="100000">
                                          <p:val>
                                            <p:fltVal val="0"/>
                                          </p:val>
                                        </p:tav>
                                      </p:tavLst>
                                    </p:anim>
                                    <p:animEffect transition="in" filter="fade">
                                      <p:cBhvr>
                                        <p:cTn id="62" dur="500"/>
                                        <p:tgtEl>
                                          <p:spTgt spid="55300"/>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55329"/>
                                        </p:tgtEl>
                                        <p:attrNameLst>
                                          <p:attrName>style.visibility</p:attrName>
                                        </p:attrNameLst>
                                      </p:cBhvr>
                                      <p:to>
                                        <p:strVal val="visible"/>
                                      </p:to>
                                    </p:set>
                                    <p:anim calcmode="lin" valueType="num">
                                      <p:cBhvr>
                                        <p:cTn id="65" dur="500" fill="hold"/>
                                        <p:tgtEl>
                                          <p:spTgt spid="55329"/>
                                        </p:tgtEl>
                                        <p:attrNameLst>
                                          <p:attrName>ppt_w</p:attrName>
                                        </p:attrNameLst>
                                      </p:cBhvr>
                                      <p:tavLst>
                                        <p:tav tm="0">
                                          <p:val>
                                            <p:fltVal val="0"/>
                                          </p:val>
                                        </p:tav>
                                        <p:tav tm="100000">
                                          <p:val>
                                            <p:strVal val="#ppt_w"/>
                                          </p:val>
                                        </p:tav>
                                      </p:tavLst>
                                    </p:anim>
                                    <p:anim calcmode="lin" valueType="num">
                                      <p:cBhvr>
                                        <p:cTn id="66" dur="500" fill="hold"/>
                                        <p:tgtEl>
                                          <p:spTgt spid="55329"/>
                                        </p:tgtEl>
                                        <p:attrNameLst>
                                          <p:attrName>ppt_h</p:attrName>
                                        </p:attrNameLst>
                                      </p:cBhvr>
                                      <p:tavLst>
                                        <p:tav tm="0">
                                          <p:val>
                                            <p:fltVal val="0"/>
                                          </p:val>
                                        </p:tav>
                                        <p:tav tm="100000">
                                          <p:val>
                                            <p:strVal val="#ppt_h"/>
                                          </p:val>
                                        </p:tav>
                                      </p:tavLst>
                                    </p:anim>
                                    <p:anim calcmode="lin" valueType="num">
                                      <p:cBhvr>
                                        <p:cTn id="67" dur="500" fill="hold"/>
                                        <p:tgtEl>
                                          <p:spTgt spid="55329"/>
                                        </p:tgtEl>
                                        <p:attrNameLst>
                                          <p:attrName>style.rotation</p:attrName>
                                        </p:attrNameLst>
                                      </p:cBhvr>
                                      <p:tavLst>
                                        <p:tav tm="0">
                                          <p:val>
                                            <p:fltVal val="360"/>
                                          </p:val>
                                        </p:tav>
                                        <p:tav tm="100000">
                                          <p:val>
                                            <p:fltVal val="0"/>
                                          </p:val>
                                        </p:tav>
                                      </p:tavLst>
                                    </p:anim>
                                    <p:animEffect transition="in" filter="fade">
                                      <p:cBhvr>
                                        <p:cTn id="68" dur="500"/>
                                        <p:tgtEl>
                                          <p:spTgt spid="5532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326"/>
                                        </p:tgtEl>
                                        <p:attrNameLst>
                                          <p:attrName>style.visibility</p:attrName>
                                        </p:attrNameLst>
                                      </p:cBhvr>
                                      <p:to>
                                        <p:strVal val="visible"/>
                                      </p:to>
                                    </p:set>
                                    <p:animEffect transition="in" filter="blinds(horizontal)">
                                      <p:cBhvr>
                                        <p:cTn id="73" dur="500"/>
                                        <p:tgtEl>
                                          <p:spTgt spid="5532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55299"/>
                                        </p:tgtEl>
                                        <p:attrNameLst>
                                          <p:attrName>style.visibility</p:attrName>
                                        </p:attrNameLst>
                                      </p:cBhvr>
                                      <p:to>
                                        <p:strVal val="visible"/>
                                      </p:to>
                                    </p:set>
                                    <p:anim calcmode="lin" valueType="num">
                                      <p:cBhvr additive="base">
                                        <p:cTn id="78" dur="500" fill="hold"/>
                                        <p:tgtEl>
                                          <p:spTgt spid="55299"/>
                                        </p:tgtEl>
                                        <p:attrNameLst>
                                          <p:attrName>ppt_x</p:attrName>
                                        </p:attrNameLst>
                                      </p:cBhvr>
                                      <p:tavLst>
                                        <p:tav tm="0">
                                          <p:val>
                                            <p:strVal val="#ppt_x"/>
                                          </p:val>
                                        </p:tav>
                                        <p:tav tm="100000">
                                          <p:val>
                                            <p:strVal val="#ppt_x"/>
                                          </p:val>
                                        </p:tav>
                                      </p:tavLst>
                                    </p:anim>
                                    <p:anim calcmode="lin" valueType="num">
                                      <p:cBhvr additive="base">
                                        <p:cTn id="79" dur="500" fill="hold"/>
                                        <p:tgtEl>
                                          <p:spTgt spid="5529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fill="hold"/>
                                        <p:tgtEl>
                                          <p:spTgt spid="43"/>
                                        </p:tgtEl>
                                        <p:attrNameLst>
                                          <p:attrName>ppt_x</p:attrName>
                                        </p:attrNameLst>
                                      </p:cBhvr>
                                      <p:tavLst>
                                        <p:tav tm="0">
                                          <p:val>
                                            <p:strVal val="#ppt_x"/>
                                          </p:val>
                                        </p:tav>
                                        <p:tav tm="100000">
                                          <p:val>
                                            <p:strVal val="#ppt_x"/>
                                          </p:val>
                                        </p:tav>
                                      </p:tavLst>
                                    </p:anim>
                                    <p:anim calcmode="lin" valueType="num">
                                      <p:cBhvr additive="base">
                                        <p:cTn id="8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4" grpId="0"/>
      <p:bldP spid="55325" grpId="0"/>
      <p:bldP spid="55326" grpId="0"/>
      <p:bldP spid="55328" grpId="0"/>
      <p:bldP spid="55329" grpId="0"/>
      <p:bldP spid="39" grpId="0"/>
      <p:bldP spid="40"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Line 23"/>
          <p:cNvSpPr>
            <a:spLocks noChangeShapeType="1"/>
          </p:cNvSpPr>
          <p:nvPr/>
        </p:nvSpPr>
        <p:spPr bwMode="auto">
          <a:xfrm>
            <a:off x="3286125" y="2714625"/>
            <a:ext cx="857250" cy="571500"/>
          </a:xfrm>
          <a:prstGeom prst="line">
            <a:avLst/>
          </a:prstGeom>
          <a:noFill/>
          <a:ln w="76200">
            <a:solidFill>
              <a:schemeClr val="accent2">
                <a:lumMod val="75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sp>
        <p:nvSpPr>
          <p:cNvPr id="17411" name="Slide Number Placeholder 5"/>
          <p:cNvSpPr txBox="1">
            <a:spLocks noGrp="1"/>
          </p:cNvSpPr>
          <p:nvPr/>
        </p:nvSpPr>
        <p:spPr bwMode="auto">
          <a:xfrm>
            <a:off x="6900863" y="6019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8CC798-D454-4F09-B493-253C71E8F88F}" type="slidenum">
              <a:rPr lang="en-US" altLang="id-ID" sz="1000" smtClean="0">
                <a:solidFill>
                  <a:prstClr val="black"/>
                </a:solidFill>
              </a:rPr>
              <a:pPr algn="r" eaLnBrk="1" hangingPunct="1"/>
              <a:t>8</a:t>
            </a:fld>
            <a:endParaRPr lang="en-US" altLang="id-ID" sz="1000" smtClean="0">
              <a:solidFill>
                <a:prstClr val="black"/>
              </a:solidFill>
            </a:endParaRPr>
          </a:p>
        </p:txBody>
      </p:sp>
      <p:sp>
        <p:nvSpPr>
          <p:cNvPr id="17412" name="Text Box 7"/>
          <p:cNvSpPr txBox="1">
            <a:spLocks noChangeArrowheads="1"/>
          </p:cNvSpPr>
          <p:nvPr/>
        </p:nvSpPr>
        <p:spPr bwMode="auto">
          <a:xfrm>
            <a:off x="3978275" y="1905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id-ID" altLang="id-ID" smtClean="0">
              <a:solidFill>
                <a:prstClr val="black"/>
              </a:solidFill>
            </a:endParaRPr>
          </a:p>
        </p:txBody>
      </p:sp>
      <p:sp>
        <p:nvSpPr>
          <p:cNvPr id="17413" name="Line 19"/>
          <p:cNvSpPr>
            <a:spLocks noChangeShapeType="1"/>
          </p:cNvSpPr>
          <p:nvPr/>
        </p:nvSpPr>
        <p:spPr bwMode="auto">
          <a:xfrm>
            <a:off x="4500563" y="4572000"/>
            <a:ext cx="46037" cy="1214438"/>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id-ID" smtClean="0">
              <a:solidFill>
                <a:prstClr val="black"/>
              </a:solidFill>
              <a:cs typeface="Arial" panose="020B0604020202020204" pitchFamily="34" charset="0"/>
            </a:endParaRPr>
          </a:p>
        </p:txBody>
      </p:sp>
      <p:sp>
        <p:nvSpPr>
          <p:cNvPr id="42003" name="Line 22"/>
          <p:cNvSpPr>
            <a:spLocks noChangeShapeType="1"/>
          </p:cNvSpPr>
          <p:nvPr/>
        </p:nvSpPr>
        <p:spPr bwMode="auto">
          <a:xfrm flipH="1">
            <a:off x="2938463" y="4038600"/>
            <a:ext cx="1066800" cy="457200"/>
          </a:xfrm>
          <a:prstGeom prst="line">
            <a:avLst/>
          </a:prstGeom>
          <a:noFill/>
          <a:ln w="76200">
            <a:solidFill>
              <a:schemeClr val="bg1">
                <a:lumMod val="25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sp>
        <p:nvSpPr>
          <p:cNvPr id="42004" name="Line 23"/>
          <p:cNvSpPr>
            <a:spLocks noChangeShapeType="1"/>
          </p:cNvSpPr>
          <p:nvPr/>
        </p:nvSpPr>
        <p:spPr bwMode="auto">
          <a:xfrm>
            <a:off x="5149850" y="4013200"/>
            <a:ext cx="922338" cy="273050"/>
          </a:xfrm>
          <a:prstGeom prst="line">
            <a:avLst/>
          </a:prstGeom>
          <a:noFill/>
          <a:ln w="76200">
            <a:solidFill>
              <a:schemeClr val="accent2">
                <a:lumMod val="75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sp>
        <p:nvSpPr>
          <p:cNvPr id="17416" name="Line 24"/>
          <p:cNvSpPr>
            <a:spLocks noChangeShapeType="1"/>
          </p:cNvSpPr>
          <p:nvPr/>
        </p:nvSpPr>
        <p:spPr bwMode="auto">
          <a:xfrm flipH="1">
            <a:off x="3319463" y="4191000"/>
            <a:ext cx="838200" cy="838200"/>
          </a:xfrm>
          <a:prstGeom prst="line">
            <a:avLst/>
          </a:prstGeom>
          <a:noFill/>
          <a:ln w="762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id-ID" smtClean="0">
              <a:solidFill>
                <a:prstClr val="black"/>
              </a:solidFill>
              <a:cs typeface="Arial" panose="020B0604020202020204" pitchFamily="34" charset="0"/>
            </a:endParaRPr>
          </a:p>
        </p:txBody>
      </p:sp>
      <p:sp>
        <p:nvSpPr>
          <p:cNvPr id="42006" name="Line 25"/>
          <p:cNvSpPr>
            <a:spLocks noChangeShapeType="1"/>
          </p:cNvSpPr>
          <p:nvPr/>
        </p:nvSpPr>
        <p:spPr bwMode="auto">
          <a:xfrm>
            <a:off x="4843463" y="4267200"/>
            <a:ext cx="790575" cy="598488"/>
          </a:xfrm>
          <a:prstGeom prst="line">
            <a:avLst/>
          </a:prstGeom>
          <a:noFill/>
          <a:ln w="76200">
            <a:solidFill>
              <a:schemeClr val="tx2">
                <a:lumMod val="50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sp>
        <p:nvSpPr>
          <p:cNvPr id="42007" name="Line 26"/>
          <p:cNvSpPr>
            <a:spLocks noChangeShapeType="1"/>
          </p:cNvSpPr>
          <p:nvPr/>
        </p:nvSpPr>
        <p:spPr bwMode="auto">
          <a:xfrm>
            <a:off x="195263" y="3810000"/>
            <a:ext cx="3810000" cy="0"/>
          </a:xfrm>
          <a:prstGeom prst="line">
            <a:avLst/>
          </a:prstGeom>
          <a:noFill/>
          <a:ln w="57150">
            <a:solidFill>
              <a:schemeClr val="tx2">
                <a:lumMod val="60000"/>
                <a:lumOff val="40000"/>
              </a:schemeClr>
            </a:solidFill>
            <a:prstDash val="lgDash"/>
            <a:round/>
            <a:headEnd/>
            <a:tailEnd/>
          </a:ln>
        </p:spPr>
        <p:txBody>
          <a:bodyPr/>
          <a:lstStyle/>
          <a:p>
            <a:pPr eaLnBrk="1" hangingPunct="1">
              <a:defRPr/>
            </a:pPr>
            <a:endParaRPr lang="en-AU">
              <a:solidFill>
                <a:prstClr val="black"/>
              </a:solidFill>
              <a:cs typeface="Arial" panose="020B0604020202020204" pitchFamily="34" charset="0"/>
            </a:endParaRPr>
          </a:p>
        </p:txBody>
      </p:sp>
      <p:sp>
        <p:nvSpPr>
          <p:cNvPr id="42008" name="Line 27"/>
          <p:cNvSpPr>
            <a:spLocks noChangeShapeType="1"/>
          </p:cNvSpPr>
          <p:nvPr/>
        </p:nvSpPr>
        <p:spPr bwMode="auto">
          <a:xfrm>
            <a:off x="4995863" y="3810000"/>
            <a:ext cx="3810000" cy="0"/>
          </a:xfrm>
          <a:prstGeom prst="line">
            <a:avLst/>
          </a:prstGeom>
          <a:noFill/>
          <a:ln w="57150">
            <a:solidFill>
              <a:schemeClr val="tx2">
                <a:lumMod val="60000"/>
                <a:lumOff val="40000"/>
              </a:schemeClr>
            </a:solidFill>
            <a:prstDash val="lgDash"/>
            <a:round/>
            <a:headEnd/>
            <a:tailEnd/>
          </a:ln>
        </p:spPr>
        <p:txBody>
          <a:bodyPr/>
          <a:lstStyle/>
          <a:p>
            <a:pPr eaLnBrk="1" hangingPunct="1">
              <a:defRPr/>
            </a:pPr>
            <a:endParaRPr lang="en-AU">
              <a:solidFill>
                <a:prstClr val="black"/>
              </a:solidFill>
              <a:cs typeface="Arial" panose="020B0604020202020204" pitchFamily="34" charset="0"/>
            </a:endParaRPr>
          </a:p>
        </p:txBody>
      </p:sp>
      <p:sp>
        <p:nvSpPr>
          <p:cNvPr id="17420" name="Line 32"/>
          <p:cNvSpPr>
            <a:spLocks noChangeShapeType="1"/>
          </p:cNvSpPr>
          <p:nvPr/>
        </p:nvSpPr>
        <p:spPr bwMode="auto">
          <a:xfrm flipH="1">
            <a:off x="3714750" y="4357688"/>
            <a:ext cx="571500" cy="1214437"/>
          </a:xfrm>
          <a:prstGeom prst="line">
            <a:avLst/>
          </a:prstGeom>
          <a:noFill/>
          <a:ln w="76200">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id-ID" smtClean="0">
              <a:solidFill>
                <a:prstClr val="black"/>
              </a:solidFill>
              <a:cs typeface="Arial" panose="020B0604020202020204" pitchFamily="34" charset="0"/>
            </a:endParaRPr>
          </a:p>
        </p:txBody>
      </p:sp>
      <p:sp>
        <p:nvSpPr>
          <p:cNvPr id="42014" name="Line 33"/>
          <p:cNvSpPr>
            <a:spLocks noChangeShapeType="1"/>
          </p:cNvSpPr>
          <p:nvPr/>
        </p:nvSpPr>
        <p:spPr bwMode="auto">
          <a:xfrm>
            <a:off x="4691063" y="4343400"/>
            <a:ext cx="685800" cy="1295400"/>
          </a:xfrm>
          <a:prstGeom prst="line">
            <a:avLst/>
          </a:prstGeom>
          <a:noFill/>
          <a:ln w="76200">
            <a:solidFill>
              <a:schemeClr val="accent5">
                <a:lumMod val="50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pic>
        <p:nvPicPr>
          <p:cNvPr id="31" name="Picture 30" descr="Libya Pasca-Qadafi Gunakan Alquran Sebagai Sumber Undang-Undang"/>
          <p:cNvPicPr>
            <a:picLocks noChangeAspect="1" noChangeArrowheads="1"/>
          </p:cNvPicPr>
          <p:nvPr/>
        </p:nvPicPr>
        <p:blipFill>
          <a:blip r:embed="rId4" cstate="print"/>
          <a:srcRect/>
          <a:stretch>
            <a:fillRect/>
          </a:stretch>
        </p:blipFill>
        <p:spPr bwMode="auto">
          <a:xfrm>
            <a:off x="0" y="500042"/>
            <a:ext cx="2071702" cy="1260166"/>
          </a:xfrm>
          <a:prstGeom prst="rect">
            <a:avLst/>
          </a:prstGeom>
          <a:noFill/>
          <a:scene3d>
            <a:camera prst="perspectiveContrastingLeftFacing"/>
            <a:lightRig rig="threePt" dir="t"/>
          </a:scene3d>
          <a:sp3d>
            <a:bevelT w="152400" h="50800" prst="softRound"/>
          </a:sp3d>
        </p:spPr>
      </p:pic>
      <p:sp>
        <p:nvSpPr>
          <p:cNvPr id="32" name="Rectangle 3"/>
          <p:cNvSpPr txBox="1">
            <a:spLocks noChangeArrowheads="1"/>
          </p:cNvSpPr>
          <p:nvPr/>
        </p:nvSpPr>
        <p:spPr>
          <a:xfrm>
            <a:off x="1857375" y="857250"/>
            <a:ext cx="6529388" cy="676275"/>
          </a:xfrm>
          <a:prstGeom prst="rect">
            <a:avLst/>
          </a:prstGeom>
        </p:spPr>
        <p:txBody>
          <a:bodyPr/>
          <a:lstStyle/>
          <a:p>
            <a:pPr algn="ctr" eaLnBrk="1" hangingPunct="1">
              <a:defRPr/>
            </a:pPr>
            <a:r>
              <a:rPr lang="en-US" sz="3600" b="1" kern="0" dirty="0">
                <a:solidFill>
                  <a:srgbClr val="CC0000"/>
                </a:solidFill>
                <a:effectLst>
                  <a:outerShdw blurRad="38100" dist="38100" dir="2700000" algn="tl">
                    <a:srgbClr val="C0C0C0"/>
                  </a:outerShdw>
                </a:effectLst>
                <a:latin typeface="Lucida Sans Unicode"/>
                <a:cs typeface="Arial" panose="020B0604020202020204" pitchFamily="34" charset="0"/>
              </a:rPr>
              <a:t> KONTEKSTUALITAS  ETIKA</a:t>
            </a:r>
          </a:p>
        </p:txBody>
      </p:sp>
      <p:sp>
        <p:nvSpPr>
          <p:cNvPr id="33" name="Oval 4"/>
          <p:cNvSpPr>
            <a:spLocks noChangeArrowheads="1"/>
          </p:cNvSpPr>
          <p:nvPr/>
        </p:nvSpPr>
        <p:spPr bwMode="gray">
          <a:xfrm>
            <a:off x="3779838" y="1628775"/>
            <a:ext cx="1500187" cy="642938"/>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a:solidFill>
                  <a:prstClr val="white"/>
                </a:solidFill>
                <a:cs typeface="Arial" panose="020B0604020202020204" pitchFamily="34" charset="0"/>
              </a:rPr>
              <a:t>Agama</a:t>
            </a:r>
          </a:p>
        </p:txBody>
      </p:sp>
      <p:grpSp>
        <p:nvGrpSpPr>
          <p:cNvPr id="2" name="Group 3"/>
          <p:cNvGrpSpPr>
            <a:grpSpLocks/>
          </p:cNvGrpSpPr>
          <p:nvPr/>
        </p:nvGrpSpPr>
        <p:grpSpPr bwMode="auto">
          <a:xfrm>
            <a:off x="3624263" y="3271838"/>
            <a:ext cx="1643062" cy="1428750"/>
            <a:chOff x="1872" y="1824"/>
            <a:chExt cx="2014" cy="1821"/>
          </a:xfrm>
        </p:grpSpPr>
        <p:sp>
          <p:nvSpPr>
            <p:cNvPr id="36" name="AutoShape 4"/>
            <p:cNvSpPr>
              <a:spLocks noChangeArrowheads="1"/>
            </p:cNvSpPr>
            <p:nvPr/>
          </p:nvSpPr>
          <p:spPr bwMode="gray">
            <a:xfrm rot="16200000" flipH="1">
              <a:off x="1820" y="2527"/>
              <a:ext cx="310"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sp>
          <p:nvSpPr>
            <p:cNvPr id="37" name="AutoShape 5"/>
            <p:cNvSpPr>
              <a:spLocks noChangeArrowheads="1"/>
            </p:cNvSpPr>
            <p:nvPr/>
          </p:nvSpPr>
          <p:spPr bwMode="gray">
            <a:xfrm rot="5400000" flipH="1">
              <a:off x="3628" y="2493"/>
              <a:ext cx="310"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sp>
          <p:nvSpPr>
            <p:cNvPr id="38" name="AutoShape 6"/>
            <p:cNvSpPr>
              <a:spLocks noChangeArrowheads="1"/>
            </p:cNvSpPr>
            <p:nvPr/>
          </p:nvSpPr>
          <p:spPr bwMode="gray">
            <a:xfrm rot="10800000" flipH="1">
              <a:off x="2724" y="3439"/>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eaLnBrk="1" hangingPunct="1">
                <a:defRPr/>
              </a:pPr>
              <a:endParaRPr lang="en-US">
                <a:solidFill>
                  <a:prstClr val="black"/>
                </a:solidFill>
                <a:cs typeface="Arial" panose="020B0604020202020204" pitchFamily="34" charset="0"/>
              </a:endParaRPr>
            </a:p>
          </p:txBody>
        </p:sp>
        <p:sp>
          <p:nvSpPr>
            <p:cNvPr id="17443" name="Oval 7"/>
            <p:cNvSpPr>
              <a:spLocks noChangeArrowheads="1"/>
            </p:cNvSpPr>
            <p:nvPr/>
          </p:nvSpPr>
          <p:spPr bwMode="gray">
            <a:xfrm>
              <a:off x="2078" y="1824"/>
              <a:ext cx="1615" cy="1615"/>
            </a:xfrm>
            <a:prstGeom prst="ellipse">
              <a:avLst/>
            </a:prstGeom>
            <a:gradFill rotWithShape="1">
              <a:gsLst>
                <a:gs pos="0">
                  <a:srgbClr val="767676"/>
                </a:gs>
                <a:gs pos="50000">
                  <a:srgbClr val="FFFFFF"/>
                </a:gs>
                <a:gs pos="100000">
                  <a:srgbClr val="767676"/>
                </a:gs>
              </a:gsLst>
              <a:lin ang="5400000" scaled="1"/>
            </a:gradFill>
            <a:ln w="5715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17444" name="Oval 8"/>
            <p:cNvSpPr>
              <a:spLocks noChangeArrowheads="1"/>
            </p:cNvSpPr>
            <p:nvPr/>
          </p:nvSpPr>
          <p:spPr bwMode="gray">
            <a:xfrm>
              <a:off x="2170" y="1915"/>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41" name="Oval 9"/>
            <p:cNvSpPr>
              <a:spLocks noChangeArrowheads="1"/>
            </p:cNvSpPr>
            <p:nvPr/>
          </p:nvSpPr>
          <p:spPr bwMode="gray">
            <a:xfrm>
              <a:off x="2253" y="2000"/>
              <a:ext cx="1263"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en-US">
                <a:solidFill>
                  <a:prstClr val="black"/>
                </a:solidFill>
                <a:cs typeface="Arial" panose="020B0604020202020204" pitchFamily="34" charset="0"/>
              </a:endParaRPr>
            </a:p>
          </p:txBody>
        </p:sp>
        <p:sp>
          <p:nvSpPr>
            <p:cNvPr id="17446" name="Oval 10"/>
            <p:cNvSpPr>
              <a:spLocks noChangeArrowheads="1"/>
            </p:cNvSpPr>
            <p:nvPr/>
          </p:nvSpPr>
          <p:spPr bwMode="gray">
            <a:xfrm>
              <a:off x="2254" y="2000"/>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sp>
          <p:nvSpPr>
            <p:cNvPr id="43" name="Oval 11"/>
            <p:cNvSpPr>
              <a:spLocks noChangeArrowheads="1"/>
            </p:cNvSpPr>
            <p:nvPr/>
          </p:nvSpPr>
          <p:spPr bwMode="gray">
            <a:xfrm>
              <a:off x="2337" y="2083"/>
              <a:ext cx="1096" cy="109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en-US">
                <a:solidFill>
                  <a:prstClr val="black"/>
                </a:solidFill>
                <a:cs typeface="Arial" panose="020B0604020202020204" pitchFamily="34" charset="0"/>
              </a:endParaRPr>
            </a:p>
          </p:txBody>
        </p:sp>
        <p:sp>
          <p:nvSpPr>
            <p:cNvPr id="17448" name="Oval 12"/>
            <p:cNvSpPr>
              <a:spLocks noChangeArrowheads="1"/>
            </p:cNvSpPr>
            <p:nvPr/>
          </p:nvSpPr>
          <p:spPr bwMode="gray">
            <a:xfrm>
              <a:off x="2337" y="2083"/>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d-ID" altLang="id-ID" smtClean="0">
                <a:solidFill>
                  <a:prstClr val="black"/>
                </a:solidFill>
              </a:endParaRPr>
            </a:p>
          </p:txBody>
        </p:sp>
      </p:grpSp>
      <p:sp>
        <p:nvSpPr>
          <p:cNvPr id="45" name="Text Box 19"/>
          <p:cNvSpPr txBox="1">
            <a:spLocks noChangeArrowheads="1"/>
          </p:cNvSpPr>
          <p:nvPr/>
        </p:nvSpPr>
        <p:spPr bwMode="gray">
          <a:xfrm>
            <a:off x="3933825" y="3694113"/>
            <a:ext cx="1011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id-ID" sz="2000" b="1" smtClean="0">
                <a:solidFill>
                  <a:srgbClr val="002060"/>
                </a:solidFill>
              </a:rPr>
              <a:t>ETIKA</a:t>
            </a:r>
          </a:p>
        </p:txBody>
      </p:sp>
      <p:sp>
        <p:nvSpPr>
          <p:cNvPr id="48" name="Oval 4"/>
          <p:cNvSpPr>
            <a:spLocks noChangeArrowheads="1"/>
          </p:cNvSpPr>
          <p:nvPr/>
        </p:nvSpPr>
        <p:spPr bwMode="gray">
          <a:xfrm>
            <a:off x="5553075" y="2343150"/>
            <a:ext cx="1500188" cy="642938"/>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Filsafat</a:t>
            </a:r>
            <a:endParaRPr lang="en-US" b="1" dirty="0">
              <a:solidFill>
                <a:prstClr val="white"/>
              </a:solidFill>
              <a:cs typeface="Arial" panose="020B0604020202020204" pitchFamily="34" charset="0"/>
            </a:endParaRPr>
          </a:p>
        </p:txBody>
      </p:sp>
      <p:sp>
        <p:nvSpPr>
          <p:cNvPr id="49" name="Oval 4"/>
          <p:cNvSpPr>
            <a:spLocks noChangeArrowheads="1"/>
          </p:cNvSpPr>
          <p:nvPr/>
        </p:nvSpPr>
        <p:spPr bwMode="gray">
          <a:xfrm>
            <a:off x="1808163" y="2314575"/>
            <a:ext cx="1500187" cy="642938"/>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Tradisi</a:t>
            </a:r>
            <a:endParaRPr lang="en-US" b="1" dirty="0">
              <a:solidFill>
                <a:prstClr val="white"/>
              </a:solidFill>
              <a:cs typeface="Arial" panose="020B0604020202020204" pitchFamily="34" charset="0"/>
            </a:endParaRPr>
          </a:p>
        </p:txBody>
      </p:sp>
      <p:sp>
        <p:nvSpPr>
          <p:cNvPr id="50" name="Oval 4"/>
          <p:cNvSpPr>
            <a:spLocks noChangeArrowheads="1"/>
          </p:cNvSpPr>
          <p:nvPr/>
        </p:nvSpPr>
        <p:spPr bwMode="gray">
          <a:xfrm>
            <a:off x="6124575" y="3986213"/>
            <a:ext cx="1500188" cy="642937"/>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Politik</a:t>
            </a:r>
            <a:endParaRPr lang="en-US" b="1" dirty="0">
              <a:solidFill>
                <a:prstClr val="white"/>
              </a:solidFill>
              <a:cs typeface="Arial" panose="020B0604020202020204" pitchFamily="34" charset="0"/>
            </a:endParaRPr>
          </a:p>
        </p:txBody>
      </p:sp>
      <p:sp>
        <p:nvSpPr>
          <p:cNvPr id="51" name="Oval 4"/>
          <p:cNvSpPr>
            <a:spLocks noChangeArrowheads="1"/>
          </p:cNvSpPr>
          <p:nvPr/>
        </p:nvSpPr>
        <p:spPr bwMode="gray">
          <a:xfrm>
            <a:off x="5553075" y="4700588"/>
            <a:ext cx="1500188" cy="642937"/>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Sosial</a:t>
            </a:r>
            <a:endParaRPr lang="en-US" b="1" dirty="0">
              <a:solidFill>
                <a:prstClr val="white"/>
              </a:solidFill>
              <a:cs typeface="Arial" panose="020B0604020202020204" pitchFamily="34" charset="0"/>
            </a:endParaRPr>
          </a:p>
        </p:txBody>
      </p:sp>
      <p:sp>
        <p:nvSpPr>
          <p:cNvPr id="52" name="Oval 4"/>
          <p:cNvSpPr>
            <a:spLocks noChangeArrowheads="1"/>
          </p:cNvSpPr>
          <p:nvPr/>
        </p:nvSpPr>
        <p:spPr bwMode="gray">
          <a:xfrm>
            <a:off x="5338763" y="5414963"/>
            <a:ext cx="1500187" cy="642937"/>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Seni</a:t>
            </a:r>
            <a:endParaRPr lang="en-US" b="1" dirty="0">
              <a:solidFill>
                <a:prstClr val="white"/>
              </a:solidFill>
              <a:cs typeface="Arial" panose="020B0604020202020204" pitchFamily="34" charset="0"/>
            </a:endParaRPr>
          </a:p>
        </p:txBody>
      </p:sp>
      <p:sp>
        <p:nvSpPr>
          <p:cNvPr id="53" name="Oval 4"/>
          <p:cNvSpPr>
            <a:spLocks noChangeArrowheads="1"/>
          </p:cNvSpPr>
          <p:nvPr/>
        </p:nvSpPr>
        <p:spPr bwMode="gray">
          <a:xfrm>
            <a:off x="3627438" y="5772150"/>
            <a:ext cx="1857375" cy="642938"/>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sz="2000" b="1" dirty="0" err="1">
                <a:solidFill>
                  <a:prstClr val="white"/>
                </a:solidFill>
                <a:cs typeface="Arial" panose="020B0604020202020204" pitchFamily="34" charset="0"/>
              </a:rPr>
              <a:t>Administrasi</a:t>
            </a:r>
            <a:endParaRPr lang="en-US" sz="2000" b="1" dirty="0">
              <a:solidFill>
                <a:prstClr val="white"/>
              </a:solidFill>
              <a:cs typeface="Arial" panose="020B0604020202020204" pitchFamily="34" charset="0"/>
            </a:endParaRPr>
          </a:p>
        </p:txBody>
      </p:sp>
      <p:sp>
        <p:nvSpPr>
          <p:cNvPr id="54" name="Oval 4"/>
          <p:cNvSpPr>
            <a:spLocks noChangeArrowheads="1"/>
          </p:cNvSpPr>
          <p:nvPr/>
        </p:nvSpPr>
        <p:spPr bwMode="gray">
          <a:xfrm>
            <a:off x="2249488" y="5424488"/>
            <a:ext cx="1571625" cy="642937"/>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Profesi</a:t>
            </a:r>
            <a:endParaRPr lang="en-US" b="1" dirty="0">
              <a:solidFill>
                <a:prstClr val="white"/>
              </a:solidFill>
              <a:cs typeface="Arial" panose="020B0604020202020204" pitchFamily="34" charset="0"/>
            </a:endParaRPr>
          </a:p>
        </p:txBody>
      </p:sp>
      <p:sp>
        <p:nvSpPr>
          <p:cNvPr id="55" name="Oval 4"/>
          <p:cNvSpPr>
            <a:spLocks noChangeArrowheads="1"/>
          </p:cNvSpPr>
          <p:nvPr/>
        </p:nvSpPr>
        <p:spPr bwMode="gray">
          <a:xfrm>
            <a:off x="1592263" y="4781550"/>
            <a:ext cx="1714500" cy="642938"/>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Ekonomi</a:t>
            </a:r>
            <a:endParaRPr lang="en-US" b="1" dirty="0">
              <a:solidFill>
                <a:prstClr val="white"/>
              </a:solidFill>
              <a:cs typeface="Arial" panose="020B0604020202020204" pitchFamily="34" charset="0"/>
            </a:endParaRPr>
          </a:p>
        </p:txBody>
      </p:sp>
      <p:sp>
        <p:nvSpPr>
          <p:cNvPr id="56" name="Oval 4"/>
          <p:cNvSpPr>
            <a:spLocks noChangeArrowheads="1"/>
          </p:cNvSpPr>
          <p:nvPr/>
        </p:nvSpPr>
        <p:spPr bwMode="gray">
          <a:xfrm>
            <a:off x="1409700" y="4110038"/>
            <a:ext cx="1571625" cy="642937"/>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eaLnBrk="1" hangingPunct="1">
              <a:spcBef>
                <a:spcPct val="50000"/>
              </a:spcBef>
              <a:defRPr/>
            </a:pPr>
            <a:r>
              <a:rPr lang="en-US" b="1" dirty="0" err="1">
                <a:solidFill>
                  <a:prstClr val="white"/>
                </a:solidFill>
                <a:cs typeface="Arial" panose="020B0604020202020204" pitchFamily="34" charset="0"/>
              </a:rPr>
              <a:t>Hukum</a:t>
            </a:r>
            <a:endParaRPr lang="en-US" b="1" dirty="0">
              <a:solidFill>
                <a:prstClr val="white"/>
              </a:solidFill>
              <a:cs typeface="Arial" panose="020B0604020202020204" pitchFamily="34" charset="0"/>
            </a:endParaRPr>
          </a:p>
        </p:txBody>
      </p:sp>
      <p:sp>
        <p:nvSpPr>
          <p:cNvPr id="57" name="AutoShape 20"/>
          <p:cNvSpPr>
            <a:spLocks noChangeArrowheads="1"/>
          </p:cNvSpPr>
          <p:nvPr/>
        </p:nvSpPr>
        <p:spPr bwMode="blackWhite">
          <a:xfrm>
            <a:off x="7050088" y="1758950"/>
            <a:ext cx="1928812" cy="35718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38100">
            <a:solidFill>
              <a:schemeClr val="tx1"/>
            </a:solidFill>
            <a:round/>
            <a:headEnd/>
            <a:tailEnd/>
          </a:ln>
          <a:effectLst/>
        </p:spPr>
        <p:txBody>
          <a:bodyPr wrap="none" anchor="ctr"/>
          <a:lstStyle/>
          <a:p>
            <a:pPr algn="ctr" eaLnBrk="1" hangingPunct="1">
              <a:spcBef>
                <a:spcPct val="50000"/>
              </a:spcBef>
              <a:defRPr/>
            </a:pPr>
            <a:r>
              <a:rPr lang="en-US" sz="2000" b="1" dirty="0">
                <a:solidFill>
                  <a:srgbClr val="FFFF00"/>
                </a:solidFill>
                <a:latin typeface="Allegro BT" pitchFamily="82" charset="0"/>
                <a:cs typeface="Arial" panose="020B0604020202020204" pitchFamily="34" charset="0"/>
              </a:rPr>
              <a:t>SUMBER ETIKA</a:t>
            </a:r>
          </a:p>
        </p:txBody>
      </p:sp>
      <p:sp>
        <p:nvSpPr>
          <p:cNvPr id="58" name="AutoShape 20"/>
          <p:cNvSpPr>
            <a:spLocks noChangeArrowheads="1"/>
          </p:cNvSpPr>
          <p:nvPr/>
        </p:nvSpPr>
        <p:spPr bwMode="blackWhite">
          <a:xfrm>
            <a:off x="7085013" y="5167313"/>
            <a:ext cx="1928812" cy="357187"/>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38100">
            <a:solidFill>
              <a:schemeClr val="tx1"/>
            </a:solidFill>
            <a:round/>
            <a:headEnd/>
            <a:tailEnd/>
          </a:ln>
          <a:effectLst/>
        </p:spPr>
        <p:txBody>
          <a:bodyPr wrap="none" anchor="ctr"/>
          <a:lstStyle/>
          <a:p>
            <a:pPr algn="ctr" eaLnBrk="1" hangingPunct="1">
              <a:spcBef>
                <a:spcPct val="50000"/>
              </a:spcBef>
              <a:defRPr/>
            </a:pPr>
            <a:r>
              <a:rPr lang="en-US" sz="2000" b="1" dirty="0">
                <a:solidFill>
                  <a:srgbClr val="FFFF00"/>
                </a:solidFill>
                <a:latin typeface="Allegro BT" pitchFamily="82" charset="0"/>
                <a:cs typeface="Arial" panose="020B0604020202020204" pitchFamily="34" charset="0"/>
              </a:rPr>
              <a:t>PENERAPAN ETIKA</a:t>
            </a:r>
          </a:p>
        </p:txBody>
      </p:sp>
      <p:sp>
        <p:nvSpPr>
          <p:cNvPr id="62" name="Line 23"/>
          <p:cNvSpPr>
            <a:spLocks noChangeShapeType="1"/>
          </p:cNvSpPr>
          <p:nvPr/>
        </p:nvSpPr>
        <p:spPr bwMode="auto">
          <a:xfrm flipH="1">
            <a:off x="4500563" y="2286000"/>
            <a:ext cx="46037" cy="1000125"/>
          </a:xfrm>
          <a:prstGeom prst="line">
            <a:avLst/>
          </a:prstGeom>
          <a:noFill/>
          <a:ln w="76200">
            <a:solidFill>
              <a:schemeClr val="accent2">
                <a:lumMod val="75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sp>
        <p:nvSpPr>
          <p:cNvPr id="63" name="Line 23"/>
          <p:cNvSpPr>
            <a:spLocks noChangeShapeType="1"/>
          </p:cNvSpPr>
          <p:nvPr/>
        </p:nvSpPr>
        <p:spPr bwMode="auto">
          <a:xfrm flipH="1">
            <a:off x="4857750" y="2786063"/>
            <a:ext cx="785813" cy="571500"/>
          </a:xfrm>
          <a:prstGeom prst="line">
            <a:avLst/>
          </a:prstGeom>
          <a:noFill/>
          <a:ln w="76200">
            <a:solidFill>
              <a:schemeClr val="accent2">
                <a:lumMod val="75000"/>
              </a:schemeClr>
            </a:solidFill>
            <a:round/>
            <a:headEnd/>
            <a:tailEnd type="triangle" w="med" len="med"/>
          </a:ln>
        </p:spPr>
        <p:txBody>
          <a:bodyPr/>
          <a:lstStyle/>
          <a:p>
            <a:pPr eaLnBrk="1" hangingPunct="1">
              <a:defRPr/>
            </a:pPr>
            <a:endParaRPr lang="en-AU">
              <a:solidFill>
                <a:prstClr val="black"/>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9CAC158F-10AB-4C0D-8BBE-8604D3B2836A}" type="slidenum">
              <a:rPr lang="en-US" altLang="id-ID" smtClean="0">
                <a:solidFill>
                  <a:prstClr val="black"/>
                </a:solidFill>
              </a:rPr>
              <a:pPr/>
              <a:t>8</a:t>
            </a:fld>
            <a:endParaRPr lang="en-US" altLang="id-ID">
              <a:solidFill>
                <a:prstClr val="black"/>
              </a:solidFill>
            </a:endParaRPr>
          </a:p>
        </p:txBody>
      </p:sp>
    </p:spTree>
    <p:custDataLst>
      <p:tags r:id="rId1"/>
    </p:custDataLst>
    <p:extLst>
      <p:ext uri="{BB962C8B-B14F-4D97-AF65-F5344CB8AC3E}">
        <p14:creationId xmlns:p14="http://schemas.microsoft.com/office/powerpoint/2010/main" val="1599076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 calcmode="lin" valueType="num">
                                      <p:cBhvr>
                                        <p:cTn id="15" dur="500" fill="hold"/>
                                        <p:tgtEl>
                                          <p:spTgt spid="45"/>
                                        </p:tgtEl>
                                        <p:attrNameLst>
                                          <p:attrName>style.rotation</p:attrName>
                                        </p:attrNameLst>
                                      </p:cBhvr>
                                      <p:tavLst>
                                        <p:tav tm="0">
                                          <p:val>
                                            <p:fltVal val="360"/>
                                          </p:val>
                                        </p:tav>
                                        <p:tav tm="100000">
                                          <p:val>
                                            <p:fltVal val="0"/>
                                          </p:val>
                                        </p:tav>
                                      </p:tavLst>
                                    </p:anim>
                                    <p:animEffect transition="in" filter="fade">
                                      <p:cBhvr>
                                        <p:cTn id="16" dur="500"/>
                                        <p:tgtEl>
                                          <p:spTgt spid="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ox(in)">
                                      <p:cBhvr>
                                        <p:cTn id="21" dur="500"/>
                                        <p:tgtEl>
                                          <p:spTgt spid="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ppt_x"/>
                                          </p:val>
                                        </p:tav>
                                        <p:tav tm="100000">
                                          <p:val>
                                            <p:strVal val="#ppt_x"/>
                                          </p:val>
                                        </p:tav>
                                      </p:tavLst>
                                    </p:anim>
                                    <p:anim calcmode="lin" valueType="num">
                                      <p:cBhvr additive="base">
                                        <p:cTn id="3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amond(in)">
                                      <p:cBhvr>
                                        <p:cTn id="38" dur="2000"/>
                                        <p:tgtEl>
                                          <p:spTgt spid="4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p:cTn id="43" dur="500" fill="hold"/>
                                        <p:tgtEl>
                                          <p:spTgt spid="58"/>
                                        </p:tgtEl>
                                        <p:attrNameLst>
                                          <p:attrName>ppt_w</p:attrName>
                                        </p:attrNameLst>
                                      </p:cBhvr>
                                      <p:tavLst>
                                        <p:tav tm="0">
                                          <p:val>
                                            <p:fltVal val="0"/>
                                          </p:val>
                                        </p:tav>
                                        <p:tav tm="100000">
                                          <p:val>
                                            <p:strVal val="#ppt_w"/>
                                          </p:val>
                                        </p:tav>
                                      </p:tavLst>
                                    </p:anim>
                                    <p:anim calcmode="lin" valueType="num">
                                      <p:cBhvr>
                                        <p:cTn id="44" dur="500" fill="hold"/>
                                        <p:tgtEl>
                                          <p:spTgt spid="58"/>
                                        </p:tgtEl>
                                        <p:attrNameLst>
                                          <p:attrName>ppt_h</p:attrName>
                                        </p:attrNameLst>
                                      </p:cBhvr>
                                      <p:tavLst>
                                        <p:tav tm="0">
                                          <p:val>
                                            <p:fltVal val="0"/>
                                          </p:val>
                                        </p:tav>
                                        <p:tav tm="100000">
                                          <p:val>
                                            <p:strVal val="#ppt_h"/>
                                          </p:val>
                                        </p:tav>
                                      </p:tavLst>
                                    </p:anim>
                                    <p:animEffect transition="in" filter="fade">
                                      <p:cBhvr>
                                        <p:cTn id="45" dur="500"/>
                                        <p:tgtEl>
                                          <p:spTgt spid="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 calcmode="lin" valueType="num">
                                      <p:cBhvr>
                                        <p:cTn id="58" dur="500" fill="hold"/>
                                        <p:tgtEl>
                                          <p:spTgt spid="51"/>
                                        </p:tgtEl>
                                        <p:attrNameLst>
                                          <p:attrName>style.rotation</p:attrName>
                                        </p:attrNameLst>
                                      </p:cBhvr>
                                      <p:tavLst>
                                        <p:tav tm="0">
                                          <p:val>
                                            <p:fltVal val="360"/>
                                          </p:val>
                                        </p:tav>
                                        <p:tav tm="100000">
                                          <p:val>
                                            <p:fltVal val="0"/>
                                          </p:val>
                                        </p:tav>
                                      </p:tavLst>
                                    </p:anim>
                                    <p:animEffect transition="in" filter="fade">
                                      <p:cBhvr>
                                        <p:cTn id="59" dur="500"/>
                                        <p:tgtEl>
                                          <p:spTgt spid="5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500" fill="hold"/>
                                        <p:tgtEl>
                                          <p:spTgt spid="52"/>
                                        </p:tgtEl>
                                        <p:attrNameLst>
                                          <p:attrName>ppt_x</p:attrName>
                                        </p:attrNameLst>
                                      </p:cBhvr>
                                      <p:tavLst>
                                        <p:tav tm="0">
                                          <p:val>
                                            <p:strVal val="#ppt_x"/>
                                          </p:val>
                                        </p:tav>
                                        <p:tav tm="100000">
                                          <p:val>
                                            <p:strVal val="#ppt_x"/>
                                          </p:val>
                                        </p:tav>
                                      </p:tavLst>
                                    </p:anim>
                                    <p:anim calcmode="lin" valueType="num">
                                      <p:cBhvr additive="base">
                                        <p:cTn id="6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p:cTn id="70" dur="500" fill="hold"/>
                                        <p:tgtEl>
                                          <p:spTgt spid="53"/>
                                        </p:tgtEl>
                                        <p:attrNameLst>
                                          <p:attrName>ppt_w</p:attrName>
                                        </p:attrNameLst>
                                      </p:cBhvr>
                                      <p:tavLst>
                                        <p:tav tm="0">
                                          <p:val>
                                            <p:fltVal val="0"/>
                                          </p:val>
                                        </p:tav>
                                        <p:tav tm="100000">
                                          <p:val>
                                            <p:strVal val="#ppt_w"/>
                                          </p:val>
                                        </p:tav>
                                      </p:tavLst>
                                    </p:anim>
                                    <p:anim calcmode="lin" valueType="num">
                                      <p:cBhvr>
                                        <p:cTn id="71" dur="500" fill="hold"/>
                                        <p:tgtEl>
                                          <p:spTgt spid="53"/>
                                        </p:tgtEl>
                                        <p:attrNameLst>
                                          <p:attrName>ppt_h</p:attrName>
                                        </p:attrNameLst>
                                      </p:cBhvr>
                                      <p:tavLst>
                                        <p:tav tm="0">
                                          <p:val>
                                            <p:fltVal val="0"/>
                                          </p:val>
                                        </p:tav>
                                        <p:tav tm="100000">
                                          <p:val>
                                            <p:strVal val="#ppt_h"/>
                                          </p:val>
                                        </p:tav>
                                      </p:tavLst>
                                    </p:anim>
                                    <p:anim calcmode="lin" valueType="num">
                                      <p:cBhvr>
                                        <p:cTn id="72" dur="500" fill="hold"/>
                                        <p:tgtEl>
                                          <p:spTgt spid="53"/>
                                        </p:tgtEl>
                                        <p:attrNameLst>
                                          <p:attrName>style.rotation</p:attrName>
                                        </p:attrNameLst>
                                      </p:cBhvr>
                                      <p:tavLst>
                                        <p:tav tm="0">
                                          <p:val>
                                            <p:fltVal val="360"/>
                                          </p:val>
                                        </p:tav>
                                        <p:tav tm="100000">
                                          <p:val>
                                            <p:fltVal val="0"/>
                                          </p:val>
                                        </p:tav>
                                      </p:tavLst>
                                    </p:anim>
                                    <p:animEffect transition="in" filter="fade">
                                      <p:cBhvr>
                                        <p:cTn id="73" dur="500"/>
                                        <p:tgtEl>
                                          <p:spTgt spid="5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 calcmode="lin" valueType="num">
                                      <p:cBhvr additive="base">
                                        <p:cTn id="78" dur="500" fill="hold"/>
                                        <p:tgtEl>
                                          <p:spTgt spid="54"/>
                                        </p:tgtEl>
                                        <p:attrNameLst>
                                          <p:attrName>ppt_x</p:attrName>
                                        </p:attrNameLst>
                                      </p:cBhvr>
                                      <p:tavLst>
                                        <p:tav tm="0">
                                          <p:val>
                                            <p:strVal val="#ppt_x"/>
                                          </p:val>
                                        </p:tav>
                                        <p:tav tm="100000">
                                          <p:val>
                                            <p:strVal val="#ppt_x"/>
                                          </p:val>
                                        </p:tav>
                                      </p:tavLst>
                                    </p:anim>
                                    <p:anim calcmode="lin" valueType="num">
                                      <p:cBhvr additive="base">
                                        <p:cTn id="7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ox(in)">
                                      <p:cBhvr>
                                        <p:cTn id="84" dur="500"/>
                                        <p:tgtEl>
                                          <p:spTgt spid="5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blinds(horizontal)">
                                      <p:cBhvr>
                                        <p:cTn id="8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85813" y="214313"/>
            <a:ext cx="9144001"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id-ID" sz="2800" b="1" smtClean="0">
                <a:solidFill>
                  <a:prstClr val="black"/>
                </a:solidFill>
                <a:latin typeface="Trebuchet MS" panose="020B0603020202020204" pitchFamily="34" charset="0"/>
              </a:rPr>
              <a:t>A</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R</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T</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I</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 </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P</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E</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N</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T</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I</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N</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G</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 </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E</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T</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I</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K</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A</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 </a:t>
            </a:r>
            <a:r>
              <a:rPr lang="id-ID" altLang="id-ID" sz="2800" b="1" smtClean="0">
                <a:solidFill>
                  <a:prstClr val="black"/>
                </a:solidFill>
                <a:latin typeface="Trebuchet MS" panose="020B0603020202020204" pitchFamily="34" charset="0"/>
              </a:rPr>
              <a:t> </a:t>
            </a:r>
          </a:p>
          <a:p>
            <a:pPr algn="ctr" eaLnBrk="1" hangingPunct="1">
              <a:spcBef>
                <a:spcPct val="50000"/>
              </a:spcBef>
            </a:pPr>
            <a:r>
              <a:rPr lang="en-US" altLang="id-ID" sz="2800" b="1" smtClean="0">
                <a:solidFill>
                  <a:prstClr val="black"/>
                </a:solidFill>
                <a:latin typeface="Trebuchet MS" panose="020B0603020202020204" pitchFamily="34" charset="0"/>
              </a:rPr>
              <a:t>D</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A</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L</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A</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M</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 </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O</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R</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G</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A</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N</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I</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S</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A</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S</a:t>
            </a:r>
            <a:r>
              <a:rPr lang="id-ID" altLang="id-ID" sz="2800" b="1" smtClean="0">
                <a:solidFill>
                  <a:prstClr val="black"/>
                </a:solidFill>
                <a:latin typeface="Trebuchet MS" panose="020B0603020202020204" pitchFamily="34" charset="0"/>
              </a:rPr>
              <a:t> </a:t>
            </a:r>
            <a:r>
              <a:rPr lang="en-US" altLang="id-ID" sz="2800" b="1" smtClean="0">
                <a:solidFill>
                  <a:prstClr val="black"/>
                </a:solidFill>
                <a:latin typeface="Trebuchet MS" panose="020B0603020202020204" pitchFamily="34" charset="0"/>
              </a:rPr>
              <a:t>I</a:t>
            </a:r>
          </a:p>
        </p:txBody>
      </p:sp>
      <p:sp>
        <p:nvSpPr>
          <p:cNvPr id="18435" name="Text Box 4"/>
          <p:cNvSpPr txBox="1">
            <a:spLocks noChangeArrowheads="1"/>
          </p:cNvSpPr>
          <p:nvPr/>
        </p:nvSpPr>
        <p:spPr bwMode="auto">
          <a:xfrm>
            <a:off x="1187450" y="1792288"/>
            <a:ext cx="756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2000" smtClean="0">
                <a:solidFill>
                  <a:prstClr val="black"/>
                </a:solidFill>
              </a:rPr>
              <a:t>K</a:t>
            </a:r>
            <a:r>
              <a:rPr lang="en-US" altLang="id-ID" sz="2000" smtClean="0">
                <a:solidFill>
                  <a:prstClr val="black"/>
                </a:solidFill>
              </a:rPr>
              <a:t>etentuan dan norma kehidupan yang berlaku dalam suatu kelompok masyarakat atau satu organisasi. </a:t>
            </a:r>
          </a:p>
        </p:txBody>
      </p:sp>
      <p:sp>
        <p:nvSpPr>
          <p:cNvPr id="18436" name="Text Box 6"/>
          <p:cNvSpPr txBox="1">
            <a:spLocks noChangeArrowheads="1"/>
          </p:cNvSpPr>
          <p:nvPr/>
        </p:nvSpPr>
        <p:spPr bwMode="auto">
          <a:xfrm>
            <a:off x="1476375" y="3459163"/>
            <a:ext cx="67691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en-US" altLang="id-ID" sz="1400" smtClean="0">
                <a:solidFill>
                  <a:prstClr val="black"/>
                </a:solidFill>
              </a:rPr>
              <a:t>Etika berkaitan dengan </a:t>
            </a:r>
            <a:r>
              <a:rPr lang="en-US" altLang="id-ID" sz="1400" b="1" smtClean="0">
                <a:solidFill>
                  <a:prstClr val="black"/>
                </a:solidFill>
              </a:rPr>
              <a:t>perilaku manusia</a:t>
            </a:r>
          </a:p>
          <a:p>
            <a:pPr algn="r" eaLnBrk="1" hangingPunct="1">
              <a:spcBef>
                <a:spcPct val="50000"/>
              </a:spcBef>
            </a:pPr>
            <a:r>
              <a:rPr lang="en-US" altLang="id-ID" sz="1400" smtClean="0">
                <a:solidFill>
                  <a:prstClr val="black"/>
                </a:solidFill>
              </a:rPr>
              <a:t>Etika memberikan </a:t>
            </a:r>
            <a:r>
              <a:rPr lang="en-US" altLang="id-ID" sz="1400" b="1" smtClean="0">
                <a:solidFill>
                  <a:prstClr val="black"/>
                </a:solidFill>
              </a:rPr>
              <a:t>prinsip </a:t>
            </a:r>
            <a:r>
              <a:rPr lang="en-US" altLang="id-ID" sz="1400" smtClean="0">
                <a:solidFill>
                  <a:prstClr val="black"/>
                </a:solidFill>
              </a:rPr>
              <a:t>yang kokoh dalam </a:t>
            </a:r>
            <a:r>
              <a:rPr lang="en-US" altLang="id-ID" sz="1400" b="1" smtClean="0">
                <a:solidFill>
                  <a:prstClr val="black"/>
                </a:solidFill>
              </a:rPr>
              <a:t>berperilaku</a:t>
            </a:r>
          </a:p>
          <a:p>
            <a:pPr algn="r" eaLnBrk="1" hangingPunct="1">
              <a:spcBef>
                <a:spcPct val="50000"/>
              </a:spcBef>
            </a:pPr>
            <a:r>
              <a:rPr lang="en-US" altLang="id-ID" sz="1400" smtClean="0">
                <a:solidFill>
                  <a:prstClr val="black"/>
                </a:solidFill>
              </a:rPr>
              <a:t>Adanya </a:t>
            </a:r>
            <a:r>
              <a:rPr lang="en-US" altLang="id-ID" sz="1400" b="1" smtClean="0">
                <a:solidFill>
                  <a:prstClr val="black"/>
                </a:solidFill>
              </a:rPr>
              <a:t>dinamika manusia</a:t>
            </a:r>
            <a:r>
              <a:rPr lang="en-US" altLang="id-ID" sz="1400" smtClean="0">
                <a:solidFill>
                  <a:prstClr val="black"/>
                </a:solidFill>
              </a:rPr>
              <a:t> dengan segala konsekuensinya</a:t>
            </a:r>
          </a:p>
          <a:p>
            <a:pPr algn="r" eaLnBrk="1" hangingPunct="1">
              <a:spcBef>
                <a:spcPct val="50000"/>
              </a:spcBef>
            </a:pPr>
            <a:r>
              <a:rPr lang="en-US" altLang="id-ID" sz="1400" smtClean="0">
                <a:solidFill>
                  <a:prstClr val="black"/>
                </a:solidFill>
              </a:rPr>
              <a:t>Etika berkaitan erat dengan </a:t>
            </a:r>
            <a:r>
              <a:rPr lang="en-US" altLang="id-ID" sz="1400" b="1" smtClean="0">
                <a:solidFill>
                  <a:prstClr val="black"/>
                </a:solidFill>
              </a:rPr>
              <a:t>sistem nilai manusia</a:t>
            </a:r>
            <a:r>
              <a:rPr lang="en-US" altLang="id-ID" sz="1400" smtClean="0">
                <a:solidFill>
                  <a:prstClr val="black"/>
                </a:solidFill>
              </a:rPr>
              <a:t> </a:t>
            </a:r>
          </a:p>
        </p:txBody>
      </p:sp>
      <p:sp>
        <p:nvSpPr>
          <p:cNvPr id="18437" name="Line 12"/>
          <p:cNvSpPr>
            <a:spLocks noChangeShapeType="1"/>
          </p:cNvSpPr>
          <p:nvPr/>
        </p:nvSpPr>
        <p:spPr bwMode="auto">
          <a:xfrm>
            <a:off x="1116013" y="1730375"/>
            <a:ext cx="7596187" cy="0"/>
          </a:xfrm>
          <a:prstGeom prst="line">
            <a:avLst/>
          </a:prstGeom>
          <a:noFill/>
          <a:ln w="9525">
            <a:solidFill>
              <a:srgbClr val="006666"/>
            </a:solidFill>
            <a:round/>
            <a:headEnd/>
            <a:tailEnd/>
          </a:ln>
          <a:extLst>
            <a:ext uri="{909E8E84-426E-40DD-AFC4-6F175D3DCCD1}">
              <a14:hiddenFill xmlns:a14="http://schemas.microsoft.com/office/drawing/2010/main">
                <a:noFill/>
              </a14:hiddenFill>
            </a:ext>
          </a:extLst>
        </p:spPr>
        <p:txBody>
          <a:bodyPr/>
          <a:lstStyle/>
          <a:p>
            <a:pPr eaLnBrk="1" hangingPunct="1"/>
            <a:endParaRPr lang="id-ID" smtClean="0">
              <a:solidFill>
                <a:prstClr val="black"/>
              </a:solidFill>
              <a:cs typeface="Arial" panose="020B0604020202020204" pitchFamily="34" charset="0"/>
            </a:endParaRPr>
          </a:p>
        </p:txBody>
      </p:sp>
      <p:sp>
        <p:nvSpPr>
          <p:cNvPr id="18438" name="Rectangle 13"/>
          <p:cNvSpPr>
            <a:spLocks noChangeArrowheads="1"/>
          </p:cNvSpPr>
          <p:nvPr/>
        </p:nvSpPr>
        <p:spPr bwMode="auto">
          <a:xfrm>
            <a:off x="5651500" y="1427163"/>
            <a:ext cx="3060700" cy="358775"/>
          </a:xfrm>
          <a:prstGeom prst="rect">
            <a:avLst/>
          </a:prstGeom>
          <a:solidFill>
            <a:srgbClr val="00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39" name="Text Box 3"/>
          <p:cNvSpPr txBox="1">
            <a:spLocks noChangeArrowheads="1"/>
          </p:cNvSpPr>
          <p:nvPr/>
        </p:nvSpPr>
        <p:spPr bwMode="auto">
          <a:xfrm>
            <a:off x="6084888" y="1477963"/>
            <a:ext cx="2447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id-ID" sz="1400" smtClean="0">
                <a:solidFill>
                  <a:prstClr val="white"/>
                </a:solidFill>
              </a:rPr>
              <a:t>PENGERTIAN  E</a:t>
            </a:r>
            <a:r>
              <a:rPr lang="id-ID" altLang="id-ID" sz="1400" smtClean="0">
                <a:solidFill>
                  <a:prstClr val="white"/>
                </a:solidFill>
              </a:rPr>
              <a:t> </a:t>
            </a:r>
            <a:r>
              <a:rPr lang="en-US" altLang="id-ID" sz="1400" smtClean="0">
                <a:solidFill>
                  <a:prstClr val="white"/>
                </a:solidFill>
              </a:rPr>
              <a:t>T</a:t>
            </a:r>
            <a:r>
              <a:rPr lang="id-ID" altLang="id-ID" sz="1400" smtClean="0">
                <a:solidFill>
                  <a:prstClr val="white"/>
                </a:solidFill>
              </a:rPr>
              <a:t> </a:t>
            </a:r>
            <a:r>
              <a:rPr lang="en-US" altLang="id-ID" sz="1400" smtClean="0">
                <a:solidFill>
                  <a:prstClr val="white"/>
                </a:solidFill>
              </a:rPr>
              <a:t>I</a:t>
            </a:r>
            <a:r>
              <a:rPr lang="id-ID" altLang="id-ID" sz="1400" smtClean="0">
                <a:solidFill>
                  <a:prstClr val="white"/>
                </a:solidFill>
              </a:rPr>
              <a:t> </a:t>
            </a:r>
            <a:r>
              <a:rPr lang="en-US" altLang="id-ID" sz="1400" smtClean="0">
                <a:solidFill>
                  <a:prstClr val="white"/>
                </a:solidFill>
              </a:rPr>
              <a:t>K</a:t>
            </a:r>
            <a:r>
              <a:rPr lang="id-ID" altLang="id-ID" sz="1400" smtClean="0">
                <a:solidFill>
                  <a:prstClr val="white"/>
                </a:solidFill>
              </a:rPr>
              <a:t> </a:t>
            </a:r>
            <a:r>
              <a:rPr lang="en-US" altLang="id-ID" sz="1400" smtClean="0">
                <a:solidFill>
                  <a:prstClr val="white"/>
                </a:solidFill>
              </a:rPr>
              <a:t>A</a:t>
            </a:r>
          </a:p>
        </p:txBody>
      </p:sp>
      <p:sp>
        <p:nvSpPr>
          <p:cNvPr id="18440" name="Text Box 4"/>
          <p:cNvSpPr txBox="1">
            <a:spLocks noChangeArrowheads="1"/>
          </p:cNvSpPr>
          <p:nvPr/>
        </p:nvSpPr>
        <p:spPr bwMode="auto">
          <a:xfrm>
            <a:off x="107950" y="-458788"/>
            <a:ext cx="1368425" cy="18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a:lnSpc>
                <a:spcPct val="139000"/>
              </a:lnSpc>
              <a:spcBef>
                <a:spcPts val="3000"/>
              </a:spcBef>
              <a:buClr>
                <a:srgbClr val="000000"/>
              </a:buClr>
              <a:buSzPct val="45000"/>
              <a:buFont typeface="StarSymbol"/>
              <a:buNone/>
            </a:pPr>
            <a:endParaRPr lang="en-GB" altLang="id-ID" sz="9600" b="1" smtClean="0">
              <a:solidFill>
                <a:srgbClr val="C0C0C0"/>
              </a:solidFill>
              <a:latin typeface="Arial Black" panose="020B0A04020102020204" pitchFamily="34" charset="0"/>
              <a:ea typeface="Arial Unicode MS" panose="020B0604020202020204" pitchFamily="34" charset="-128"/>
              <a:cs typeface="Arial Unicode MS" panose="020B0604020202020204" pitchFamily="34" charset="-128"/>
            </a:endParaRPr>
          </a:p>
        </p:txBody>
      </p:sp>
      <p:sp>
        <p:nvSpPr>
          <p:cNvPr id="18441" name="Line 16"/>
          <p:cNvSpPr>
            <a:spLocks noChangeShapeType="1"/>
          </p:cNvSpPr>
          <p:nvPr/>
        </p:nvSpPr>
        <p:spPr bwMode="auto">
          <a:xfrm>
            <a:off x="1116013" y="3314700"/>
            <a:ext cx="7596187" cy="0"/>
          </a:xfrm>
          <a:prstGeom prst="line">
            <a:avLst/>
          </a:prstGeom>
          <a:noFill/>
          <a:ln w="9525">
            <a:solidFill>
              <a:srgbClr val="006666"/>
            </a:solidFill>
            <a:round/>
            <a:headEnd/>
            <a:tailEnd/>
          </a:ln>
          <a:extLst>
            <a:ext uri="{909E8E84-426E-40DD-AFC4-6F175D3DCCD1}">
              <a14:hiddenFill xmlns:a14="http://schemas.microsoft.com/office/drawing/2010/main">
                <a:noFill/>
              </a14:hiddenFill>
            </a:ext>
          </a:extLst>
        </p:spPr>
        <p:txBody>
          <a:bodyPr/>
          <a:lstStyle/>
          <a:p>
            <a:pPr eaLnBrk="1" hangingPunct="1"/>
            <a:endParaRPr lang="id-ID" smtClean="0">
              <a:solidFill>
                <a:prstClr val="black"/>
              </a:solidFill>
              <a:cs typeface="Arial" panose="020B0604020202020204" pitchFamily="34" charset="0"/>
            </a:endParaRPr>
          </a:p>
        </p:txBody>
      </p:sp>
      <p:sp>
        <p:nvSpPr>
          <p:cNvPr id="18442" name="Rectangle 17"/>
          <p:cNvSpPr>
            <a:spLocks noChangeArrowheads="1"/>
          </p:cNvSpPr>
          <p:nvPr/>
        </p:nvSpPr>
        <p:spPr bwMode="auto">
          <a:xfrm>
            <a:off x="4932363" y="2954338"/>
            <a:ext cx="3779837" cy="358775"/>
          </a:xfrm>
          <a:prstGeom prst="rect">
            <a:avLst/>
          </a:prstGeom>
          <a:solidFill>
            <a:srgbClr val="00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43" name="Text Box 18"/>
          <p:cNvSpPr txBox="1">
            <a:spLocks noChangeArrowheads="1"/>
          </p:cNvSpPr>
          <p:nvPr/>
        </p:nvSpPr>
        <p:spPr bwMode="auto">
          <a:xfrm>
            <a:off x="5003800" y="2997200"/>
            <a:ext cx="464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id-ID" altLang="id-ID" sz="1400" smtClean="0">
                <a:solidFill>
                  <a:prstClr val="white"/>
                </a:solidFill>
              </a:rPr>
              <a:t>ALASAN DIPERLUKANNYA  E T I K A</a:t>
            </a:r>
            <a:endParaRPr lang="en-US" altLang="id-ID" sz="1400" smtClean="0">
              <a:solidFill>
                <a:prstClr val="white"/>
              </a:solidFill>
            </a:endParaRPr>
          </a:p>
        </p:txBody>
      </p:sp>
      <p:sp>
        <p:nvSpPr>
          <p:cNvPr id="18444" name="Oval 19"/>
          <p:cNvSpPr>
            <a:spLocks noChangeArrowheads="1"/>
          </p:cNvSpPr>
          <p:nvPr/>
        </p:nvSpPr>
        <p:spPr bwMode="auto">
          <a:xfrm>
            <a:off x="8459788" y="3530600"/>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45" name="Oval 20"/>
          <p:cNvSpPr>
            <a:spLocks noChangeArrowheads="1"/>
          </p:cNvSpPr>
          <p:nvPr/>
        </p:nvSpPr>
        <p:spPr bwMode="auto">
          <a:xfrm>
            <a:off x="8459788" y="3890963"/>
            <a:ext cx="144462" cy="144462"/>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46" name="Oval 21"/>
          <p:cNvSpPr>
            <a:spLocks noChangeArrowheads="1"/>
          </p:cNvSpPr>
          <p:nvPr/>
        </p:nvSpPr>
        <p:spPr bwMode="auto">
          <a:xfrm>
            <a:off x="8459788" y="4178300"/>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47" name="Oval 22"/>
          <p:cNvSpPr>
            <a:spLocks noChangeArrowheads="1"/>
          </p:cNvSpPr>
          <p:nvPr/>
        </p:nvSpPr>
        <p:spPr bwMode="auto">
          <a:xfrm>
            <a:off x="8459788" y="4467225"/>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48" name="Line 24"/>
          <p:cNvSpPr>
            <a:spLocks noChangeShapeType="1"/>
          </p:cNvSpPr>
          <p:nvPr/>
        </p:nvSpPr>
        <p:spPr bwMode="auto">
          <a:xfrm>
            <a:off x="1116013" y="5292725"/>
            <a:ext cx="7596187" cy="0"/>
          </a:xfrm>
          <a:prstGeom prst="line">
            <a:avLst/>
          </a:prstGeom>
          <a:noFill/>
          <a:ln w="9525">
            <a:solidFill>
              <a:srgbClr val="006666"/>
            </a:solidFill>
            <a:round/>
            <a:headEnd/>
            <a:tailEnd/>
          </a:ln>
          <a:extLst>
            <a:ext uri="{909E8E84-426E-40DD-AFC4-6F175D3DCCD1}">
              <a14:hiddenFill xmlns:a14="http://schemas.microsoft.com/office/drawing/2010/main">
                <a:noFill/>
              </a14:hiddenFill>
            </a:ext>
          </a:extLst>
        </p:spPr>
        <p:txBody>
          <a:bodyPr/>
          <a:lstStyle/>
          <a:p>
            <a:pPr eaLnBrk="1" hangingPunct="1"/>
            <a:endParaRPr lang="id-ID" smtClean="0">
              <a:solidFill>
                <a:prstClr val="black"/>
              </a:solidFill>
              <a:cs typeface="Arial" panose="020B0604020202020204" pitchFamily="34" charset="0"/>
            </a:endParaRPr>
          </a:p>
        </p:txBody>
      </p:sp>
      <p:sp>
        <p:nvSpPr>
          <p:cNvPr id="18449" name="Rectangle 25"/>
          <p:cNvSpPr>
            <a:spLocks noChangeArrowheads="1"/>
          </p:cNvSpPr>
          <p:nvPr/>
        </p:nvSpPr>
        <p:spPr bwMode="auto">
          <a:xfrm>
            <a:off x="4572000" y="4932363"/>
            <a:ext cx="4140200" cy="358775"/>
          </a:xfrm>
          <a:prstGeom prst="rect">
            <a:avLst/>
          </a:prstGeom>
          <a:solidFill>
            <a:srgbClr val="00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0" name="Oval 26"/>
          <p:cNvSpPr>
            <a:spLocks noChangeArrowheads="1"/>
          </p:cNvSpPr>
          <p:nvPr/>
        </p:nvSpPr>
        <p:spPr bwMode="auto">
          <a:xfrm>
            <a:off x="8459788" y="5508625"/>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1" name="Oval 27"/>
          <p:cNvSpPr>
            <a:spLocks noChangeArrowheads="1"/>
          </p:cNvSpPr>
          <p:nvPr/>
        </p:nvSpPr>
        <p:spPr bwMode="auto">
          <a:xfrm>
            <a:off x="8459788" y="5868988"/>
            <a:ext cx="144462" cy="144462"/>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2" name="Oval 28"/>
          <p:cNvSpPr>
            <a:spLocks noChangeArrowheads="1"/>
          </p:cNvSpPr>
          <p:nvPr/>
        </p:nvSpPr>
        <p:spPr bwMode="auto">
          <a:xfrm>
            <a:off x="8459788" y="6194425"/>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3" name="Oval 29"/>
          <p:cNvSpPr>
            <a:spLocks noChangeArrowheads="1"/>
          </p:cNvSpPr>
          <p:nvPr/>
        </p:nvSpPr>
        <p:spPr bwMode="auto">
          <a:xfrm>
            <a:off x="8459788" y="6483350"/>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4" name="Text Box 30"/>
          <p:cNvSpPr txBox="1">
            <a:spLocks noChangeArrowheads="1"/>
          </p:cNvSpPr>
          <p:nvPr/>
        </p:nvSpPr>
        <p:spPr bwMode="auto">
          <a:xfrm>
            <a:off x="3635375" y="4954588"/>
            <a:ext cx="464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white"/>
                </a:solidFill>
              </a:rPr>
              <a:t>MANFAAT  E T I K A</a:t>
            </a:r>
            <a:r>
              <a:rPr lang="en-AU" altLang="id-ID" sz="1400" smtClean="0">
                <a:solidFill>
                  <a:prstClr val="white"/>
                </a:solidFill>
              </a:rPr>
              <a:t> DALAM ORGANISASI</a:t>
            </a:r>
            <a:endParaRPr lang="en-US" altLang="id-ID" sz="1400" smtClean="0">
              <a:solidFill>
                <a:prstClr val="white"/>
              </a:solidFill>
            </a:endParaRPr>
          </a:p>
        </p:txBody>
      </p:sp>
      <p:sp>
        <p:nvSpPr>
          <p:cNvPr id="18455" name="Oval 31"/>
          <p:cNvSpPr>
            <a:spLocks noChangeArrowheads="1"/>
          </p:cNvSpPr>
          <p:nvPr/>
        </p:nvSpPr>
        <p:spPr bwMode="auto">
          <a:xfrm>
            <a:off x="5580063" y="5508625"/>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6" name="Oval 32"/>
          <p:cNvSpPr>
            <a:spLocks noChangeArrowheads="1"/>
          </p:cNvSpPr>
          <p:nvPr/>
        </p:nvSpPr>
        <p:spPr bwMode="auto">
          <a:xfrm>
            <a:off x="5580063" y="5868988"/>
            <a:ext cx="144462" cy="144462"/>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7" name="Oval 33"/>
          <p:cNvSpPr>
            <a:spLocks noChangeArrowheads="1"/>
          </p:cNvSpPr>
          <p:nvPr/>
        </p:nvSpPr>
        <p:spPr bwMode="auto">
          <a:xfrm>
            <a:off x="5580063" y="6194425"/>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8" name="Oval 34"/>
          <p:cNvSpPr>
            <a:spLocks noChangeArrowheads="1"/>
          </p:cNvSpPr>
          <p:nvPr/>
        </p:nvSpPr>
        <p:spPr bwMode="auto">
          <a:xfrm>
            <a:off x="5580063" y="6483350"/>
            <a:ext cx="144462"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59" name="Oval 35"/>
          <p:cNvSpPr>
            <a:spLocks noChangeArrowheads="1"/>
          </p:cNvSpPr>
          <p:nvPr/>
        </p:nvSpPr>
        <p:spPr bwMode="auto">
          <a:xfrm>
            <a:off x="2771775" y="5508625"/>
            <a:ext cx="144463"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60" name="Oval 36"/>
          <p:cNvSpPr>
            <a:spLocks noChangeArrowheads="1"/>
          </p:cNvSpPr>
          <p:nvPr/>
        </p:nvSpPr>
        <p:spPr bwMode="auto">
          <a:xfrm>
            <a:off x="2771775" y="5868988"/>
            <a:ext cx="144463" cy="144462"/>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61" name="Oval 37"/>
          <p:cNvSpPr>
            <a:spLocks noChangeArrowheads="1"/>
          </p:cNvSpPr>
          <p:nvPr/>
        </p:nvSpPr>
        <p:spPr bwMode="auto">
          <a:xfrm>
            <a:off x="2771775" y="6194425"/>
            <a:ext cx="144463"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62" name="Oval 38"/>
          <p:cNvSpPr>
            <a:spLocks noChangeArrowheads="1"/>
          </p:cNvSpPr>
          <p:nvPr/>
        </p:nvSpPr>
        <p:spPr bwMode="auto">
          <a:xfrm>
            <a:off x="2771775" y="6483350"/>
            <a:ext cx="144463" cy="144463"/>
          </a:xfrm>
          <a:prstGeom prst="ellipse">
            <a:avLst/>
          </a:prstGeom>
          <a:solidFill>
            <a:srgbClr val="006666">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AU" altLang="id-ID" smtClean="0">
              <a:solidFill>
                <a:prstClr val="black"/>
              </a:solidFill>
            </a:endParaRPr>
          </a:p>
        </p:txBody>
      </p:sp>
      <p:sp>
        <p:nvSpPr>
          <p:cNvPr id="18463" name="Text Box 39"/>
          <p:cNvSpPr txBox="1">
            <a:spLocks noChangeArrowheads="1"/>
          </p:cNvSpPr>
          <p:nvPr/>
        </p:nvSpPr>
        <p:spPr bwMode="auto">
          <a:xfrm>
            <a:off x="1187450" y="542925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en-US" altLang="id-ID" sz="1400" smtClean="0">
                <a:solidFill>
                  <a:prstClr val="black"/>
                </a:solidFill>
              </a:rPr>
              <a:t>Kebersamaan</a:t>
            </a:r>
          </a:p>
        </p:txBody>
      </p:sp>
      <p:sp>
        <p:nvSpPr>
          <p:cNvPr id="18464" name="Text Box 40"/>
          <p:cNvSpPr txBox="1">
            <a:spLocks noChangeArrowheads="1"/>
          </p:cNvSpPr>
          <p:nvPr/>
        </p:nvSpPr>
        <p:spPr bwMode="auto">
          <a:xfrm>
            <a:off x="1187450" y="573405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Empati</a:t>
            </a:r>
            <a:endParaRPr lang="en-US" altLang="id-ID" sz="1400" smtClean="0">
              <a:solidFill>
                <a:prstClr val="black"/>
              </a:solidFill>
            </a:endParaRPr>
          </a:p>
        </p:txBody>
      </p:sp>
      <p:sp>
        <p:nvSpPr>
          <p:cNvPr id="18465" name="Text Box 41"/>
          <p:cNvSpPr txBox="1">
            <a:spLocks noChangeArrowheads="1"/>
          </p:cNvSpPr>
          <p:nvPr/>
        </p:nvSpPr>
        <p:spPr bwMode="auto">
          <a:xfrm>
            <a:off x="1187450" y="607695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Kepedulian</a:t>
            </a:r>
            <a:endParaRPr lang="en-US" altLang="id-ID" sz="1400" smtClean="0">
              <a:solidFill>
                <a:prstClr val="black"/>
              </a:solidFill>
            </a:endParaRPr>
          </a:p>
        </p:txBody>
      </p:sp>
      <p:sp>
        <p:nvSpPr>
          <p:cNvPr id="18466" name="Text Box 42"/>
          <p:cNvSpPr txBox="1">
            <a:spLocks noChangeArrowheads="1"/>
          </p:cNvSpPr>
          <p:nvPr/>
        </p:nvSpPr>
        <p:spPr bwMode="auto">
          <a:xfrm>
            <a:off x="1187450" y="638175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Kedewasaan</a:t>
            </a:r>
            <a:endParaRPr lang="en-US" altLang="id-ID" sz="1400" smtClean="0">
              <a:solidFill>
                <a:prstClr val="black"/>
              </a:solidFill>
            </a:endParaRPr>
          </a:p>
        </p:txBody>
      </p:sp>
      <p:sp>
        <p:nvSpPr>
          <p:cNvPr id="18467" name="Text Box 43"/>
          <p:cNvSpPr txBox="1">
            <a:spLocks noChangeArrowheads="1"/>
          </p:cNvSpPr>
          <p:nvPr/>
        </p:nvSpPr>
        <p:spPr bwMode="auto">
          <a:xfrm>
            <a:off x="3203575" y="5445125"/>
            <a:ext cx="230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Orientasi Organisasi</a:t>
            </a:r>
            <a:endParaRPr lang="en-US" altLang="id-ID" sz="1400" smtClean="0">
              <a:solidFill>
                <a:prstClr val="black"/>
              </a:solidFill>
            </a:endParaRPr>
          </a:p>
        </p:txBody>
      </p:sp>
      <p:sp>
        <p:nvSpPr>
          <p:cNvPr id="18468" name="Text Box 44"/>
          <p:cNvSpPr txBox="1">
            <a:spLocks noChangeArrowheads="1"/>
          </p:cNvSpPr>
          <p:nvPr/>
        </p:nvSpPr>
        <p:spPr bwMode="auto">
          <a:xfrm>
            <a:off x="3924300" y="5749925"/>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i="1" smtClean="0">
                <a:solidFill>
                  <a:prstClr val="black"/>
                </a:solidFill>
              </a:rPr>
              <a:t>Respect</a:t>
            </a:r>
            <a:endParaRPr lang="en-US" altLang="id-ID" sz="1400" i="1" smtClean="0">
              <a:solidFill>
                <a:prstClr val="black"/>
              </a:solidFill>
            </a:endParaRPr>
          </a:p>
        </p:txBody>
      </p:sp>
      <p:sp>
        <p:nvSpPr>
          <p:cNvPr id="18469" name="Text Box 45"/>
          <p:cNvSpPr txBox="1">
            <a:spLocks noChangeArrowheads="1"/>
          </p:cNvSpPr>
          <p:nvPr/>
        </p:nvSpPr>
        <p:spPr bwMode="auto">
          <a:xfrm>
            <a:off x="3924300" y="6092825"/>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Kebajikan</a:t>
            </a:r>
            <a:endParaRPr lang="en-US" altLang="id-ID" sz="1400" smtClean="0">
              <a:solidFill>
                <a:prstClr val="black"/>
              </a:solidFill>
            </a:endParaRPr>
          </a:p>
        </p:txBody>
      </p:sp>
      <p:sp>
        <p:nvSpPr>
          <p:cNvPr id="18470" name="Text Box 46"/>
          <p:cNvSpPr txBox="1">
            <a:spLocks noChangeArrowheads="1"/>
          </p:cNvSpPr>
          <p:nvPr/>
        </p:nvSpPr>
        <p:spPr bwMode="auto">
          <a:xfrm>
            <a:off x="3924300" y="6397625"/>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Integritas</a:t>
            </a:r>
            <a:endParaRPr lang="en-US" altLang="id-ID" sz="1400" smtClean="0">
              <a:solidFill>
                <a:prstClr val="black"/>
              </a:solidFill>
            </a:endParaRPr>
          </a:p>
        </p:txBody>
      </p:sp>
      <p:sp>
        <p:nvSpPr>
          <p:cNvPr id="18471" name="Text Box 47"/>
          <p:cNvSpPr txBox="1">
            <a:spLocks noChangeArrowheads="1"/>
          </p:cNvSpPr>
          <p:nvPr/>
        </p:nvSpPr>
        <p:spPr bwMode="auto">
          <a:xfrm>
            <a:off x="6732588" y="5411788"/>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Inovatif</a:t>
            </a:r>
            <a:endParaRPr lang="en-US" altLang="id-ID" sz="1400" smtClean="0">
              <a:solidFill>
                <a:prstClr val="black"/>
              </a:solidFill>
            </a:endParaRPr>
          </a:p>
        </p:txBody>
      </p:sp>
      <p:sp>
        <p:nvSpPr>
          <p:cNvPr id="18472" name="Text Box 48"/>
          <p:cNvSpPr txBox="1">
            <a:spLocks noChangeArrowheads="1"/>
          </p:cNvSpPr>
          <p:nvPr/>
        </p:nvSpPr>
        <p:spPr bwMode="auto">
          <a:xfrm>
            <a:off x="6732588" y="5716588"/>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Keunggulan</a:t>
            </a:r>
            <a:endParaRPr lang="en-US" altLang="id-ID" sz="1400" smtClean="0">
              <a:solidFill>
                <a:prstClr val="black"/>
              </a:solidFill>
            </a:endParaRPr>
          </a:p>
        </p:txBody>
      </p:sp>
      <p:sp>
        <p:nvSpPr>
          <p:cNvPr id="18473" name="Text Box 49"/>
          <p:cNvSpPr txBox="1">
            <a:spLocks noChangeArrowheads="1"/>
          </p:cNvSpPr>
          <p:nvPr/>
        </p:nvSpPr>
        <p:spPr bwMode="auto">
          <a:xfrm>
            <a:off x="6732588" y="6059488"/>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Keluwesan</a:t>
            </a:r>
            <a:endParaRPr lang="en-US" altLang="id-ID" sz="1400" smtClean="0">
              <a:solidFill>
                <a:prstClr val="black"/>
              </a:solidFill>
            </a:endParaRPr>
          </a:p>
        </p:txBody>
      </p:sp>
      <p:sp>
        <p:nvSpPr>
          <p:cNvPr id="18474" name="Text Box 50"/>
          <p:cNvSpPr txBox="1">
            <a:spLocks noChangeArrowheads="1"/>
          </p:cNvSpPr>
          <p:nvPr/>
        </p:nvSpPr>
        <p:spPr bwMode="auto">
          <a:xfrm>
            <a:off x="6732588" y="6364288"/>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id-ID" altLang="id-ID" sz="1400" smtClean="0">
                <a:solidFill>
                  <a:prstClr val="black"/>
                </a:solidFill>
              </a:rPr>
              <a:t>Kearifan</a:t>
            </a:r>
            <a:endParaRPr lang="en-US" altLang="id-ID" sz="1400" smtClean="0">
              <a:solidFill>
                <a:prstClr val="black"/>
              </a:solidFill>
            </a:endParaRPr>
          </a:p>
        </p:txBody>
      </p:sp>
      <p:sp>
        <p:nvSpPr>
          <p:cNvPr id="2" name="Slide Number Placeholder 1"/>
          <p:cNvSpPr>
            <a:spLocks noGrp="1"/>
          </p:cNvSpPr>
          <p:nvPr>
            <p:ph type="sldNum" sz="quarter" idx="12"/>
          </p:nvPr>
        </p:nvSpPr>
        <p:spPr/>
        <p:txBody>
          <a:bodyPr/>
          <a:lstStyle/>
          <a:p>
            <a:fld id="{32397DB8-AB7A-4C0E-88B4-A2CEAB0B9EAE}" type="slidenum">
              <a:rPr lang="en-US" altLang="id-ID" smtClean="0"/>
              <a:pPr/>
              <a:t>9</a:t>
            </a:fld>
            <a:endParaRPr lang="en-US" altLang="id-ID"/>
          </a:p>
        </p:txBody>
      </p:sp>
    </p:spTree>
    <p:extLst>
      <p:ext uri="{BB962C8B-B14F-4D97-AF65-F5344CB8AC3E}">
        <p14:creationId xmlns:p14="http://schemas.microsoft.com/office/powerpoint/2010/main" val="154182706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ShootingStreaks.p3d 0"/>
  <p:tag name="POWER3D OPTIONS" val="Medium "/>
  <p:tag name="POWER3D SOUND" val="Shooting Streaks"/>
</p:tagLst>
</file>

<file path=ppt/tags/tag2.xml><?xml version="1.0" encoding="utf-8"?>
<p:tagLst xmlns:a="http://schemas.openxmlformats.org/drawingml/2006/main" xmlns:r="http://schemas.openxmlformats.org/officeDocument/2006/relationships" xmlns:p="http://schemas.openxmlformats.org/presentationml/2006/main">
  <p:tag name="POWER3D TRANSITION" val="RectanglesinRectangles.p3d 0"/>
  <p:tag name="POWER3D OPTIONS" val="Medium "/>
  <p:tag name="POWER3D SOUND" val="Rectangles in Rectangles"/>
</p:tagLst>
</file>

<file path=ppt/tags/tag3.xml><?xml version="1.0" encoding="utf-8"?>
<p:tagLst xmlns:a="http://schemas.openxmlformats.org/drawingml/2006/main" xmlns:r="http://schemas.openxmlformats.org/officeDocument/2006/relationships" xmlns:p="http://schemas.openxmlformats.org/presentationml/2006/main">
  <p:tag name="POWER3D TRANSITION" val="SpacePort.p3d 0"/>
  <p:tag name="POWER3D OPTIONS" val="Medium "/>
  <p:tag name="POWER3D SOUND" val="Space Port"/>
</p:tagLst>
</file>

<file path=ppt/tags/tag4.xml><?xml version="1.0" encoding="utf-8"?>
<p:tagLst xmlns:a="http://schemas.openxmlformats.org/drawingml/2006/main" xmlns:r="http://schemas.openxmlformats.org/officeDocument/2006/relationships" xmlns:p="http://schemas.openxmlformats.org/presentationml/2006/main">
  <p:tag name="POWER3D TRANSITION" val="Spring.p3d 7"/>
  <p:tag name="POWER3D OPTIONS" val="Medium "/>
  <p:tag name="POWER3D SOUND" val="Spring Away"/>
</p:tagLst>
</file>

<file path=ppt/tags/tag5.xml><?xml version="1.0" encoding="utf-8"?>
<p:tagLst xmlns:a="http://schemas.openxmlformats.org/drawingml/2006/main" xmlns:r="http://schemas.openxmlformats.org/officeDocument/2006/relationships" xmlns:p="http://schemas.openxmlformats.org/presentationml/2006/main">
  <p:tag name="POWER3D TRANSITION" val="Tcircles.p3d 0"/>
  <p:tag name="POWER3D OPTIONS" val="Medium "/>
  <p:tag name="POWER3D SOUND" val="Twirling Circles"/>
</p:tagLst>
</file>

<file path=ppt/tags/tag6.xml><?xml version="1.0" encoding="utf-8"?>
<p:tagLst xmlns:a="http://schemas.openxmlformats.org/drawingml/2006/main" xmlns:r="http://schemas.openxmlformats.org/officeDocument/2006/relationships" xmlns:p="http://schemas.openxmlformats.org/presentationml/2006/main">
  <p:tag name="POWER3D TRANSITION" val="Tsquares.p3d 0"/>
  <p:tag name="POWER3D OPTIONS" val="Medium "/>
  <p:tag name="POWER3D SOUND" val="Twirling Squares"/>
</p:tagLst>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_rels/theme9.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2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8.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9.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4137</TotalTime>
  <Pages>0</Pages>
  <Words>2772</Words>
  <Characters>0</Characters>
  <Application>Microsoft Office PowerPoint</Application>
  <DocSecurity>0</DocSecurity>
  <PresentationFormat>On-screen Show (4:3)</PresentationFormat>
  <Lines>0</Lines>
  <Paragraphs>420</Paragraphs>
  <Slides>51</Slides>
  <Notes>6</Notes>
  <HiddenSlides>0</HiddenSlides>
  <MMClips>0</MMClips>
  <ScaleCrop>false</ScaleCrop>
  <HeadingPairs>
    <vt:vector size="6" baseType="variant">
      <vt:variant>
        <vt:lpstr>Fonts Used</vt:lpstr>
      </vt:variant>
      <vt:variant>
        <vt:i4>22</vt:i4>
      </vt:variant>
      <vt:variant>
        <vt:lpstr>Theme</vt:lpstr>
      </vt:variant>
      <vt:variant>
        <vt:i4>9</vt:i4>
      </vt:variant>
      <vt:variant>
        <vt:lpstr>Slide Titles</vt:lpstr>
      </vt:variant>
      <vt:variant>
        <vt:i4>51</vt:i4>
      </vt:variant>
    </vt:vector>
  </HeadingPairs>
  <TitlesOfParts>
    <vt:vector size="82" baseType="lpstr">
      <vt:lpstr>Arial Unicode MS</vt:lpstr>
      <vt:lpstr>Allegro BT</vt:lpstr>
      <vt:lpstr>Arial</vt:lpstr>
      <vt:lpstr>Arial Black</vt:lpstr>
      <vt:lpstr>Arial Narrow</vt:lpstr>
      <vt:lpstr>Bombing</vt:lpstr>
      <vt:lpstr>Calibri</vt:lpstr>
      <vt:lpstr>Calibri Light</vt:lpstr>
      <vt:lpstr>Castellar</vt:lpstr>
      <vt:lpstr>Century Gothic</vt:lpstr>
      <vt:lpstr>Colaborate-Regular</vt:lpstr>
      <vt:lpstr>Corbel</vt:lpstr>
      <vt:lpstr>Harlow Solid Italic</vt:lpstr>
      <vt:lpstr>Lucida Sans Unicode</vt:lpstr>
      <vt:lpstr>Monotype Corsiva</vt:lpstr>
      <vt:lpstr>Oswald</vt:lpstr>
      <vt:lpstr>StarSymbol</vt:lpstr>
      <vt:lpstr>Times New Roman</vt:lpstr>
      <vt:lpstr>Trebuchet MS</vt:lpstr>
      <vt:lpstr>Verdana</vt:lpstr>
      <vt:lpstr>Wingdings 2</vt:lpstr>
      <vt:lpstr>Wingdings 3</vt:lpstr>
      <vt:lpstr>Office Theme</vt:lpstr>
      <vt:lpstr>Digital Blue Tunnel 16x9</vt:lpstr>
      <vt:lpstr>1_Office Theme</vt:lpstr>
      <vt:lpstr>2_Office Theme</vt:lpstr>
      <vt:lpstr>Ion</vt:lpstr>
      <vt:lpstr>1_Ion</vt:lpstr>
      <vt:lpstr>2_Ion</vt:lpstr>
      <vt:lpstr>3_Office Theme</vt:lpstr>
      <vt:lpstr>Concourse</vt:lpstr>
      <vt:lpstr>ETIKA PUBLIK</vt:lpstr>
      <vt:lpstr>IT’S About Me….</vt:lpstr>
      <vt:lpstr>Apa yang akan kita bahas bersama?</vt:lpstr>
      <vt:lpstr>LATAR BELAKANG</vt:lpstr>
      <vt:lpstr>LATAR BELAKANG</vt:lpstr>
      <vt:lpstr>Apa itu Etika…???</vt:lpstr>
      <vt:lpstr>ALIRAN PEMIKIRAN ETIKA</vt:lpstr>
      <vt:lpstr>PowerPoint Presentation</vt:lpstr>
      <vt:lpstr>PowerPoint Presentation</vt:lpstr>
      <vt:lpstr>PowerPoint Presentation</vt:lpstr>
      <vt:lpstr>PowerPoint Presentation</vt:lpstr>
      <vt:lpstr>PowerPoint Presentation</vt:lpstr>
      <vt:lpstr>Pengertian Etika</vt:lpstr>
      <vt:lpstr>Masih Pengertian Etika</vt:lpstr>
      <vt:lpstr>Masih Pengertian Etika juga</vt:lpstr>
      <vt:lpstr>Ini juga pengertian etika (dan yang lainya)</vt:lpstr>
      <vt:lpstr>Ini juga pengertian etika (dan yang lainya)</vt:lpstr>
      <vt:lpstr>Perbedaan Etika Dan Etiket</vt:lpstr>
      <vt:lpstr>Perbedaan Etika Dan Etiket (etiketnya)</vt:lpstr>
      <vt:lpstr>Etika dan Etika Publik</vt:lpstr>
      <vt:lpstr>Tumpang Tindih</vt:lpstr>
      <vt:lpstr>Pengertian Kode Etik</vt:lpstr>
      <vt:lpstr>Kode Etik ASN</vt:lpstr>
      <vt:lpstr>Lanjutan Kode Etik ASN</vt:lpstr>
      <vt:lpstr>Nilai-nilai Dasar Etika Publik</vt:lpstr>
      <vt:lpstr>Nilai-nilai Dasar Etika Publik</vt:lpstr>
      <vt:lpstr>Indikator Nilai Dasar Etika Publik</vt:lpstr>
      <vt:lpstr>Indikator Nilai Dasar Etika Publik</vt:lpstr>
      <vt:lpstr>DIMENSI ETIKA PUBLIK</vt:lpstr>
      <vt:lpstr>Dimensi Kualitas Pelayanan Publik</vt:lpstr>
      <vt:lpstr>Dimensi Modalitas</vt:lpstr>
      <vt:lpstr>Dimensi Modalitas lanjutan</vt:lpstr>
      <vt:lpstr>Dimensi Tindakan Integritas Publik</vt:lpstr>
      <vt:lpstr>Tuntutan Etika Publik vs Kompetensi</vt:lpstr>
      <vt:lpstr>Perilaku Pejabat Publik</vt:lpstr>
      <vt:lpstr>BENTUK-BENTUK KODE ETIK  DAN IMPLIKASINYA</vt:lpstr>
      <vt:lpstr>Pentingnya Etika Dalam Urusan Publik</vt:lpstr>
      <vt:lpstr>Penggunaan Kekuasaan: Legitimasi Kebijakan</vt:lpstr>
      <vt:lpstr>Konflik Kepentingan</vt:lpstr>
      <vt:lpstr>Konflik Kepentingan</vt:lpstr>
      <vt:lpstr>Sumber-Sumber Kode Etik Bagi Aparatur Sipil Negara</vt:lpstr>
      <vt:lpstr>Beberapa Adab</vt:lpstr>
      <vt:lpstr>Beberapa Adab</vt:lpstr>
      <vt:lpstr>Beberapa Adab</vt:lpstr>
      <vt:lpstr>Akhlak yang baik</vt:lpstr>
      <vt:lpstr>Akhlak tercela</vt:lpstr>
      <vt:lpstr>Implikasi Kode Etik dalam pelayanan Publik</vt:lpstr>
      <vt:lpstr>Aktualisasi Etika Aparatur Sipil Negara (1)</vt:lpstr>
      <vt:lpstr>Aktualisasi Etika Aparatur Sipil Negara (2)</vt:lpstr>
      <vt:lpstr>Diskusi Kelompok  </vt:lpstr>
      <vt:lpstr>PowerPoint Presentation</vt:lpstr>
    </vt:vector>
  </TitlesOfParts>
  <Company>Guilddesign</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jimm</cp:lastModifiedBy>
  <cp:revision>125</cp:revision>
  <cp:lastPrinted>2019-11-11T08:37:07Z</cp:lastPrinted>
  <dcterms:created xsi:type="dcterms:W3CDTF">2004-08-26T06:30:40Z</dcterms:created>
  <dcterms:modified xsi:type="dcterms:W3CDTF">2019-11-11T09:17:52Z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