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26"/>
  </p:notesMasterIdLst>
  <p:sldIdLst>
    <p:sldId id="278" r:id="rId3"/>
    <p:sldId id="892" r:id="rId4"/>
    <p:sldId id="2429" r:id="rId5"/>
    <p:sldId id="2466" r:id="rId6"/>
    <p:sldId id="2478" r:id="rId7"/>
    <p:sldId id="2464" r:id="rId8"/>
    <p:sldId id="2480" r:id="rId9"/>
    <p:sldId id="2465" r:id="rId10"/>
    <p:sldId id="2430" r:id="rId11"/>
    <p:sldId id="2467" r:id="rId12"/>
    <p:sldId id="2468" r:id="rId13"/>
    <p:sldId id="2469" r:id="rId14"/>
    <p:sldId id="2470" r:id="rId15"/>
    <p:sldId id="2471" r:id="rId16"/>
    <p:sldId id="2472" r:id="rId17"/>
    <p:sldId id="2481" r:id="rId18"/>
    <p:sldId id="2484" r:id="rId19"/>
    <p:sldId id="2485" r:id="rId20"/>
    <p:sldId id="2477" r:id="rId21"/>
    <p:sldId id="2476" r:id="rId22"/>
    <p:sldId id="2479" r:id="rId23"/>
    <p:sldId id="2462" r:id="rId24"/>
    <p:sldId id="35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7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/>
  <p:cmAuthor id="2" name="biing" initials="b" lastIdx="6" clrIdx="1"/>
  <p:cmAuthor id="3" name="张 博民" initials="张" lastIdx="1" clrIdx="2">
    <p:extLst>
      <p:ext uri="{19B8F6BF-5375-455C-9EA6-DF929625EA0E}">
        <p15:presenceInfo xmlns:p15="http://schemas.microsoft.com/office/powerpoint/2012/main" userId="cdf8c6a11ba3c6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725"/>
    <a:srgbClr val="780000"/>
    <a:srgbClr val="654EF0"/>
    <a:srgbClr val="FFD602"/>
    <a:srgbClr val="90B116"/>
    <a:srgbClr val="008F00"/>
    <a:srgbClr val="FF0000"/>
    <a:srgbClr val="00FF00"/>
    <a:srgbClr val="0000FF"/>
    <a:srgbClr val="CBC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 autoAdjust="0"/>
    <p:restoredTop sz="88682" autoAdjust="0"/>
  </p:normalViewPr>
  <p:slideViewPr>
    <p:cSldViewPr snapToGrid="0" showGuides="1">
      <p:cViewPr varScale="1">
        <p:scale>
          <a:sx n="115" d="100"/>
          <a:sy n="115" d="100"/>
        </p:scale>
        <p:origin x="1552" y="208"/>
      </p:cViewPr>
      <p:guideLst>
        <p:guide orient="horz" pos="2006"/>
        <p:guide pos="7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86" d="100"/>
          <a:sy n="86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3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5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线程模型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5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4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7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3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1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269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1228636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10" name="Shape 98"/>
          <p:cNvSpPr txBox="1">
            <a:spLocks noGrp="1"/>
          </p:cNvSpPr>
          <p:nvPr>
            <p:ph type="sldNum" idx="12"/>
          </p:nvPr>
        </p:nvSpPr>
        <p:spPr>
          <a:xfrm>
            <a:off x="10799600" y="6299339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20B0433-5F53-0B4E-8F1C-594A2CB4F8AA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6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9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09601" y="1385578"/>
            <a:ext cx="10973169" cy="4606242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l"/>
              <a:defRPr sz="1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20090" indent="-215900"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899795" indent="-215900">
              <a:buFont typeface="系统字体"/>
              <a:buChar char="◦"/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79500" indent="-215900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259840" indent="-215900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60269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09600" y="1228636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15" name="Shape 98"/>
          <p:cNvSpPr txBox="1">
            <a:spLocks noGrp="1"/>
          </p:cNvSpPr>
          <p:nvPr>
            <p:ph type="sldNum" idx="12"/>
          </p:nvPr>
        </p:nvSpPr>
        <p:spPr>
          <a:xfrm>
            <a:off x="10799600" y="6299339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20B0433-5F53-0B4E-8F1C-594A2CB4F8AA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47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434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712528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2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"/>
          <p:cNvGrpSpPr/>
          <p:nvPr userDrawn="1"/>
        </p:nvGrpSpPr>
        <p:grpSpPr>
          <a:xfrm>
            <a:off x="10096220" y="215401"/>
            <a:ext cx="1891425" cy="615526"/>
            <a:chOff x="10229496" y="141514"/>
            <a:chExt cx="1891425" cy="61552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alphaModFix amt="7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496" y="206537"/>
              <a:ext cx="548742" cy="54874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0750546" y="141514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>
                  <a:solidFill>
                    <a:srgbClr val="01386A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dirty="0">
                <a:solidFill>
                  <a:srgbClr val="01386A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9" name="直线连接符 13"/>
            <p:cNvCxnSpPr/>
            <p:nvPr/>
          </p:nvCxnSpPr>
          <p:spPr>
            <a:xfrm>
              <a:off x="10839449" y="522748"/>
              <a:ext cx="1181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742079" y="510819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rgbClr val="01386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304800" y="6590135"/>
            <a:ext cx="7498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8038653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</a:rPr>
              <a:t>用技术推动商业进步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0005" y="274320"/>
            <a:ext cx="0" cy="548640"/>
          </a:xfrm>
          <a:prstGeom prst="line">
            <a:avLst/>
          </a:prstGeom>
          <a:ln w="101600">
            <a:solidFill>
              <a:srgbClr val="043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269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1228636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10" name="Shape 98"/>
          <p:cNvSpPr txBox="1">
            <a:spLocks noGrp="1"/>
          </p:cNvSpPr>
          <p:nvPr>
            <p:ph type="sldNum" idx="12"/>
          </p:nvPr>
        </p:nvSpPr>
        <p:spPr>
          <a:xfrm>
            <a:off x="10799600" y="6299339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20B0433-5F53-0B4E-8F1C-594A2CB4F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9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09601" y="1385578"/>
            <a:ext cx="10973169" cy="4606242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l"/>
              <a:defRPr sz="1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20090" indent="-215900"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899795" indent="-215900">
              <a:buFont typeface="系统字体"/>
              <a:buChar char="◦"/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79500" indent="-215900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259840" indent="-215900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60269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09600" y="1228636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15" name="Shape 98"/>
          <p:cNvSpPr txBox="1">
            <a:spLocks noGrp="1"/>
          </p:cNvSpPr>
          <p:nvPr>
            <p:ph type="sldNum" idx="12"/>
          </p:nvPr>
        </p:nvSpPr>
        <p:spPr>
          <a:xfrm>
            <a:off x="10799600" y="6299339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20B0433-5F53-0B4E-8F1C-594A2CB4F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434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712528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"/>
          <p:cNvGrpSpPr/>
          <p:nvPr userDrawn="1"/>
        </p:nvGrpSpPr>
        <p:grpSpPr>
          <a:xfrm>
            <a:off x="10096220" y="215401"/>
            <a:ext cx="1891425" cy="615526"/>
            <a:chOff x="10229496" y="141514"/>
            <a:chExt cx="1891425" cy="61552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alphaModFix amt="7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496" y="206537"/>
              <a:ext cx="548742" cy="54874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0750546" y="141514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0" dirty="0">
                  <a:solidFill>
                    <a:schemeClr val="accent6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0" dirty="0">
                <a:solidFill>
                  <a:schemeClr val="accent6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9" name="直线连接符 13"/>
            <p:cNvCxnSpPr/>
            <p:nvPr/>
          </p:nvCxnSpPr>
          <p:spPr>
            <a:xfrm>
              <a:off x="10839449" y="522748"/>
              <a:ext cx="1181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742079" y="510819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accent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304800" y="6590135"/>
            <a:ext cx="7498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8038653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0005" y="274320"/>
            <a:ext cx="0" cy="548640"/>
          </a:xfrm>
          <a:prstGeom prst="line">
            <a:avLst/>
          </a:prstGeom>
          <a:ln w="101600">
            <a:solidFill>
              <a:srgbClr val="043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rgbClr val="FFFFFF">
                      <a:lumMod val="50000"/>
                    </a:srgb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4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2021/12/19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15CB3"/>
              </a:solidFill>
              <a:effectLst>
                <a:outerShdw blurRad="12700" dist="38100" dir="2700000" algn="tl" rotWithShape="0">
                  <a:srgbClr val="015CB3">
                    <a:lumMod val="60000"/>
                    <a:lumOff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07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aease/easegress/issues/397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5g411A72G/" TargetMode="External"/><Relationship Id="rId2" Type="http://schemas.openxmlformats.org/officeDocument/2006/relationships/hyperlink" Target="https://www.youtube.com/watch?v=B2s57QP1C0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hyperlink" Target="https://golang.org/doc/effective_go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uber-go/guide/blob/master/style.md" TargetMode="External"/><Relationship Id="rId4" Type="http://schemas.openxmlformats.org/officeDocument/2006/relationships/hyperlink" Target="https://github.com/golang/go/wiki/CodeReviewComments" TargetMode="External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508500" y="0"/>
            <a:ext cx="7683500" cy="6858000"/>
            <a:chOff x="4508500" y="0"/>
            <a:chExt cx="76835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08"/>
            <a:stretch>
              <a:fillRect/>
            </a:stretch>
          </p:blipFill>
          <p:spPr>
            <a:xfrm>
              <a:off x="4508500" y="0"/>
              <a:ext cx="7683500" cy="68580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4508500" y="0"/>
              <a:ext cx="6709933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357928" y="1758789"/>
            <a:ext cx="7578552" cy="2044015"/>
            <a:chOff x="1119678" y="2392724"/>
            <a:chExt cx="6096000" cy="2044015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134685" y="3684811"/>
              <a:ext cx="3891771" cy="327080"/>
              <a:chOff x="626685" y="2987650"/>
              <a:chExt cx="3891771" cy="327080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626685" y="3068509"/>
                <a:ext cx="389177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Open Source, Freedom, Low Cost, High Availability Cloud Native Platform</a:t>
                </a:r>
              </a:p>
            </p:txBody>
          </p:sp>
          <p:cxnSp>
            <p:nvCxnSpPr>
              <p:cNvPr id="151" name="直接连接符 150"/>
              <p:cNvCxnSpPr/>
              <p:nvPr/>
            </p:nvCxnSpPr>
            <p:spPr>
              <a:xfrm>
                <a:off x="718587" y="2987650"/>
                <a:ext cx="1259682" cy="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矩形 141"/>
            <p:cNvSpPr/>
            <p:nvPr/>
          </p:nvSpPr>
          <p:spPr>
            <a:xfrm>
              <a:off x="1119678" y="2392724"/>
              <a:ext cx="6096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4000" b="1" dirty="0">
                  <a:solidFill>
                    <a:srgbClr val="0439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Easegress Source Code Review</a:t>
              </a:r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1226587" y="4167735"/>
              <a:ext cx="1908290" cy="269004"/>
              <a:chOff x="921787" y="3843885"/>
              <a:chExt cx="1908290" cy="269004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921787" y="3851279"/>
                <a:ext cx="1908290" cy="261610"/>
                <a:chOff x="495592" y="3886888"/>
                <a:chExt cx="2444006" cy="335052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495592" y="3898900"/>
                  <a:ext cx="1216527" cy="2921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1712118" y="3898900"/>
                  <a:ext cx="1216527" cy="292100"/>
                </a:xfrm>
                <a:prstGeom prst="rect">
                  <a:avLst/>
                </a:prstGeom>
                <a:solidFill>
                  <a:srgbClr val="04396B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 err="1"/>
                    <a:t>Easegress</a:t>
                  </a:r>
                  <a:endParaRPr lang="zh-CN" altLang="en-US" sz="1600" b="1" dirty="0"/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1744502" y="3886888"/>
                  <a:ext cx="1195096" cy="3350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endParaRPr lang="en-US" altLang="en-US" sz="105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930153" y="3843885"/>
                <a:ext cx="93313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Me</a:t>
                </a:r>
                <a:r>
                  <a:rPr lang="en-US" altLang="zh-CN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gaEase</a:t>
                </a:r>
                <a:endParaRPr lang="en-US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52" name="文本框 151"/>
          <p:cNvSpPr txBox="1"/>
          <p:nvPr/>
        </p:nvSpPr>
        <p:spPr>
          <a:xfrm>
            <a:off x="1083885" y="6305747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9" y="2023229"/>
            <a:ext cx="1755416" cy="17554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Cluster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04316" y="3875809"/>
            <a:ext cx="264046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Wrapper of ETCD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Storage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Get, Put,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Watcher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Syncer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Mutex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87" y="1428701"/>
            <a:ext cx="2143125" cy="2143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1014" y="1225185"/>
            <a:ext cx="3184813" cy="24811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25179" y="3875809"/>
            <a:ext cx="307648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Cluster Management</a:t>
            </a:r>
          </a:p>
          <a:p>
            <a:pPr algn="ctr"/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Primary (ETCD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Secondary (ETCD Client)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0059" y="1755846"/>
            <a:ext cx="1448002" cy="3381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940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Supervisor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263426" y="1192539"/>
            <a:ext cx="6001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Objects Management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Create System Controllers at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Create/Delete/Update Business Controllers on Configuration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APIs to Get an Object by Name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94" y="1394201"/>
            <a:ext cx="19050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3426" y="4149522"/>
            <a:ext cx="3031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Defines the Interfaces for:</a:t>
            </a: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TrafficGate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21" y="3696212"/>
            <a:ext cx="2660946" cy="26609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586" y="1482099"/>
            <a:ext cx="1276528" cy="12860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49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System Controllers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55963" y="1184563"/>
            <a:ext cx="99240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Singleton, One Node One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Not Configurable (we are planning to change this, see issue </a:t>
            </a:r>
            <a:r>
              <a:rPr lang="en-US" altLang="zh-CN" sz="2400" dirty="0">
                <a:hlinkClick r:id="rId2"/>
              </a:rPr>
              <a:t>#397</a:t>
            </a:r>
            <a:r>
              <a:rPr lang="en-US" altLang="zh-CN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Controls Essential System-level 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ServiceRegistry</a:t>
            </a:r>
            <a:r>
              <a:rPr lang="en-US" altLang="zh-CN" sz="2400" dirty="0"/>
              <a:t>: service hub for all service registries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Consul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Etcd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Eureka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Zookeeper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Nacos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TrafficController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Handles the lifecycle of </a:t>
            </a:r>
            <a:r>
              <a:rPr lang="en-US" altLang="zh-CN" sz="2400" dirty="0" err="1"/>
              <a:t>HTTPServer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HTTPPipeline</a:t>
            </a:r>
            <a:r>
              <a:rPr lang="en-US" altLang="zh-CN" sz="2400" dirty="0"/>
              <a:t> in a </a:t>
            </a:r>
            <a:r>
              <a:rPr lang="en-US" altLang="zh-CN" sz="2400" dirty="0" err="1"/>
              <a:t>namespaced</a:t>
            </a:r>
            <a:r>
              <a:rPr lang="en-US" altLang="zh-CN" sz="2400" dirty="0"/>
              <a:t>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645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Business Controllers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3226" y="1278081"/>
            <a:ext cx="4582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various business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MeshController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IngressController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EaseMonitorMetrics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FaaSController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AutoCertManager</a:t>
            </a:r>
            <a:r>
              <a:rPr lang="en-US" altLang="zh-CN" dirty="0"/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ConsulServiceRegistry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GlobalFilter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EtcdServiceRegistry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NacosServiceRegistry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Could Be Created, Updated, Deleted by Admin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0322" y="1157774"/>
            <a:ext cx="5449482" cy="4833400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277670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10491" y="394854"/>
            <a:ext cx="587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Code Example: </a:t>
            </a:r>
            <a:r>
              <a:rPr lang="en-US" altLang="zh-CN" sz="2800" b="1" dirty="0" err="1"/>
              <a:t>IngressController</a:t>
            </a:r>
            <a:endParaRPr lang="zh-CN" altLang="en-US" sz="2800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047" y="1402402"/>
            <a:ext cx="5046414" cy="4502777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6054201" y="2151261"/>
            <a:ext cx="5569515" cy="3005058"/>
            <a:chOff x="5970381" y="2248292"/>
            <a:chExt cx="5569515" cy="3005058"/>
          </a:xfrm>
        </p:grpSpPr>
        <p:sp>
          <p:nvSpPr>
            <p:cNvPr id="10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6086209" y="2248292"/>
              <a:ext cx="2409166" cy="55213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INGRESS CONTROLLER</a:t>
              </a:r>
            </a:p>
          </p:txBody>
        </p:sp>
        <p:sp>
          <p:nvSpPr>
            <p:cNvPr id="11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9950088" y="2301953"/>
              <a:ext cx="1589807" cy="44505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305263" y="2370533"/>
              <a:ext cx="1234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INGRESSES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9950089" y="3097599"/>
              <a:ext cx="1589807" cy="44505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305264" y="3166179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SERVICES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9950089" y="3893245"/>
              <a:ext cx="1589807" cy="44505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305264" y="396182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ENDPOINTS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曲线连接符 6"/>
            <p:cNvCxnSpPr>
              <a:stCxn id="10" idx="3"/>
              <a:endCxn id="23" idx="1"/>
            </p:cNvCxnSpPr>
            <p:nvPr/>
          </p:nvCxnSpPr>
          <p:spPr>
            <a:xfrm>
              <a:off x="8495375" y="2524361"/>
              <a:ext cx="1454714" cy="159141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0" idx="3"/>
              <a:endCxn id="11" idx="1"/>
            </p:cNvCxnSpPr>
            <p:nvPr/>
          </p:nvCxnSpPr>
          <p:spPr>
            <a:xfrm>
              <a:off x="8495375" y="2524361"/>
              <a:ext cx="1454713" cy="121"/>
            </a:xfrm>
            <a:prstGeom prst="straightConnector1">
              <a:avLst/>
            </a:prstGeom>
            <a:ln cap="rnd">
              <a:headEnd type="oval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10" idx="3"/>
              <a:endCxn id="18" idx="1"/>
            </p:cNvCxnSpPr>
            <p:nvPr/>
          </p:nvCxnSpPr>
          <p:spPr>
            <a:xfrm>
              <a:off x="8495375" y="2524361"/>
              <a:ext cx="1454714" cy="7957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451128" y="2301832"/>
              <a:ext cx="13163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solidFill>
                    <a:schemeClr val="accent5">
                      <a:lumMod val="50000"/>
                    </a:schemeClr>
                  </a:solidFill>
                </a:rPr>
                <a:t>Watch Resources</a:t>
              </a:r>
              <a:endParaRPr lang="zh-CN" altLang="en-US" sz="105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8459718" y="2482272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7234769" y="2773659"/>
              <a:ext cx="12993" cy="1119586"/>
            </a:xfrm>
            <a:prstGeom prst="straightConnector1">
              <a:avLst/>
            </a:prstGeom>
            <a:ln cap="rnd">
              <a:headEnd type="oval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7184974" y="2728678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89514" y="3419208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</a:rPr>
                <a:t>Generate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41233" y="3893245"/>
              <a:ext cx="1145250" cy="1163067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5970381" y="4991740"/>
              <a:ext cx="26869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accent5">
                      <a:lumMod val="50000"/>
                    </a:schemeClr>
                  </a:solidFill>
                </a:rPr>
                <a:t>Spec for </a:t>
              </a:r>
              <a:r>
                <a:rPr lang="en-US" altLang="zh-CN" sz="1100" b="1" dirty="0" err="1">
                  <a:solidFill>
                    <a:schemeClr val="accent5">
                      <a:lumMod val="50000"/>
                    </a:schemeClr>
                  </a:solidFill>
                </a:rPr>
                <a:t>HTTPServer</a:t>
              </a:r>
              <a:r>
                <a:rPr lang="en-US" altLang="zh-CN" sz="1100" b="1" dirty="0">
                  <a:solidFill>
                    <a:schemeClr val="accent5">
                      <a:lumMod val="50000"/>
                    </a:schemeClr>
                  </a:solidFill>
                </a:rPr>
                <a:t> &amp; </a:t>
              </a:r>
              <a:r>
                <a:rPr lang="en-US" altLang="zh-CN" sz="1100" b="1" dirty="0" err="1">
                  <a:solidFill>
                    <a:schemeClr val="accent5">
                      <a:lumMod val="50000"/>
                    </a:schemeClr>
                  </a:solidFill>
                </a:rPr>
                <a:t>HTTPPipeline</a:t>
              </a:r>
              <a:endParaRPr lang="zh-CN" altLang="en-US" sz="11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08605" y="2367457"/>
              <a:ext cx="333050" cy="333713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09920" y="3166179"/>
              <a:ext cx="333050" cy="333713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11628" y="3964137"/>
              <a:ext cx="333050" cy="333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10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569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TrafficObject</a:t>
            </a:r>
            <a:r>
              <a:rPr lang="en-US" altLang="zh-CN" sz="2800" b="1" dirty="0"/>
              <a:t>:</a:t>
            </a:r>
            <a:r>
              <a:rPr lang="en-US" altLang="zh-CN" sz="2800" dirty="0"/>
              <a:t> Processor of Traffic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183" y="1307220"/>
            <a:ext cx="6566101" cy="46522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0148" y="1307220"/>
            <a:ext cx="4399669" cy="1944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0148" y="4119554"/>
            <a:ext cx="4103813" cy="18399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下箭头 5"/>
          <p:cNvSpPr/>
          <p:nvPr/>
        </p:nvSpPr>
        <p:spPr>
          <a:xfrm>
            <a:off x="9159901" y="3529577"/>
            <a:ext cx="464820" cy="312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3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05" y="995225"/>
            <a:ext cx="1962424" cy="1971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2" y="3145274"/>
            <a:ext cx="2448267" cy="2876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圆角矩形 3"/>
          <p:cNvSpPr/>
          <p:nvPr/>
        </p:nvSpPr>
        <p:spPr>
          <a:xfrm>
            <a:off x="4529403" y="1394250"/>
            <a:ext cx="1311477" cy="406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/>
              <a:t>HTTP Server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6535932" y="1763366"/>
            <a:ext cx="2743200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/>
              <a:t>HTTP Pipeline</a:t>
            </a:r>
            <a:endParaRPr lang="zh-CN" altLang="en-US" sz="1400" dirty="0"/>
          </a:p>
        </p:txBody>
      </p:sp>
      <p:sp>
        <p:nvSpPr>
          <p:cNvPr id="6" name="右箭头 5"/>
          <p:cNvSpPr/>
          <p:nvPr/>
        </p:nvSpPr>
        <p:spPr>
          <a:xfrm>
            <a:off x="3877738" y="3185964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9404" y="3185964"/>
            <a:ext cx="525780" cy="178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/>
              <a:t>:10080</a:t>
            </a:r>
            <a:endParaRPr lang="zh-CN" altLang="en-US" sz="700" dirty="0"/>
          </a:p>
        </p:txBody>
      </p:sp>
      <p:sp>
        <p:nvSpPr>
          <p:cNvPr id="8" name="矩形 7"/>
          <p:cNvSpPr/>
          <p:nvPr/>
        </p:nvSpPr>
        <p:spPr>
          <a:xfrm>
            <a:off x="5315101" y="2218259"/>
            <a:ext cx="525780" cy="178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/>
              <a:t>/pipeline</a:t>
            </a:r>
            <a:endParaRPr lang="zh-CN" altLang="en-US" sz="700" dirty="0"/>
          </a:p>
        </p:txBody>
      </p:sp>
      <p:sp>
        <p:nvSpPr>
          <p:cNvPr id="9" name="右箭头 8"/>
          <p:cNvSpPr/>
          <p:nvPr/>
        </p:nvSpPr>
        <p:spPr>
          <a:xfrm>
            <a:off x="5969252" y="2225702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283235" y="2191673"/>
            <a:ext cx="668581" cy="246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11" name="右箭头 10"/>
          <p:cNvSpPr/>
          <p:nvPr/>
        </p:nvSpPr>
        <p:spPr>
          <a:xfrm>
            <a:off x="9407506" y="2225702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974183" y="1293582"/>
            <a:ext cx="1108583" cy="1317072"/>
            <a:chOff x="10149443" y="1661020"/>
            <a:chExt cx="1108583" cy="1317072"/>
          </a:xfrm>
        </p:grpSpPr>
        <p:sp>
          <p:nvSpPr>
            <p:cNvPr id="13" name="圆角矩形 12"/>
            <p:cNvSpPr/>
            <p:nvPr/>
          </p:nvSpPr>
          <p:spPr>
            <a:xfrm>
              <a:off x="10149443" y="1661020"/>
              <a:ext cx="1108583" cy="1317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</a:t>
              </a:r>
              <a:endParaRPr lang="zh-CN" altLang="en-US" sz="1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9443" y="2069871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:9095</a:t>
              </a:r>
              <a:endParaRPr lang="zh-CN" altLang="en-US" sz="7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49443" y="2322869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:9096</a:t>
              </a:r>
              <a:endParaRPr lang="zh-CN" altLang="en-US" sz="7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49443" y="2596393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:9097</a:t>
              </a:r>
              <a:endParaRPr lang="zh-CN" altLang="en-US" sz="7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44027" y="2686155"/>
            <a:ext cx="5889073" cy="3003259"/>
            <a:chOff x="5419287" y="2869035"/>
            <a:chExt cx="5889073" cy="3003259"/>
          </a:xfrm>
        </p:grpSpPr>
        <p:sp>
          <p:nvSpPr>
            <p:cNvPr id="18" name="矩形 17"/>
            <p:cNvSpPr/>
            <p:nvPr/>
          </p:nvSpPr>
          <p:spPr>
            <a:xfrm>
              <a:off x="10107498" y="2869035"/>
              <a:ext cx="1192473" cy="150162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711191" y="3176561"/>
              <a:ext cx="2743200" cy="76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Pipeline</a:t>
              </a:r>
              <a:endParaRPr lang="zh-CN" altLang="en-US" sz="1400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477585" y="3602177"/>
              <a:ext cx="668581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165251" y="3602176"/>
              <a:ext cx="844225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Validator</a:t>
              </a:r>
              <a:endParaRPr lang="zh-CN" altLang="en-US" sz="1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19288" y="3663210"/>
              <a:ext cx="596853" cy="1855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/customer</a:t>
              </a:r>
              <a:endParaRPr lang="zh-CN" altLang="en-US" sz="700" dirty="0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6144512" y="3670653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0149443" y="2963897"/>
              <a:ext cx="1108583" cy="1319691"/>
              <a:chOff x="10149443" y="3148455"/>
              <a:chExt cx="1108583" cy="131969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0149443" y="3148455"/>
                <a:ext cx="1108583" cy="639142"/>
                <a:chOff x="10149443" y="3546943"/>
                <a:chExt cx="1108583" cy="639142"/>
              </a:xfrm>
            </p:grpSpPr>
            <p:sp>
              <p:nvSpPr>
                <p:cNvPr id="42" name="圆角矩形 41"/>
                <p:cNvSpPr/>
                <p:nvPr/>
              </p:nvSpPr>
              <p:spPr>
                <a:xfrm>
                  <a:off x="10149443" y="3546943"/>
                  <a:ext cx="1108583" cy="63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1400" dirty="0"/>
                    <a:t>Backend</a:t>
                  </a:r>
                  <a:endParaRPr lang="zh-CN" altLang="en-US" sz="1400" dirty="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0149444" y="3907921"/>
                  <a:ext cx="525780" cy="1780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700" dirty="0"/>
                    <a:t>:9095</a:t>
                  </a:r>
                  <a:endParaRPr lang="zh-CN" altLang="en-US" sz="700" dirty="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10149443" y="3829004"/>
                <a:ext cx="1108583" cy="639142"/>
                <a:chOff x="10149443" y="3546943"/>
                <a:chExt cx="1108583" cy="639142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0149443" y="3546943"/>
                  <a:ext cx="1108583" cy="63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1400" dirty="0"/>
                    <a:t>Backend</a:t>
                  </a:r>
                  <a:endParaRPr lang="zh-CN" altLang="en-US" sz="1400" dirty="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0149444" y="3907921"/>
                  <a:ext cx="525780" cy="1780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700" dirty="0"/>
                    <a:t>:9095</a:t>
                  </a:r>
                  <a:endParaRPr lang="zh-CN" altLang="en-US" sz="700" dirty="0"/>
                </a:p>
              </p:txBody>
            </p:sp>
          </p:grpSp>
        </p:grpSp>
        <p:sp>
          <p:nvSpPr>
            <p:cNvPr id="25" name="右箭头 24"/>
            <p:cNvSpPr/>
            <p:nvPr/>
          </p:nvSpPr>
          <p:spPr>
            <a:xfrm>
              <a:off x="9582766" y="3680651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419287" y="5074584"/>
              <a:ext cx="596853" cy="1855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/</a:t>
              </a:r>
              <a:endParaRPr lang="zh-CN" altLang="en-US" sz="700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711191" y="4598223"/>
              <a:ext cx="2743200" cy="76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Pipeline</a:t>
              </a:r>
              <a:endParaRPr lang="zh-CN" altLang="en-US" sz="1400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514243" y="5044276"/>
              <a:ext cx="668581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904140" y="5044277"/>
              <a:ext cx="522223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144512" y="5092315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9582766" y="5102313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727354" y="5044276"/>
              <a:ext cx="522223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115887" y="4466418"/>
              <a:ext cx="1192473" cy="140587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0157832" y="4561279"/>
              <a:ext cx="1108583" cy="790765"/>
              <a:chOff x="10149443" y="3148455"/>
              <a:chExt cx="1108583" cy="79076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0149443" y="3148455"/>
                <a:ext cx="1108583" cy="3632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Backend</a:t>
                </a:r>
                <a:endParaRPr lang="zh-CN" altLang="en-US" sz="1400" dirty="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149443" y="3610758"/>
                <a:ext cx="1108583" cy="328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Backend</a:t>
                </a:r>
                <a:endParaRPr lang="zh-CN" altLang="en-US" sz="1400" dirty="0"/>
              </a:p>
            </p:txBody>
          </p:sp>
        </p:grpSp>
        <p:sp>
          <p:nvSpPr>
            <p:cNvPr id="35" name="圆角矩形 34"/>
            <p:cNvSpPr/>
            <p:nvPr/>
          </p:nvSpPr>
          <p:spPr>
            <a:xfrm>
              <a:off x="10157832" y="5437440"/>
              <a:ext cx="1108583" cy="363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</a:t>
              </a:r>
              <a:endParaRPr lang="zh-CN" altLang="en-US" sz="1400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733C67A-44EC-1844-A319-E511DCE7153B}"/>
              </a:ext>
            </a:extLst>
          </p:cNvPr>
          <p:cNvSpPr txBox="1"/>
          <p:nvPr/>
        </p:nvSpPr>
        <p:spPr>
          <a:xfrm>
            <a:off x="773788" y="209797"/>
            <a:ext cx="2592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Pipeline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408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8049" y="397537"/>
            <a:ext cx="503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Code Example: HTTP Server</a:t>
            </a:r>
            <a:endParaRPr lang="zh-CN" altLang="en-US" sz="2800" b="1" dirty="0"/>
          </a:p>
        </p:txBody>
      </p:sp>
      <p:sp>
        <p:nvSpPr>
          <p:cNvPr id="23" name="文本框 112"/>
          <p:cNvSpPr txBox="1"/>
          <p:nvPr/>
        </p:nvSpPr>
        <p:spPr>
          <a:xfrm>
            <a:off x="8130540" y="6181929"/>
            <a:ext cx="9188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421681" y="1375394"/>
            <a:ext cx="7152871" cy="4531059"/>
            <a:chOff x="1946377" y="1121086"/>
            <a:chExt cx="7152871" cy="4531059"/>
          </a:xfrm>
        </p:grpSpPr>
        <p:sp>
          <p:nvSpPr>
            <p:cNvPr id="5" name="圆角矩形 18"/>
            <p:cNvSpPr/>
            <p:nvPr/>
          </p:nvSpPr>
          <p:spPr>
            <a:xfrm>
              <a:off x="3749040" y="1121086"/>
              <a:ext cx="3360420" cy="451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Server</a:t>
              </a:r>
              <a:endParaRPr lang="zh-CN" altLang="en-US" sz="1400" dirty="0"/>
            </a:p>
          </p:txBody>
        </p:sp>
        <p:sp>
          <p:nvSpPr>
            <p:cNvPr id="9" name="圆角矩形 19"/>
            <p:cNvSpPr/>
            <p:nvPr/>
          </p:nvSpPr>
          <p:spPr>
            <a:xfrm>
              <a:off x="4040981" y="1673327"/>
              <a:ext cx="1092200" cy="3270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Cache</a:t>
              </a:r>
              <a:endParaRPr lang="zh-CN" altLang="en-US" sz="1200" dirty="0"/>
            </a:p>
          </p:txBody>
        </p:sp>
        <p:cxnSp>
          <p:nvCxnSpPr>
            <p:cNvPr id="12" name="直线箭头连接符 4"/>
            <p:cNvCxnSpPr/>
            <p:nvPr/>
          </p:nvCxnSpPr>
          <p:spPr>
            <a:xfrm flipH="1" flipV="1">
              <a:off x="8085304" y="4387860"/>
              <a:ext cx="10160" cy="69607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3"/>
            <p:cNvSpPr/>
            <p:nvPr/>
          </p:nvSpPr>
          <p:spPr>
            <a:xfrm>
              <a:off x="1946377" y="1673327"/>
              <a:ext cx="1601266" cy="327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/>
                <a:t>Client</a:t>
              </a:r>
              <a:endParaRPr lang="zh-CN" altLang="en-US" sz="1400" dirty="0"/>
            </a:p>
          </p:txBody>
        </p:sp>
        <p:sp>
          <p:nvSpPr>
            <p:cNvPr id="22" name="文本框 112"/>
            <p:cNvSpPr txBox="1"/>
            <p:nvPr/>
          </p:nvSpPr>
          <p:spPr>
            <a:xfrm>
              <a:off x="2886399" y="2209233"/>
              <a:ext cx="790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圆角矩形 19"/>
            <p:cNvSpPr/>
            <p:nvPr/>
          </p:nvSpPr>
          <p:spPr>
            <a:xfrm>
              <a:off x="5694053" y="1673326"/>
              <a:ext cx="1092200" cy="3270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Mux</a:t>
              </a:r>
              <a:endParaRPr lang="zh-CN" altLang="en-US" sz="1200" dirty="0"/>
            </a:p>
          </p:txBody>
        </p:sp>
        <p:sp>
          <p:nvSpPr>
            <p:cNvPr id="34" name="圆角矩形 3"/>
            <p:cNvSpPr/>
            <p:nvPr/>
          </p:nvSpPr>
          <p:spPr>
            <a:xfrm>
              <a:off x="7329907" y="1673326"/>
              <a:ext cx="1601266" cy="327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/>
                <a:t>Pipeline</a:t>
              </a:r>
              <a:endParaRPr lang="zh-CN" altLang="en-US" sz="1400" dirty="0"/>
            </a:p>
          </p:txBody>
        </p:sp>
        <p:cxnSp>
          <p:nvCxnSpPr>
            <p:cNvPr id="36" name="直接连接符 35"/>
            <p:cNvCxnSpPr>
              <a:stCxn id="19" idx="2"/>
            </p:cNvCxnSpPr>
            <p:nvPr/>
          </p:nvCxnSpPr>
          <p:spPr>
            <a:xfrm flipH="1">
              <a:off x="2735580" y="2000352"/>
              <a:ext cx="11430" cy="3516817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9" idx="2"/>
            </p:cNvCxnSpPr>
            <p:nvPr/>
          </p:nvCxnSpPr>
          <p:spPr>
            <a:xfrm flipH="1">
              <a:off x="4574559" y="2000352"/>
              <a:ext cx="12522" cy="363965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246865" y="2012486"/>
              <a:ext cx="12522" cy="363965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8125639" y="2000351"/>
              <a:ext cx="12522" cy="3639659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2747010" y="2444097"/>
              <a:ext cx="184007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2747010" y="2982483"/>
              <a:ext cx="182754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112"/>
            <p:cNvSpPr txBox="1"/>
            <p:nvPr/>
          </p:nvSpPr>
          <p:spPr>
            <a:xfrm>
              <a:off x="2884973" y="2737655"/>
              <a:ext cx="8931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Cache Hit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4574559" y="3367047"/>
              <a:ext cx="168482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2747010" y="3982347"/>
              <a:ext cx="3493143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12"/>
            <p:cNvSpPr txBox="1"/>
            <p:nvPr/>
          </p:nvSpPr>
          <p:spPr>
            <a:xfrm>
              <a:off x="2869087" y="3702452"/>
              <a:ext cx="9573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Not Found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6259387" y="4469662"/>
              <a:ext cx="187877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2735580" y="5153115"/>
              <a:ext cx="5402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4094148" y="2611247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Cache Match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文本框 112"/>
            <p:cNvSpPr txBox="1"/>
            <p:nvPr/>
          </p:nvSpPr>
          <p:spPr>
            <a:xfrm>
              <a:off x="7270085" y="5143222"/>
              <a:ext cx="9188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Response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19712" y="3573859"/>
              <a:ext cx="846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Mux Match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文本框 112"/>
            <p:cNvSpPr txBox="1"/>
            <p:nvPr/>
          </p:nvSpPr>
          <p:spPr>
            <a:xfrm>
              <a:off x="7436613" y="4675184"/>
              <a:ext cx="16626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 Processing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747952" y="4704602"/>
            <a:ext cx="2499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Mux 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IP Black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Match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Match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Match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Match Headers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75" y="1146052"/>
            <a:ext cx="295316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4301449" y="1933027"/>
            <a:ext cx="7277772" cy="3401059"/>
            <a:chOff x="1222969" y="2034540"/>
            <a:chExt cx="7277772" cy="3401059"/>
          </a:xfrm>
        </p:grpSpPr>
        <p:grpSp>
          <p:nvGrpSpPr>
            <p:cNvPr id="39" name="组合 38"/>
            <p:cNvGrpSpPr/>
            <p:nvPr/>
          </p:nvGrpSpPr>
          <p:grpSpPr>
            <a:xfrm>
              <a:off x="1222969" y="3226534"/>
              <a:ext cx="2473239" cy="521619"/>
              <a:chOff x="1187066" y="4337506"/>
              <a:chExt cx="2473239" cy="521619"/>
            </a:xfrm>
          </p:grpSpPr>
          <p:sp>
            <p:nvSpPr>
              <p:cNvPr id="2" name="圆角矩形 3"/>
              <p:cNvSpPr/>
              <p:nvPr/>
            </p:nvSpPr>
            <p:spPr>
              <a:xfrm>
                <a:off x="1187066" y="4532100"/>
                <a:ext cx="1278255" cy="327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HTTP Server</a:t>
                </a:r>
                <a:endParaRPr lang="zh-CN" altLang="en-US" sz="1400" dirty="0"/>
              </a:p>
            </p:txBody>
          </p:sp>
          <p:sp>
            <p:nvSpPr>
              <p:cNvPr id="6" name="文本框 112"/>
              <p:cNvSpPr txBox="1"/>
              <p:nvPr/>
            </p:nvSpPr>
            <p:spPr>
              <a:xfrm>
                <a:off x="2455045" y="4337506"/>
                <a:ext cx="1148080" cy="275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HTTPContext</a:t>
                </a:r>
                <a:endParaRPr kumimoji="1"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右箭头 24"/>
              <p:cNvSpPr/>
              <p:nvPr/>
            </p:nvSpPr>
            <p:spPr>
              <a:xfrm>
                <a:off x="2509752" y="4613571"/>
                <a:ext cx="1150553" cy="178099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圆角矩形 18"/>
            <p:cNvSpPr/>
            <p:nvPr/>
          </p:nvSpPr>
          <p:spPr>
            <a:xfrm>
              <a:off x="3835249" y="2034540"/>
              <a:ext cx="4508134" cy="2377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HTTPPipeline</a:t>
              </a:r>
              <a:endParaRPr lang="zh-CN" altLang="en-US" sz="1400" dirty="0"/>
            </a:p>
          </p:txBody>
        </p:sp>
        <p:sp>
          <p:nvSpPr>
            <p:cNvPr id="5" name="圆角矩形 19"/>
            <p:cNvSpPr/>
            <p:nvPr/>
          </p:nvSpPr>
          <p:spPr>
            <a:xfrm>
              <a:off x="7095339" y="3379511"/>
              <a:ext cx="902970" cy="433231"/>
            </a:xfrm>
            <a:prstGeom prst="roundRect">
              <a:avLst>
                <a:gd name="adj" fmla="val 26968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cxnSp>
          <p:nvCxnSpPr>
            <p:cNvPr id="8" name="直线箭头连接符 4"/>
            <p:cNvCxnSpPr>
              <a:stCxn id="10" idx="3"/>
              <a:endCxn id="9" idx="1"/>
            </p:cNvCxnSpPr>
            <p:nvPr/>
          </p:nvCxnSpPr>
          <p:spPr>
            <a:xfrm>
              <a:off x="5043654" y="3590472"/>
              <a:ext cx="310515" cy="7057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19"/>
            <p:cNvSpPr/>
            <p:nvPr/>
          </p:nvSpPr>
          <p:spPr>
            <a:xfrm>
              <a:off x="5354169" y="3390142"/>
              <a:ext cx="862965" cy="4147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Retryer</a:t>
              </a:r>
              <a:endParaRPr lang="zh-CN" altLang="en-US" sz="1200" dirty="0"/>
            </a:p>
          </p:txBody>
        </p:sp>
        <p:sp>
          <p:nvSpPr>
            <p:cNvPr id="10" name="圆角矩形 19"/>
            <p:cNvSpPr/>
            <p:nvPr/>
          </p:nvSpPr>
          <p:spPr>
            <a:xfrm>
              <a:off x="3951454" y="3376028"/>
              <a:ext cx="1092200" cy="4288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Validator</a:t>
              </a:r>
              <a:endParaRPr lang="zh-CN" altLang="en-US" sz="1200" dirty="0"/>
            </a:p>
          </p:txBody>
        </p:sp>
        <p:cxnSp>
          <p:nvCxnSpPr>
            <p:cNvPr id="11" name="直线箭头连接符 4"/>
            <p:cNvCxnSpPr/>
            <p:nvPr/>
          </p:nvCxnSpPr>
          <p:spPr>
            <a:xfrm flipV="1">
              <a:off x="6217134" y="3535167"/>
              <a:ext cx="878205" cy="140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9"/>
            <p:cNvSpPr/>
            <p:nvPr/>
          </p:nvSpPr>
          <p:spPr>
            <a:xfrm>
              <a:off x="7085179" y="2431973"/>
              <a:ext cx="902970" cy="25146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END</a:t>
              </a:r>
              <a:endParaRPr lang="zh-CN" altLang="en-US" sz="1200" dirty="0"/>
            </a:p>
          </p:txBody>
        </p:sp>
        <p:cxnSp>
          <p:nvCxnSpPr>
            <p:cNvPr id="13" name="直线箭头连接符 4"/>
            <p:cNvCxnSpPr>
              <a:stCxn id="5" idx="0"/>
              <a:endCxn id="12" idx="2"/>
            </p:cNvCxnSpPr>
            <p:nvPr/>
          </p:nvCxnSpPr>
          <p:spPr>
            <a:xfrm flipH="1" flipV="1">
              <a:off x="7536664" y="2683433"/>
              <a:ext cx="10160" cy="69607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9"/>
            <p:cNvCxnSpPr>
              <a:stCxn id="9" idx="0"/>
              <a:endCxn id="12" idx="1"/>
            </p:cNvCxnSpPr>
            <p:nvPr/>
          </p:nvCxnSpPr>
          <p:spPr>
            <a:xfrm rot="5400000" flipH="1" flipV="1">
              <a:off x="6019196" y="2324160"/>
              <a:ext cx="832439" cy="1299527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21"/>
            <p:cNvSpPr txBox="1"/>
            <p:nvPr/>
          </p:nvSpPr>
          <p:spPr>
            <a:xfrm>
              <a:off x="4454533" y="2835622"/>
              <a:ext cx="687070" cy="3067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sym typeface="+mn-ea"/>
                </a:rPr>
                <a:t>invalid</a:t>
              </a:r>
            </a:p>
          </p:txBody>
        </p:sp>
        <p:sp>
          <p:nvSpPr>
            <p:cNvPr id="17" name="Text Box 4"/>
            <p:cNvSpPr txBox="1"/>
            <p:nvPr/>
          </p:nvSpPr>
          <p:spPr>
            <a:xfrm>
              <a:off x="6304953" y="3641421"/>
              <a:ext cx="687070" cy="3067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sym typeface="+mn-ea"/>
                </a:rPr>
                <a:t>failed</a:t>
              </a:r>
            </a:p>
          </p:txBody>
        </p:sp>
        <p:sp>
          <p:nvSpPr>
            <p:cNvPr id="18" name="Text Box 5"/>
            <p:cNvSpPr txBox="1"/>
            <p:nvPr/>
          </p:nvSpPr>
          <p:spPr>
            <a:xfrm>
              <a:off x="6262854" y="3258272"/>
              <a:ext cx="873125" cy="3067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sym typeface="+mn-ea"/>
                </a:rPr>
                <a:t>try/retry</a:t>
              </a:r>
            </a:p>
          </p:txBody>
        </p:sp>
        <p:cxnSp>
          <p:nvCxnSpPr>
            <p:cNvPr id="19" name="直线箭头连接符 9"/>
            <p:cNvCxnSpPr>
              <a:stCxn id="10" idx="0"/>
              <a:endCxn id="12" idx="1"/>
            </p:cNvCxnSpPr>
            <p:nvPr/>
          </p:nvCxnSpPr>
          <p:spPr>
            <a:xfrm rot="5400000" flipH="1" flipV="1">
              <a:off x="5382204" y="1673054"/>
              <a:ext cx="818325" cy="2587625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7"/>
            <p:cNvSpPr txBox="1"/>
            <p:nvPr/>
          </p:nvSpPr>
          <p:spPr>
            <a:xfrm>
              <a:off x="5749198" y="2843242"/>
              <a:ext cx="1579761" cy="3067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sym typeface="+mn-ea"/>
                </a:rPr>
                <a:t>exceed retry limit</a:t>
              </a:r>
            </a:p>
          </p:txBody>
        </p:sp>
        <p:sp>
          <p:nvSpPr>
            <p:cNvPr id="40" name="圆角矩形 3"/>
            <p:cNvSpPr/>
            <p:nvPr/>
          </p:nvSpPr>
          <p:spPr>
            <a:xfrm>
              <a:off x="6781267" y="5108574"/>
              <a:ext cx="1601266" cy="327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 Service</a:t>
              </a:r>
              <a:endParaRPr lang="zh-CN" altLang="en-US" sz="1400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7635240" y="3859270"/>
              <a:ext cx="0" cy="115469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7466119" y="3859269"/>
              <a:ext cx="0" cy="115469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12"/>
            <p:cNvSpPr txBox="1"/>
            <p:nvPr/>
          </p:nvSpPr>
          <p:spPr>
            <a:xfrm>
              <a:off x="6740678" y="4477264"/>
              <a:ext cx="790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文本框 112"/>
            <p:cNvSpPr txBox="1"/>
            <p:nvPr/>
          </p:nvSpPr>
          <p:spPr>
            <a:xfrm>
              <a:off x="7581900" y="4477502"/>
              <a:ext cx="9188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Response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0" name="直线箭头连接符 4"/>
            <p:cNvCxnSpPr/>
            <p:nvPr/>
          </p:nvCxnSpPr>
          <p:spPr>
            <a:xfrm flipH="1">
              <a:off x="6217134" y="3687141"/>
              <a:ext cx="86270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2" y="718500"/>
            <a:ext cx="3248478" cy="58301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503722" y="195280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Code Example: </a:t>
            </a:r>
            <a:r>
              <a:rPr lang="en-US" altLang="zh-CN" sz="2800" b="1" dirty="0" err="1"/>
              <a:t>HTTPPipeline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191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3363" y="1083663"/>
            <a:ext cx="5172713" cy="49954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810491" y="394854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Context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11" y="997864"/>
            <a:ext cx="5163169" cy="51670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5991331" y="3390896"/>
            <a:ext cx="37338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0D149E-ACD7-D64B-9895-D31F4BA741A9}"/>
              </a:ext>
            </a:extLst>
          </p:cNvPr>
          <p:cNvGrpSpPr/>
          <p:nvPr/>
        </p:nvGrpSpPr>
        <p:grpSpPr>
          <a:xfrm>
            <a:off x="10026595" y="997864"/>
            <a:ext cx="1860605" cy="2230366"/>
            <a:chOff x="10026595" y="997864"/>
            <a:chExt cx="1860605" cy="223036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8CD573-379B-A64E-BE9B-9526BB4DF7C5}"/>
                </a:ext>
              </a:extLst>
            </p:cNvPr>
            <p:cNvSpPr/>
            <p:nvPr/>
          </p:nvSpPr>
          <p:spPr>
            <a:xfrm>
              <a:off x="10026595" y="997864"/>
              <a:ext cx="1860605" cy="2230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136905-7943-894E-A7B3-6EBC4EB0CD30}"/>
                </a:ext>
              </a:extLst>
            </p:cNvPr>
            <p:cNvGrpSpPr/>
            <p:nvPr/>
          </p:nvGrpSpPr>
          <p:grpSpPr>
            <a:xfrm>
              <a:off x="10098156" y="1083663"/>
              <a:ext cx="1725877" cy="2144094"/>
              <a:chOff x="10098156" y="1083663"/>
              <a:chExt cx="1725877" cy="214409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D17D236-A9F6-6B45-81B2-2FC4F4E7A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5137" y="1083663"/>
                <a:ext cx="1351916" cy="1351916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E558F5-4344-3E42-83AD-B139FCBA6C91}"/>
                  </a:ext>
                </a:extLst>
              </p:cNvPr>
              <p:cNvSpPr txBox="1"/>
              <p:nvPr/>
            </p:nvSpPr>
            <p:spPr>
              <a:xfrm>
                <a:off x="10237179" y="2350594"/>
                <a:ext cx="144783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</a:rPr>
                  <a:t>Design</a:t>
                </a:r>
                <a:r>
                  <a:rPr lang="zh-CN" altLang="en-US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Pattern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</a:rPr>
                  <a:t>Embedding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</a:rPr>
                  <a:t> (Delegation)</a:t>
                </a:r>
                <a:endParaRPr kumimoji="1" lang="en-US" altLang="zh-CN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08B34B5-2687-2D47-ADE3-5540FEBB9373}"/>
                  </a:ext>
                </a:extLst>
              </p:cNvPr>
              <p:cNvSpPr txBox="1"/>
              <p:nvPr/>
            </p:nvSpPr>
            <p:spPr>
              <a:xfrm>
                <a:off x="10098156" y="3027702"/>
                <a:ext cx="1725877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https://coolshell.cn/articles/21214.html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805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9433" y="1773"/>
            <a:ext cx="4383881" cy="6858000"/>
            <a:chOff x="0" y="0"/>
            <a:chExt cx="4383881" cy="6858000"/>
          </a:xfrm>
          <a:solidFill>
            <a:srgbClr val="04396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0" y="0"/>
              <a:ext cx="41510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5"/>
            <p:cNvSpPr/>
            <p:nvPr/>
          </p:nvSpPr>
          <p:spPr>
            <a:xfrm rot="5400000">
              <a:off x="4048519" y="3296534"/>
              <a:ext cx="360204" cy="3105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4210" y="2052664"/>
            <a:ext cx="2463800" cy="2786698"/>
            <a:chOff x="876300" y="1773092"/>
            <a:chExt cx="2463800" cy="2786698"/>
          </a:xfrm>
        </p:grpSpPr>
        <p:grpSp>
          <p:nvGrpSpPr>
            <p:cNvPr id="6" name="组合 5"/>
            <p:cNvGrpSpPr/>
            <p:nvPr/>
          </p:nvGrpSpPr>
          <p:grpSpPr>
            <a:xfrm>
              <a:off x="876300" y="3451794"/>
              <a:ext cx="2463800" cy="1107996"/>
              <a:chOff x="876300" y="3451794"/>
              <a:chExt cx="2463800" cy="110799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400314" y="3451794"/>
                <a:ext cx="141577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876300" y="4190458"/>
                <a:ext cx="2463800" cy="369332"/>
                <a:chOff x="876300" y="4190458"/>
                <a:chExt cx="2463800" cy="369332"/>
              </a:xfrm>
            </p:grpSpPr>
            <p:sp>
              <p:nvSpPr>
                <p:cNvPr id="16" name="文本框 15"/>
                <p:cNvSpPr txBox="1"/>
                <p:nvPr/>
              </p:nvSpPr>
              <p:spPr>
                <a:xfrm>
                  <a:off x="1510921" y="4190458"/>
                  <a:ext cx="1194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solidFill>
                        <a:schemeClr val="bg1"/>
                      </a:solidFill>
                    </a:rPr>
                    <a:t>CONTENT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7" name="直接连接符 9"/>
                <p:cNvCxnSpPr/>
                <p:nvPr/>
              </p:nvCxnSpPr>
              <p:spPr>
                <a:xfrm>
                  <a:off x="876300" y="437512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0"/>
                <p:cNvCxnSpPr/>
                <p:nvPr/>
              </p:nvCxnSpPr>
              <p:spPr>
                <a:xfrm flipH="1">
                  <a:off x="2730500" y="437512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组合 6"/>
            <p:cNvGrpSpPr/>
            <p:nvPr/>
          </p:nvGrpSpPr>
          <p:grpSpPr>
            <a:xfrm>
              <a:off x="1358900" y="1773092"/>
              <a:ext cx="1498600" cy="1498600"/>
              <a:chOff x="1326243" y="1773092"/>
              <a:chExt cx="1498600" cy="14986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326243" y="1773092"/>
                <a:ext cx="1498600" cy="1498600"/>
              </a:xfrm>
              <a:prstGeom prst="ellipse">
                <a:avLst/>
              </a:prstGeom>
              <a:noFill/>
              <a:ln w="793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Group 4"/>
              <p:cNvGrpSpPr>
                <a:grpSpLocks noChangeAspect="1"/>
              </p:cNvGrpSpPr>
              <p:nvPr/>
            </p:nvGrpSpPr>
            <p:grpSpPr bwMode="auto">
              <a:xfrm flipH="1">
                <a:off x="1703280" y="2110031"/>
                <a:ext cx="744526" cy="866774"/>
                <a:chOff x="1985" y="2"/>
                <a:chExt cx="3709" cy="4318"/>
              </a:xfrm>
              <a:solidFill>
                <a:schemeClr val="bg1"/>
              </a:solidFill>
            </p:grpSpPr>
            <p:sp>
              <p:nvSpPr>
                <p:cNvPr id="10" name="Freeform 5"/>
                <p:cNvSpPr>
                  <a:spLocks noEditPoints="1"/>
                </p:cNvSpPr>
                <p:nvPr/>
              </p:nvSpPr>
              <p:spPr bwMode="auto">
                <a:xfrm>
                  <a:off x="2757" y="1082"/>
                  <a:ext cx="2164" cy="2158"/>
                </a:xfrm>
                <a:custGeom>
                  <a:avLst/>
                  <a:gdLst>
                    <a:gd name="T0" fmla="*/ 927 w 2164"/>
                    <a:gd name="T1" fmla="*/ 924 h 2158"/>
                    <a:gd name="T2" fmla="*/ 2164 w 2164"/>
                    <a:gd name="T3" fmla="*/ 924 h 2158"/>
                    <a:gd name="T4" fmla="*/ 2164 w 2164"/>
                    <a:gd name="T5" fmla="*/ 1233 h 2158"/>
                    <a:gd name="T6" fmla="*/ 927 w 2164"/>
                    <a:gd name="T7" fmla="*/ 1233 h 2158"/>
                    <a:gd name="T8" fmla="*/ 927 w 2164"/>
                    <a:gd name="T9" fmla="*/ 924 h 2158"/>
                    <a:gd name="T10" fmla="*/ 0 w 2164"/>
                    <a:gd name="T11" fmla="*/ 924 h 2158"/>
                    <a:gd name="T12" fmla="*/ 619 w 2164"/>
                    <a:gd name="T13" fmla="*/ 924 h 2158"/>
                    <a:gd name="T14" fmla="*/ 619 w 2164"/>
                    <a:gd name="T15" fmla="*/ 1233 h 2158"/>
                    <a:gd name="T16" fmla="*/ 0 w 2164"/>
                    <a:gd name="T17" fmla="*/ 1233 h 2158"/>
                    <a:gd name="T18" fmla="*/ 0 w 2164"/>
                    <a:gd name="T19" fmla="*/ 924 h 2158"/>
                    <a:gd name="T20" fmla="*/ 927 w 2164"/>
                    <a:gd name="T21" fmla="*/ 0 h 2158"/>
                    <a:gd name="T22" fmla="*/ 2164 w 2164"/>
                    <a:gd name="T23" fmla="*/ 0 h 2158"/>
                    <a:gd name="T24" fmla="*/ 2164 w 2164"/>
                    <a:gd name="T25" fmla="*/ 308 h 2158"/>
                    <a:gd name="T26" fmla="*/ 927 w 2164"/>
                    <a:gd name="T27" fmla="*/ 308 h 2158"/>
                    <a:gd name="T28" fmla="*/ 927 w 2164"/>
                    <a:gd name="T29" fmla="*/ 0 h 2158"/>
                    <a:gd name="T30" fmla="*/ 0 w 2164"/>
                    <a:gd name="T31" fmla="*/ 0 h 2158"/>
                    <a:gd name="T32" fmla="*/ 619 w 2164"/>
                    <a:gd name="T33" fmla="*/ 0 h 2158"/>
                    <a:gd name="T34" fmla="*/ 619 w 2164"/>
                    <a:gd name="T35" fmla="*/ 308 h 2158"/>
                    <a:gd name="T36" fmla="*/ 0 w 2164"/>
                    <a:gd name="T37" fmla="*/ 308 h 2158"/>
                    <a:gd name="T38" fmla="*/ 0 w 2164"/>
                    <a:gd name="T39" fmla="*/ 0 h 2158"/>
                    <a:gd name="T40" fmla="*/ 927 w 2164"/>
                    <a:gd name="T41" fmla="*/ 1851 h 2158"/>
                    <a:gd name="T42" fmla="*/ 2164 w 2164"/>
                    <a:gd name="T43" fmla="*/ 1851 h 2158"/>
                    <a:gd name="T44" fmla="*/ 2164 w 2164"/>
                    <a:gd name="T45" fmla="*/ 2158 h 2158"/>
                    <a:gd name="T46" fmla="*/ 927 w 2164"/>
                    <a:gd name="T47" fmla="*/ 2158 h 2158"/>
                    <a:gd name="T48" fmla="*/ 927 w 2164"/>
                    <a:gd name="T49" fmla="*/ 1851 h 2158"/>
                    <a:gd name="T50" fmla="*/ 0 w 2164"/>
                    <a:gd name="T51" fmla="*/ 1851 h 2158"/>
                    <a:gd name="T52" fmla="*/ 619 w 2164"/>
                    <a:gd name="T53" fmla="*/ 1851 h 2158"/>
                    <a:gd name="T54" fmla="*/ 619 w 2164"/>
                    <a:gd name="T55" fmla="*/ 2158 h 2158"/>
                    <a:gd name="T56" fmla="*/ 0 w 2164"/>
                    <a:gd name="T57" fmla="*/ 2158 h 2158"/>
                    <a:gd name="T58" fmla="*/ 0 w 2164"/>
                    <a:gd name="T59" fmla="*/ 1851 h 2158"/>
                    <a:gd name="T60" fmla="*/ 0 w 2164"/>
                    <a:gd name="T61" fmla="*/ 1851 h 2158"/>
                    <a:gd name="T62" fmla="*/ 0 w 2164"/>
                    <a:gd name="T63" fmla="*/ 1851 h 2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64" h="2158">
                      <a:moveTo>
                        <a:pt x="927" y="924"/>
                      </a:moveTo>
                      <a:lnTo>
                        <a:pt x="2164" y="924"/>
                      </a:lnTo>
                      <a:lnTo>
                        <a:pt x="2164" y="1233"/>
                      </a:lnTo>
                      <a:lnTo>
                        <a:pt x="927" y="1233"/>
                      </a:lnTo>
                      <a:lnTo>
                        <a:pt x="927" y="924"/>
                      </a:lnTo>
                      <a:close/>
                      <a:moveTo>
                        <a:pt x="0" y="924"/>
                      </a:moveTo>
                      <a:lnTo>
                        <a:pt x="619" y="924"/>
                      </a:lnTo>
                      <a:lnTo>
                        <a:pt x="619" y="1233"/>
                      </a:lnTo>
                      <a:lnTo>
                        <a:pt x="0" y="1233"/>
                      </a:lnTo>
                      <a:lnTo>
                        <a:pt x="0" y="924"/>
                      </a:lnTo>
                      <a:close/>
                      <a:moveTo>
                        <a:pt x="927" y="0"/>
                      </a:moveTo>
                      <a:lnTo>
                        <a:pt x="2164" y="0"/>
                      </a:lnTo>
                      <a:lnTo>
                        <a:pt x="2164" y="308"/>
                      </a:lnTo>
                      <a:lnTo>
                        <a:pt x="927" y="308"/>
                      </a:lnTo>
                      <a:lnTo>
                        <a:pt x="927" y="0"/>
                      </a:lnTo>
                      <a:close/>
                      <a:moveTo>
                        <a:pt x="0" y="0"/>
                      </a:moveTo>
                      <a:lnTo>
                        <a:pt x="619" y="0"/>
                      </a:lnTo>
                      <a:lnTo>
                        <a:pt x="619" y="308"/>
                      </a:lnTo>
                      <a:lnTo>
                        <a:pt x="0" y="308"/>
                      </a:lnTo>
                      <a:lnTo>
                        <a:pt x="0" y="0"/>
                      </a:lnTo>
                      <a:close/>
                      <a:moveTo>
                        <a:pt x="927" y="1851"/>
                      </a:moveTo>
                      <a:lnTo>
                        <a:pt x="2164" y="1851"/>
                      </a:lnTo>
                      <a:lnTo>
                        <a:pt x="2164" y="2158"/>
                      </a:lnTo>
                      <a:lnTo>
                        <a:pt x="927" y="2158"/>
                      </a:lnTo>
                      <a:lnTo>
                        <a:pt x="927" y="1851"/>
                      </a:lnTo>
                      <a:close/>
                      <a:moveTo>
                        <a:pt x="0" y="1851"/>
                      </a:moveTo>
                      <a:lnTo>
                        <a:pt x="619" y="1851"/>
                      </a:lnTo>
                      <a:lnTo>
                        <a:pt x="619" y="2158"/>
                      </a:lnTo>
                      <a:lnTo>
                        <a:pt x="0" y="2158"/>
                      </a:lnTo>
                      <a:lnTo>
                        <a:pt x="0" y="1851"/>
                      </a:lnTo>
                      <a:close/>
                      <a:moveTo>
                        <a:pt x="0" y="1851"/>
                      </a:moveTo>
                      <a:lnTo>
                        <a:pt x="0" y="18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 noEditPoints="1"/>
                </p:cNvSpPr>
                <p:nvPr/>
              </p:nvSpPr>
              <p:spPr bwMode="auto">
                <a:xfrm>
                  <a:off x="2757" y="1082"/>
                  <a:ext cx="2164" cy="2158"/>
                </a:xfrm>
                <a:custGeom>
                  <a:avLst/>
                  <a:gdLst>
                    <a:gd name="T0" fmla="*/ 927 w 2164"/>
                    <a:gd name="T1" fmla="*/ 924 h 2158"/>
                    <a:gd name="T2" fmla="*/ 2164 w 2164"/>
                    <a:gd name="T3" fmla="*/ 924 h 2158"/>
                    <a:gd name="T4" fmla="*/ 2164 w 2164"/>
                    <a:gd name="T5" fmla="*/ 1233 h 2158"/>
                    <a:gd name="T6" fmla="*/ 927 w 2164"/>
                    <a:gd name="T7" fmla="*/ 1233 h 2158"/>
                    <a:gd name="T8" fmla="*/ 927 w 2164"/>
                    <a:gd name="T9" fmla="*/ 924 h 2158"/>
                    <a:gd name="T10" fmla="*/ 0 w 2164"/>
                    <a:gd name="T11" fmla="*/ 924 h 2158"/>
                    <a:gd name="T12" fmla="*/ 619 w 2164"/>
                    <a:gd name="T13" fmla="*/ 924 h 2158"/>
                    <a:gd name="T14" fmla="*/ 619 w 2164"/>
                    <a:gd name="T15" fmla="*/ 1233 h 2158"/>
                    <a:gd name="T16" fmla="*/ 0 w 2164"/>
                    <a:gd name="T17" fmla="*/ 1233 h 2158"/>
                    <a:gd name="T18" fmla="*/ 0 w 2164"/>
                    <a:gd name="T19" fmla="*/ 924 h 2158"/>
                    <a:gd name="T20" fmla="*/ 927 w 2164"/>
                    <a:gd name="T21" fmla="*/ 0 h 2158"/>
                    <a:gd name="T22" fmla="*/ 2164 w 2164"/>
                    <a:gd name="T23" fmla="*/ 0 h 2158"/>
                    <a:gd name="T24" fmla="*/ 2164 w 2164"/>
                    <a:gd name="T25" fmla="*/ 308 h 2158"/>
                    <a:gd name="T26" fmla="*/ 927 w 2164"/>
                    <a:gd name="T27" fmla="*/ 308 h 2158"/>
                    <a:gd name="T28" fmla="*/ 927 w 2164"/>
                    <a:gd name="T29" fmla="*/ 0 h 2158"/>
                    <a:gd name="T30" fmla="*/ 0 w 2164"/>
                    <a:gd name="T31" fmla="*/ 0 h 2158"/>
                    <a:gd name="T32" fmla="*/ 619 w 2164"/>
                    <a:gd name="T33" fmla="*/ 0 h 2158"/>
                    <a:gd name="T34" fmla="*/ 619 w 2164"/>
                    <a:gd name="T35" fmla="*/ 308 h 2158"/>
                    <a:gd name="T36" fmla="*/ 0 w 2164"/>
                    <a:gd name="T37" fmla="*/ 308 h 2158"/>
                    <a:gd name="T38" fmla="*/ 0 w 2164"/>
                    <a:gd name="T39" fmla="*/ 0 h 2158"/>
                    <a:gd name="T40" fmla="*/ 927 w 2164"/>
                    <a:gd name="T41" fmla="*/ 1851 h 2158"/>
                    <a:gd name="T42" fmla="*/ 2164 w 2164"/>
                    <a:gd name="T43" fmla="*/ 1851 h 2158"/>
                    <a:gd name="T44" fmla="*/ 2164 w 2164"/>
                    <a:gd name="T45" fmla="*/ 2158 h 2158"/>
                    <a:gd name="T46" fmla="*/ 927 w 2164"/>
                    <a:gd name="T47" fmla="*/ 2158 h 2158"/>
                    <a:gd name="T48" fmla="*/ 927 w 2164"/>
                    <a:gd name="T49" fmla="*/ 1851 h 2158"/>
                    <a:gd name="T50" fmla="*/ 0 w 2164"/>
                    <a:gd name="T51" fmla="*/ 1851 h 2158"/>
                    <a:gd name="T52" fmla="*/ 619 w 2164"/>
                    <a:gd name="T53" fmla="*/ 1851 h 2158"/>
                    <a:gd name="T54" fmla="*/ 619 w 2164"/>
                    <a:gd name="T55" fmla="*/ 2158 h 2158"/>
                    <a:gd name="T56" fmla="*/ 0 w 2164"/>
                    <a:gd name="T57" fmla="*/ 2158 h 2158"/>
                    <a:gd name="T58" fmla="*/ 0 w 2164"/>
                    <a:gd name="T59" fmla="*/ 1851 h 2158"/>
                    <a:gd name="T60" fmla="*/ 0 w 2164"/>
                    <a:gd name="T61" fmla="*/ 1851 h 2158"/>
                    <a:gd name="T62" fmla="*/ 0 w 2164"/>
                    <a:gd name="T63" fmla="*/ 1851 h 2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64" h="2158">
                      <a:moveTo>
                        <a:pt x="927" y="924"/>
                      </a:moveTo>
                      <a:lnTo>
                        <a:pt x="2164" y="924"/>
                      </a:lnTo>
                      <a:lnTo>
                        <a:pt x="2164" y="1233"/>
                      </a:lnTo>
                      <a:lnTo>
                        <a:pt x="927" y="1233"/>
                      </a:lnTo>
                      <a:lnTo>
                        <a:pt x="927" y="924"/>
                      </a:lnTo>
                      <a:moveTo>
                        <a:pt x="0" y="924"/>
                      </a:moveTo>
                      <a:lnTo>
                        <a:pt x="619" y="924"/>
                      </a:lnTo>
                      <a:lnTo>
                        <a:pt x="619" y="1233"/>
                      </a:lnTo>
                      <a:lnTo>
                        <a:pt x="0" y="1233"/>
                      </a:lnTo>
                      <a:lnTo>
                        <a:pt x="0" y="924"/>
                      </a:lnTo>
                      <a:moveTo>
                        <a:pt x="927" y="0"/>
                      </a:moveTo>
                      <a:lnTo>
                        <a:pt x="2164" y="0"/>
                      </a:lnTo>
                      <a:lnTo>
                        <a:pt x="2164" y="308"/>
                      </a:lnTo>
                      <a:lnTo>
                        <a:pt x="927" y="308"/>
                      </a:lnTo>
                      <a:lnTo>
                        <a:pt x="927" y="0"/>
                      </a:lnTo>
                      <a:moveTo>
                        <a:pt x="0" y="0"/>
                      </a:moveTo>
                      <a:lnTo>
                        <a:pt x="619" y="0"/>
                      </a:lnTo>
                      <a:lnTo>
                        <a:pt x="619" y="308"/>
                      </a:lnTo>
                      <a:lnTo>
                        <a:pt x="0" y="308"/>
                      </a:lnTo>
                      <a:lnTo>
                        <a:pt x="0" y="0"/>
                      </a:lnTo>
                      <a:moveTo>
                        <a:pt x="927" y="1851"/>
                      </a:moveTo>
                      <a:lnTo>
                        <a:pt x="2164" y="1851"/>
                      </a:lnTo>
                      <a:lnTo>
                        <a:pt x="2164" y="2158"/>
                      </a:lnTo>
                      <a:lnTo>
                        <a:pt x="927" y="2158"/>
                      </a:lnTo>
                      <a:lnTo>
                        <a:pt x="927" y="1851"/>
                      </a:lnTo>
                      <a:moveTo>
                        <a:pt x="0" y="1851"/>
                      </a:moveTo>
                      <a:lnTo>
                        <a:pt x="619" y="1851"/>
                      </a:lnTo>
                      <a:lnTo>
                        <a:pt x="619" y="2158"/>
                      </a:lnTo>
                      <a:lnTo>
                        <a:pt x="0" y="2158"/>
                      </a:lnTo>
                      <a:lnTo>
                        <a:pt x="0" y="1851"/>
                      </a:lnTo>
                      <a:moveTo>
                        <a:pt x="0" y="1851"/>
                      </a:moveTo>
                      <a:lnTo>
                        <a:pt x="0" y="1851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7"/>
                <p:cNvSpPr>
                  <a:spLocks noEditPoints="1"/>
                </p:cNvSpPr>
                <p:nvPr/>
              </p:nvSpPr>
              <p:spPr bwMode="auto">
                <a:xfrm>
                  <a:off x="1985" y="2"/>
                  <a:ext cx="3709" cy="4318"/>
                </a:xfrm>
                <a:custGeom>
                  <a:avLst/>
                  <a:gdLst>
                    <a:gd name="T0" fmla="*/ 2781 w 3709"/>
                    <a:gd name="T1" fmla="*/ 0 h 4318"/>
                    <a:gd name="T2" fmla="*/ 0 w 3709"/>
                    <a:gd name="T3" fmla="*/ 0 h 4318"/>
                    <a:gd name="T4" fmla="*/ 0 w 3709"/>
                    <a:gd name="T5" fmla="*/ 4318 h 4318"/>
                    <a:gd name="T6" fmla="*/ 3709 w 3709"/>
                    <a:gd name="T7" fmla="*/ 4318 h 4318"/>
                    <a:gd name="T8" fmla="*/ 3709 w 3709"/>
                    <a:gd name="T9" fmla="*/ 0 h 4318"/>
                    <a:gd name="T10" fmla="*/ 2781 w 3709"/>
                    <a:gd name="T11" fmla="*/ 0 h 4318"/>
                    <a:gd name="T12" fmla="*/ 3400 w 3709"/>
                    <a:gd name="T13" fmla="*/ 4041 h 4318"/>
                    <a:gd name="T14" fmla="*/ 309 w 3709"/>
                    <a:gd name="T15" fmla="*/ 4041 h 4318"/>
                    <a:gd name="T16" fmla="*/ 309 w 3709"/>
                    <a:gd name="T17" fmla="*/ 277 h 4318"/>
                    <a:gd name="T18" fmla="*/ 3400 w 3709"/>
                    <a:gd name="T19" fmla="*/ 277 h 4318"/>
                    <a:gd name="T20" fmla="*/ 3400 w 3709"/>
                    <a:gd name="T21" fmla="*/ 4041 h 4318"/>
                    <a:gd name="T22" fmla="*/ 3400 w 3709"/>
                    <a:gd name="T23" fmla="*/ 4041 h 4318"/>
                    <a:gd name="T24" fmla="*/ 3400 w 3709"/>
                    <a:gd name="T25" fmla="*/ 4041 h 4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09" h="4318">
                      <a:moveTo>
                        <a:pt x="2781" y="0"/>
                      </a:moveTo>
                      <a:lnTo>
                        <a:pt x="0" y="0"/>
                      </a:lnTo>
                      <a:lnTo>
                        <a:pt x="0" y="4318"/>
                      </a:lnTo>
                      <a:lnTo>
                        <a:pt x="3709" y="4318"/>
                      </a:lnTo>
                      <a:lnTo>
                        <a:pt x="3709" y="0"/>
                      </a:lnTo>
                      <a:lnTo>
                        <a:pt x="2781" y="0"/>
                      </a:lnTo>
                      <a:close/>
                      <a:moveTo>
                        <a:pt x="3400" y="4041"/>
                      </a:moveTo>
                      <a:lnTo>
                        <a:pt x="309" y="4041"/>
                      </a:lnTo>
                      <a:lnTo>
                        <a:pt x="309" y="277"/>
                      </a:lnTo>
                      <a:lnTo>
                        <a:pt x="3400" y="277"/>
                      </a:lnTo>
                      <a:lnTo>
                        <a:pt x="3400" y="4041"/>
                      </a:lnTo>
                      <a:close/>
                      <a:moveTo>
                        <a:pt x="3400" y="4041"/>
                      </a:moveTo>
                      <a:lnTo>
                        <a:pt x="3400" y="40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8"/>
                <p:cNvSpPr>
                  <a:spLocks noEditPoints="1"/>
                </p:cNvSpPr>
                <p:nvPr/>
              </p:nvSpPr>
              <p:spPr bwMode="auto">
                <a:xfrm>
                  <a:off x="1985" y="2"/>
                  <a:ext cx="3709" cy="4318"/>
                </a:xfrm>
                <a:custGeom>
                  <a:avLst/>
                  <a:gdLst>
                    <a:gd name="T0" fmla="*/ 2781 w 3709"/>
                    <a:gd name="T1" fmla="*/ 0 h 4318"/>
                    <a:gd name="T2" fmla="*/ 0 w 3709"/>
                    <a:gd name="T3" fmla="*/ 0 h 4318"/>
                    <a:gd name="T4" fmla="*/ 0 w 3709"/>
                    <a:gd name="T5" fmla="*/ 4318 h 4318"/>
                    <a:gd name="T6" fmla="*/ 3709 w 3709"/>
                    <a:gd name="T7" fmla="*/ 4318 h 4318"/>
                    <a:gd name="T8" fmla="*/ 3709 w 3709"/>
                    <a:gd name="T9" fmla="*/ 0 h 4318"/>
                    <a:gd name="T10" fmla="*/ 2781 w 3709"/>
                    <a:gd name="T11" fmla="*/ 0 h 4318"/>
                    <a:gd name="T12" fmla="*/ 3400 w 3709"/>
                    <a:gd name="T13" fmla="*/ 4041 h 4318"/>
                    <a:gd name="T14" fmla="*/ 309 w 3709"/>
                    <a:gd name="T15" fmla="*/ 4041 h 4318"/>
                    <a:gd name="T16" fmla="*/ 309 w 3709"/>
                    <a:gd name="T17" fmla="*/ 277 h 4318"/>
                    <a:gd name="T18" fmla="*/ 3400 w 3709"/>
                    <a:gd name="T19" fmla="*/ 277 h 4318"/>
                    <a:gd name="T20" fmla="*/ 3400 w 3709"/>
                    <a:gd name="T21" fmla="*/ 4041 h 4318"/>
                    <a:gd name="T22" fmla="*/ 3400 w 3709"/>
                    <a:gd name="T23" fmla="*/ 4041 h 4318"/>
                    <a:gd name="T24" fmla="*/ 3400 w 3709"/>
                    <a:gd name="T25" fmla="*/ 4041 h 4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09" h="4318">
                      <a:moveTo>
                        <a:pt x="2781" y="0"/>
                      </a:moveTo>
                      <a:lnTo>
                        <a:pt x="0" y="0"/>
                      </a:lnTo>
                      <a:lnTo>
                        <a:pt x="0" y="4318"/>
                      </a:lnTo>
                      <a:lnTo>
                        <a:pt x="3709" y="4318"/>
                      </a:lnTo>
                      <a:lnTo>
                        <a:pt x="3709" y="0"/>
                      </a:lnTo>
                      <a:lnTo>
                        <a:pt x="2781" y="0"/>
                      </a:lnTo>
                      <a:moveTo>
                        <a:pt x="3400" y="4041"/>
                      </a:moveTo>
                      <a:lnTo>
                        <a:pt x="309" y="4041"/>
                      </a:lnTo>
                      <a:lnTo>
                        <a:pt x="309" y="277"/>
                      </a:lnTo>
                      <a:lnTo>
                        <a:pt x="3400" y="277"/>
                      </a:lnTo>
                      <a:lnTo>
                        <a:pt x="3400" y="4041"/>
                      </a:lnTo>
                      <a:moveTo>
                        <a:pt x="3400" y="4041"/>
                      </a:moveTo>
                      <a:lnTo>
                        <a:pt x="3400" y="4041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4" name="组合 63"/>
          <p:cNvGrpSpPr/>
          <p:nvPr/>
        </p:nvGrpSpPr>
        <p:grpSpPr>
          <a:xfrm>
            <a:off x="4889648" y="2858492"/>
            <a:ext cx="2990302" cy="461665"/>
            <a:chOff x="5948583" y="1319549"/>
            <a:chExt cx="2990302" cy="461665"/>
          </a:xfrm>
        </p:grpSpPr>
        <p:grpSp>
          <p:nvGrpSpPr>
            <p:cNvPr id="46" name="组合 45"/>
            <p:cNvGrpSpPr/>
            <p:nvPr/>
          </p:nvGrpSpPr>
          <p:grpSpPr>
            <a:xfrm>
              <a:off x="5948583" y="1340831"/>
              <a:ext cx="419100" cy="419100"/>
              <a:chOff x="5948583" y="1340831"/>
              <a:chExt cx="419100" cy="4191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5948583" y="1340831"/>
                <a:ext cx="419100" cy="419100"/>
              </a:xfrm>
              <a:prstGeom prst="ellipse">
                <a:avLst/>
              </a:prstGeom>
              <a:solidFill>
                <a:srgbClr val="043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958370" y="1363116"/>
                <a:ext cx="357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2</a:t>
                </a: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6391393" y="1319549"/>
              <a:ext cx="25474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Key Components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89648" y="1636613"/>
            <a:ext cx="1911482" cy="461665"/>
            <a:chOff x="5948583" y="1319549"/>
            <a:chExt cx="1911482" cy="461665"/>
          </a:xfrm>
        </p:grpSpPr>
        <p:grpSp>
          <p:nvGrpSpPr>
            <p:cNvPr id="43" name="组合 42"/>
            <p:cNvGrpSpPr/>
            <p:nvPr/>
          </p:nvGrpSpPr>
          <p:grpSpPr>
            <a:xfrm>
              <a:off x="5948583" y="1340831"/>
              <a:ext cx="419100" cy="419100"/>
              <a:chOff x="5948583" y="1340831"/>
              <a:chExt cx="419100" cy="419100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948583" y="1340831"/>
                <a:ext cx="419100" cy="419100"/>
              </a:xfrm>
              <a:prstGeom prst="ellipse">
                <a:avLst/>
              </a:prstGeom>
              <a:solidFill>
                <a:srgbClr val="043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958370" y="1363116"/>
                <a:ext cx="357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1</a:t>
                </a: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6391393" y="1319549"/>
              <a:ext cx="14686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Overview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889648" y="4021508"/>
            <a:ext cx="1373635" cy="461665"/>
            <a:chOff x="5948583" y="532842"/>
            <a:chExt cx="1373635" cy="461665"/>
          </a:xfrm>
        </p:grpSpPr>
        <p:grpSp>
          <p:nvGrpSpPr>
            <p:cNvPr id="50" name="组合 49"/>
            <p:cNvGrpSpPr/>
            <p:nvPr/>
          </p:nvGrpSpPr>
          <p:grpSpPr>
            <a:xfrm>
              <a:off x="5948583" y="554124"/>
              <a:ext cx="454794" cy="419100"/>
              <a:chOff x="5948583" y="554124"/>
              <a:chExt cx="454794" cy="4191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948583" y="554124"/>
                <a:ext cx="419100" cy="419100"/>
              </a:xfrm>
              <a:prstGeom prst="ellipse">
                <a:avLst/>
              </a:prstGeom>
              <a:solidFill>
                <a:srgbClr val="043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5962231" y="589249"/>
                <a:ext cx="44114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3</a:t>
                </a: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6403377" y="532842"/>
              <a:ext cx="9188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Q&amp;A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1CE3C48-CEF3-5240-8438-FF95DF20207A}"/>
              </a:ext>
            </a:extLst>
          </p:cNvPr>
          <p:cNvSpPr txBox="1"/>
          <p:nvPr/>
        </p:nvSpPr>
        <p:spPr>
          <a:xfrm>
            <a:off x="6193328" y="5379258"/>
            <a:ext cx="5660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Video (Chinese 2021-12-19):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>
                <a:hlinkClick r:id="rId2"/>
              </a:rPr>
              <a:t>https://www.youtube.com/watch?v=B2s57QP1C0w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>
                <a:hlinkClick r:id="rId3"/>
              </a:rPr>
              <a:t>https://www.bilibili.com/video/BV15g411A72G/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Filters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9060" y="289428"/>
            <a:ext cx="5649901" cy="60155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873211" y="1425146"/>
            <a:ext cx="23198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APIAggregator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CORSAdaptor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Fallback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RateLimiter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RemoteFilter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RequestAdaptor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ResponseAdaptor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Retryer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TimeLimiter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WasmHost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0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8049" y="397537"/>
            <a:ext cx="439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Code Example: Validator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902" y="5147740"/>
            <a:ext cx="2476846" cy="1028844"/>
          </a:xfrm>
          <a:prstGeom prst="rect">
            <a:avLst/>
          </a:prstGeom>
          <a:ln w="317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34" y="0"/>
            <a:ext cx="5716547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37902" y="1164364"/>
            <a:ext cx="3419952" cy="2124371"/>
            <a:chOff x="1430637" y="3419503"/>
            <a:chExt cx="3419952" cy="212437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0637" y="3419503"/>
              <a:ext cx="2972215" cy="1419423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0637" y="4838926"/>
              <a:ext cx="3419952" cy="70494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902" y="3808606"/>
            <a:ext cx="462979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8CEC56-D33B-45D5-9DE0-FC051710AA82}"/>
              </a:ext>
            </a:extLst>
          </p:cNvPr>
          <p:cNvGrpSpPr/>
          <p:nvPr/>
        </p:nvGrpSpPr>
        <p:grpSpPr>
          <a:xfrm>
            <a:off x="3465909" y="2257425"/>
            <a:ext cx="5260182" cy="2543177"/>
            <a:chOff x="3721894" y="2257425"/>
            <a:chExt cx="4748213" cy="2543177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FBA530C-81D2-4961-95D1-56545E4F7C4E}"/>
                </a:ext>
              </a:extLst>
            </p:cNvPr>
            <p:cNvSpPr/>
            <p:nvPr/>
          </p:nvSpPr>
          <p:spPr>
            <a:xfrm>
              <a:off x="3721895" y="2257425"/>
              <a:ext cx="648853" cy="285750"/>
            </a:xfrm>
            <a:custGeom>
              <a:avLst/>
              <a:gdLst>
                <a:gd name="connsiteX0" fmla="*/ 0 w 764381"/>
                <a:gd name="connsiteY0" fmla="*/ 0 h 285750"/>
                <a:gd name="connsiteX1" fmla="*/ 764381 w 764381"/>
                <a:gd name="connsiteY1" fmla="*/ 0 h 285750"/>
                <a:gd name="connsiteX2" fmla="*/ 764381 w 764381"/>
                <a:gd name="connsiteY2" fmla="*/ 285750 h 285750"/>
                <a:gd name="connsiteX3" fmla="*/ 0 w 764381"/>
                <a:gd name="connsiteY3" fmla="*/ 285750 h 285750"/>
                <a:gd name="connsiteX4" fmla="*/ 0 w 764381"/>
                <a:gd name="connsiteY4" fmla="*/ 0 h 285750"/>
                <a:gd name="connsiteX0" fmla="*/ 764381 w 855821"/>
                <a:gd name="connsiteY0" fmla="*/ 285750 h 377190"/>
                <a:gd name="connsiteX1" fmla="*/ 0 w 855821"/>
                <a:gd name="connsiteY1" fmla="*/ 285750 h 377190"/>
                <a:gd name="connsiteX2" fmla="*/ 0 w 855821"/>
                <a:gd name="connsiteY2" fmla="*/ 0 h 377190"/>
                <a:gd name="connsiteX3" fmla="*/ 764381 w 855821"/>
                <a:gd name="connsiteY3" fmla="*/ 0 h 377190"/>
                <a:gd name="connsiteX4" fmla="*/ 855821 w 855821"/>
                <a:gd name="connsiteY4" fmla="*/ 377190 h 377190"/>
                <a:gd name="connsiteX0" fmla="*/ 764381 w 764381"/>
                <a:gd name="connsiteY0" fmla="*/ 285750 h 285750"/>
                <a:gd name="connsiteX1" fmla="*/ 0 w 764381"/>
                <a:gd name="connsiteY1" fmla="*/ 285750 h 285750"/>
                <a:gd name="connsiteX2" fmla="*/ 0 w 764381"/>
                <a:gd name="connsiteY2" fmla="*/ 0 h 285750"/>
                <a:gd name="connsiteX3" fmla="*/ 764381 w 764381"/>
                <a:gd name="connsiteY3" fmla="*/ 0 h 285750"/>
                <a:gd name="connsiteX0" fmla="*/ 0 w 764381"/>
                <a:gd name="connsiteY0" fmla="*/ 285750 h 285750"/>
                <a:gd name="connsiteX1" fmla="*/ 0 w 764381"/>
                <a:gd name="connsiteY1" fmla="*/ 0 h 285750"/>
                <a:gd name="connsiteX2" fmla="*/ 764381 w 764381"/>
                <a:gd name="connsiteY2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381" h="285750">
                  <a:moveTo>
                    <a:pt x="0" y="285750"/>
                  </a:moveTo>
                  <a:lnTo>
                    <a:pt x="0" y="0"/>
                  </a:lnTo>
                  <a:lnTo>
                    <a:pt x="764381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1ABF68B-19EB-4E90-A564-2259EFB1A197}"/>
                </a:ext>
              </a:extLst>
            </p:cNvPr>
            <p:cNvSpPr/>
            <p:nvPr/>
          </p:nvSpPr>
          <p:spPr>
            <a:xfrm>
              <a:off x="5963288" y="2257425"/>
              <a:ext cx="2506819" cy="285750"/>
            </a:xfrm>
            <a:custGeom>
              <a:avLst/>
              <a:gdLst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  <a:gd name="connsiteX3" fmla="*/ 0 w 783431"/>
                <a:gd name="connsiteY3" fmla="*/ 285750 h 285750"/>
                <a:gd name="connsiteX4" fmla="*/ 0 w 783431"/>
                <a:gd name="connsiteY4" fmla="*/ 0 h 285750"/>
                <a:gd name="connsiteX0" fmla="*/ 0 w 783431"/>
                <a:gd name="connsiteY0" fmla="*/ 285750 h 377190"/>
                <a:gd name="connsiteX1" fmla="*/ 0 w 783431"/>
                <a:gd name="connsiteY1" fmla="*/ 0 h 377190"/>
                <a:gd name="connsiteX2" fmla="*/ 783431 w 783431"/>
                <a:gd name="connsiteY2" fmla="*/ 0 h 377190"/>
                <a:gd name="connsiteX3" fmla="*/ 783431 w 783431"/>
                <a:gd name="connsiteY3" fmla="*/ 285750 h 377190"/>
                <a:gd name="connsiteX4" fmla="*/ 91440 w 783431"/>
                <a:gd name="connsiteY4" fmla="*/ 377190 h 377190"/>
                <a:gd name="connsiteX0" fmla="*/ 0 w 783431"/>
                <a:gd name="connsiteY0" fmla="*/ 285750 h 285750"/>
                <a:gd name="connsiteX1" fmla="*/ 0 w 783431"/>
                <a:gd name="connsiteY1" fmla="*/ 0 h 285750"/>
                <a:gd name="connsiteX2" fmla="*/ 783431 w 783431"/>
                <a:gd name="connsiteY2" fmla="*/ 0 h 285750"/>
                <a:gd name="connsiteX3" fmla="*/ 783431 w 783431"/>
                <a:gd name="connsiteY3" fmla="*/ 285750 h 285750"/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431" h="285750">
                  <a:moveTo>
                    <a:pt x="0" y="0"/>
                  </a:moveTo>
                  <a:lnTo>
                    <a:pt x="783431" y="0"/>
                  </a:lnTo>
                  <a:lnTo>
                    <a:pt x="783431" y="28575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92057C7-FB74-42D3-A443-A68B5E32B058}"/>
                </a:ext>
              </a:extLst>
            </p:cNvPr>
            <p:cNvSpPr/>
            <p:nvPr/>
          </p:nvSpPr>
          <p:spPr>
            <a:xfrm>
              <a:off x="3721894" y="4486276"/>
              <a:ext cx="4748212" cy="314326"/>
            </a:xfrm>
            <a:custGeom>
              <a:avLst/>
              <a:gdLst>
                <a:gd name="connsiteX0" fmla="*/ 0 w 4748212"/>
                <a:gd name="connsiteY0" fmla="*/ 0 h 104775"/>
                <a:gd name="connsiteX1" fmla="*/ 4748212 w 4748212"/>
                <a:gd name="connsiteY1" fmla="*/ 0 h 104775"/>
                <a:gd name="connsiteX2" fmla="*/ 4748212 w 4748212"/>
                <a:gd name="connsiteY2" fmla="*/ 104775 h 104775"/>
                <a:gd name="connsiteX3" fmla="*/ 0 w 4748212"/>
                <a:gd name="connsiteY3" fmla="*/ 104775 h 104775"/>
                <a:gd name="connsiteX4" fmla="*/ 0 w 4748212"/>
                <a:gd name="connsiteY4" fmla="*/ 0 h 104775"/>
                <a:gd name="connsiteX0" fmla="*/ 4748212 w 4839652"/>
                <a:gd name="connsiteY0" fmla="*/ 0 h 104775"/>
                <a:gd name="connsiteX1" fmla="*/ 4748212 w 4839652"/>
                <a:gd name="connsiteY1" fmla="*/ 104775 h 104775"/>
                <a:gd name="connsiteX2" fmla="*/ 0 w 4839652"/>
                <a:gd name="connsiteY2" fmla="*/ 104775 h 104775"/>
                <a:gd name="connsiteX3" fmla="*/ 0 w 4839652"/>
                <a:gd name="connsiteY3" fmla="*/ 0 h 104775"/>
                <a:gd name="connsiteX4" fmla="*/ 4839652 w 4839652"/>
                <a:gd name="connsiteY4" fmla="*/ 30480 h 104775"/>
                <a:gd name="connsiteX0" fmla="*/ 4748212 w 4748212"/>
                <a:gd name="connsiteY0" fmla="*/ 0 h 104775"/>
                <a:gd name="connsiteX1" fmla="*/ 4748212 w 4748212"/>
                <a:gd name="connsiteY1" fmla="*/ 104775 h 104775"/>
                <a:gd name="connsiteX2" fmla="*/ 0 w 4748212"/>
                <a:gd name="connsiteY2" fmla="*/ 104775 h 104775"/>
                <a:gd name="connsiteX3" fmla="*/ 0 w 4748212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8212" h="104775">
                  <a:moveTo>
                    <a:pt x="4748212" y="0"/>
                  </a:moveTo>
                  <a:lnTo>
                    <a:pt x="4748212" y="104775"/>
                  </a:lnTo>
                  <a:lnTo>
                    <a:pt x="0" y="104775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E41B0FB-B424-46F8-9B76-8F015C3326FE}"/>
              </a:ext>
            </a:extLst>
          </p:cNvPr>
          <p:cNvSpPr txBox="1"/>
          <p:nvPr/>
        </p:nvSpPr>
        <p:spPr>
          <a:xfrm>
            <a:off x="3445319" y="2053787"/>
            <a:ext cx="330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4396B"/>
                </a:solidFill>
                <a:effectLst/>
                <a:uLnTx/>
                <a:uFillTx/>
                <a:latin typeface="Arial" panose="020B0604020202020204" pitchFamily="34" charset="0"/>
                <a:ea typeface="Roboto Thin" pitchFamily="2" charset="0"/>
                <a:cs typeface="Arial" panose="020B0604020202020204" pitchFamily="34" charset="0"/>
              </a:rPr>
              <a:t>PART </a:t>
            </a:r>
            <a:r>
              <a:rPr lang="en-US" altLang="zh-CN" sz="2000" noProof="0" dirty="0">
                <a:solidFill>
                  <a:srgbClr val="04396B"/>
                </a:solidFill>
                <a:latin typeface="Arial" panose="020B0604020202020204" pitchFamily="34" charset="0"/>
                <a:ea typeface="Roboto Thin" pitchFamily="2" charset="0"/>
                <a:cs typeface="Arial" panose="020B0604020202020204" pitchFamily="34" charset="0"/>
              </a:rPr>
              <a:t>THREE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4396B"/>
              </a:solidFill>
              <a:effectLst/>
              <a:uLnTx/>
              <a:uFillTx/>
              <a:latin typeface="Arial" panose="020B0604020202020204" pitchFamily="34" charset="0"/>
              <a:ea typeface="微软雅黑 Light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071C16-EB74-4F6D-83F4-2F3697D65B35}"/>
              </a:ext>
            </a:extLst>
          </p:cNvPr>
          <p:cNvSpPr/>
          <p:nvPr/>
        </p:nvSpPr>
        <p:spPr>
          <a:xfrm>
            <a:off x="2228849" y="3009949"/>
            <a:ext cx="7734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 sz="4800"/>
            </a:pPr>
            <a:r>
              <a:rPr lang="en-US" altLang="zh-CN" sz="48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40462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680" y="0"/>
            <a:ext cx="13169788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512445" y="0"/>
            <a:ext cx="13169788" cy="6858000"/>
          </a:xfrm>
          <a:prstGeom prst="rect">
            <a:avLst/>
          </a:prstGeom>
          <a:solidFill>
            <a:schemeClr val="tx2">
              <a:lumMod val="50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37890" y="676910"/>
            <a:ext cx="5382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600" b="1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96614" y="218974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用技术推动商业进步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7504176" y="2374415"/>
            <a:ext cx="1950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5120" y="2374415"/>
            <a:ext cx="1950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69" y="2947652"/>
            <a:ext cx="2248535" cy="22485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38287" y="5492707"/>
            <a:ext cx="244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4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 panose="020B0604020202020204" pitchFamily="34" charset="0"/>
              </a:rPr>
              <a:t>https://megaease.com</a:t>
            </a:r>
            <a:endParaRPr kumimoji="1" lang="zh-CN" altLang="en-US" sz="14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665" y="3045747"/>
            <a:ext cx="2067213" cy="20481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1211" y="5123375"/>
            <a:ext cx="2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Slack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536" y="3052887"/>
            <a:ext cx="2070488" cy="20704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98646" y="5191153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云原生技术交流群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8CEC56-D33B-45D5-9DE0-FC051710AA82}"/>
              </a:ext>
            </a:extLst>
          </p:cNvPr>
          <p:cNvGrpSpPr/>
          <p:nvPr/>
        </p:nvGrpSpPr>
        <p:grpSpPr>
          <a:xfrm>
            <a:off x="3465909" y="2257425"/>
            <a:ext cx="5260182" cy="2543177"/>
            <a:chOff x="3721894" y="2257425"/>
            <a:chExt cx="4748213" cy="2543177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FBA530C-81D2-4961-95D1-56545E4F7C4E}"/>
                </a:ext>
              </a:extLst>
            </p:cNvPr>
            <p:cNvSpPr/>
            <p:nvPr/>
          </p:nvSpPr>
          <p:spPr>
            <a:xfrm>
              <a:off x="3721895" y="2257425"/>
              <a:ext cx="648853" cy="285750"/>
            </a:xfrm>
            <a:custGeom>
              <a:avLst/>
              <a:gdLst>
                <a:gd name="connsiteX0" fmla="*/ 0 w 764381"/>
                <a:gd name="connsiteY0" fmla="*/ 0 h 285750"/>
                <a:gd name="connsiteX1" fmla="*/ 764381 w 764381"/>
                <a:gd name="connsiteY1" fmla="*/ 0 h 285750"/>
                <a:gd name="connsiteX2" fmla="*/ 764381 w 764381"/>
                <a:gd name="connsiteY2" fmla="*/ 285750 h 285750"/>
                <a:gd name="connsiteX3" fmla="*/ 0 w 764381"/>
                <a:gd name="connsiteY3" fmla="*/ 285750 h 285750"/>
                <a:gd name="connsiteX4" fmla="*/ 0 w 764381"/>
                <a:gd name="connsiteY4" fmla="*/ 0 h 285750"/>
                <a:gd name="connsiteX0" fmla="*/ 764381 w 855821"/>
                <a:gd name="connsiteY0" fmla="*/ 285750 h 377190"/>
                <a:gd name="connsiteX1" fmla="*/ 0 w 855821"/>
                <a:gd name="connsiteY1" fmla="*/ 285750 h 377190"/>
                <a:gd name="connsiteX2" fmla="*/ 0 w 855821"/>
                <a:gd name="connsiteY2" fmla="*/ 0 h 377190"/>
                <a:gd name="connsiteX3" fmla="*/ 764381 w 855821"/>
                <a:gd name="connsiteY3" fmla="*/ 0 h 377190"/>
                <a:gd name="connsiteX4" fmla="*/ 855821 w 855821"/>
                <a:gd name="connsiteY4" fmla="*/ 377190 h 377190"/>
                <a:gd name="connsiteX0" fmla="*/ 764381 w 764381"/>
                <a:gd name="connsiteY0" fmla="*/ 285750 h 285750"/>
                <a:gd name="connsiteX1" fmla="*/ 0 w 764381"/>
                <a:gd name="connsiteY1" fmla="*/ 285750 h 285750"/>
                <a:gd name="connsiteX2" fmla="*/ 0 w 764381"/>
                <a:gd name="connsiteY2" fmla="*/ 0 h 285750"/>
                <a:gd name="connsiteX3" fmla="*/ 764381 w 764381"/>
                <a:gd name="connsiteY3" fmla="*/ 0 h 285750"/>
                <a:gd name="connsiteX0" fmla="*/ 0 w 764381"/>
                <a:gd name="connsiteY0" fmla="*/ 285750 h 285750"/>
                <a:gd name="connsiteX1" fmla="*/ 0 w 764381"/>
                <a:gd name="connsiteY1" fmla="*/ 0 h 285750"/>
                <a:gd name="connsiteX2" fmla="*/ 764381 w 764381"/>
                <a:gd name="connsiteY2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381" h="285750">
                  <a:moveTo>
                    <a:pt x="0" y="285750"/>
                  </a:moveTo>
                  <a:lnTo>
                    <a:pt x="0" y="0"/>
                  </a:lnTo>
                  <a:lnTo>
                    <a:pt x="764381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1ABF68B-19EB-4E90-A564-2259EFB1A197}"/>
                </a:ext>
              </a:extLst>
            </p:cNvPr>
            <p:cNvSpPr/>
            <p:nvPr/>
          </p:nvSpPr>
          <p:spPr>
            <a:xfrm>
              <a:off x="5963288" y="2257425"/>
              <a:ext cx="2506819" cy="285750"/>
            </a:xfrm>
            <a:custGeom>
              <a:avLst/>
              <a:gdLst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  <a:gd name="connsiteX3" fmla="*/ 0 w 783431"/>
                <a:gd name="connsiteY3" fmla="*/ 285750 h 285750"/>
                <a:gd name="connsiteX4" fmla="*/ 0 w 783431"/>
                <a:gd name="connsiteY4" fmla="*/ 0 h 285750"/>
                <a:gd name="connsiteX0" fmla="*/ 0 w 783431"/>
                <a:gd name="connsiteY0" fmla="*/ 285750 h 377190"/>
                <a:gd name="connsiteX1" fmla="*/ 0 w 783431"/>
                <a:gd name="connsiteY1" fmla="*/ 0 h 377190"/>
                <a:gd name="connsiteX2" fmla="*/ 783431 w 783431"/>
                <a:gd name="connsiteY2" fmla="*/ 0 h 377190"/>
                <a:gd name="connsiteX3" fmla="*/ 783431 w 783431"/>
                <a:gd name="connsiteY3" fmla="*/ 285750 h 377190"/>
                <a:gd name="connsiteX4" fmla="*/ 91440 w 783431"/>
                <a:gd name="connsiteY4" fmla="*/ 377190 h 377190"/>
                <a:gd name="connsiteX0" fmla="*/ 0 w 783431"/>
                <a:gd name="connsiteY0" fmla="*/ 285750 h 285750"/>
                <a:gd name="connsiteX1" fmla="*/ 0 w 783431"/>
                <a:gd name="connsiteY1" fmla="*/ 0 h 285750"/>
                <a:gd name="connsiteX2" fmla="*/ 783431 w 783431"/>
                <a:gd name="connsiteY2" fmla="*/ 0 h 285750"/>
                <a:gd name="connsiteX3" fmla="*/ 783431 w 783431"/>
                <a:gd name="connsiteY3" fmla="*/ 285750 h 285750"/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431" h="285750">
                  <a:moveTo>
                    <a:pt x="0" y="0"/>
                  </a:moveTo>
                  <a:lnTo>
                    <a:pt x="783431" y="0"/>
                  </a:lnTo>
                  <a:lnTo>
                    <a:pt x="783431" y="28575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92057C7-FB74-42D3-A443-A68B5E32B058}"/>
                </a:ext>
              </a:extLst>
            </p:cNvPr>
            <p:cNvSpPr/>
            <p:nvPr/>
          </p:nvSpPr>
          <p:spPr>
            <a:xfrm>
              <a:off x="3721894" y="4486276"/>
              <a:ext cx="4748212" cy="314326"/>
            </a:xfrm>
            <a:custGeom>
              <a:avLst/>
              <a:gdLst>
                <a:gd name="connsiteX0" fmla="*/ 0 w 4748212"/>
                <a:gd name="connsiteY0" fmla="*/ 0 h 104775"/>
                <a:gd name="connsiteX1" fmla="*/ 4748212 w 4748212"/>
                <a:gd name="connsiteY1" fmla="*/ 0 h 104775"/>
                <a:gd name="connsiteX2" fmla="*/ 4748212 w 4748212"/>
                <a:gd name="connsiteY2" fmla="*/ 104775 h 104775"/>
                <a:gd name="connsiteX3" fmla="*/ 0 w 4748212"/>
                <a:gd name="connsiteY3" fmla="*/ 104775 h 104775"/>
                <a:gd name="connsiteX4" fmla="*/ 0 w 4748212"/>
                <a:gd name="connsiteY4" fmla="*/ 0 h 104775"/>
                <a:gd name="connsiteX0" fmla="*/ 4748212 w 4839652"/>
                <a:gd name="connsiteY0" fmla="*/ 0 h 104775"/>
                <a:gd name="connsiteX1" fmla="*/ 4748212 w 4839652"/>
                <a:gd name="connsiteY1" fmla="*/ 104775 h 104775"/>
                <a:gd name="connsiteX2" fmla="*/ 0 w 4839652"/>
                <a:gd name="connsiteY2" fmla="*/ 104775 h 104775"/>
                <a:gd name="connsiteX3" fmla="*/ 0 w 4839652"/>
                <a:gd name="connsiteY3" fmla="*/ 0 h 104775"/>
                <a:gd name="connsiteX4" fmla="*/ 4839652 w 4839652"/>
                <a:gd name="connsiteY4" fmla="*/ 30480 h 104775"/>
                <a:gd name="connsiteX0" fmla="*/ 4748212 w 4748212"/>
                <a:gd name="connsiteY0" fmla="*/ 0 h 104775"/>
                <a:gd name="connsiteX1" fmla="*/ 4748212 w 4748212"/>
                <a:gd name="connsiteY1" fmla="*/ 104775 h 104775"/>
                <a:gd name="connsiteX2" fmla="*/ 0 w 4748212"/>
                <a:gd name="connsiteY2" fmla="*/ 104775 h 104775"/>
                <a:gd name="connsiteX3" fmla="*/ 0 w 4748212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8212" h="104775">
                  <a:moveTo>
                    <a:pt x="4748212" y="0"/>
                  </a:moveTo>
                  <a:lnTo>
                    <a:pt x="4748212" y="104775"/>
                  </a:lnTo>
                  <a:lnTo>
                    <a:pt x="0" y="104775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E41B0FB-B424-46F8-9B76-8F015C3326FE}"/>
              </a:ext>
            </a:extLst>
          </p:cNvPr>
          <p:cNvSpPr txBox="1"/>
          <p:nvPr/>
        </p:nvSpPr>
        <p:spPr>
          <a:xfrm>
            <a:off x="3445319" y="2053787"/>
            <a:ext cx="330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4396B"/>
                </a:solidFill>
                <a:effectLst/>
                <a:uLnTx/>
                <a:uFillTx/>
                <a:latin typeface="Arial" panose="020B0604020202020204" pitchFamily="34" charset="0"/>
                <a:ea typeface="Roboto Thin" pitchFamily="2" charset="0"/>
                <a:cs typeface="Arial" panose="020B0604020202020204" pitchFamily="34" charset="0"/>
              </a:rPr>
              <a:t>PART ONE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4396B"/>
              </a:solidFill>
              <a:effectLst/>
              <a:uLnTx/>
              <a:uFillTx/>
              <a:latin typeface="Arial" panose="020B0604020202020204" pitchFamily="34" charset="0"/>
              <a:ea typeface="微软雅黑 Light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071C16-EB74-4F6D-83F4-2F3697D65B35}"/>
              </a:ext>
            </a:extLst>
          </p:cNvPr>
          <p:cNvSpPr/>
          <p:nvPr/>
        </p:nvSpPr>
        <p:spPr>
          <a:xfrm>
            <a:off x="2228849" y="3009949"/>
            <a:ext cx="7734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 sz="4800"/>
            </a:pPr>
            <a:r>
              <a:rPr lang="en-US" altLang="zh-CN" sz="48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1311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0F72507-FC67-9046-B855-FA2B2F4D3AE8}"/>
              </a:ext>
            </a:extLst>
          </p:cNvPr>
          <p:cNvGrpSpPr/>
          <p:nvPr/>
        </p:nvGrpSpPr>
        <p:grpSpPr>
          <a:xfrm>
            <a:off x="1206117" y="1235014"/>
            <a:ext cx="1905000" cy="3147000"/>
            <a:chOff x="1112314" y="1882951"/>
            <a:chExt cx="1905000" cy="3147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12314" y="1882951"/>
              <a:ext cx="1905000" cy="19050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473146" y="3952733"/>
              <a:ext cx="11833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262 </a:t>
              </a:r>
            </a:p>
            <a:p>
              <a:pPr algn="ctr"/>
              <a:r>
                <a:rPr lang="en-US" altLang="zh-CN" sz="2400" b="1" dirty="0"/>
                <a:t>Files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03AA96-7CDF-CF48-B46B-3AA08F612C51}"/>
              </a:ext>
            </a:extLst>
          </p:cNvPr>
          <p:cNvGrpSpPr/>
          <p:nvPr/>
        </p:nvGrpSpPr>
        <p:grpSpPr>
          <a:xfrm>
            <a:off x="6217449" y="1158620"/>
            <a:ext cx="1905000" cy="3223394"/>
            <a:chOff x="6330014" y="1806557"/>
            <a:chExt cx="1905000" cy="322339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30014" y="1806557"/>
              <a:ext cx="1905000" cy="19050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531347" y="3952733"/>
              <a:ext cx="150233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1500</a:t>
              </a:r>
              <a:r>
                <a:rPr lang="en-US" altLang="zh-CN" sz="2400" b="1" dirty="0"/>
                <a:t> </a:t>
              </a:r>
            </a:p>
            <a:p>
              <a:pPr algn="ctr"/>
              <a:r>
                <a:rPr lang="en-US" altLang="zh-CN" sz="2400" b="1" dirty="0"/>
                <a:t>Commits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3A78B3-859F-7643-B3DB-C46CC7DF2AEA}"/>
              </a:ext>
            </a:extLst>
          </p:cNvPr>
          <p:cNvGrpSpPr/>
          <p:nvPr/>
        </p:nvGrpSpPr>
        <p:grpSpPr>
          <a:xfrm>
            <a:off x="8723116" y="1335500"/>
            <a:ext cx="2481770" cy="3046514"/>
            <a:chOff x="8629313" y="1983437"/>
            <a:chExt cx="2481770" cy="30465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43080" y="1983437"/>
              <a:ext cx="1579524" cy="157952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629313" y="3952733"/>
              <a:ext cx="248177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310 +</a:t>
              </a:r>
              <a:r>
                <a:rPr lang="zh-CN" altLang="en-US" sz="4000" b="1" dirty="0"/>
                <a:t> </a:t>
              </a:r>
              <a:r>
                <a:rPr lang="en-US" altLang="zh-CN" sz="4000" b="1" dirty="0"/>
                <a:t>451</a:t>
              </a:r>
            </a:p>
            <a:p>
              <a:pPr algn="ctr"/>
              <a:r>
                <a:rPr lang="en-US" altLang="zh-CN" sz="2400" b="1" dirty="0"/>
                <a:t>Pull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Request</a:t>
              </a:r>
              <a:endParaRPr lang="zh-CN" altLang="en-US" sz="2400" b="1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290746-5C6D-D04C-9468-29895DFB0E0B}"/>
              </a:ext>
            </a:extLst>
          </p:cNvPr>
          <p:cNvGrpSpPr/>
          <p:nvPr/>
        </p:nvGrpSpPr>
        <p:grpSpPr>
          <a:xfrm>
            <a:off x="3711783" y="1235014"/>
            <a:ext cx="1905000" cy="3147000"/>
            <a:chOff x="3516630" y="1882951"/>
            <a:chExt cx="1905000" cy="3147000"/>
          </a:xfrm>
        </p:grpSpPr>
        <p:sp>
          <p:nvSpPr>
            <p:cNvPr id="8" name="文本框 7"/>
            <p:cNvSpPr txBox="1"/>
            <p:nvPr/>
          </p:nvSpPr>
          <p:spPr>
            <a:xfrm>
              <a:off x="3620982" y="3952733"/>
              <a:ext cx="16962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58000</a:t>
              </a:r>
              <a:r>
                <a:rPr lang="en-US" altLang="zh-CN" sz="2400" b="1" dirty="0"/>
                <a:t> </a:t>
              </a:r>
            </a:p>
            <a:p>
              <a:pPr algn="ctr"/>
              <a:r>
                <a:rPr lang="en-US" altLang="zh-CN" sz="2400" b="1" dirty="0"/>
                <a:t>LoC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16630" y="1882951"/>
              <a:ext cx="1905000" cy="1905000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B1C6C4E4-0417-BF4E-9877-3DD04AAD4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155" y="5135382"/>
            <a:ext cx="2080133" cy="82280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9BA15E4-87A3-A44F-ACB3-C9D21F67E722}"/>
              </a:ext>
            </a:extLst>
          </p:cNvPr>
          <p:cNvSpPr txBox="1"/>
          <p:nvPr/>
        </p:nvSpPr>
        <p:spPr>
          <a:xfrm>
            <a:off x="810491" y="394854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Overview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967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82428" y="966160"/>
            <a:ext cx="9076912" cy="1613416"/>
            <a:chOff x="805517" y="870585"/>
            <a:chExt cx="9076912" cy="1613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16517" r="20763"/>
            <a:stretch/>
          </p:blipFill>
          <p:spPr>
            <a:xfrm>
              <a:off x="1226820" y="870585"/>
              <a:ext cx="1493520" cy="142875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05517" y="211466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Coding Standards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925369" y="1154132"/>
              <a:ext cx="6957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u="sng" dirty="0">
                  <a:hlinkClick r:id="rId3"/>
                </a:rPr>
                <a:t>https://golang.org/doc/effective_go.html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hlinkClick r:id="rId4"/>
                </a:rPr>
                <a:t>https://github.com/golang/go/wiki/CodeReviewComments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hlinkClick r:id="rId5"/>
                </a:rPr>
                <a:t>https://github.com/uber-go/guide/blob/master/style.md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2428" y="2747800"/>
            <a:ext cx="5282152" cy="2017915"/>
            <a:chOff x="882428" y="2557300"/>
            <a:chExt cx="5282152" cy="201791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7D9C"/>
                </a:clrFrom>
                <a:clrTo>
                  <a:srgbClr val="007D9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6602" y="2557300"/>
              <a:ext cx="1777558" cy="1575284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82428" y="4205883"/>
              <a:ext cx="187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Golang Versions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02280" y="2832839"/>
              <a:ext cx="3162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We support the two most recent Go versions.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Features of Go 1.17 can not be used by now.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45590" y="4777665"/>
            <a:ext cx="4805552" cy="1905000"/>
            <a:chOff x="945590" y="4526205"/>
            <a:chExt cx="4805552" cy="1905000"/>
          </a:xfrm>
        </p:grpSpPr>
        <p:sp>
          <p:nvSpPr>
            <p:cNvPr id="2" name="文本框 1"/>
            <p:cNvSpPr txBox="1"/>
            <p:nvPr/>
          </p:nvSpPr>
          <p:spPr>
            <a:xfrm>
              <a:off x="3012187" y="5001543"/>
              <a:ext cx="27389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Github</a:t>
              </a:r>
              <a:r>
                <a:rPr lang="zh-CN" altLang="en-US" dirty="0"/>
                <a:t> </a:t>
              </a:r>
              <a:r>
                <a:rPr lang="en-US" altLang="zh-CN" dirty="0"/>
                <a:t>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MegaEaseBot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Test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Test Coverage &gt; 80%</a:t>
              </a:r>
              <a:endParaRPr lang="zh-CN" altLang="en-US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5590" y="4526205"/>
              <a:ext cx="1905000" cy="190500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6340620" y="5066526"/>
            <a:ext cx="3686190" cy="1296284"/>
            <a:chOff x="6584460" y="4761726"/>
            <a:chExt cx="3686190" cy="1296284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4460" y="4761726"/>
              <a:ext cx="1297701" cy="1296284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8053376" y="4809812"/>
              <a:ext cx="221727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Go Report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go fmt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go lint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go cyclo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misspell</a:t>
              </a:r>
              <a:endParaRPr lang="zh-CN" altLang="en-US" sz="1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45336" y="2881601"/>
            <a:ext cx="5208465" cy="1805446"/>
            <a:chOff x="6389176" y="2576801"/>
            <a:chExt cx="5208465" cy="18054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16E9A6"/>
                </a:clrFrom>
                <a:clrTo>
                  <a:srgbClr val="16E9A6">
                    <a:alpha val="0"/>
                  </a:srgbClr>
                </a:clrTo>
              </a:clrChange>
            </a:blip>
            <a:srcRect l="4021" t="2191" r="1787" b="2892"/>
            <a:stretch/>
          </p:blipFill>
          <p:spPr>
            <a:xfrm>
              <a:off x="6389176" y="2576801"/>
              <a:ext cx="1688267" cy="169944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051887" y="2627921"/>
              <a:ext cx="354575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Never overwrite existing commit of a PR (unless after a rebase).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We use ‘Squash &amp; Merge’ for pull requests to keep a clean history.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20C78DE-4678-AC44-A50E-D153CAFC124C}"/>
              </a:ext>
            </a:extLst>
          </p:cNvPr>
          <p:cNvSpPr txBox="1"/>
          <p:nvPr/>
        </p:nvSpPr>
        <p:spPr>
          <a:xfrm>
            <a:off x="810491" y="394854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Coding Guidelines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00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8D6A9D-5900-6C45-9270-A2827063CB53}"/>
              </a:ext>
            </a:extLst>
          </p:cNvPr>
          <p:cNvGrpSpPr/>
          <p:nvPr/>
        </p:nvGrpSpPr>
        <p:grpSpPr>
          <a:xfrm>
            <a:off x="206266" y="1249370"/>
            <a:ext cx="11478012" cy="4567978"/>
            <a:chOff x="206266" y="1249370"/>
            <a:chExt cx="11478012" cy="456797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E8CBD6A-1FCA-474F-BB05-D2EBC48A8109}"/>
                </a:ext>
              </a:extLst>
            </p:cNvPr>
            <p:cNvSpPr txBox="1"/>
            <p:nvPr/>
          </p:nvSpPr>
          <p:spPr>
            <a:xfrm>
              <a:off x="3440118" y="5306021"/>
              <a:ext cx="8386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63C8DB4-78CA-BD4C-A531-CAC745EED969}"/>
                </a:ext>
              </a:extLst>
            </p:cNvPr>
            <p:cNvSpPr txBox="1"/>
            <p:nvPr/>
          </p:nvSpPr>
          <p:spPr>
            <a:xfrm>
              <a:off x="3387219" y="2370387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29031689-1C31-7942-B1CE-09BE1F2A0B25}"/>
                </a:ext>
              </a:extLst>
            </p:cNvPr>
            <p:cNvSpPr/>
            <p:nvPr/>
          </p:nvSpPr>
          <p:spPr>
            <a:xfrm>
              <a:off x="2310439" y="1249370"/>
              <a:ext cx="1128445" cy="4567978"/>
            </a:xfrm>
            <a:prstGeom prst="roundRect">
              <a:avLst>
                <a:gd name="adj" fmla="val 54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</a:t>
              </a:r>
            </a:p>
            <a:p>
              <a:pPr algn="ctr"/>
              <a:r>
                <a:rPr kumimoji="1" lang="en-US" altLang="zh-CN" sz="1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(Raft)</a:t>
              </a:r>
              <a:endParaRPr kumimoji="1" lang="zh-CN" altLang="en-US" sz="20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F88FDFD0-DC15-BB4F-AF24-55F8ABEEA5CF}"/>
                </a:ext>
              </a:extLst>
            </p:cNvPr>
            <p:cNvSpPr/>
            <p:nvPr/>
          </p:nvSpPr>
          <p:spPr>
            <a:xfrm>
              <a:off x="4263225" y="5201246"/>
              <a:ext cx="7421053" cy="616101"/>
            </a:xfrm>
            <a:prstGeom prst="roundRect">
              <a:avLst>
                <a:gd name="adj" fmla="val 77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Supervisor</a:t>
              </a:r>
              <a:endParaRPr kumimoji="1" lang="zh-CN" altLang="en-US" b="1" dirty="0"/>
            </a:p>
          </p:txBody>
        </p:sp>
        <p:sp>
          <p:nvSpPr>
            <p:cNvPr id="7" name="圆角矩形 173">
              <a:extLst>
                <a:ext uri="{FF2B5EF4-FFF2-40B4-BE49-F238E27FC236}">
                  <a16:creationId xmlns:a16="http://schemas.microsoft.com/office/drawing/2014/main" id="{0DDE9BC8-5C95-2D42-9C01-56620D75B79C}"/>
                </a:ext>
              </a:extLst>
            </p:cNvPr>
            <p:cNvSpPr/>
            <p:nvPr/>
          </p:nvSpPr>
          <p:spPr>
            <a:xfrm>
              <a:off x="5789503" y="4322870"/>
              <a:ext cx="5894775" cy="630138"/>
            </a:xfrm>
            <a:prstGeom prst="roundRect">
              <a:avLst>
                <a:gd name="adj" fmla="val 7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b="1" dirty="0"/>
                <a:t>Controller</a:t>
              </a:r>
            </a:p>
            <a:p>
              <a:r>
                <a:rPr kumimoji="1" lang="en-US" altLang="zh-CN" sz="1200" dirty="0"/>
                <a:t>     (Traffic)</a:t>
              </a:r>
            </a:p>
          </p:txBody>
        </p:sp>
        <p:sp>
          <p:nvSpPr>
            <p:cNvPr id="8" name="圆角矩形 173">
              <a:extLst>
                <a:ext uri="{FF2B5EF4-FFF2-40B4-BE49-F238E27FC236}">
                  <a16:creationId xmlns:a16="http://schemas.microsoft.com/office/drawing/2014/main" id="{008E2187-415E-AB4E-8832-0B3166F3C609}"/>
                </a:ext>
              </a:extLst>
            </p:cNvPr>
            <p:cNvSpPr/>
            <p:nvPr/>
          </p:nvSpPr>
          <p:spPr>
            <a:xfrm>
              <a:off x="4263225" y="1249370"/>
              <a:ext cx="1410077" cy="3699899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rtlCol="0" anchor="t"/>
            <a:lstStyle/>
            <a:p>
              <a:pPr algn="ctr"/>
              <a:r>
                <a:rPr kumimoji="1" lang="en-US" altLang="zh-CN" b="1" dirty="0"/>
                <a:t>Controller</a:t>
              </a:r>
              <a:endParaRPr kumimoji="1" lang="en-US" altLang="zh-CN" sz="1600" b="1" dirty="0"/>
            </a:p>
            <a:p>
              <a:pPr algn="ctr"/>
              <a:r>
                <a:rPr kumimoji="1" lang="en-US" altLang="zh-CN" sz="1200" dirty="0"/>
                <a:t>(No Traffic)</a:t>
              </a:r>
            </a:p>
          </p:txBody>
        </p:sp>
        <p:sp>
          <p:nvSpPr>
            <p:cNvPr id="9" name="圆角矩形 173">
              <a:extLst>
                <a:ext uri="{FF2B5EF4-FFF2-40B4-BE49-F238E27FC236}">
                  <a16:creationId xmlns:a16="http://schemas.microsoft.com/office/drawing/2014/main" id="{AF35FABF-86C1-CB48-81A1-A3C5B626C542}"/>
                </a:ext>
              </a:extLst>
            </p:cNvPr>
            <p:cNvSpPr/>
            <p:nvPr/>
          </p:nvSpPr>
          <p:spPr>
            <a:xfrm>
              <a:off x="4419833" y="2055968"/>
              <a:ext cx="1116000" cy="684000"/>
            </a:xfrm>
            <a:prstGeom prst="roundRect">
              <a:avLst>
                <a:gd name="adj" fmla="val 727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08C2CDA-F24C-8B46-8C66-1CD4D7A235E5}"/>
                </a:ext>
              </a:extLst>
            </p:cNvPr>
            <p:cNvGrpSpPr/>
            <p:nvPr/>
          </p:nvGrpSpPr>
          <p:grpSpPr>
            <a:xfrm>
              <a:off x="630897" y="2506164"/>
              <a:ext cx="1587583" cy="628946"/>
              <a:chOff x="1245312" y="2448774"/>
              <a:chExt cx="1587583" cy="628946"/>
            </a:xfrm>
          </p:grpSpPr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11460B58-D64D-EE46-9BA5-2F925538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5556" y1="52000" x2="35556" y2="52000"/>
                            <a14:foregroundMark x1="60444" y1="66667" x2="60444" y2="666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45312" y="2448774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8" name="直线箭头连接符 50">
                <a:extLst>
                  <a:ext uri="{FF2B5EF4-FFF2-40B4-BE49-F238E27FC236}">
                    <a16:creationId xmlns:a16="http://schemas.microsoft.com/office/drawing/2014/main" id="{C2CB63C6-41D6-2B4F-8115-03394F0140CA}"/>
                  </a:ext>
                </a:extLst>
              </p:cNvPr>
              <p:cNvCxnSpPr/>
              <p:nvPr/>
            </p:nvCxnSpPr>
            <p:spPr>
              <a:xfrm>
                <a:off x="2070410" y="2786162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DA044CE-B804-9048-90A6-45777D7ADF68}"/>
                  </a:ext>
                </a:extLst>
              </p:cNvPr>
              <p:cNvSpPr txBox="1"/>
              <p:nvPr/>
            </p:nvSpPr>
            <p:spPr>
              <a:xfrm>
                <a:off x="2024660" y="2491664"/>
                <a:ext cx="8082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Command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C3EEF20-9190-F140-877C-B7B100AD628F}"/>
                </a:ext>
              </a:extLst>
            </p:cNvPr>
            <p:cNvGrpSpPr/>
            <p:nvPr/>
          </p:nvGrpSpPr>
          <p:grpSpPr>
            <a:xfrm>
              <a:off x="651231" y="4146964"/>
              <a:ext cx="1630812" cy="628946"/>
              <a:chOff x="1222582" y="4171743"/>
              <a:chExt cx="1630812" cy="628946"/>
            </a:xfrm>
          </p:grpSpPr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0272517A-49E0-D248-AAF4-1EAC0F3FE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582" y="4171743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5" name="直线箭头连接符 49">
                <a:extLst>
                  <a:ext uri="{FF2B5EF4-FFF2-40B4-BE49-F238E27FC236}">
                    <a16:creationId xmlns:a16="http://schemas.microsoft.com/office/drawing/2014/main" id="{97C82B59-41D1-1A47-B3AD-E88BBB218C25}"/>
                  </a:ext>
                </a:extLst>
              </p:cNvPr>
              <p:cNvCxnSpPr/>
              <p:nvPr/>
            </p:nvCxnSpPr>
            <p:spPr>
              <a:xfrm>
                <a:off x="2051398" y="4478469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16AC1C8-DF8A-3A41-ACA0-4186C2C16239}"/>
                  </a:ext>
                </a:extLst>
              </p:cNvPr>
              <p:cNvSpPr txBox="1"/>
              <p:nvPr/>
            </p:nvSpPr>
            <p:spPr>
              <a:xfrm>
                <a:off x="1995467" y="4528813"/>
                <a:ext cx="8579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Restful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API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8D7AD5-6CA8-BC45-BA39-4A8B9F8E5C85}"/>
                </a:ext>
              </a:extLst>
            </p:cNvPr>
            <p:cNvSpPr txBox="1"/>
            <p:nvPr/>
          </p:nvSpPr>
          <p:spPr>
            <a:xfrm>
              <a:off x="206266" y="3208530"/>
              <a:ext cx="1633781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Administration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Monitoring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Operation</a:t>
              </a:r>
              <a:endParaRPr kumimoji="1"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684" y="2642135"/>
              <a:ext cx="681558" cy="3739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60">
              <a:extLst>
                <a:ext uri="{FF2B5EF4-FFF2-40B4-BE49-F238E27FC236}">
                  <a16:creationId xmlns:a16="http://schemas.microsoft.com/office/drawing/2014/main" id="{4FA8E81A-6057-024E-A531-66CCC1CE99EC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5609809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0520DC6-65A9-B442-9023-B4C87BF5AEEF}"/>
                </a:ext>
              </a:extLst>
            </p:cNvPr>
            <p:cNvSpPr txBox="1"/>
            <p:nvPr/>
          </p:nvSpPr>
          <p:spPr>
            <a:xfrm>
              <a:off x="3456148" y="3645075"/>
              <a:ext cx="806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6" name="直线箭头连接符 61">
              <a:extLst>
                <a:ext uri="{FF2B5EF4-FFF2-40B4-BE49-F238E27FC236}">
                  <a16:creationId xmlns:a16="http://schemas.microsoft.com/office/drawing/2014/main" id="{F89F0BFA-68C8-A742-9A98-150BAF40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4017232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01">
              <a:extLst>
                <a:ext uri="{FF2B5EF4-FFF2-40B4-BE49-F238E27FC236}">
                  <a16:creationId xmlns:a16="http://schemas.microsoft.com/office/drawing/2014/main" id="{FF93D80F-50FF-244B-AE7F-EC846AD1A455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3516450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3">
              <a:extLst>
                <a:ext uri="{FF2B5EF4-FFF2-40B4-BE49-F238E27FC236}">
                  <a16:creationId xmlns:a16="http://schemas.microsoft.com/office/drawing/2014/main" id="{ED3BC708-3EAF-F544-8861-FE1BBB56CCFF}"/>
                </a:ext>
              </a:extLst>
            </p:cNvPr>
            <p:cNvSpPr/>
            <p:nvPr/>
          </p:nvSpPr>
          <p:spPr>
            <a:xfrm>
              <a:off x="4419833" y="3079607"/>
              <a:ext cx="1116000" cy="684000"/>
            </a:xfrm>
            <a:prstGeom prst="roundRect">
              <a:avLst>
                <a:gd name="adj" fmla="val 5033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Service Discovery</a:t>
              </a:r>
            </a:p>
          </p:txBody>
        </p:sp>
        <p:sp>
          <p:nvSpPr>
            <p:cNvPr id="19" name="圆角矩形 173">
              <a:extLst>
                <a:ext uri="{FF2B5EF4-FFF2-40B4-BE49-F238E27FC236}">
                  <a16:creationId xmlns:a16="http://schemas.microsoft.com/office/drawing/2014/main" id="{635371AA-6B2F-B043-A2FA-7CDF2A9887A9}"/>
                </a:ext>
              </a:extLst>
            </p:cNvPr>
            <p:cNvSpPr/>
            <p:nvPr/>
          </p:nvSpPr>
          <p:spPr>
            <a:xfrm>
              <a:off x="4419263" y="4103246"/>
              <a:ext cx="1116000" cy="684000"/>
            </a:xfrm>
            <a:prstGeom prst="roundRect">
              <a:avLst>
                <a:gd name="adj" fmla="val 5765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Monitor Controller</a:t>
              </a:r>
            </a:p>
          </p:txBody>
        </p:sp>
        <p:sp>
          <p:nvSpPr>
            <p:cNvPr id="20" name="圆角矩形 173">
              <a:extLst>
                <a:ext uri="{FF2B5EF4-FFF2-40B4-BE49-F238E27FC236}">
                  <a16:creationId xmlns:a16="http://schemas.microsoft.com/office/drawing/2014/main" id="{8C2807B5-A5EF-7848-B366-BB2CE136DFB6}"/>
                </a:ext>
              </a:extLst>
            </p:cNvPr>
            <p:cNvSpPr/>
            <p:nvPr/>
          </p:nvSpPr>
          <p:spPr>
            <a:xfrm>
              <a:off x="8274721" y="445240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</p:txBody>
        </p:sp>
        <p:sp>
          <p:nvSpPr>
            <p:cNvPr id="21" name="圆角矩形 173">
              <a:extLst>
                <a:ext uri="{FF2B5EF4-FFF2-40B4-BE49-F238E27FC236}">
                  <a16:creationId xmlns:a16="http://schemas.microsoft.com/office/drawing/2014/main" id="{0C8F23AB-6712-1444-927C-57F94ACAB4CC}"/>
                </a:ext>
              </a:extLst>
            </p:cNvPr>
            <p:cNvSpPr/>
            <p:nvPr/>
          </p:nvSpPr>
          <p:spPr>
            <a:xfrm>
              <a:off x="10571596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</p:txBody>
        </p:sp>
        <p:sp>
          <p:nvSpPr>
            <p:cNvPr id="22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5782334" y="3555442"/>
              <a:ext cx="5894776" cy="55213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Traffic Controller (Namespaced)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6C7F6FE-74A1-1946-A0F6-439F2794D1BA}"/>
                </a:ext>
              </a:extLst>
            </p:cNvPr>
            <p:cNvGrpSpPr/>
            <p:nvPr/>
          </p:nvGrpSpPr>
          <p:grpSpPr>
            <a:xfrm>
              <a:off x="7197702" y="1249370"/>
              <a:ext cx="4479408" cy="2039641"/>
              <a:chOff x="7197702" y="1095469"/>
              <a:chExt cx="4479408" cy="2039641"/>
            </a:xfrm>
          </p:grpSpPr>
          <p:sp>
            <p:nvSpPr>
              <p:cNvPr id="44" name="圆角矩形 173">
                <a:extLst>
                  <a:ext uri="{FF2B5EF4-FFF2-40B4-BE49-F238E27FC236}">
                    <a16:creationId xmlns:a16="http://schemas.microsoft.com/office/drawing/2014/main" id="{4051C724-4E32-E84F-92FF-BC87F6731356}"/>
                  </a:ext>
                </a:extLst>
              </p:cNvPr>
              <p:cNvSpPr/>
              <p:nvPr/>
            </p:nvSpPr>
            <p:spPr>
              <a:xfrm>
                <a:off x="7197702" y="1095469"/>
                <a:ext cx="4479408" cy="2039641"/>
              </a:xfrm>
              <a:prstGeom prst="roundRect">
                <a:avLst>
                  <a:gd name="adj" fmla="val 1631"/>
                </a:avLst>
              </a:prstGeom>
              <a:solidFill>
                <a:srgbClr val="003178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Pipelines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Orchestration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 </a:t>
                </a:r>
                <a:endParaRPr kumimoji="1"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</a:rPr>
                  <a:t>(Filters</a:t>
                </a:r>
                <a:r>
                  <a:rPr kumimoji="1" lang="zh-CN" altLang="en-US" sz="12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</a:rPr>
                  <a:t>Chain)</a:t>
                </a:r>
                <a:endParaRPr kumimoji="1" lang="zh-CN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圆角矩形 173">
                <a:extLst>
                  <a:ext uri="{FF2B5EF4-FFF2-40B4-BE49-F238E27FC236}">
                    <a16:creationId xmlns:a16="http://schemas.microsoft.com/office/drawing/2014/main" id="{AFC2B0DD-6957-424C-9EDF-85E19055D3C9}"/>
                  </a:ext>
                </a:extLst>
              </p:cNvPr>
              <p:cNvSpPr/>
              <p:nvPr/>
            </p:nvSpPr>
            <p:spPr>
              <a:xfrm>
                <a:off x="7416173" y="188001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Validator</a:t>
                </a:r>
              </a:p>
            </p:txBody>
          </p:sp>
          <p:sp>
            <p:nvSpPr>
              <p:cNvPr id="46" name="圆角矩形 173">
                <a:extLst>
                  <a:ext uri="{FF2B5EF4-FFF2-40B4-BE49-F238E27FC236}">
                    <a16:creationId xmlns:a16="http://schemas.microsoft.com/office/drawing/2014/main" id="{FD196B55-9C8B-9140-9A70-89773CF54455}"/>
                  </a:ext>
                </a:extLst>
              </p:cNvPr>
              <p:cNvSpPr/>
              <p:nvPr/>
            </p:nvSpPr>
            <p:spPr>
              <a:xfrm>
                <a:off x="7416173" y="2300725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TimeLimiter</a:t>
                </a:r>
              </a:p>
            </p:txBody>
          </p:sp>
          <p:sp>
            <p:nvSpPr>
              <p:cNvPr id="47" name="圆角矩形 173">
                <a:extLst>
                  <a:ext uri="{FF2B5EF4-FFF2-40B4-BE49-F238E27FC236}">
                    <a16:creationId xmlns:a16="http://schemas.microsoft.com/office/drawing/2014/main" id="{51E7D082-0A49-B341-BFD6-3C8D0431810F}"/>
                  </a:ext>
                </a:extLst>
              </p:cNvPr>
              <p:cNvSpPr/>
              <p:nvPr/>
            </p:nvSpPr>
            <p:spPr>
              <a:xfrm>
                <a:off x="7416173" y="2693161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OAth2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/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HMAC</a:t>
                </a:r>
              </a:p>
            </p:txBody>
          </p:sp>
          <p:sp>
            <p:nvSpPr>
              <p:cNvPr id="48" name="圆角矩形 173">
                <a:extLst>
                  <a:ext uri="{FF2B5EF4-FFF2-40B4-BE49-F238E27FC236}">
                    <a16:creationId xmlns:a16="http://schemas.microsoft.com/office/drawing/2014/main" id="{23103944-7A9B-8B4F-8561-B04FA8108978}"/>
                  </a:ext>
                </a:extLst>
              </p:cNvPr>
              <p:cNvSpPr/>
              <p:nvPr/>
            </p:nvSpPr>
            <p:spPr>
              <a:xfrm>
                <a:off x="8833566" y="188360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APIAggregator</a:t>
                </a:r>
              </a:p>
            </p:txBody>
          </p:sp>
          <p:sp>
            <p:nvSpPr>
              <p:cNvPr id="49" name="圆角矩形 173">
                <a:extLst>
                  <a:ext uri="{FF2B5EF4-FFF2-40B4-BE49-F238E27FC236}">
                    <a16:creationId xmlns:a16="http://schemas.microsoft.com/office/drawing/2014/main" id="{D435DCF7-E3B2-A340-A77D-929EC49F375F}"/>
                  </a:ext>
                </a:extLst>
              </p:cNvPr>
              <p:cNvSpPr/>
              <p:nvPr/>
            </p:nvSpPr>
            <p:spPr>
              <a:xfrm>
                <a:off x="8833566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Proxy</a:t>
                </a:r>
              </a:p>
            </p:txBody>
          </p:sp>
          <p:sp>
            <p:nvSpPr>
              <p:cNvPr id="50" name="圆角矩形 173">
                <a:extLst>
                  <a:ext uri="{FF2B5EF4-FFF2-40B4-BE49-F238E27FC236}">
                    <a16:creationId xmlns:a16="http://schemas.microsoft.com/office/drawing/2014/main" id="{F8436577-B7DE-5346-928B-507146244605}"/>
                  </a:ext>
                </a:extLst>
              </p:cNvPr>
              <p:cNvSpPr/>
              <p:nvPr/>
            </p:nvSpPr>
            <p:spPr>
              <a:xfrm>
                <a:off x="8833566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Retryer</a:t>
                </a:r>
              </a:p>
            </p:txBody>
          </p:sp>
          <p:sp>
            <p:nvSpPr>
              <p:cNvPr id="51" name="圆角矩形 173">
                <a:extLst>
                  <a:ext uri="{FF2B5EF4-FFF2-40B4-BE49-F238E27FC236}">
                    <a16:creationId xmlns:a16="http://schemas.microsoft.com/office/drawing/2014/main" id="{5262D441-EEDC-7F49-8EFF-938A55AABB51}"/>
                  </a:ext>
                </a:extLst>
              </p:cNvPr>
              <p:cNvSpPr/>
              <p:nvPr/>
            </p:nvSpPr>
            <p:spPr>
              <a:xfrm>
                <a:off x="10250960" y="188596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RateLimiter</a:t>
                </a:r>
              </a:p>
            </p:txBody>
          </p:sp>
          <p:sp>
            <p:nvSpPr>
              <p:cNvPr id="52" name="圆角矩形 173">
                <a:extLst>
                  <a:ext uri="{FF2B5EF4-FFF2-40B4-BE49-F238E27FC236}">
                    <a16:creationId xmlns:a16="http://schemas.microsoft.com/office/drawing/2014/main" id="{48F4B14F-CB9B-5A4B-9587-E7767FCD8D3F}"/>
                  </a:ext>
                </a:extLst>
              </p:cNvPr>
              <p:cNvSpPr/>
              <p:nvPr/>
            </p:nvSpPr>
            <p:spPr>
              <a:xfrm>
                <a:off x="10250960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CircuitBreaker</a:t>
                </a:r>
              </a:p>
            </p:txBody>
          </p:sp>
          <p:sp>
            <p:nvSpPr>
              <p:cNvPr id="53" name="圆角矩形 173">
                <a:extLst>
                  <a:ext uri="{FF2B5EF4-FFF2-40B4-BE49-F238E27FC236}">
                    <a16:creationId xmlns:a16="http://schemas.microsoft.com/office/drawing/2014/main" id="{FA6C01DA-69FD-4240-B9AD-74FAF51173FA}"/>
                  </a:ext>
                </a:extLst>
              </p:cNvPr>
              <p:cNvSpPr/>
              <p:nvPr/>
            </p:nvSpPr>
            <p:spPr>
              <a:xfrm>
                <a:off x="10250960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CORSAdaptor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7FBDB21-F544-1544-B6C3-40B7A94C498A}"/>
                </a:ext>
              </a:extLst>
            </p:cNvPr>
            <p:cNvGrpSpPr/>
            <p:nvPr/>
          </p:nvGrpSpPr>
          <p:grpSpPr>
            <a:xfrm>
              <a:off x="5753199" y="1249370"/>
              <a:ext cx="1344363" cy="2039642"/>
              <a:chOff x="5753199" y="1095469"/>
              <a:chExt cx="1344363" cy="2039642"/>
            </a:xfrm>
          </p:grpSpPr>
          <p:sp>
            <p:nvSpPr>
              <p:cNvPr id="40" name="圆角矩形 173">
                <a:extLst>
                  <a:ext uri="{FF2B5EF4-FFF2-40B4-BE49-F238E27FC236}">
                    <a16:creationId xmlns:a16="http://schemas.microsoft.com/office/drawing/2014/main" id="{3D217519-EE99-874E-BBAF-25163A2E393A}"/>
                  </a:ext>
                </a:extLst>
              </p:cNvPr>
              <p:cNvSpPr/>
              <p:nvPr/>
            </p:nvSpPr>
            <p:spPr>
              <a:xfrm>
                <a:off x="5753199" y="1095469"/>
                <a:ext cx="1344363" cy="2039642"/>
              </a:xfrm>
              <a:prstGeom prst="roundRect">
                <a:avLst>
                  <a:gd name="adj" fmla="val 3979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Traffic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Gate</a:t>
                </a:r>
              </a:p>
            </p:txBody>
          </p:sp>
          <p:sp>
            <p:nvSpPr>
              <p:cNvPr id="41" name="圆角矩形 173">
                <a:extLst>
                  <a:ext uri="{FF2B5EF4-FFF2-40B4-BE49-F238E27FC236}">
                    <a16:creationId xmlns:a16="http://schemas.microsoft.com/office/drawing/2014/main" id="{4844B3BF-276C-CD48-BFB1-F16030B9656E}"/>
                  </a:ext>
                </a:extLst>
              </p:cNvPr>
              <p:cNvSpPr/>
              <p:nvPr/>
            </p:nvSpPr>
            <p:spPr>
              <a:xfrm>
                <a:off x="5876444" y="1878782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HTTP1/2/3</a:t>
                </a:r>
              </a:p>
            </p:txBody>
          </p:sp>
          <p:sp>
            <p:nvSpPr>
              <p:cNvPr id="42" name="圆角矩形 173">
                <a:extLst>
                  <a:ext uri="{FF2B5EF4-FFF2-40B4-BE49-F238E27FC236}">
                    <a16:creationId xmlns:a16="http://schemas.microsoft.com/office/drawing/2014/main" id="{5BD07B9C-9846-8642-944D-3CCD926BFB71}"/>
                  </a:ext>
                </a:extLst>
              </p:cNvPr>
              <p:cNvSpPr/>
              <p:nvPr/>
            </p:nvSpPr>
            <p:spPr>
              <a:xfrm>
                <a:off x="5876444" y="2287498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MQTT</a:t>
                </a:r>
              </a:p>
            </p:txBody>
          </p:sp>
          <p:sp>
            <p:nvSpPr>
              <p:cNvPr id="43" name="圆角矩形 173">
                <a:extLst>
                  <a:ext uri="{FF2B5EF4-FFF2-40B4-BE49-F238E27FC236}">
                    <a16:creationId xmlns:a16="http://schemas.microsoft.com/office/drawing/2014/main" id="{E551BCDE-2121-7342-8648-9F7F7D3014CF}"/>
                  </a:ext>
                </a:extLst>
              </p:cNvPr>
              <p:cNvSpPr/>
              <p:nvPr/>
            </p:nvSpPr>
            <p:spPr>
              <a:xfrm>
                <a:off x="5876444" y="2696214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WebSocket</a:t>
                </a:r>
              </a:p>
            </p:txBody>
          </p:sp>
        </p:grpSp>
        <p:sp>
          <p:nvSpPr>
            <p:cNvPr id="25" name="圆角矩形 173">
              <a:extLst>
                <a:ext uri="{FF2B5EF4-FFF2-40B4-BE49-F238E27FC236}">
                  <a16:creationId xmlns:a16="http://schemas.microsoft.com/office/drawing/2014/main" id="{1488E482-81FB-384F-BE67-45BCCB617CD9}"/>
                </a:ext>
              </a:extLst>
            </p:cNvPr>
            <p:cNvSpPr/>
            <p:nvPr/>
          </p:nvSpPr>
          <p:spPr>
            <a:xfrm>
              <a:off x="9435302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Fallback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692AC18-1011-E44A-BC57-FED21AE90B32}"/>
                </a:ext>
              </a:extLst>
            </p:cNvPr>
            <p:cNvSpPr txBox="1"/>
            <p:nvPr/>
          </p:nvSpPr>
          <p:spPr>
            <a:xfrm>
              <a:off x="7177855" y="3293877"/>
              <a:ext cx="31037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TrafficGate&amp;Pipeline in All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圆角矩形 173">
              <a:extLst>
                <a:ext uri="{FF2B5EF4-FFF2-40B4-BE49-F238E27FC236}">
                  <a16:creationId xmlns:a16="http://schemas.microsoft.com/office/drawing/2014/main" id="{05615D5C-E1CF-4D4F-924C-D30B6CE1BB3E}"/>
                </a:ext>
              </a:extLst>
            </p:cNvPr>
            <p:cNvSpPr/>
            <p:nvPr/>
          </p:nvSpPr>
          <p:spPr>
            <a:xfrm>
              <a:off x="7138427" y="4452405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RawConfig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176937C-70D4-5442-8D18-D50DED5DAF71}"/>
                </a:ext>
              </a:extLst>
            </p:cNvPr>
            <p:cNvGrpSpPr/>
            <p:nvPr/>
          </p:nvGrpSpPr>
          <p:grpSpPr>
            <a:xfrm>
              <a:off x="6717604" y="3320484"/>
              <a:ext cx="3869283" cy="980411"/>
              <a:chOff x="6717604" y="3320484"/>
              <a:chExt cx="3869283" cy="980411"/>
            </a:xfrm>
          </p:grpSpPr>
          <p:cxnSp>
            <p:nvCxnSpPr>
              <p:cNvPr id="36" name="直线箭头连接符 96">
                <a:extLst>
                  <a:ext uri="{FF2B5EF4-FFF2-40B4-BE49-F238E27FC236}">
                    <a16:creationId xmlns:a16="http://schemas.microsoft.com/office/drawing/2014/main" id="{9D3170B5-0BEF-0E4D-9660-BFEDA2AE6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604" y="3326150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98">
                <a:extLst>
                  <a:ext uri="{FF2B5EF4-FFF2-40B4-BE49-F238E27FC236}">
                    <a16:creationId xmlns:a16="http://schemas.microsoft.com/office/drawing/2014/main" id="{2F6561BE-CC90-7841-9B91-3B45597E1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4187" y="3320484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104">
                <a:extLst>
                  <a:ext uri="{FF2B5EF4-FFF2-40B4-BE49-F238E27FC236}">
                    <a16:creationId xmlns:a16="http://schemas.microsoft.com/office/drawing/2014/main" id="{FB733ED8-6CF8-D24B-A193-C8AF31304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0304" y="4120895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105">
                <a:extLst>
                  <a:ext uri="{FF2B5EF4-FFF2-40B4-BE49-F238E27FC236}">
                    <a16:creationId xmlns:a16="http://schemas.microsoft.com/office/drawing/2014/main" id="{2FAFB3AE-F724-1C43-AD24-480A2C280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887" y="4115229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22F3668-0389-854A-9707-B9D4D9B0C608}"/>
                </a:ext>
              </a:extLst>
            </p:cNvPr>
            <p:cNvSpPr txBox="1"/>
            <p:nvPr/>
          </p:nvSpPr>
          <p:spPr>
            <a:xfrm>
              <a:off x="7445556" y="4087305"/>
              <a:ext cx="2568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Mange Traffic in or across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7B81EF3-E8FB-994F-98C4-7E31D134B9F2}"/>
                </a:ext>
              </a:extLst>
            </p:cNvPr>
            <p:cNvGrpSpPr/>
            <p:nvPr/>
          </p:nvGrpSpPr>
          <p:grpSpPr>
            <a:xfrm>
              <a:off x="5142831" y="4946943"/>
              <a:ext cx="5270023" cy="253916"/>
              <a:chOff x="5142831" y="5091791"/>
              <a:chExt cx="5270023" cy="253916"/>
            </a:xfrm>
          </p:grpSpPr>
          <p:sp>
            <p:nvSpPr>
              <p:cNvPr id="31" name="右箭头 30">
                <a:extLst>
                  <a:ext uri="{FF2B5EF4-FFF2-40B4-BE49-F238E27FC236}">
                    <a16:creationId xmlns:a16="http://schemas.microsoft.com/office/drawing/2014/main" id="{F83BCAD4-7DBC-B445-9BB4-F824D59A6331}"/>
                  </a:ext>
                </a:extLst>
              </p:cNvPr>
              <p:cNvSpPr/>
              <p:nvPr/>
            </p:nvSpPr>
            <p:spPr>
              <a:xfrm rot="16200000">
                <a:off x="5142831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右箭头 31">
                <a:extLst>
                  <a:ext uri="{FF2B5EF4-FFF2-40B4-BE49-F238E27FC236}">
                    <a16:creationId xmlns:a16="http://schemas.microsoft.com/office/drawing/2014/main" id="{DF7A7570-D5F2-3644-B5C2-A39833606302}"/>
                  </a:ext>
                </a:extLst>
              </p:cNvPr>
              <p:cNvSpPr/>
              <p:nvPr/>
            </p:nvSpPr>
            <p:spPr>
              <a:xfrm rot="16200000">
                <a:off x="7687843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33" name="右箭头 32">
                <a:extLst>
                  <a:ext uri="{FF2B5EF4-FFF2-40B4-BE49-F238E27FC236}">
                    <a16:creationId xmlns:a16="http://schemas.microsoft.com/office/drawing/2014/main" id="{57952921-8211-5C44-8BB1-8D4282085108}"/>
                  </a:ext>
                </a:extLst>
              </p:cNvPr>
              <p:cNvSpPr/>
              <p:nvPr/>
            </p:nvSpPr>
            <p:spPr>
              <a:xfrm rot="16200000">
                <a:off x="10232854" y="5128749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EBD808-2380-3E48-A75B-591971E2AC41}"/>
                  </a:ext>
                </a:extLst>
              </p:cNvPr>
              <p:cNvSpPr txBox="1"/>
              <p:nvPr/>
            </p:nvSpPr>
            <p:spPr>
              <a:xfrm>
                <a:off x="8255467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A18A74F-2587-304A-AC89-77A765F38FA1}"/>
                  </a:ext>
                </a:extLst>
              </p:cNvPr>
              <p:cNvSpPr txBox="1"/>
              <p:nvPr/>
            </p:nvSpPr>
            <p:spPr>
              <a:xfrm>
                <a:off x="5673302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3A806394-6D6C-6041-85F5-7B1A52155EB1}"/>
              </a:ext>
            </a:extLst>
          </p:cNvPr>
          <p:cNvSpPr txBox="1"/>
          <p:nvPr/>
        </p:nvSpPr>
        <p:spPr>
          <a:xfrm>
            <a:off x="810491" y="394854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Architecture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006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05" y="995225"/>
            <a:ext cx="1962424" cy="1971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12" y="3145274"/>
            <a:ext cx="2448267" cy="2876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圆角矩形 3"/>
          <p:cNvSpPr/>
          <p:nvPr/>
        </p:nvSpPr>
        <p:spPr>
          <a:xfrm>
            <a:off x="4529403" y="1394250"/>
            <a:ext cx="1311477" cy="406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/>
              <a:t>HTTP Server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6535932" y="1763366"/>
            <a:ext cx="2743200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/>
              <a:t>HTTP Pipeline</a:t>
            </a:r>
            <a:endParaRPr lang="zh-CN" altLang="en-US" sz="1400" dirty="0"/>
          </a:p>
        </p:txBody>
      </p:sp>
      <p:sp>
        <p:nvSpPr>
          <p:cNvPr id="6" name="右箭头 5"/>
          <p:cNvSpPr/>
          <p:nvPr/>
        </p:nvSpPr>
        <p:spPr>
          <a:xfrm>
            <a:off x="3877738" y="3185964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9404" y="3185964"/>
            <a:ext cx="525780" cy="178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/>
              <a:t>:10080</a:t>
            </a:r>
            <a:endParaRPr lang="zh-CN" altLang="en-US" sz="700" dirty="0"/>
          </a:p>
        </p:txBody>
      </p:sp>
      <p:sp>
        <p:nvSpPr>
          <p:cNvPr id="8" name="矩形 7"/>
          <p:cNvSpPr/>
          <p:nvPr/>
        </p:nvSpPr>
        <p:spPr>
          <a:xfrm>
            <a:off x="5315101" y="2218259"/>
            <a:ext cx="525780" cy="178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/>
              <a:t>/pipeline</a:t>
            </a:r>
            <a:endParaRPr lang="zh-CN" altLang="en-US" sz="700" dirty="0"/>
          </a:p>
        </p:txBody>
      </p:sp>
      <p:sp>
        <p:nvSpPr>
          <p:cNvPr id="9" name="右箭头 8"/>
          <p:cNvSpPr/>
          <p:nvPr/>
        </p:nvSpPr>
        <p:spPr>
          <a:xfrm>
            <a:off x="5969252" y="2225702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573241" y="2191675"/>
            <a:ext cx="668581" cy="246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11" name="右箭头 10"/>
          <p:cNvSpPr/>
          <p:nvPr/>
        </p:nvSpPr>
        <p:spPr>
          <a:xfrm>
            <a:off x="9407506" y="2225702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974183" y="1293582"/>
            <a:ext cx="1108583" cy="1317072"/>
            <a:chOff x="10149443" y="1661020"/>
            <a:chExt cx="1108583" cy="1317072"/>
          </a:xfrm>
        </p:grpSpPr>
        <p:sp>
          <p:nvSpPr>
            <p:cNvPr id="13" name="圆角矩形 12"/>
            <p:cNvSpPr/>
            <p:nvPr/>
          </p:nvSpPr>
          <p:spPr>
            <a:xfrm>
              <a:off x="10149443" y="1661020"/>
              <a:ext cx="1108583" cy="1317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</a:t>
              </a:r>
              <a:endParaRPr lang="zh-CN" altLang="en-US" sz="1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9443" y="2069871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:9095</a:t>
              </a:r>
              <a:endParaRPr lang="zh-CN" altLang="en-US" sz="7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49443" y="2322869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:9096</a:t>
              </a:r>
              <a:endParaRPr lang="zh-CN" altLang="en-US" sz="7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49443" y="2596393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:9097</a:t>
              </a:r>
              <a:endParaRPr lang="zh-CN" altLang="en-US" sz="7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44027" y="2686155"/>
            <a:ext cx="5889073" cy="3003259"/>
            <a:chOff x="5419287" y="2869035"/>
            <a:chExt cx="5889073" cy="3003259"/>
          </a:xfrm>
        </p:grpSpPr>
        <p:sp>
          <p:nvSpPr>
            <p:cNvPr id="18" name="矩形 17"/>
            <p:cNvSpPr/>
            <p:nvPr/>
          </p:nvSpPr>
          <p:spPr>
            <a:xfrm>
              <a:off x="10107498" y="2869035"/>
              <a:ext cx="1192473" cy="150162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711191" y="3176561"/>
              <a:ext cx="2743200" cy="76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Pipeline</a:t>
              </a:r>
              <a:endParaRPr lang="zh-CN" altLang="en-US" sz="1400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280805" y="3612595"/>
              <a:ext cx="668581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063531" y="3612595"/>
              <a:ext cx="975874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Validator</a:t>
              </a:r>
              <a:endParaRPr lang="zh-CN" altLang="en-US" sz="1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19288" y="3663210"/>
              <a:ext cx="596853" cy="1855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/customer</a:t>
              </a:r>
              <a:endParaRPr lang="zh-CN" altLang="en-US" sz="700" dirty="0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6144512" y="3670653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0149443" y="2963897"/>
              <a:ext cx="1108583" cy="1319691"/>
              <a:chOff x="10149443" y="3148455"/>
              <a:chExt cx="1108583" cy="131969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0149443" y="3148455"/>
                <a:ext cx="1108583" cy="639142"/>
                <a:chOff x="10149443" y="3546943"/>
                <a:chExt cx="1108583" cy="639142"/>
              </a:xfrm>
            </p:grpSpPr>
            <p:sp>
              <p:nvSpPr>
                <p:cNvPr id="42" name="圆角矩形 41"/>
                <p:cNvSpPr/>
                <p:nvPr/>
              </p:nvSpPr>
              <p:spPr>
                <a:xfrm>
                  <a:off x="10149443" y="3546943"/>
                  <a:ext cx="1108583" cy="63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1400" dirty="0"/>
                    <a:t>Backend</a:t>
                  </a:r>
                  <a:endParaRPr lang="zh-CN" altLang="en-US" sz="1400" dirty="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0149444" y="3907921"/>
                  <a:ext cx="525780" cy="1780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700" dirty="0"/>
                    <a:t>:9095</a:t>
                  </a:r>
                  <a:endParaRPr lang="zh-CN" altLang="en-US" sz="700" dirty="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10149443" y="3829004"/>
                <a:ext cx="1108583" cy="639142"/>
                <a:chOff x="10149443" y="3546943"/>
                <a:chExt cx="1108583" cy="639142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0149443" y="3546943"/>
                  <a:ext cx="1108583" cy="63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1400" dirty="0"/>
                    <a:t>Backend</a:t>
                  </a:r>
                  <a:endParaRPr lang="zh-CN" altLang="en-US" sz="1400" dirty="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0149444" y="3907921"/>
                  <a:ext cx="525780" cy="1780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700" dirty="0"/>
                    <a:t>:9095</a:t>
                  </a:r>
                  <a:endParaRPr lang="zh-CN" altLang="en-US" sz="700" dirty="0"/>
                </a:p>
              </p:txBody>
            </p:sp>
          </p:grpSp>
        </p:grpSp>
        <p:sp>
          <p:nvSpPr>
            <p:cNvPr id="25" name="右箭头 24"/>
            <p:cNvSpPr/>
            <p:nvPr/>
          </p:nvSpPr>
          <p:spPr>
            <a:xfrm>
              <a:off x="9582766" y="3680651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419287" y="5074584"/>
              <a:ext cx="596853" cy="1855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/</a:t>
              </a:r>
              <a:endParaRPr lang="zh-CN" altLang="en-US" sz="700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711191" y="4598223"/>
              <a:ext cx="2743200" cy="76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Pipeline</a:t>
              </a:r>
              <a:endParaRPr lang="zh-CN" altLang="en-US" sz="1400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514243" y="5044276"/>
              <a:ext cx="668581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904140" y="5044277"/>
              <a:ext cx="522223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144512" y="5092315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9582766" y="5102313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727354" y="5044276"/>
              <a:ext cx="522223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115887" y="4466418"/>
              <a:ext cx="1192473" cy="140587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0157832" y="4561279"/>
              <a:ext cx="1108583" cy="790765"/>
              <a:chOff x="10149443" y="3148455"/>
              <a:chExt cx="1108583" cy="79076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0149443" y="3148455"/>
                <a:ext cx="1108583" cy="3632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Backend</a:t>
                </a:r>
                <a:endParaRPr lang="zh-CN" altLang="en-US" sz="1400" dirty="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149443" y="3610758"/>
                <a:ext cx="1108583" cy="328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Backend</a:t>
                </a:r>
                <a:endParaRPr lang="zh-CN" altLang="en-US" sz="1400" dirty="0"/>
              </a:p>
            </p:txBody>
          </p:sp>
        </p:grpSp>
        <p:sp>
          <p:nvSpPr>
            <p:cNvPr id="35" name="圆角矩形 34"/>
            <p:cNvSpPr/>
            <p:nvPr/>
          </p:nvSpPr>
          <p:spPr>
            <a:xfrm>
              <a:off x="10157832" y="5437440"/>
              <a:ext cx="1108583" cy="363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</a:t>
              </a:r>
              <a:endParaRPr lang="zh-CN" altLang="en-US" sz="1400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733C67A-44EC-1844-A319-E511DCE7153B}"/>
              </a:ext>
            </a:extLst>
          </p:cNvPr>
          <p:cNvSpPr txBox="1"/>
          <p:nvPr/>
        </p:nvSpPr>
        <p:spPr>
          <a:xfrm>
            <a:off x="773788" y="209797"/>
            <a:ext cx="2592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Pipeline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371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91974"/>
              </p:ext>
            </p:extLst>
          </p:nvPr>
        </p:nvGraphicFramePr>
        <p:xfrm>
          <a:off x="1042644" y="1124502"/>
          <a:ext cx="1943100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BMP 图像" r:id="rId3" imgW="1943280" imgH="5305320" progId="Paint.Picture">
                  <p:embed/>
                </p:oleObj>
              </mc:Choice>
              <mc:Fallback>
                <p:oleObj name="BMP 图像" r:id="rId3" imgW="1943280" imgH="5305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644" y="1124502"/>
                        <a:ext cx="1943100" cy="530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组合 85"/>
          <p:cNvGrpSpPr/>
          <p:nvPr/>
        </p:nvGrpSpPr>
        <p:grpSpPr>
          <a:xfrm>
            <a:off x="1676382" y="986201"/>
            <a:ext cx="4010674" cy="649148"/>
            <a:chOff x="1676382" y="626972"/>
            <a:chExt cx="4010674" cy="649148"/>
          </a:xfrm>
        </p:grpSpPr>
        <p:sp>
          <p:nvSpPr>
            <p:cNvPr id="7" name="文本框 6"/>
            <p:cNvSpPr txBox="1"/>
            <p:nvPr/>
          </p:nvSpPr>
          <p:spPr>
            <a:xfrm>
              <a:off x="4619135" y="626972"/>
              <a:ext cx="106792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Cluster</a:t>
              </a:r>
            </a:p>
            <a:p>
              <a:r>
                <a:rPr lang="en-US" altLang="zh-CN" sz="1100" dirty="0"/>
                <a:t>HA &amp; Storage</a:t>
              </a:r>
              <a:endParaRPr lang="zh-CN" altLang="en-US" sz="1100" dirty="0"/>
            </a:p>
          </p:txBody>
        </p:sp>
        <p:cxnSp>
          <p:nvCxnSpPr>
            <p:cNvPr id="8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676382" y="911666"/>
              <a:ext cx="2942753" cy="364454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1892595" y="5909996"/>
            <a:ext cx="4943770" cy="553998"/>
            <a:chOff x="1892595" y="5550767"/>
            <a:chExt cx="4943770" cy="553998"/>
          </a:xfrm>
        </p:grpSpPr>
        <p:sp>
          <p:nvSpPr>
            <p:cNvPr id="10" name="文本框 9"/>
            <p:cNvSpPr txBox="1"/>
            <p:nvPr/>
          </p:nvSpPr>
          <p:spPr>
            <a:xfrm>
              <a:off x="4476424" y="5550767"/>
              <a:ext cx="23599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Supervisor</a:t>
              </a:r>
            </a:p>
            <a:p>
              <a:r>
                <a:rPr lang="en-US" altLang="zh-CN" sz="1000" dirty="0"/>
                <a:t>Manages the life-cycle of other objects</a:t>
              </a:r>
              <a:endParaRPr lang="zh-CN" altLang="en-US" sz="1000" dirty="0"/>
            </a:p>
          </p:txBody>
        </p:sp>
        <p:cxnSp>
          <p:nvCxnSpPr>
            <p:cNvPr id="11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1892595" y="5827766"/>
              <a:ext cx="2583829" cy="123112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618126" y="2369439"/>
            <a:ext cx="6719433" cy="1169551"/>
            <a:chOff x="1618126" y="2010210"/>
            <a:chExt cx="6719433" cy="1169551"/>
          </a:xfrm>
        </p:grpSpPr>
        <p:sp>
          <p:nvSpPr>
            <p:cNvPr id="33" name="文本框 32"/>
            <p:cNvSpPr txBox="1"/>
            <p:nvPr/>
          </p:nvSpPr>
          <p:spPr>
            <a:xfrm>
              <a:off x="4633909" y="2394931"/>
              <a:ext cx="11368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Filters</a:t>
              </a:r>
            </a:p>
            <a:p>
              <a:r>
                <a:rPr lang="en-US" altLang="zh-CN" sz="1000" dirty="0"/>
                <a:t>Traffic processor</a:t>
              </a:r>
              <a:endParaRPr lang="zh-CN" altLang="en-US" sz="1000" dirty="0"/>
            </a:p>
          </p:txBody>
        </p:sp>
        <p:cxnSp>
          <p:nvCxnSpPr>
            <p:cNvPr id="34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1618126" y="2149446"/>
              <a:ext cx="3015783" cy="522484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3" idx="3"/>
              <a:endCxn id="42" idx="1"/>
            </p:cNvCxnSpPr>
            <p:nvPr/>
          </p:nvCxnSpPr>
          <p:spPr>
            <a:xfrm flipV="1">
              <a:off x="5770759" y="2594986"/>
              <a:ext cx="958667" cy="7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729426" y="2010210"/>
              <a:ext cx="160813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Validator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CircuitBreaker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Proxy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WasmHost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52539" y="2676155"/>
            <a:ext cx="9821111" cy="3688537"/>
            <a:chOff x="1752539" y="2316926"/>
            <a:chExt cx="9821111" cy="3688537"/>
          </a:xfrm>
        </p:grpSpPr>
        <p:cxnSp>
          <p:nvCxnSpPr>
            <p:cNvPr id="12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752539" y="2316926"/>
              <a:ext cx="2800042" cy="2112863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52581" y="4075846"/>
              <a:ext cx="13484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Objects</a:t>
              </a:r>
            </a:p>
            <a:p>
              <a:r>
                <a:rPr lang="en-US" altLang="zh-CN" sz="1000" dirty="0"/>
                <a:t>Traffic orchestration,</a:t>
              </a:r>
            </a:p>
            <a:p>
              <a:r>
                <a:rPr lang="en-US" altLang="zh-CN" sz="1000" dirty="0"/>
                <a:t>observability…</a:t>
              </a:r>
              <a:endParaRPr lang="zh-CN" altLang="en-US" sz="1000" dirty="0"/>
            </a:p>
          </p:txBody>
        </p:sp>
        <p:cxnSp>
          <p:nvCxnSpPr>
            <p:cNvPr id="17" name="直接箭头连接符 16"/>
            <p:cNvCxnSpPr>
              <a:stCxn id="14" idx="3"/>
              <a:endCxn id="20" idx="1"/>
            </p:cNvCxnSpPr>
            <p:nvPr/>
          </p:nvCxnSpPr>
          <p:spPr>
            <a:xfrm flipV="1">
              <a:off x="5901027" y="3751872"/>
              <a:ext cx="809490" cy="677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3"/>
              <a:endCxn id="21" idx="1"/>
            </p:cNvCxnSpPr>
            <p:nvPr/>
          </p:nvCxnSpPr>
          <p:spPr>
            <a:xfrm flipV="1">
              <a:off x="5901027" y="4275901"/>
              <a:ext cx="809490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710517" y="3567206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SystemController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10517" y="4091235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BusinessController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10517" y="4590856"/>
              <a:ext cx="1313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TrafficGate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14364" y="509047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Pipeline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14" idx="3"/>
              <a:endCxn id="23" idx="1"/>
            </p:cNvCxnSpPr>
            <p:nvPr/>
          </p:nvCxnSpPr>
          <p:spPr>
            <a:xfrm>
              <a:off x="5901027" y="4429789"/>
              <a:ext cx="809490" cy="345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3"/>
              <a:endCxn id="24" idx="1"/>
            </p:cNvCxnSpPr>
            <p:nvPr/>
          </p:nvCxnSpPr>
          <p:spPr>
            <a:xfrm>
              <a:off x="5901027" y="4429789"/>
              <a:ext cx="813337" cy="84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0" idx="3"/>
              <a:endCxn id="45" idx="1"/>
            </p:cNvCxnSpPr>
            <p:nvPr/>
          </p:nvCxnSpPr>
          <p:spPr>
            <a:xfrm flipV="1">
              <a:off x="8729018" y="2810430"/>
              <a:ext cx="665910" cy="9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9394928" y="2394931"/>
              <a:ext cx="19143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RawTrafficController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ServiceRegistry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StatusSyncController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TrafficController</a:t>
              </a:r>
              <a:endParaRPr lang="zh-CN" altLang="en-US" sz="1200" dirty="0"/>
            </a:p>
          </p:txBody>
        </p:sp>
        <p:cxnSp>
          <p:nvCxnSpPr>
            <p:cNvPr id="53" name="直接箭头连接符 52"/>
            <p:cNvCxnSpPr>
              <a:stCxn id="21" idx="3"/>
              <a:endCxn id="54" idx="1"/>
            </p:cNvCxnSpPr>
            <p:nvPr/>
          </p:nvCxnSpPr>
          <p:spPr>
            <a:xfrm flipV="1">
              <a:off x="8831610" y="4122013"/>
              <a:ext cx="585680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9417290" y="3614181"/>
              <a:ext cx="2156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MeshController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IngressController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chemeClr val="bg1">
                      <a:lumMod val="65000"/>
                    </a:schemeClr>
                  </a:solidFill>
                </a:rPr>
                <a:t>TCPServer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chemeClr val="bg1">
                      <a:lumMod val="65000"/>
                    </a:schemeClr>
                  </a:solidFill>
                </a:rPr>
                <a:t>MQTTProxy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</p:txBody>
        </p:sp>
        <p:cxnSp>
          <p:nvCxnSpPr>
            <p:cNvPr id="56" name="直接箭头连接符 55"/>
            <p:cNvCxnSpPr>
              <a:stCxn id="23" idx="3"/>
              <a:endCxn id="57" idx="1"/>
            </p:cNvCxnSpPr>
            <p:nvPr/>
          </p:nvCxnSpPr>
          <p:spPr>
            <a:xfrm>
              <a:off x="8023762" y="4775522"/>
              <a:ext cx="1393528" cy="31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9417290" y="4855988"/>
              <a:ext cx="2156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HTTPServer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1" name="直接箭头连接符 60"/>
            <p:cNvCxnSpPr>
              <a:stCxn id="24" idx="3"/>
              <a:endCxn id="62" idx="1"/>
            </p:cNvCxnSpPr>
            <p:nvPr/>
          </p:nvCxnSpPr>
          <p:spPr>
            <a:xfrm>
              <a:off x="7719767" y="5275143"/>
              <a:ext cx="1697523" cy="499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417290" y="5543798"/>
              <a:ext cx="2156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HTTPPipeline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…</a:t>
              </a:r>
              <a:endPara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81666" y="1094177"/>
            <a:ext cx="6525763" cy="1180709"/>
            <a:chOff x="1781666" y="734948"/>
            <a:chExt cx="6525763" cy="1180709"/>
          </a:xfrm>
        </p:grpSpPr>
        <p:cxnSp>
          <p:nvCxnSpPr>
            <p:cNvPr id="72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1781666" y="1630964"/>
              <a:ext cx="2837469" cy="81572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4619135" y="1346270"/>
              <a:ext cx="190629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Context</a:t>
              </a:r>
            </a:p>
            <a:p>
              <a:r>
                <a:rPr lang="en-US" altLang="zh-CN" sz="1100" dirty="0"/>
                <a:t>Request, response and etc.</a:t>
              </a:r>
              <a:endParaRPr lang="zh-CN" altLang="en-US" sz="1100" dirty="0"/>
            </a:p>
          </p:txBody>
        </p:sp>
        <p:cxnSp>
          <p:nvCxnSpPr>
            <p:cNvPr id="79" name="直接箭头连接符 78"/>
            <p:cNvCxnSpPr>
              <a:endCxn id="81" idx="1"/>
            </p:cNvCxnSpPr>
            <p:nvPr/>
          </p:nvCxnSpPr>
          <p:spPr>
            <a:xfrm flipV="1">
              <a:off x="5759191" y="1212002"/>
              <a:ext cx="951326" cy="334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6710517" y="734948"/>
              <a:ext cx="159691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HTTPContext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>
                  <a:solidFill>
                    <a:schemeClr val="bg1">
                      <a:lumMod val="65000"/>
                    </a:schemeClr>
                  </a:solidFill>
                </a:rPr>
                <a:t>TCPContext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>
                  <a:solidFill>
                    <a:schemeClr val="bg1">
                      <a:lumMod val="65000"/>
                    </a:schemeClr>
                  </a:solidFill>
                </a:rPr>
                <a:t>MQTTContext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右弧形箭头 1"/>
          <p:cNvSpPr/>
          <p:nvPr/>
        </p:nvSpPr>
        <p:spPr>
          <a:xfrm>
            <a:off x="10843260" y="4550230"/>
            <a:ext cx="388620" cy="1021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D719872-5C25-3743-BE07-2772C25FC6FE}"/>
              </a:ext>
            </a:extLst>
          </p:cNvPr>
          <p:cNvSpPr txBox="1"/>
          <p:nvPr/>
        </p:nvSpPr>
        <p:spPr>
          <a:xfrm>
            <a:off x="818094" y="166463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Concepts &amp;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Code Structure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67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8CEC56-D33B-45D5-9DE0-FC051710AA82}"/>
              </a:ext>
            </a:extLst>
          </p:cNvPr>
          <p:cNvGrpSpPr/>
          <p:nvPr/>
        </p:nvGrpSpPr>
        <p:grpSpPr>
          <a:xfrm>
            <a:off x="3465909" y="2257425"/>
            <a:ext cx="5260182" cy="2543177"/>
            <a:chOff x="3721894" y="2257425"/>
            <a:chExt cx="4748213" cy="2543177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FBA530C-81D2-4961-95D1-56545E4F7C4E}"/>
                </a:ext>
              </a:extLst>
            </p:cNvPr>
            <p:cNvSpPr/>
            <p:nvPr/>
          </p:nvSpPr>
          <p:spPr>
            <a:xfrm>
              <a:off x="3721895" y="2257425"/>
              <a:ext cx="648853" cy="285750"/>
            </a:xfrm>
            <a:custGeom>
              <a:avLst/>
              <a:gdLst>
                <a:gd name="connsiteX0" fmla="*/ 0 w 764381"/>
                <a:gd name="connsiteY0" fmla="*/ 0 h 285750"/>
                <a:gd name="connsiteX1" fmla="*/ 764381 w 764381"/>
                <a:gd name="connsiteY1" fmla="*/ 0 h 285750"/>
                <a:gd name="connsiteX2" fmla="*/ 764381 w 764381"/>
                <a:gd name="connsiteY2" fmla="*/ 285750 h 285750"/>
                <a:gd name="connsiteX3" fmla="*/ 0 w 764381"/>
                <a:gd name="connsiteY3" fmla="*/ 285750 h 285750"/>
                <a:gd name="connsiteX4" fmla="*/ 0 w 764381"/>
                <a:gd name="connsiteY4" fmla="*/ 0 h 285750"/>
                <a:gd name="connsiteX0" fmla="*/ 764381 w 855821"/>
                <a:gd name="connsiteY0" fmla="*/ 285750 h 377190"/>
                <a:gd name="connsiteX1" fmla="*/ 0 w 855821"/>
                <a:gd name="connsiteY1" fmla="*/ 285750 h 377190"/>
                <a:gd name="connsiteX2" fmla="*/ 0 w 855821"/>
                <a:gd name="connsiteY2" fmla="*/ 0 h 377190"/>
                <a:gd name="connsiteX3" fmla="*/ 764381 w 855821"/>
                <a:gd name="connsiteY3" fmla="*/ 0 h 377190"/>
                <a:gd name="connsiteX4" fmla="*/ 855821 w 855821"/>
                <a:gd name="connsiteY4" fmla="*/ 377190 h 377190"/>
                <a:gd name="connsiteX0" fmla="*/ 764381 w 764381"/>
                <a:gd name="connsiteY0" fmla="*/ 285750 h 285750"/>
                <a:gd name="connsiteX1" fmla="*/ 0 w 764381"/>
                <a:gd name="connsiteY1" fmla="*/ 285750 h 285750"/>
                <a:gd name="connsiteX2" fmla="*/ 0 w 764381"/>
                <a:gd name="connsiteY2" fmla="*/ 0 h 285750"/>
                <a:gd name="connsiteX3" fmla="*/ 764381 w 764381"/>
                <a:gd name="connsiteY3" fmla="*/ 0 h 285750"/>
                <a:gd name="connsiteX0" fmla="*/ 0 w 764381"/>
                <a:gd name="connsiteY0" fmla="*/ 285750 h 285750"/>
                <a:gd name="connsiteX1" fmla="*/ 0 w 764381"/>
                <a:gd name="connsiteY1" fmla="*/ 0 h 285750"/>
                <a:gd name="connsiteX2" fmla="*/ 764381 w 764381"/>
                <a:gd name="connsiteY2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381" h="285750">
                  <a:moveTo>
                    <a:pt x="0" y="285750"/>
                  </a:moveTo>
                  <a:lnTo>
                    <a:pt x="0" y="0"/>
                  </a:lnTo>
                  <a:lnTo>
                    <a:pt x="764381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1ABF68B-19EB-4E90-A564-2259EFB1A197}"/>
                </a:ext>
              </a:extLst>
            </p:cNvPr>
            <p:cNvSpPr/>
            <p:nvPr/>
          </p:nvSpPr>
          <p:spPr>
            <a:xfrm>
              <a:off x="5963288" y="2257425"/>
              <a:ext cx="2506819" cy="285750"/>
            </a:xfrm>
            <a:custGeom>
              <a:avLst/>
              <a:gdLst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  <a:gd name="connsiteX3" fmla="*/ 0 w 783431"/>
                <a:gd name="connsiteY3" fmla="*/ 285750 h 285750"/>
                <a:gd name="connsiteX4" fmla="*/ 0 w 783431"/>
                <a:gd name="connsiteY4" fmla="*/ 0 h 285750"/>
                <a:gd name="connsiteX0" fmla="*/ 0 w 783431"/>
                <a:gd name="connsiteY0" fmla="*/ 285750 h 377190"/>
                <a:gd name="connsiteX1" fmla="*/ 0 w 783431"/>
                <a:gd name="connsiteY1" fmla="*/ 0 h 377190"/>
                <a:gd name="connsiteX2" fmla="*/ 783431 w 783431"/>
                <a:gd name="connsiteY2" fmla="*/ 0 h 377190"/>
                <a:gd name="connsiteX3" fmla="*/ 783431 w 783431"/>
                <a:gd name="connsiteY3" fmla="*/ 285750 h 377190"/>
                <a:gd name="connsiteX4" fmla="*/ 91440 w 783431"/>
                <a:gd name="connsiteY4" fmla="*/ 377190 h 377190"/>
                <a:gd name="connsiteX0" fmla="*/ 0 w 783431"/>
                <a:gd name="connsiteY0" fmla="*/ 285750 h 285750"/>
                <a:gd name="connsiteX1" fmla="*/ 0 w 783431"/>
                <a:gd name="connsiteY1" fmla="*/ 0 h 285750"/>
                <a:gd name="connsiteX2" fmla="*/ 783431 w 783431"/>
                <a:gd name="connsiteY2" fmla="*/ 0 h 285750"/>
                <a:gd name="connsiteX3" fmla="*/ 783431 w 783431"/>
                <a:gd name="connsiteY3" fmla="*/ 285750 h 285750"/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431" h="285750">
                  <a:moveTo>
                    <a:pt x="0" y="0"/>
                  </a:moveTo>
                  <a:lnTo>
                    <a:pt x="783431" y="0"/>
                  </a:lnTo>
                  <a:lnTo>
                    <a:pt x="783431" y="28575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92057C7-FB74-42D3-A443-A68B5E32B058}"/>
                </a:ext>
              </a:extLst>
            </p:cNvPr>
            <p:cNvSpPr/>
            <p:nvPr/>
          </p:nvSpPr>
          <p:spPr>
            <a:xfrm>
              <a:off x="3721894" y="4486276"/>
              <a:ext cx="4748212" cy="314326"/>
            </a:xfrm>
            <a:custGeom>
              <a:avLst/>
              <a:gdLst>
                <a:gd name="connsiteX0" fmla="*/ 0 w 4748212"/>
                <a:gd name="connsiteY0" fmla="*/ 0 h 104775"/>
                <a:gd name="connsiteX1" fmla="*/ 4748212 w 4748212"/>
                <a:gd name="connsiteY1" fmla="*/ 0 h 104775"/>
                <a:gd name="connsiteX2" fmla="*/ 4748212 w 4748212"/>
                <a:gd name="connsiteY2" fmla="*/ 104775 h 104775"/>
                <a:gd name="connsiteX3" fmla="*/ 0 w 4748212"/>
                <a:gd name="connsiteY3" fmla="*/ 104775 h 104775"/>
                <a:gd name="connsiteX4" fmla="*/ 0 w 4748212"/>
                <a:gd name="connsiteY4" fmla="*/ 0 h 104775"/>
                <a:gd name="connsiteX0" fmla="*/ 4748212 w 4839652"/>
                <a:gd name="connsiteY0" fmla="*/ 0 h 104775"/>
                <a:gd name="connsiteX1" fmla="*/ 4748212 w 4839652"/>
                <a:gd name="connsiteY1" fmla="*/ 104775 h 104775"/>
                <a:gd name="connsiteX2" fmla="*/ 0 w 4839652"/>
                <a:gd name="connsiteY2" fmla="*/ 104775 h 104775"/>
                <a:gd name="connsiteX3" fmla="*/ 0 w 4839652"/>
                <a:gd name="connsiteY3" fmla="*/ 0 h 104775"/>
                <a:gd name="connsiteX4" fmla="*/ 4839652 w 4839652"/>
                <a:gd name="connsiteY4" fmla="*/ 30480 h 104775"/>
                <a:gd name="connsiteX0" fmla="*/ 4748212 w 4748212"/>
                <a:gd name="connsiteY0" fmla="*/ 0 h 104775"/>
                <a:gd name="connsiteX1" fmla="*/ 4748212 w 4748212"/>
                <a:gd name="connsiteY1" fmla="*/ 104775 h 104775"/>
                <a:gd name="connsiteX2" fmla="*/ 0 w 4748212"/>
                <a:gd name="connsiteY2" fmla="*/ 104775 h 104775"/>
                <a:gd name="connsiteX3" fmla="*/ 0 w 4748212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8212" h="104775">
                  <a:moveTo>
                    <a:pt x="4748212" y="0"/>
                  </a:moveTo>
                  <a:lnTo>
                    <a:pt x="4748212" y="104775"/>
                  </a:lnTo>
                  <a:lnTo>
                    <a:pt x="0" y="104775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E41B0FB-B424-46F8-9B76-8F015C3326FE}"/>
              </a:ext>
            </a:extLst>
          </p:cNvPr>
          <p:cNvSpPr txBox="1"/>
          <p:nvPr/>
        </p:nvSpPr>
        <p:spPr>
          <a:xfrm>
            <a:off x="3445319" y="2053787"/>
            <a:ext cx="330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4396B"/>
                </a:solidFill>
                <a:effectLst/>
                <a:uLnTx/>
                <a:uFillTx/>
                <a:latin typeface="Arial" panose="020B0604020202020204" pitchFamily="34" charset="0"/>
                <a:ea typeface="Roboto Thin" pitchFamily="2" charset="0"/>
                <a:cs typeface="Arial" panose="020B0604020202020204" pitchFamily="34" charset="0"/>
              </a:rPr>
              <a:t>PART TWO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4396B"/>
              </a:solidFill>
              <a:effectLst/>
              <a:uLnTx/>
              <a:uFillTx/>
              <a:latin typeface="Arial" panose="020B0604020202020204" pitchFamily="34" charset="0"/>
              <a:ea typeface="微软雅黑 Light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071C16-EB74-4F6D-83F4-2F3697D65B35}"/>
              </a:ext>
            </a:extLst>
          </p:cNvPr>
          <p:cNvSpPr/>
          <p:nvPr/>
        </p:nvSpPr>
        <p:spPr>
          <a:xfrm>
            <a:off x="2228849" y="3009949"/>
            <a:ext cx="7734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 sz="4800"/>
            </a:pPr>
            <a:r>
              <a:rPr lang="en-US" altLang="zh-CN" sz="48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Components </a:t>
            </a:r>
          </a:p>
        </p:txBody>
      </p:sp>
    </p:spTree>
    <p:extLst>
      <p:ext uri="{BB962C8B-B14F-4D97-AF65-F5344CB8AC3E}">
        <p14:creationId xmlns:p14="http://schemas.microsoft.com/office/powerpoint/2010/main" val="343326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725</Words>
  <Application>Microsoft Macintosh PowerPoint</Application>
  <PresentationFormat>宽屏</PresentationFormat>
  <Paragraphs>314</Paragraphs>
  <Slides>23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微软雅黑</vt:lpstr>
      <vt:lpstr>微软雅黑</vt:lpstr>
      <vt:lpstr>微软雅黑 Light</vt:lpstr>
      <vt:lpstr>系统字体</vt:lpstr>
      <vt:lpstr>Yuanti SC</vt:lpstr>
      <vt:lpstr>Arial</vt:lpstr>
      <vt:lpstr>Calibri</vt:lpstr>
      <vt:lpstr>Century Gothic</vt:lpstr>
      <vt:lpstr>Wingdings</vt:lpstr>
      <vt:lpstr>Office 主题​​</vt:lpstr>
      <vt:lpstr>1_Office 主题​​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Hao Chen</cp:lastModifiedBy>
  <cp:revision>1017</cp:revision>
  <cp:lastPrinted>2021-05-10T14:32:40Z</cp:lastPrinted>
  <dcterms:created xsi:type="dcterms:W3CDTF">2021-05-10T14:32:40Z</dcterms:created>
  <dcterms:modified xsi:type="dcterms:W3CDTF">2021-12-19T14:47:48Z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