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2"/>
  </p:sldMasterIdLst>
  <p:notesMasterIdLst>
    <p:notesMasterId r:id="rId26"/>
  </p:notesMasterIdLst>
  <p:sldIdLst>
    <p:sldId id="278" r:id="rId3"/>
    <p:sldId id="892" r:id="rId4"/>
    <p:sldId id="2429" r:id="rId5"/>
    <p:sldId id="2466" r:id="rId6"/>
    <p:sldId id="2478" r:id="rId7"/>
    <p:sldId id="2464" r:id="rId8"/>
    <p:sldId id="2480" r:id="rId9"/>
    <p:sldId id="2465" r:id="rId10"/>
    <p:sldId id="2430" r:id="rId11"/>
    <p:sldId id="2467" r:id="rId12"/>
    <p:sldId id="2468" r:id="rId13"/>
    <p:sldId id="2469" r:id="rId14"/>
    <p:sldId id="2470" r:id="rId15"/>
    <p:sldId id="2471" r:id="rId16"/>
    <p:sldId id="2472" r:id="rId17"/>
    <p:sldId id="2481" r:id="rId18"/>
    <p:sldId id="2484" r:id="rId19"/>
    <p:sldId id="2485" r:id="rId20"/>
    <p:sldId id="2477" r:id="rId21"/>
    <p:sldId id="2476" r:id="rId22"/>
    <p:sldId id="2479" r:id="rId23"/>
    <p:sldId id="2462" r:id="rId24"/>
    <p:sldId id="351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06">
          <p15:clr>
            <a:srgbClr val="A4A3A4"/>
          </p15:clr>
        </p15:guide>
        <p15:guide id="2" pos="7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enzhongmi@sohu.com" initials="c" lastIdx="1" clrIdx="0"/>
  <p:cmAuthor id="2" name="biing" initials="b" lastIdx="6" clrIdx="1"/>
  <p:cmAuthor id="3" name="张 博民" initials="张" lastIdx="1" clrIdx="2">
    <p:extLst>
      <p:ext uri="{19B8F6BF-5375-455C-9EA6-DF929625EA0E}">
        <p15:presenceInfo xmlns:p15="http://schemas.microsoft.com/office/powerpoint/2012/main" userId="cdf8c6a11ba3c6c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5725"/>
    <a:srgbClr val="780000"/>
    <a:srgbClr val="654EF0"/>
    <a:srgbClr val="FFD602"/>
    <a:srgbClr val="90B116"/>
    <a:srgbClr val="008F00"/>
    <a:srgbClr val="FF0000"/>
    <a:srgbClr val="00FF00"/>
    <a:srgbClr val="0000FF"/>
    <a:srgbClr val="CBCD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56" autoAdjust="0"/>
    <p:restoredTop sz="96573" autoAdjust="0"/>
  </p:normalViewPr>
  <p:slideViewPr>
    <p:cSldViewPr snapToGrid="0" showGuides="1">
      <p:cViewPr varScale="1">
        <p:scale>
          <a:sx n="151" d="100"/>
          <a:sy n="151" d="100"/>
        </p:scale>
        <p:origin x="232" y="384"/>
      </p:cViewPr>
      <p:guideLst>
        <p:guide orient="horz" pos="2006"/>
        <p:guide pos="71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2152"/>
    </p:cViewPr>
  </p:sorterViewPr>
  <p:notesViewPr>
    <p:cSldViewPr snapToGrid="0">
      <p:cViewPr varScale="1">
        <p:scale>
          <a:sx n="86" d="100"/>
          <a:sy n="86" d="100"/>
        </p:scale>
        <p:origin x="378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4E383A-B265-4935-8168-671F3DE2F894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28E5CD-C188-4EE7-A618-C84A2D3EB46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705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Easegress</a:t>
            </a:r>
            <a:r>
              <a:rPr kumimoji="1" lang="en-US" altLang="zh-CN" dirty="0"/>
              <a:t> </a:t>
            </a:r>
            <a:r>
              <a:rPr kumimoji="1" lang="zh-CN" altLang="en-US" dirty="0"/>
              <a:t>六月份开源以后，收到了不少外部报告的</a:t>
            </a:r>
            <a:r>
              <a:rPr kumimoji="1" lang="en-US" altLang="zh-CN" dirty="0"/>
              <a:t>bug</a:t>
            </a:r>
            <a:r>
              <a:rPr kumimoji="1" lang="zh-CN" altLang="en-US" dirty="0"/>
              <a:t>，和提交的 </a:t>
            </a:r>
            <a:r>
              <a:rPr kumimoji="1" lang="en-US" altLang="zh-CN" dirty="0"/>
              <a:t>PR</a:t>
            </a:r>
            <a:r>
              <a:rPr kumimoji="1" lang="zh-CN" altLang="en-US" dirty="0"/>
              <a:t>。今天借这个机会，我来向大家介绍一下 </a:t>
            </a:r>
            <a:r>
              <a:rPr kumimoji="1" lang="en-US" altLang="zh-CN" dirty="0" err="1"/>
              <a:t>Easegress</a:t>
            </a:r>
            <a:r>
              <a:rPr kumimoji="1" lang="en-US" altLang="zh-CN" baseline="0" dirty="0"/>
              <a:t> </a:t>
            </a:r>
            <a:r>
              <a:rPr kumimoji="1" lang="zh-CN" altLang="en-US" baseline="0" dirty="0"/>
              <a:t>的主要代码逻辑，希望能够帮助大家更好的使用 </a:t>
            </a:r>
            <a:r>
              <a:rPr kumimoji="1" lang="en-US" altLang="zh-CN" baseline="0" dirty="0" err="1"/>
              <a:t>Easegress</a:t>
            </a:r>
            <a:r>
              <a:rPr kumimoji="1" lang="zh-CN" altLang="en-US" baseline="0" dirty="0"/>
              <a:t>，向我们报告更多的 </a:t>
            </a:r>
            <a:r>
              <a:rPr kumimoji="1" lang="en-US" altLang="zh-CN" baseline="0" dirty="0"/>
              <a:t>bug</a:t>
            </a:r>
            <a:r>
              <a:rPr kumimoji="1" lang="zh-CN" altLang="en-US" baseline="0" dirty="0"/>
              <a:t>。皓哥在微信群里说当外部贡献者的代码超过 </a:t>
            </a:r>
            <a:r>
              <a:rPr kumimoji="1" lang="en-US" altLang="zh-CN" baseline="0" dirty="0"/>
              <a:t>50% </a:t>
            </a:r>
            <a:r>
              <a:rPr kumimoji="1" lang="zh-CN" altLang="en-US" baseline="0" dirty="0"/>
              <a:t>的时候，我们会捐出 </a:t>
            </a:r>
            <a:r>
              <a:rPr kumimoji="1" lang="en-US" altLang="zh-CN" baseline="0" dirty="0" err="1"/>
              <a:t>Easegress</a:t>
            </a:r>
            <a:r>
              <a:rPr kumimoji="1" lang="en-US" altLang="zh-CN" baseline="0" dirty="0"/>
              <a:t> </a:t>
            </a:r>
            <a:r>
              <a:rPr kumimoji="1" lang="zh-CN" altLang="en-US" baseline="0" dirty="0"/>
              <a:t>，让它真正成为“民主化”的开源软件，所以，我们也希望，通过今天的分享，能有更多的外部贡献者贡献更多、更好的代码。</a:t>
            </a:r>
            <a:endParaRPr kumimoji="1"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8E5CD-C188-4EE7-A618-C84A2D3EB466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31359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8E5CD-C188-4EE7-A618-C84A2D3EB46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68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8E5CD-C188-4EE7-A618-C84A2D3EB46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5951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线程模型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8E5CD-C188-4EE7-A618-C84A2D3EB46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0570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8E5CD-C188-4EE7-A618-C84A2D3EB466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2490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8E5CD-C188-4EE7-A618-C84A2D3EB46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571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8E5CD-C188-4EE7-A618-C84A2D3EB46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23321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28E5CD-C188-4EE7-A618-C84A2D3EB46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1546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8E5CD-C188-4EE7-A618-C84A2D3EB46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0308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9148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60269"/>
            <a:ext cx="10972800" cy="611425"/>
          </a:xfrm>
        </p:spPr>
        <p:txBody>
          <a:bodyPr anchor="ctr" anchorCtr="0">
            <a:normAutofit/>
          </a:bodyPr>
          <a:lstStyle>
            <a:lvl1pPr>
              <a:defRPr sz="3200" b="1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609600" y="1228636"/>
            <a:ext cx="10972800" cy="0"/>
          </a:xfrm>
          <a:prstGeom prst="line">
            <a:avLst/>
          </a:prstGeom>
          <a:noFill/>
          <a:ln w="38100">
            <a:solidFill>
              <a:srgbClr val="F2A33A"/>
            </a:solidFill>
            <a:rou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45" dirty="0">
              <a:solidFill>
                <a:srgbClr val="808080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609600" y="6242400"/>
            <a:ext cx="109728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45" dirty="0">
              <a:solidFill>
                <a:srgbClr val="808080"/>
              </a:solidFill>
            </a:endParaRPr>
          </a:p>
        </p:txBody>
      </p:sp>
      <p:sp>
        <p:nvSpPr>
          <p:cNvPr id="10" name="Shape 98"/>
          <p:cNvSpPr txBox="1">
            <a:spLocks noGrp="1"/>
          </p:cNvSpPr>
          <p:nvPr>
            <p:ph type="sldNum" idx="12"/>
          </p:nvPr>
        </p:nvSpPr>
        <p:spPr>
          <a:xfrm>
            <a:off x="10799600" y="6299339"/>
            <a:ext cx="782800" cy="4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320B0433-5F53-0B4E-8F1C-594A2CB4F8AA}" type="slidenum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53656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609600" y="6242400"/>
            <a:ext cx="109728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45" dirty="0">
              <a:solidFill>
                <a:srgbClr val="808080"/>
              </a:solidFill>
            </a:endParaRPr>
          </a:p>
        </p:txBody>
      </p:sp>
      <p:sp>
        <p:nvSpPr>
          <p:cNvPr id="9" name="内容占位符 3"/>
          <p:cNvSpPr>
            <a:spLocks noGrp="1"/>
          </p:cNvSpPr>
          <p:nvPr>
            <p:ph sz="quarter" idx="10" hasCustomPrompt="1"/>
          </p:nvPr>
        </p:nvSpPr>
        <p:spPr>
          <a:xfrm>
            <a:off x="609601" y="1385578"/>
            <a:ext cx="10973169" cy="4606242"/>
          </a:xfrm>
        </p:spPr>
        <p:txBody>
          <a:bodyPr>
            <a:normAutofit/>
          </a:bodyPr>
          <a:lstStyle>
            <a:lvl1pPr marL="457200" indent="-457200">
              <a:buFont typeface="Wingdings" panose="05000000000000000000" pitchFamily="2" charset="2"/>
              <a:buChar char="l"/>
              <a:defRPr sz="1800" b="1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720090" indent="-215900">
              <a:defRPr sz="160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 marL="899795" indent="-215900">
              <a:buFont typeface="系统字体"/>
              <a:buChar char="◦"/>
              <a:defRPr sz="160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marL="1079500" indent="-215900">
              <a:defRPr sz="1100"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 marL="1259840" indent="-215900">
              <a:defRPr sz="1100"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r>
              <a:rPr kumimoji="1" lang="zh-CN" altLang="en-US" dirty="0"/>
              <a:t>编辑母版文本样式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第三级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第四级</a:t>
            </a:r>
            <a:endParaRPr kumimoji="1" lang="en-US" altLang="zh-CN" dirty="0"/>
          </a:p>
          <a:p>
            <a:pPr lvl="4"/>
            <a:r>
              <a:rPr kumimoji="1" lang="zh-CN" altLang="en-US" dirty="0"/>
              <a:t>第五级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460269"/>
            <a:ext cx="10972800" cy="611425"/>
          </a:xfrm>
        </p:spPr>
        <p:txBody>
          <a:bodyPr anchor="ctr" anchorCtr="0">
            <a:normAutofit/>
          </a:bodyPr>
          <a:lstStyle>
            <a:lvl1pPr>
              <a:defRPr sz="3200" b="1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GB" dirty="0"/>
          </a:p>
        </p:txBody>
      </p:sp>
      <p:sp>
        <p:nvSpPr>
          <p:cNvPr id="11" name="Line 10"/>
          <p:cNvSpPr>
            <a:spLocks noChangeShapeType="1"/>
          </p:cNvSpPr>
          <p:nvPr userDrawn="1"/>
        </p:nvSpPr>
        <p:spPr bwMode="auto">
          <a:xfrm>
            <a:off x="609600" y="1228636"/>
            <a:ext cx="10972800" cy="0"/>
          </a:xfrm>
          <a:prstGeom prst="line">
            <a:avLst/>
          </a:prstGeom>
          <a:noFill/>
          <a:ln w="38100">
            <a:solidFill>
              <a:srgbClr val="F2A33A"/>
            </a:solidFill>
            <a:rou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45" dirty="0">
              <a:solidFill>
                <a:srgbClr val="808080"/>
              </a:solidFill>
            </a:endParaRPr>
          </a:p>
        </p:txBody>
      </p:sp>
      <p:sp>
        <p:nvSpPr>
          <p:cNvPr id="15" name="Shape 98"/>
          <p:cNvSpPr txBox="1">
            <a:spLocks noGrp="1"/>
          </p:cNvSpPr>
          <p:nvPr>
            <p:ph type="sldNum" idx="12"/>
          </p:nvPr>
        </p:nvSpPr>
        <p:spPr>
          <a:xfrm>
            <a:off x="10799600" y="6299339"/>
            <a:ext cx="782800" cy="4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320B0433-5F53-0B4E-8F1C-594A2CB4F8AA}" type="slidenum">
              <a:rPr kumimoji="1"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kumimoji="1"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247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1434"/>
            <a:ext cx="10972800" cy="611425"/>
          </a:xfrm>
        </p:spPr>
        <p:txBody>
          <a:bodyPr anchor="ctr" anchorCtr="0">
            <a:normAutofit/>
          </a:bodyPr>
          <a:lstStyle>
            <a:lvl1pPr>
              <a:defRPr sz="3200" b="1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609600" y="712528"/>
            <a:ext cx="10972800" cy="0"/>
          </a:xfrm>
          <a:prstGeom prst="line">
            <a:avLst/>
          </a:prstGeom>
          <a:noFill/>
          <a:ln w="38100">
            <a:solidFill>
              <a:srgbClr val="F2A33A"/>
            </a:solidFill>
            <a:rou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45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43257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"/>
          <p:cNvGrpSpPr/>
          <p:nvPr userDrawn="1"/>
        </p:nvGrpSpPr>
        <p:grpSpPr>
          <a:xfrm>
            <a:off x="10096220" y="215401"/>
            <a:ext cx="1891425" cy="615526"/>
            <a:chOff x="10229496" y="141514"/>
            <a:chExt cx="1891425" cy="615526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2" cstate="print">
              <a:alphaModFix amt="70000"/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9496" y="206537"/>
              <a:ext cx="548742" cy="548742"/>
            </a:xfrm>
            <a:prstGeom prst="rect">
              <a:avLst/>
            </a:prstGeom>
          </p:spPr>
        </p:pic>
        <p:sp>
          <p:nvSpPr>
            <p:cNvPr id="18" name="文本框 17"/>
            <p:cNvSpPr txBox="1"/>
            <p:nvPr/>
          </p:nvSpPr>
          <p:spPr>
            <a:xfrm>
              <a:off x="10750546" y="141514"/>
              <a:ext cx="137037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200" dirty="0">
                  <a:solidFill>
                    <a:srgbClr val="01386A"/>
                  </a:solidFill>
                  <a:latin typeface="Calibri" panose="020F0502020204030204" pitchFamily="34" charset="0"/>
                  <a:ea typeface="SimHei" panose="02010609060101010101" pitchFamily="49" charset="-122"/>
                  <a:cs typeface="Calibri" panose="020F0502020204030204" pitchFamily="34" charset="0"/>
                </a:rPr>
                <a:t>MegaEase</a:t>
              </a:r>
              <a:endParaRPr kumimoji="1" lang="zh-CN" altLang="en-US" sz="2200" dirty="0">
                <a:solidFill>
                  <a:srgbClr val="01386A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endParaRPr>
            </a:p>
          </p:txBody>
        </p:sp>
        <p:cxnSp>
          <p:nvCxnSpPr>
            <p:cNvPr id="19" name="直线连接符 13"/>
            <p:cNvCxnSpPr/>
            <p:nvPr/>
          </p:nvCxnSpPr>
          <p:spPr>
            <a:xfrm>
              <a:off x="10839449" y="522748"/>
              <a:ext cx="11811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10742079" y="510819"/>
              <a:ext cx="13715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kumimoji="1" lang="zh-CN" altLang="en-US" sz="1000" dirty="0">
                  <a:solidFill>
                    <a:srgbClr val="01386A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企业云化架构提供商</a:t>
              </a:r>
            </a:p>
          </p:txBody>
        </p:sp>
      </p:grpSp>
      <p:cxnSp>
        <p:nvCxnSpPr>
          <p:cNvPr id="23" name="直接连接符 22"/>
          <p:cNvCxnSpPr/>
          <p:nvPr userDrawn="1"/>
        </p:nvCxnSpPr>
        <p:spPr>
          <a:xfrm>
            <a:off x="304800" y="6590135"/>
            <a:ext cx="749877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 userDrawn="1"/>
        </p:nvSpPr>
        <p:spPr>
          <a:xfrm>
            <a:off x="8038653" y="6451636"/>
            <a:ext cx="394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200" dirty="0">
                <a:solidFill>
                  <a:srgbClr val="000000">
                    <a:lumMod val="95000"/>
                    <a:lumOff val="5000"/>
                  </a:srgbClr>
                </a:solidFill>
                <a:latin typeface="微软雅黑 Light" panose="020B0502040204020203" pitchFamily="34" charset="-122"/>
              </a:rPr>
              <a:t>企业云化架构解决方案提供商</a:t>
            </a:r>
            <a:r>
              <a:rPr lang="en-US" altLang="zh-CN" sz="1200" dirty="0">
                <a:solidFill>
                  <a:srgbClr val="FFFFFF">
                    <a:lumMod val="50000"/>
                  </a:srgbClr>
                </a:solidFill>
                <a:latin typeface="微软雅黑 Light" panose="020B0502040204020203" pitchFamily="34" charset="-122"/>
              </a:rPr>
              <a:t>/</a:t>
            </a: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微软雅黑 Light" panose="020B0502040204020203" pitchFamily="34" charset="-122"/>
              </a:rPr>
              <a:t>用技术推动商业进步</a:t>
            </a: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40005" y="274320"/>
            <a:ext cx="0" cy="548640"/>
          </a:xfrm>
          <a:prstGeom prst="line">
            <a:avLst/>
          </a:prstGeom>
          <a:ln w="101600">
            <a:solidFill>
              <a:srgbClr val="0439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7548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152400" y="6590136"/>
            <a:ext cx="79502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 userDrawn="1"/>
        </p:nvSpPr>
        <p:spPr>
          <a:xfrm>
            <a:off x="8255000" y="6451636"/>
            <a:ext cx="394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企业云化架构解决方案提供商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用技术推动商业进步</a:t>
            </a:r>
          </a:p>
        </p:txBody>
      </p:sp>
      <p:grpSp>
        <p:nvGrpSpPr>
          <p:cNvPr id="8" name="组合 7"/>
          <p:cNvGrpSpPr/>
          <p:nvPr userDrawn="1"/>
        </p:nvGrpSpPr>
        <p:grpSpPr>
          <a:xfrm>
            <a:off x="10229496" y="141514"/>
            <a:ext cx="1891425" cy="615526"/>
            <a:chOff x="10036885" y="176971"/>
            <a:chExt cx="1891425" cy="615526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 cstate="print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36885" y="241994"/>
              <a:ext cx="548742" cy="548742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10557935" y="176971"/>
              <a:ext cx="137037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2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ea typeface="SimHei" panose="02010609060101010101" pitchFamily="49" charset="-122"/>
                  <a:cs typeface="Calibri" panose="020F0502020204030204" pitchFamily="34" charset="0"/>
                </a:rPr>
                <a:t>MegaEase</a:t>
              </a:r>
              <a:endParaRPr kumimoji="1" lang="zh-CN" altLang="en-US" sz="2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endParaRPr>
            </a:p>
          </p:txBody>
        </p:sp>
        <p:cxnSp>
          <p:nvCxnSpPr>
            <p:cNvPr id="14" name="直线连接符 13"/>
            <p:cNvCxnSpPr/>
            <p:nvPr/>
          </p:nvCxnSpPr>
          <p:spPr>
            <a:xfrm>
              <a:off x="10625667" y="553442"/>
              <a:ext cx="1193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10549468" y="546276"/>
              <a:ext cx="13715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kumimoji="1" lang="zh-CN" altLang="en-US" sz="1000" dirty="0">
                  <a:solidFill>
                    <a:schemeClr val="bg1">
                      <a:lumMod val="50000"/>
                    </a:scheme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企业云化架构提供商</a:t>
              </a: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60269"/>
            <a:ext cx="10972800" cy="611425"/>
          </a:xfrm>
        </p:spPr>
        <p:txBody>
          <a:bodyPr anchor="ctr" anchorCtr="0">
            <a:normAutofit/>
          </a:bodyPr>
          <a:lstStyle>
            <a:lvl1pPr>
              <a:defRPr sz="3200" b="1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609600" y="1228636"/>
            <a:ext cx="10972800" cy="0"/>
          </a:xfrm>
          <a:prstGeom prst="line">
            <a:avLst/>
          </a:prstGeom>
          <a:noFill/>
          <a:ln w="38100">
            <a:solidFill>
              <a:srgbClr val="F2A33A"/>
            </a:solidFill>
            <a:rou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45" dirty="0">
              <a:solidFill>
                <a:srgbClr val="808080"/>
              </a:solidFill>
            </a:endParaRPr>
          </a:p>
        </p:txBody>
      </p:sp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609600" y="6242400"/>
            <a:ext cx="109728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45" dirty="0">
              <a:solidFill>
                <a:srgbClr val="808080"/>
              </a:solidFill>
            </a:endParaRPr>
          </a:p>
        </p:txBody>
      </p:sp>
      <p:sp>
        <p:nvSpPr>
          <p:cNvPr id="10" name="Shape 98"/>
          <p:cNvSpPr txBox="1">
            <a:spLocks noGrp="1"/>
          </p:cNvSpPr>
          <p:nvPr>
            <p:ph type="sldNum" idx="12"/>
          </p:nvPr>
        </p:nvSpPr>
        <p:spPr>
          <a:xfrm>
            <a:off x="10799600" y="6299339"/>
            <a:ext cx="782800" cy="4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320B0433-5F53-0B4E-8F1C-594A2CB4F8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8" name="Line 11"/>
          <p:cNvSpPr>
            <a:spLocks noChangeShapeType="1"/>
          </p:cNvSpPr>
          <p:nvPr/>
        </p:nvSpPr>
        <p:spPr bwMode="auto">
          <a:xfrm>
            <a:off x="609600" y="6242400"/>
            <a:ext cx="109728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45" dirty="0">
              <a:solidFill>
                <a:srgbClr val="808080"/>
              </a:solidFill>
            </a:endParaRPr>
          </a:p>
        </p:txBody>
      </p:sp>
      <p:sp>
        <p:nvSpPr>
          <p:cNvPr id="9" name="内容占位符 3"/>
          <p:cNvSpPr>
            <a:spLocks noGrp="1"/>
          </p:cNvSpPr>
          <p:nvPr>
            <p:ph sz="quarter" idx="10" hasCustomPrompt="1"/>
          </p:nvPr>
        </p:nvSpPr>
        <p:spPr>
          <a:xfrm>
            <a:off x="609601" y="1385578"/>
            <a:ext cx="10973169" cy="4606242"/>
          </a:xfrm>
        </p:spPr>
        <p:txBody>
          <a:bodyPr>
            <a:normAutofit/>
          </a:bodyPr>
          <a:lstStyle>
            <a:lvl1pPr marL="457200" indent="-457200">
              <a:buFont typeface="Wingdings" panose="05000000000000000000" pitchFamily="2" charset="2"/>
              <a:buChar char="l"/>
              <a:defRPr sz="1800" b="1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720090" indent="-215900">
              <a:defRPr sz="160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 marL="899795" indent="-215900">
              <a:buFont typeface="系统字体"/>
              <a:buChar char="◦"/>
              <a:defRPr sz="160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marL="1079500" indent="-215900">
              <a:defRPr sz="1100"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 marL="1259840" indent="-215900">
              <a:defRPr sz="1100"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r>
              <a:rPr kumimoji="1" lang="zh-CN" altLang="en-US" dirty="0"/>
              <a:t>编辑母版文本样式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第三级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第四级</a:t>
            </a:r>
            <a:endParaRPr kumimoji="1" lang="en-US" altLang="zh-CN" dirty="0"/>
          </a:p>
          <a:p>
            <a:pPr lvl="4"/>
            <a:r>
              <a:rPr kumimoji="1" lang="zh-CN" altLang="en-US" dirty="0"/>
              <a:t>第五级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09600" y="460269"/>
            <a:ext cx="10972800" cy="611425"/>
          </a:xfrm>
        </p:spPr>
        <p:txBody>
          <a:bodyPr anchor="ctr" anchorCtr="0">
            <a:normAutofit/>
          </a:bodyPr>
          <a:lstStyle>
            <a:lvl1pPr>
              <a:defRPr sz="3200" b="1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GB" dirty="0"/>
          </a:p>
        </p:txBody>
      </p:sp>
      <p:sp>
        <p:nvSpPr>
          <p:cNvPr id="11" name="Line 10"/>
          <p:cNvSpPr>
            <a:spLocks noChangeShapeType="1"/>
          </p:cNvSpPr>
          <p:nvPr userDrawn="1"/>
        </p:nvSpPr>
        <p:spPr bwMode="auto">
          <a:xfrm>
            <a:off x="609600" y="1228636"/>
            <a:ext cx="10972800" cy="0"/>
          </a:xfrm>
          <a:prstGeom prst="line">
            <a:avLst/>
          </a:prstGeom>
          <a:noFill/>
          <a:ln w="38100">
            <a:solidFill>
              <a:srgbClr val="F2A33A"/>
            </a:solidFill>
            <a:rou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45" dirty="0">
              <a:solidFill>
                <a:srgbClr val="808080"/>
              </a:solidFill>
            </a:endParaRPr>
          </a:p>
        </p:txBody>
      </p:sp>
      <p:sp>
        <p:nvSpPr>
          <p:cNvPr id="15" name="Shape 98"/>
          <p:cNvSpPr txBox="1">
            <a:spLocks noGrp="1"/>
          </p:cNvSpPr>
          <p:nvPr>
            <p:ph type="sldNum" idx="12"/>
          </p:nvPr>
        </p:nvSpPr>
        <p:spPr>
          <a:xfrm>
            <a:off x="10799600" y="6299339"/>
            <a:ext cx="782800" cy="4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320B0433-5F53-0B4E-8F1C-594A2CB4F8A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1434"/>
            <a:ext cx="10972800" cy="611425"/>
          </a:xfrm>
        </p:spPr>
        <p:txBody>
          <a:bodyPr anchor="ctr" anchorCtr="0">
            <a:normAutofit/>
          </a:bodyPr>
          <a:lstStyle>
            <a:lvl1pPr>
              <a:defRPr sz="3200" b="1"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GB" dirty="0"/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auto">
          <a:xfrm>
            <a:off x="609600" y="712528"/>
            <a:ext cx="10972800" cy="0"/>
          </a:xfrm>
          <a:prstGeom prst="line">
            <a:avLst/>
          </a:prstGeom>
          <a:noFill/>
          <a:ln w="38100">
            <a:solidFill>
              <a:srgbClr val="F2A33A"/>
            </a:solidFill>
            <a:rou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45" dirty="0">
              <a:solidFill>
                <a:srgbClr val="80808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组合 1"/>
          <p:cNvGrpSpPr/>
          <p:nvPr userDrawn="1"/>
        </p:nvGrpSpPr>
        <p:grpSpPr>
          <a:xfrm>
            <a:off x="10096220" y="215401"/>
            <a:ext cx="1891425" cy="615526"/>
            <a:chOff x="10229496" y="141514"/>
            <a:chExt cx="1891425" cy="615526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>
            <a:blip r:embed="rId2" cstate="print">
              <a:alphaModFix amt="70000"/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229496" y="206537"/>
              <a:ext cx="548742" cy="548742"/>
            </a:xfrm>
            <a:prstGeom prst="rect">
              <a:avLst/>
            </a:prstGeom>
          </p:spPr>
        </p:pic>
        <p:sp>
          <p:nvSpPr>
            <p:cNvPr id="18" name="文本框 17"/>
            <p:cNvSpPr txBox="1"/>
            <p:nvPr/>
          </p:nvSpPr>
          <p:spPr>
            <a:xfrm>
              <a:off x="10750546" y="141514"/>
              <a:ext cx="137037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200" b="0" dirty="0">
                  <a:solidFill>
                    <a:schemeClr val="accent6"/>
                  </a:solidFill>
                  <a:latin typeface="Calibri" panose="020F0502020204030204" pitchFamily="34" charset="0"/>
                  <a:ea typeface="SimHei" panose="02010609060101010101" pitchFamily="49" charset="-122"/>
                  <a:cs typeface="Calibri" panose="020F0502020204030204" pitchFamily="34" charset="0"/>
                </a:rPr>
                <a:t>MegaEase</a:t>
              </a:r>
              <a:endParaRPr kumimoji="1" lang="zh-CN" altLang="en-US" sz="2200" b="0" dirty="0">
                <a:solidFill>
                  <a:schemeClr val="accent6"/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endParaRPr>
            </a:p>
          </p:txBody>
        </p:sp>
        <p:cxnSp>
          <p:nvCxnSpPr>
            <p:cNvPr id="19" name="直线连接符 13"/>
            <p:cNvCxnSpPr/>
            <p:nvPr/>
          </p:nvCxnSpPr>
          <p:spPr>
            <a:xfrm>
              <a:off x="10839449" y="522748"/>
              <a:ext cx="11811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10742079" y="510819"/>
              <a:ext cx="13715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kumimoji="1" lang="zh-CN" altLang="en-US" sz="1000" dirty="0">
                  <a:solidFill>
                    <a:schemeClr val="accent6"/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企业云化架构提供商</a:t>
              </a:r>
            </a:p>
          </p:txBody>
        </p:sp>
      </p:grpSp>
      <p:cxnSp>
        <p:nvCxnSpPr>
          <p:cNvPr id="23" name="直接连接符 22"/>
          <p:cNvCxnSpPr/>
          <p:nvPr userDrawn="1"/>
        </p:nvCxnSpPr>
        <p:spPr>
          <a:xfrm>
            <a:off x="304800" y="6590135"/>
            <a:ext cx="749877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 userDrawn="1"/>
        </p:nvSpPr>
        <p:spPr>
          <a:xfrm>
            <a:off x="8038653" y="6451636"/>
            <a:ext cx="394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企业云化架构解决方案提供商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用技术推动商业进步</a:t>
            </a:r>
          </a:p>
        </p:txBody>
      </p:sp>
      <p:cxnSp>
        <p:nvCxnSpPr>
          <p:cNvPr id="9" name="直接连接符 8"/>
          <p:cNvCxnSpPr/>
          <p:nvPr userDrawn="1"/>
        </p:nvCxnSpPr>
        <p:spPr>
          <a:xfrm>
            <a:off x="40005" y="274320"/>
            <a:ext cx="0" cy="548640"/>
          </a:xfrm>
          <a:prstGeom prst="line">
            <a:avLst/>
          </a:prstGeom>
          <a:ln w="101600">
            <a:solidFill>
              <a:srgbClr val="04396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629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cxnSp>
        <p:nvCxnSpPr>
          <p:cNvPr id="11" name="直接连接符 10"/>
          <p:cNvCxnSpPr/>
          <p:nvPr userDrawn="1"/>
        </p:nvCxnSpPr>
        <p:spPr>
          <a:xfrm>
            <a:off x="152400" y="6590136"/>
            <a:ext cx="795020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 userDrawn="1"/>
        </p:nvSpPr>
        <p:spPr>
          <a:xfrm>
            <a:off x="8255000" y="6451636"/>
            <a:ext cx="394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200" dirty="0">
                <a:solidFill>
                  <a:srgbClr val="000000">
                    <a:lumMod val="95000"/>
                    <a:lumOff val="5000"/>
                  </a:srgbClr>
                </a:solidFill>
                <a:latin typeface="微软雅黑 Light" panose="020B0502040204020203" pitchFamily="34" charset="-122"/>
              </a:rPr>
              <a:t>企业云化架构解决方案提供商</a:t>
            </a:r>
            <a:r>
              <a:rPr lang="en-US" altLang="zh-CN" sz="1200" dirty="0">
                <a:solidFill>
                  <a:srgbClr val="FFFFFF">
                    <a:lumMod val="50000"/>
                  </a:srgbClr>
                </a:solidFill>
                <a:latin typeface="微软雅黑 Light" panose="020B0502040204020203" pitchFamily="34" charset="-122"/>
              </a:rPr>
              <a:t>/</a:t>
            </a:r>
            <a:r>
              <a:rPr lang="zh-CN" altLang="en-US" sz="1200" dirty="0">
                <a:solidFill>
                  <a:srgbClr val="FFFFFF">
                    <a:lumMod val="50000"/>
                  </a:srgbClr>
                </a:solidFill>
                <a:latin typeface="微软雅黑 Light" panose="020B0502040204020203" pitchFamily="34" charset="-122"/>
              </a:rPr>
              <a:t>用技术推动商业进步</a:t>
            </a:r>
          </a:p>
        </p:txBody>
      </p:sp>
      <p:grpSp>
        <p:nvGrpSpPr>
          <p:cNvPr id="8" name="组合 7"/>
          <p:cNvGrpSpPr/>
          <p:nvPr userDrawn="1"/>
        </p:nvGrpSpPr>
        <p:grpSpPr>
          <a:xfrm>
            <a:off x="10229496" y="141514"/>
            <a:ext cx="1891425" cy="615526"/>
            <a:chOff x="10036885" y="176971"/>
            <a:chExt cx="1891425" cy="615526"/>
          </a:xfrm>
        </p:grpSpPr>
        <p:pic>
          <p:nvPicPr>
            <p:cNvPr id="10" name="图片 9"/>
            <p:cNvPicPr>
              <a:picLocks noChangeAspect="1"/>
            </p:cNvPicPr>
            <p:nvPr/>
          </p:nvPicPr>
          <p:blipFill>
            <a:blip r:embed="rId3" cstate="print">
              <a:alphaModFix amt="7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36885" y="241994"/>
              <a:ext cx="548742" cy="548742"/>
            </a:xfrm>
            <a:prstGeom prst="rect">
              <a:avLst/>
            </a:prstGeom>
          </p:spPr>
        </p:pic>
        <p:sp>
          <p:nvSpPr>
            <p:cNvPr id="13" name="文本框 12"/>
            <p:cNvSpPr txBox="1"/>
            <p:nvPr/>
          </p:nvSpPr>
          <p:spPr>
            <a:xfrm>
              <a:off x="10557935" y="176971"/>
              <a:ext cx="137037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2200" b="1" dirty="0">
                  <a:solidFill>
                    <a:srgbClr val="000000">
                      <a:lumMod val="65000"/>
                      <a:lumOff val="35000"/>
                    </a:srgbClr>
                  </a:solidFill>
                  <a:latin typeface="Calibri" panose="020F0502020204030204" pitchFamily="34" charset="0"/>
                  <a:ea typeface="SimHei" panose="02010609060101010101" pitchFamily="49" charset="-122"/>
                  <a:cs typeface="Calibri" panose="020F0502020204030204" pitchFamily="34" charset="0"/>
                </a:rPr>
                <a:t>MegaEase</a:t>
              </a:r>
              <a:endParaRPr kumimoji="1" lang="zh-CN" altLang="en-US" sz="2200" b="1" dirty="0">
                <a:solidFill>
                  <a:srgbClr val="000000">
                    <a:lumMod val="65000"/>
                    <a:lumOff val="35000"/>
                  </a:srgbClr>
                </a:solidFill>
                <a:latin typeface="Calibri" panose="020F0502020204030204" pitchFamily="34" charset="0"/>
                <a:ea typeface="SimHei" panose="02010609060101010101" pitchFamily="49" charset="-122"/>
                <a:cs typeface="Calibri" panose="020F0502020204030204" pitchFamily="34" charset="0"/>
              </a:endParaRPr>
            </a:p>
          </p:txBody>
        </p:sp>
        <p:cxnSp>
          <p:nvCxnSpPr>
            <p:cNvPr id="14" name="直线连接符 13"/>
            <p:cNvCxnSpPr/>
            <p:nvPr/>
          </p:nvCxnSpPr>
          <p:spPr>
            <a:xfrm>
              <a:off x="10625667" y="553442"/>
              <a:ext cx="1193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10549468" y="546276"/>
              <a:ext cx="137159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kumimoji="1" lang="zh-CN" altLang="en-US" sz="1000" dirty="0">
                  <a:solidFill>
                    <a:srgbClr val="FFFFFF">
                      <a:lumMod val="50000"/>
                    </a:srgbClr>
                  </a:solidFill>
                  <a:latin typeface="Microsoft YaHei" panose="020B0503020204020204" pitchFamily="34" charset="-122"/>
                  <a:ea typeface="Microsoft YaHei" panose="020B0503020204020204" pitchFamily="34" charset="-122"/>
                </a:rPr>
                <a:t>企业云化架构提供商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5445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4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第二级</a:t>
            </a:r>
            <a:r>
              <a:rPr lang="zh-CN" alt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</a:p>
          <a:p>
            <a:pPr lvl="1"/>
            <a:endParaRPr lang="zh-CN" altLang="en-US" dirty="0"/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AF37F-568A-4C76-B0A5-177AFDC2BD4C}" type="datetimeFigureOut">
              <a:rPr lang="zh-CN" altLang="en-US" smtClean="0"/>
              <a:t>2021/12/19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35B8E-6542-43B8-BCC0-47DC5187274D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60036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zh-CN" alt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zh-CN" altLang="en-US" dirty="0"/>
              <a:t>第二级</a:t>
            </a:r>
            <a:r>
              <a:rPr lang="zh-CN" altLang="en-US" sz="2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</a:p>
          <a:p>
            <a:pPr lvl="1"/>
            <a:endParaRPr lang="zh-CN" altLang="en-US" dirty="0"/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AF37F-568A-4C76-B0A5-177AFDC2BD4C}" type="datetimeFigureOut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2021/12/19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35B8E-6542-43B8-BCC0-47DC5187274D}" type="slidenum">
              <a:rPr lang="zh-CN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矩形 6"/>
          <p:cNvSpPr/>
          <p:nvPr userDrawn="1"/>
        </p:nvSpPr>
        <p:spPr>
          <a:xfrm>
            <a:off x="6003634" y="2967335"/>
            <a:ext cx="1847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zh-CN" altLang="en-US" sz="5400" b="1" dirty="0">
              <a:ln w="9525">
                <a:solidFill>
                  <a:srgbClr val="FFFFFF"/>
                </a:solidFill>
                <a:prstDash val="solid"/>
              </a:ln>
              <a:solidFill>
                <a:srgbClr val="015CB3"/>
              </a:solidFill>
              <a:effectLst>
                <a:outerShdw blurRad="12700" dist="38100" dir="2700000" algn="tl" rotWithShape="0">
                  <a:srgbClr val="015CB3">
                    <a:lumMod val="60000"/>
                    <a:lumOff val="4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14070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egaease/easegress/issues/397" TargetMode="Externa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9.emf"/><Relationship Id="rId4" Type="http://schemas.openxmlformats.org/officeDocument/2006/relationships/image" Target="../media/image2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2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5g411A72G/" TargetMode="External"/><Relationship Id="rId2" Type="http://schemas.openxmlformats.org/officeDocument/2006/relationships/hyperlink" Target="https://www.youtube.com/watch?v=B2s57QP1C0w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hyperlink" Target="https://golang.org/doc/effective_go.html" TargetMode="External"/><Relationship Id="rId7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hyperlink" Target="https://github.com/uber-go/guide/blob/master/style.md" TargetMode="External"/><Relationship Id="rId4" Type="http://schemas.openxmlformats.org/officeDocument/2006/relationships/hyperlink" Target="https://github.com/golang/go/wiki/CodeReviewComments" TargetMode="External"/><Relationship Id="rId9" Type="http://schemas.openxmlformats.org/officeDocument/2006/relationships/image" Target="../media/image1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9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4508500" y="0"/>
            <a:ext cx="7683500" cy="6858000"/>
            <a:chOff x="4508500" y="0"/>
            <a:chExt cx="7683500" cy="6858000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308"/>
            <a:stretch>
              <a:fillRect/>
            </a:stretch>
          </p:blipFill>
          <p:spPr>
            <a:xfrm>
              <a:off x="4508500" y="0"/>
              <a:ext cx="7683500" cy="6858000"/>
            </a:xfrm>
            <a:prstGeom prst="rect">
              <a:avLst/>
            </a:prstGeom>
          </p:spPr>
        </p:pic>
        <p:sp>
          <p:nvSpPr>
            <p:cNvPr id="137" name="矩形 136"/>
            <p:cNvSpPr/>
            <p:nvPr/>
          </p:nvSpPr>
          <p:spPr>
            <a:xfrm>
              <a:off x="4508500" y="0"/>
              <a:ext cx="6709933" cy="6858000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bg1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40" name="组合 139"/>
          <p:cNvGrpSpPr/>
          <p:nvPr/>
        </p:nvGrpSpPr>
        <p:grpSpPr>
          <a:xfrm>
            <a:off x="2357928" y="1758789"/>
            <a:ext cx="7578552" cy="2044015"/>
            <a:chOff x="1119678" y="2392724"/>
            <a:chExt cx="6096000" cy="2044015"/>
          </a:xfrm>
        </p:grpSpPr>
        <p:grpSp>
          <p:nvGrpSpPr>
            <p:cNvPr id="141" name="组合 140"/>
            <p:cNvGrpSpPr/>
            <p:nvPr/>
          </p:nvGrpSpPr>
          <p:grpSpPr>
            <a:xfrm>
              <a:off x="1134686" y="3684811"/>
              <a:ext cx="3199190" cy="327080"/>
              <a:chOff x="626686" y="2987650"/>
              <a:chExt cx="3199190" cy="327080"/>
            </a:xfrm>
          </p:grpSpPr>
          <p:sp>
            <p:nvSpPr>
              <p:cNvPr id="150" name="矩形 149"/>
              <p:cNvSpPr/>
              <p:nvPr/>
            </p:nvSpPr>
            <p:spPr>
              <a:xfrm>
                <a:off x="626686" y="3068509"/>
                <a:ext cx="3199190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dist"/>
                <a:r>
                  <a:rPr lang="en-US" altLang="zh-CN" sz="1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MAKING</a:t>
                </a:r>
                <a:r>
                  <a:rPr lang="zh-CN" altLang="en-US" sz="1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</a:t>
                </a:r>
                <a:r>
                  <a:rPr lang="en-US" altLang="zh-CN" sz="1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SOFTWARE</a:t>
                </a:r>
                <a:r>
                  <a:rPr lang="zh-CN" altLang="en-US" sz="1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</a:t>
                </a:r>
                <a:r>
                  <a:rPr lang="en-US" altLang="zh-CN" sz="1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ARCHITECTURE</a:t>
                </a:r>
                <a:r>
                  <a:rPr lang="zh-CN" altLang="en-US" sz="1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 </a:t>
                </a:r>
                <a:r>
                  <a:rPr lang="en-US" altLang="zh-CN" sz="10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ALIVE</a:t>
                </a:r>
              </a:p>
            </p:txBody>
          </p:sp>
          <p:cxnSp>
            <p:nvCxnSpPr>
              <p:cNvPr id="151" name="直接连接符 150"/>
              <p:cNvCxnSpPr/>
              <p:nvPr/>
            </p:nvCxnSpPr>
            <p:spPr>
              <a:xfrm>
                <a:off x="718587" y="2987650"/>
                <a:ext cx="1259682" cy="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2" name="矩形 141"/>
            <p:cNvSpPr/>
            <p:nvPr/>
          </p:nvSpPr>
          <p:spPr>
            <a:xfrm>
              <a:off x="1119678" y="2392724"/>
              <a:ext cx="6096000" cy="132343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zh-CN" sz="4000" b="1" dirty="0">
                  <a:solidFill>
                    <a:srgbClr val="04396B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Easegress Source Code Review</a:t>
              </a:r>
            </a:p>
          </p:txBody>
        </p:sp>
        <p:grpSp>
          <p:nvGrpSpPr>
            <p:cNvPr id="144" name="组合 143"/>
            <p:cNvGrpSpPr/>
            <p:nvPr/>
          </p:nvGrpSpPr>
          <p:grpSpPr>
            <a:xfrm>
              <a:off x="1226587" y="4167735"/>
              <a:ext cx="1908290" cy="269004"/>
              <a:chOff x="921787" y="3843885"/>
              <a:chExt cx="1908290" cy="269004"/>
            </a:xfrm>
          </p:grpSpPr>
          <p:grpSp>
            <p:nvGrpSpPr>
              <p:cNvPr id="145" name="组合 144"/>
              <p:cNvGrpSpPr/>
              <p:nvPr/>
            </p:nvGrpSpPr>
            <p:grpSpPr>
              <a:xfrm>
                <a:off x="921787" y="3851279"/>
                <a:ext cx="1908290" cy="261610"/>
                <a:chOff x="495592" y="3886888"/>
                <a:chExt cx="2444006" cy="335052"/>
              </a:xfrm>
            </p:grpSpPr>
            <p:sp>
              <p:nvSpPr>
                <p:cNvPr id="147" name="矩形 146"/>
                <p:cNvSpPr/>
                <p:nvPr/>
              </p:nvSpPr>
              <p:spPr>
                <a:xfrm>
                  <a:off x="495592" y="3898900"/>
                  <a:ext cx="1216527" cy="2921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40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48" name="矩形 147"/>
                <p:cNvSpPr/>
                <p:nvPr/>
              </p:nvSpPr>
              <p:spPr>
                <a:xfrm>
                  <a:off x="1712118" y="3898900"/>
                  <a:ext cx="1216527" cy="292100"/>
                </a:xfrm>
                <a:prstGeom prst="rect">
                  <a:avLst/>
                </a:prstGeom>
                <a:solidFill>
                  <a:srgbClr val="04396B"/>
                </a:solidFill>
                <a:ln w="3175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1400" b="1" dirty="0" err="1"/>
                    <a:t>Eagress</a:t>
                  </a:r>
                  <a:endParaRPr lang="zh-CN" altLang="en-US" sz="1600" b="1" dirty="0"/>
                </a:p>
              </p:txBody>
            </p:sp>
            <p:sp>
              <p:nvSpPr>
                <p:cNvPr id="149" name="矩形 148"/>
                <p:cNvSpPr/>
                <p:nvPr/>
              </p:nvSpPr>
              <p:spPr>
                <a:xfrm>
                  <a:off x="1744502" y="3886888"/>
                  <a:ext cx="1195096" cy="33505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dist"/>
                  <a:endParaRPr lang="en-US" altLang="en-US" sz="1050" dirty="0">
                    <a:solidFill>
                      <a:schemeClr val="bg1"/>
                    </a:solidFill>
                    <a:latin typeface="微软雅黑 Light" panose="020B0502040204020203" pitchFamily="34" charset="-122"/>
                    <a:ea typeface="微软雅黑 Light" panose="020B0502040204020203" pitchFamily="34" charset="-122"/>
                  </a:endParaRPr>
                </a:p>
              </p:txBody>
            </p:sp>
          </p:grpSp>
          <p:sp>
            <p:nvSpPr>
              <p:cNvPr id="146" name="矩形 145"/>
              <p:cNvSpPr/>
              <p:nvPr/>
            </p:nvSpPr>
            <p:spPr>
              <a:xfrm>
                <a:off x="930153" y="3843885"/>
                <a:ext cx="933136" cy="2616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en-US" sz="11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</a:rPr>
                  <a:t>Me</a:t>
                </a:r>
                <a:r>
                  <a:rPr lang="en-US" altLang="zh-CN" sz="11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ea"/>
                    <a:ea typeface="+mj-ea"/>
                  </a:rPr>
                  <a:t>gaEase</a:t>
                </a:r>
                <a:endParaRPr lang="en-US" altLang="en-US" sz="11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ea"/>
                  <a:ea typeface="+mj-ea"/>
                </a:endParaRPr>
              </a:p>
            </p:txBody>
          </p:sp>
        </p:grpSp>
      </p:grpSp>
      <p:sp>
        <p:nvSpPr>
          <p:cNvPr id="152" name="文本框 151"/>
          <p:cNvSpPr txBox="1"/>
          <p:nvPr/>
        </p:nvSpPr>
        <p:spPr>
          <a:xfrm>
            <a:off x="1083885" y="6305747"/>
            <a:ext cx="39489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200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企业云化架构解决方案提供商</a:t>
            </a:r>
            <a:r>
              <a:rPr lang="en-US" altLang="zh-CN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/</a:t>
            </a: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用技术推动商业进步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139" y="2023229"/>
            <a:ext cx="1755416" cy="175541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10491" y="394854"/>
            <a:ext cx="1423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Cluster</a:t>
            </a:r>
            <a:endParaRPr lang="zh-CN" altLang="en-US" sz="28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3904316" y="3875809"/>
            <a:ext cx="2640466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/>
              <a:t>Wrapper of ETCD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Storage operations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Get, Put, Delete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Watcher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Syncer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Mutex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152987" y="1428701"/>
            <a:ext cx="2143125" cy="21431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clrChange>
              <a:clrFrom>
                <a:srgbClr val="F7F7F7"/>
              </a:clrFrom>
              <a:clrTo>
                <a:srgbClr val="F7F7F7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71014" y="1225185"/>
            <a:ext cx="3184813" cy="2481191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7125179" y="3875809"/>
            <a:ext cx="3076483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b="1" dirty="0"/>
              <a:t>Cluster Management</a:t>
            </a:r>
          </a:p>
          <a:p>
            <a:pPr algn="ctr"/>
            <a:endParaRPr lang="en-US" altLang="zh-C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Primary (ETCD Server)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Secondary (ETCD Client)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280059" y="1755846"/>
            <a:ext cx="1448002" cy="338184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49405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10491" y="394854"/>
            <a:ext cx="20617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Supervisor</a:t>
            </a:r>
            <a:endParaRPr lang="zh-CN" altLang="en-US" sz="28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5263426" y="1192539"/>
            <a:ext cx="600170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Objects Management</a:t>
            </a:r>
          </a:p>
          <a:p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Create System Controllers at Startup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Create/Delete/Update Business Controllers on Configuration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APIs to Get an Object by Name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2394" y="1394201"/>
            <a:ext cx="1905000" cy="19050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5263426" y="4149522"/>
            <a:ext cx="303159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Defines the Interfaces for:</a:t>
            </a:r>
          </a:p>
          <a:p>
            <a:endParaRPr lang="en-US" altLang="zh-CN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TrafficGate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Pipeline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4421" y="3696212"/>
            <a:ext cx="2660946" cy="2660946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clrChange>
              <a:clrFrom>
                <a:srgbClr val="F3F3F3"/>
              </a:clrFrom>
              <a:clrTo>
                <a:srgbClr val="F3F3F3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09586" y="1482099"/>
            <a:ext cx="1276528" cy="128605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7644992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10491" y="394854"/>
            <a:ext cx="3480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System Controllers</a:t>
            </a:r>
            <a:endParaRPr lang="zh-CN" altLang="en-US" sz="28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955963" y="1184563"/>
            <a:ext cx="992401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Singleton, One Node One Instance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Not Configurable (we are planning to change this, see issue </a:t>
            </a:r>
            <a:r>
              <a:rPr lang="en-US" altLang="zh-CN" sz="2400" dirty="0">
                <a:hlinkClick r:id="rId2"/>
              </a:rPr>
              <a:t>#397</a:t>
            </a:r>
            <a:r>
              <a:rPr lang="en-US" altLang="zh-CN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Controls Essential System-level Stuff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ServiceRegistry</a:t>
            </a:r>
            <a:r>
              <a:rPr lang="en-US" altLang="zh-CN" sz="2400" dirty="0"/>
              <a:t>: service hub for all service registries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Consul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Etcd</a:t>
            </a:r>
            <a:endParaRPr lang="en-US" altLang="zh-CN" sz="2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Eureka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Zookeeper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Nacos</a:t>
            </a:r>
            <a:endParaRPr lang="en-US" altLang="zh-CN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400" dirty="0" err="1"/>
              <a:t>TrafficController</a:t>
            </a:r>
            <a:endParaRPr lang="en-US" altLang="zh-CN" sz="2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CN" sz="2400" dirty="0"/>
              <a:t>Handles the lifecycle of </a:t>
            </a:r>
            <a:r>
              <a:rPr lang="en-US" altLang="zh-CN" sz="2400" dirty="0" err="1"/>
              <a:t>HTTPServer</a:t>
            </a:r>
            <a:r>
              <a:rPr lang="en-US" altLang="zh-CN" sz="2400" dirty="0"/>
              <a:t> and </a:t>
            </a:r>
            <a:r>
              <a:rPr lang="en-US" altLang="zh-CN" sz="2400" dirty="0" err="1"/>
              <a:t>HTTPPipeline</a:t>
            </a:r>
            <a:r>
              <a:rPr lang="en-US" altLang="zh-CN" sz="2400" dirty="0"/>
              <a:t> in a </a:t>
            </a:r>
            <a:r>
              <a:rPr lang="en-US" altLang="zh-CN" sz="2400" dirty="0" err="1"/>
              <a:t>namespaced</a:t>
            </a:r>
            <a:r>
              <a:rPr lang="en-US" altLang="zh-CN" sz="2400" dirty="0"/>
              <a:t> 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164534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10491" y="394854"/>
            <a:ext cx="38010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Business Controllers</a:t>
            </a:r>
            <a:endParaRPr lang="zh-CN" altLang="en-US" sz="28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883226" y="1278081"/>
            <a:ext cx="458239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For various business requirements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MeshController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IngressController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EaseMonitorMetrics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FaaSController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AutoCertManager</a:t>
            </a:r>
            <a:r>
              <a:rPr lang="en-US" altLang="zh-CN" dirty="0"/>
              <a:t>*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ConsulServiceRegistry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GlobalFilter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EtcdServiceRegistry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NacosServiceRegistry</a:t>
            </a:r>
            <a:endParaRPr lang="en-US" altLang="zh-CN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Could Be Created, Updated, Deleted by Admin Operation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270322" y="1157774"/>
            <a:ext cx="5449482" cy="4833400"/>
          </a:xfrm>
          <a:prstGeom prst="rect">
            <a:avLst/>
          </a:prstGeom>
          <a:ln w="3175">
            <a:noFill/>
          </a:ln>
        </p:spPr>
      </p:pic>
    </p:spTree>
    <p:extLst>
      <p:ext uri="{BB962C8B-B14F-4D97-AF65-F5344CB8AC3E}">
        <p14:creationId xmlns:p14="http://schemas.microsoft.com/office/powerpoint/2010/main" val="2776704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810491" y="394854"/>
            <a:ext cx="58769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Code Example: </a:t>
            </a:r>
            <a:r>
              <a:rPr lang="en-US" altLang="zh-CN" sz="2800" b="1" dirty="0" err="1"/>
              <a:t>IngressController</a:t>
            </a:r>
            <a:endParaRPr lang="zh-CN" altLang="en-US" sz="2800" b="1" dirty="0"/>
          </a:p>
        </p:txBody>
      </p:sp>
      <p:pic>
        <p:nvPicPr>
          <p:cNvPr id="48" name="图片 47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8047" y="1402402"/>
            <a:ext cx="5046414" cy="4502777"/>
          </a:xfrm>
          <a:prstGeom prst="rect">
            <a:avLst/>
          </a:prstGeom>
        </p:spPr>
      </p:pic>
      <p:grpSp>
        <p:nvGrpSpPr>
          <p:cNvPr id="52" name="组合 51"/>
          <p:cNvGrpSpPr/>
          <p:nvPr/>
        </p:nvGrpSpPr>
        <p:grpSpPr>
          <a:xfrm>
            <a:off x="6054201" y="2151261"/>
            <a:ext cx="5569515" cy="3005058"/>
            <a:chOff x="5970381" y="2248292"/>
            <a:chExt cx="5569515" cy="3005058"/>
          </a:xfrm>
        </p:grpSpPr>
        <p:sp>
          <p:nvSpPr>
            <p:cNvPr id="10" name="圆角矩形 173">
              <a:extLst>
                <a:ext uri="{FF2B5EF4-FFF2-40B4-BE49-F238E27FC236}">
                  <a16:creationId xmlns:a16="http://schemas.microsoft.com/office/drawing/2014/main" id="{1071FA0E-456A-0040-9B31-7F44F39E527E}"/>
                </a:ext>
              </a:extLst>
            </p:cNvPr>
            <p:cNvSpPr/>
            <p:nvPr/>
          </p:nvSpPr>
          <p:spPr>
            <a:xfrm>
              <a:off x="6086209" y="2248292"/>
              <a:ext cx="2409166" cy="552138"/>
            </a:xfrm>
            <a:prstGeom prst="roundRect">
              <a:avLst>
                <a:gd name="adj" fmla="val 10108"/>
              </a:avLst>
            </a:prstGeom>
            <a:solidFill>
              <a:srgbClr val="003178"/>
            </a:solidFill>
            <a:ln>
              <a:solidFill>
                <a:srgbClr val="003178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chemeClr val="bg1"/>
                  </a:solidFill>
                  <a:latin typeface="+mj-lt"/>
                </a:rPr>
                <a:t>INGRESS CONTROLLER</a:t>
              </a:r>
            </a:p>
          </p:txBody>
        </p:sp>
        <p:sp>
          <p:nvSpPr>
            <p:cNvPr id="11" name="圆角矩形 173">
              <a:extLst>
                <a:ext uri="{FF2B5EF4-FFF2-40B4-BE49-F238E27FC236}">
                  <a16:creationId xmlns:a16="http://schemas.microsoft.com/office/drawing/2014/main" id="{1071FA0E-456A-0040-9B31-7F44F39E527E}"/>
                </a:ext>
              </a:extLst>
            </p:cNvPr>
            <p:cNvSpPr/>
            <p:nvPr/>
          </p:nvSpPr>
          <p:spPr>
            <a:xfrm>
              <a:off x="9950088" y="2301953"/>
              <a:ext cx="1589807" cy="445058"/>
            </a:xfrm>
            <a:prstGeom prst="roundRect">
              <a:avLst>
                <a:gd name="adj" fmla="val 10108"/>
              </a:avLst>
            </a:prstGeom>
            <a:solidFill>
              <a:srgbClr val="003178"/>
            </a:solidFill>
            <a:ln>
              <a:solidFill>
                <a:srgbClr val="003178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sz="14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0305263" y="2370533"/>
              <a:ext cx="123463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INGRESSES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8" name="圆角矩形 173">
              <a:extLst>
                <a:ext uri="{FF2B5EF4-FFF2-40B4-BE49-F238E27FC236}">
                  <a16:creationId xmlns:a16="http://schemas.microsoft.com/office/drawing/2014/main" id="{1071FA0E-456A-0040-9B31-7F44F39E527E}"/>
                </a:ext>
              </a:extLst>
            </p:cNvPr>
            <p:cNvSpPr/>
            <p:nvPr/>
          </p:nvSpPr>
          <p:spPr>
            <a:xfrm>
              <a:off x="9950089" y="3097599"/>
              <a:ext cx="1589807" cy="445058"/>
            </a:xfrm>
            <a:prstGeom prst="roundRect">
              <a:avLst>
                <a:gd name="adj" fmla="val 10108"/>
              </a:avLst>
            </a:prstGeom>
            <a:solidFill>
              <a:srgbClr val="003178"/>
            </a:solidFill>
            <a:ln>
              <a:solidFill>
                <a:srgbClr val="003178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sz="14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0305264" y="3166179"/>
              <a:ext cx="109190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SERVICES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3" name="圆角矩形 173">
              <a:extLst>
                <a:ext uri="{FF2B5EF4-FFF2-40B4-BE49-F238E27FC236}">
                  <a16:creationId xmlns:a16="http://schemas.microsoft.com/office/drawing/2014/main" id="{1071FA0E-456A-0040-9B31-7F44F39E527E}"/>
                </a:ext>
              </a:extLst>
            </p:cNvPr>
            <p:cNvSpPr/>
            <p:nvPr/>
          </p:nvSpPr>
          <p:spPr>
            <a:xfrm>
              <a:off x="9950089" y="3893245"/>
              <a:ext cx="1589807" cy="445058"/>
            </a:xfrm>
            <a:prstGeom prst="roundRect">
              <a:avLst>
                <a:gd name="adj" fmla="val 10108"/>
              </a:avLst>
            </a:prstGeom>
            <a:solidFill>
              <a:srgbClr val="003178"/>
            </a:solidFill>
            <a:ln>
              <a:solidFill>
                <a:srgbClr val="003178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en-US" altLang="zh-CN" sz="14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0305264" y="3961825"/>
              <a:ext cx="12330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chemeClr val="bg1"/>
                  </a:solidFill>
                </a:rPr>
                <a:t>ENDPOINTS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cxnSp>
          <p:nvCxnSpPr>
            <p:cNvPr id="7" name="曲线连接符 6"/>
            <p:cNvCxnSpPr>
              <a:stCxn id="10" idx="3"/>
              <a:endCxn id="23" idx="1"/>
            </p:cNvCxnSpPr>
            <p:nvPr/>
          </p:nvCxnSpPr>
          <p:spPr>
            <a:xfrm>
              <a:off x="8495375" y="2524361"/>
              <a:ext cx="1454714" cy="1591413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/>
            <p:cNvCxnSpPr>
              <a:stCxn id="10" idx="3"/>
              <a:endCxn id="11" idx="1"/>
            </p:cNvCxnSpPr>
            <p:nvPr/>
          </p:nvCxnSpPr>
          <p:spPr>
            <a:xfrm>
              <a:off x="8495375" y="2524361"/>
              <a:ext cx="1454713" cy="121"/>
            </a:xfrm>
            <a:prstGeom prst="straightConnector1">
              <a:avLst/>
            </a:prstGeom>
            <a:ln cap="rnd">
              <a:headEnd type="oval"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曲线连接符 28"/>
            <p:cNvCxnSpPr>
              <a:stCxn id="10" idx="3"/>
              <a:endCxn id="18" idx="1"/>
            </p:cNvCxnSpPr>
            <p:nvPr/>
          </p:nvCxnSpPr>
          <p:spPr>
            <a:xfrm>
              <a:off x="8495375" y="2524361"/>
              <a:ext cx="1454714" cy="795767"/>
            </a:xfrm>
            <a:prstGeom prst="curved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8451128" y="2301832"/>
              <a:ext cx="1316386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b="1" dirty="0">
                  <a:solidFill>
                    <a:schemeClr val="accent5">
                      <a:lumMod val="50000"/>
                    </a:schemeClr>
                  </a:solidFill>
                </a:rPr>
                <a:t>Watch Resources</a:t>
              </a:r>
              <a:endParaRPr lang="zh-CN" altLang="en-US" sz="105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8459718" y="2482272"/>
              <a:ext cx="90000" cy="9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38" name="直接箭头连接符 37"/>
            <p:cNvCxnSpPr/>
            <p:nvPr/>
          </p:nvCxnSpPr>
          <p:spPr>
            <a:xfrm>
              <a:off x="7234769" y="2773659"/>
              <a:ext cx="12993" cy="1119586"/>
            </a:xfrm>
            <a:prstGeom prst="straightConnector1">
              <a:avLst/>
            </a:prstGeom>
            <a:ln cap="rnd">
              <a:headEnd type="oval"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椭圆 40"/>
            <p:cNvSpPr/>
            <p:nvPr/>
          </p:nvSpPr>
          <p:spPr>
            <a:xfrm>
              <a:off x="7184974" y="2728678"/>
              <a:ext cx="90000" cy="9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7189514" y="3419208"/>
              <a:ext cx="82426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>
                  <a:solidFill>
                    <a:schemeClr val="accent5">
                      <a:lumMod val="50000"/>
                    </a:schemeClr>
                  </a:solidFill>
                </a:rPr>
                <a:t>Generate</a:t>
              </a:r>
              <a:endParaRPr lang="zh-CN" altLang="en-US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pic>
          <p:nvPicPr>
            <p:cNvPr id="44" name="图片 43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741233" y="3893245"/>
              <a:ext cx="1145250" cy="1163067"/>
            </a:xfrm>
            <a:prstGeom prst="rect">
              <a:avLst/>
            </a:prstGeom>
          </p:spPr>
        </p:pic>
        <p:sp>
          <p:nvSpPr>
            <p:cNvPr id="45" name="文本框 44"/>
            <p:cNvSpPr txBox="1"/>
            <p:nvPr/>
          </p:nvSpPr>
          <p:spPr>
            <a:xfrm>
              <a:off x="5970381" y="4991740"/>
              <a:ext cx="26869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100" b="1" dirty="0">
                  <a:solidFill>
                    <a:schemeClr val="accent5">
                      <a:lumMod val="50000"/>
                    </a:schemeClr>
                  </a:solidFill>
                </a:rPr>
                <a:t>Spec for </a:t>
              </a:r>
              <a:r>
                <a:rPr lang="en-US" altLang="zh-CN" sz="1100" b="1" dirty="0" err="1">
                  <a:solidFill>
                    <a:schemeClr val="accent5">
                      <a:lumMod val="50000"/>
                    </a:schemeClr>
                  </a:solidFill>
                </a:rPr>
                <a:t>HTTPServer</a:t>
              </a:r>
              <a:r>
                <a:rPr lang="en-US" altLang="zh-CN" sz="1100" b="1" dirty="0">
                  <a:solidFill>
                    <a:schemeClr val="accent5">
                      <a:lumMod val="50000"/>
                    </a:schemeClr>
                  </a:solidFill>
                </a:rPr>
                <a:t> &amp; </a:t>
              </a:r>
              <a:r>
                <a:rPr lang="en-US" altLang="zh-CN" sz="1100" b="1" dirty="0" err="1">
                  <a:solidFill>
                    <a:schemeClr val="accent5">
                      <a:lumMod val="50000"/>
                    </a:schemeClr>
                  </a:solidFill>
                </a:rPr>
                <a:t>HTTPPipeline</a:t>
              </a:r>
              <a:endParaRPr lang="zh-CN" altLang="en-US" sz="11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pic>
          <p:nvPicPr>
            <p:cNvPr id="49" name="图片 48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008605" y="2367457"/>
              <a:ext cx="333050" cy="333713"/>
            </a:xfrm>
            <a:prstGeom prst="rect">
              <a:avLst/>
            </a:prstGeom>
          </p:spPr>
        </p:pic>
        <p:pic>
          <p:nvPicPr>
            <p:cNvPr id="50" name="图片 49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009920" y="3166179"/>
              <a:ext cx="333050" cy="333713"/>
            </a:xfrm>
            <a:prstGeom prst="rect">
              <a:avLst/>
            </a:prstGeom>
          </p:spPr>
        </p:pic>
        <p:pic>
          <p:nvPicPr>
            <p:cNvPr id="51" name="图片 5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011628" y="3964137"/>
              <a:ext cx="333050" cy="3337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0107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10491" y="394854"/>
            <a:ext cx="56929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 err="1"/>
              <a:t>TrafficObject</a:t>
            </a:r>
            <a:r>
              <a:rPr lang="en-US" altLang="zh-CN" sz="2800" b="1" dirty="0"/>
              <a:t>:</a:t>
            </a:r>
            <a:r>
              <a:rPr lang="en-US" altLang="zh-CN" sz="2800" dirty="0"/>
              <a:t> Processor of Traffic</a:t>
            </a:r>
            <a:endParaRPr lang="zh-CN" altLang="en-US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2183" y="1307220"/>
            <a:ext cx="6566101" cy="465226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60148" y="1307220"/>
            <a:ext cx="4399669" cy="1944800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460148" y="4119554"/>
            <a:ext cx="4103813" cy="1839933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6" name="下箭头 5"/>
          <p:cNvSpPr/>
          <p:nvPr/>
        </p:nvSpPr>
        <p:spPr>
          <a:xfrm>
            <a:off x="9159901" y="3529577"/>
            <a:ext cx="464820" cy="3124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739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005" y="995225"/>
            <a:ext cx="1962424" cy="19719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12" y="3145274"/>
            <a:ext cx="2448267" cy="28769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圆角矩形 3"/>
          <p:cNvSpPr/>
          <p:nvPr/>
        </p:nvSpPr>
        <p:spPr>
          <a:xfrm>
            <a:off x="4529403" y="1394250"/>
            <a:ext cx="1311477" cy="4068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dirty="0"/>
              <a:t>HTTP Server</a:t>
            </a:r>
            <a:endParaRPr lang="zh-CN" altLang="en-US" sz="1400" dirty="0"/>
          </a:p>
        </p:txBody>
      </p:sp>
      <p:sp>
        <p:nvSpPr>
          <p:cNvPr id="5" name="圆角矩形 4"/>
          <p:cNvSpPr/>
          <p:nvPr/>
        </p:nvSpPr>
        <p:spPr>
          <a:xfrm>
            <a:off x="6535932" y="1763366"/>
            <a:ext cx="2743200" cy="7633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dirty="0"/>
              <a:t>HTTP Pipeline</a:t>
            </a:r>
            <a:endParaRPr lang="zh-CN" altLang="en-US" sz="1400" dirty="0"/>
          </a:p>
        </p:txBody>
      </p:sp>
      <p:sp>
        <p:nvSpPr>
          <p:cNvPr id="6" name="右箭头 5"/>
          <p:cNvSpPr/>
          <p:nvPr/>
        </p:nvSpPr>
        <p:spPr>
          <a:xfrm>
            <a:off x="3877738" y="3185964"/>
            <a:ext cx="438306" cy="17809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29404" y="3185964"/>
            <a:ext cx="525780" cy="1780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700" dirty="0"/>
              <a:t>:10080</a:t>
            </a:r>
            <a:endParaRPr lang="zh-CN" altLang="en-US" sz="700" dirty="0"/>
          </a:p>
        </p:txBody>
      </p:sp>
      <p:sp>
        <p:nvSpPr>
          <p:cNvPr id="8" name="矩形 7"/>
          <p:cNvSpPr/>
          <p:nvPr/>
        </p:nvSpPr>
        <p:spPr>
          <a:xfrm>
            <a:off x="5315101" y="2218259"/>
            <a:ext cx="525780" cy="1780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700" dirty="0"/>
              <a:t>/pipeline</a:t>
            </a:r>
            <a:endParaRPr lang="zh-CN" altLang="en-US" sz="700" dirty="0"/>
          </a:p>
        </p:txBody>
      </p:sp>
      <p:sp>
        <p:nvSpPr>
          <p:cNvPr id="9" name="右箭头 8"/>
          <p:cNvSpPr/>
          <p:nvPr/>
        </p:nvSpPr>
        <p:spPr>
          <a:xfrm>
            <a:off x="5969252" y="2225702"/>
            <a:ext cx="438306" cy="17809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8283235" y="2191673"/>
            <a:ext cx="668581" cy="24615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bg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Proxy</a:t>
            </a:r>
            <a:endParaRPr lang="zh-CN" altLang="en-US" sz="1200" dirty="0"/>
          </a:p>
        </p:txBody>
      </p:sp>
      <p:sp>
        <p:nvSpPr>
          <p:cNvPr id="11" name="右箭头 10"/>
          <p:cNvSpPr/>
          <p:nvPr/>
        </p:nvSpPr>
        <p:spPr>
          <a:xfrm>
            <a:off x="9407506" y="2225702"/>
            <a:ext cx="438306" cy="17809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9974183" y="1293582"/>
            <a:ext cx="1108583" cy="1317072"/>
            <a:chOff x="10149443" y="1661020"/>
            <a:chExt cx="1108583" cy="1317072"/>
          </a:xfrm>
        </p:grpSpPr>
        <p:sp>
          <p:nvSpPr>
            <p:cNvPr id="13" name="圆角矩形 12"/>
            <p:cNvSpPr/>
            <p:nvPr/>
          </p:nvSpPr>
          <p:spPr>
            <a:xfrm>
              <a:off x="10149443" y="1661020"/>
              <a:ext cx="1108583" cy="1317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400" dirty="0"/>
                <a:t>Backend</a:t>
              </a:r>
              <a:endParaRPr lang="zh-CN" altLang="en-US" sz="140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10149443" y="2069871"/>
              <a:ext cx="525780" cy="1780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700" dirty="0"/>
                <a:t>:9095</a:t>
              </a:r>
              <a:endParaRPr lang="zh-CN" altLang="en-US" sz="700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10149443" y="2322869"/>
              <a:ext cx="525780" cy="1780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700" dirty="0"/>
                <a:t>:9096</a:t>
              </a:r>
              <a:endParaRPr lang="zh-CN" altLang="en-US" sz="700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10149443" y="2596393"/>
              <a:ext cx="525780" cy="1780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700" dirty="0"/>
                <a:t>:9097</a:t>
              </a:r>
              <a:endParaRPr lang="zh-CN" altLang="en-US" sz="700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244027" y="2686155"/>
            <a:ext cx="5889073" cy="3003259"/>
            <a:chOff x="5419287" y="2869035"/>
            <a:chExt cx="5889073" cy="3003259"/>
          </a:xfrm>
        </p:grpSpPr>
        <p:sp>
          <p:nvSpPr>
            <p:cNvPr id="18" name="矩形 17"/>
            <p:cNvSpPr/>
            <p:nvPr/>
          </p:nvSpPr>
          <p:spPr>
            <a:xfrm>
              <a:off x="10107498" y="2869035"/>
              <a:ext cx="1192473" cy="1501629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6711191" y="3176561"/>
              <a:ext cx="2743200" cy="7633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400" dirty="0"/>
                <a:t>HTTP Pipeline</a:t>
              </a:r>
              <a:endParaRPr lang="zh-CN" altLang="en-US" sz="1400" dirty="0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8477585" y="3602177"/>
              <a:ext cx="668581" cy="24615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bg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Proxy</a:t>
              </a:r>
              <a:endParaRPr lang="zh-CN" altLang="en-US" sz="1200" dirty="0"/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7165251" y="3602176"/>
              <a:ext cx="844225" cy="24615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bg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Validator</a:t>
              </a:r>
              <a:endParaRPr lang="zh-CN" altLang="en-US" sz="1200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5419288" y="3663210"/>
              <a:ext cx="596853" cy="18554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700" dirty="0"/>
                <a:t>/customer</a:t>
              </a:r>
              <a:endParaRPr lang="zh-CN" altLang="en-US" sz="700" dirty="0"/>
            </a:p>
          </p:txBody>
        </p:sp>
        <p:sp>
          <p:nvSpPr>
            <p:cNvPr id="23" name="右箭头 22"/>
            <p:cNvSpPr/>
            <p:nvPr/>
          </p:nvSpPr>
          <p:spPr>
            <a:xfrm>
              <a:off x="6144512" y="3670653"/>
              <a:ext cx="438306" cy="178099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10149443" y="2963897"/>
              <a:ext cx="1108583" cy="1319691"/>
              <a:chOff x="10149443" y="3148455"/>
              <a:chExt cx="1108583" cy="1319691"/>
            </a:xfrm>
          </p:grpSpPr>
          <p:grpSp>
            <p:nvGrpSpPr>
              <p:cNvPr id="38" name="组合 37"/>
              <p:cNvGrpSpPr/>
              <p:nvPr/>
            </p:nvGrpSpPr>
            <p:grpSpPr>
              <a:xfrm>
                <a:off x="10149443" y="3148455"/>
                <a:ext cx="1108583" cy="639142"/>
                <a:chOff x="10149443" y="3546943"/>
                <a:chExt cx="1108583" cy="639142"/>
              </a:xfrm>
            </p:grpSpPr>
            <p:sp>
              <p:nvSpPr>
                <p:cNvPr id="42" name="圆角矩形 41"/>
                <p:cNvSpPr/>
                <p:nvPr/>
              </p:nvSpPr>
              <p:spPr>
                <a:xfrm>
                  <a:off x="10149443" y="3546943"/>
                  <a:ext cx="1108583" cy="63914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altLang="zh-CN" sz="1400" dirty="0"/>
                    <a:t>Backend</a:t>
                  </a:r>
                  <a:endParaRPr lang="zh-CN" altLang="en-US" sz="1400" dirty="0"/>
                </a:p>
              </p:txBody>
            </p:sp>
            <p:sp>
              <p:nvSpPr>
                <p:cNvPr id="43" name="矩形 42"/>
                <p:cNvSpPr/>
                <p:nvPr/>
              </p:nvSpPr>
              <p:spPr>
                <a:xfrm>
                  <a:off x="10149444" y="3907921"/>
                  <a:ext cx="525780" cy="17809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700" dirty="0"/>
                    <a:t>:9095</a:t>
                  </a:r>
                  <a:endParaRPr lang="zh-CN" altLang="en-US" sz="700" dirty="0"/>
                </a:p>
              </p:txBody>
            </p:sp>
          </p:grpSp>
          <p:grpSp>
            <p:nvGrpSpPr>
              <p:cNvPr id="39" name="组合 38"/>
              <p:cNvGrpSpPr/>
              <p:nvPr/>
            </p:nvGrpSpPr>
            <p:grpSpPr>
              <a:xfrm>
                <a:off x="10149443" y="3829004"/>
                <a:ext cx="1108583" cy="639142"/>
                <a:chOff x="10149443" y="3546943"/>
                <a:chExt cx="1108583" cy="639142"/>
              </a:xfrm>
            </p:grpSpPr>
            <p:sp>
              <p:nvSpPr>
                <p:cNvPr id="40" name="圆角矩形 39"/>
                <p:cNvSpPr/>
                <p:nvPr/>
              </p:nvSpPr>
              <p:spPr>
                <a:xfrm>
                  <a:off x="10149443" y="3546943"/>
                  <a:ext cx="1108583" cy="63914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altLang="zh-CN" sz="1400" dirty="0"/>
                    <a:t>Backend</a:t>
                  </a:r>
                  <a:endParaRPr lang="zh-CN" altLang="en-US" sz="1400" dirty="0"/>
                </a:p>
              </p:txBody>
            </p:sp>
            <p:sp>
              <p:nvSpPr>
                <p:cNvPr id="41" name="矩形 40"/>
                <p:cNvSpPr/>
                <p:nvPr/>
              </p:nvSpPr>
              <p:spPr>
                <a:xfrm>
                  <a:off x="10149444" y="3907921"/>
                  <a:ext cx="525780" cy="17809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700" dirty="0"/>
                    <a:t>:9095</a:t>
                  </a:r>
                  <a:endParaRPr lang="zh-CN" altLang="en-US" sz="700" dirty="0"/>
                </a:p>
              </p:txBody>
            </p:sp>
          </p:grpSp>
        </p:grpSp>
        <p:sp>
          <p:nvSpPr>
            <p:cNvPr id="25" name="右箭头 24"/>
            <p:cNvSpPr/>
            <p:nvPr/>
          </p:nvSpPr>
          <p:spPr>
            <a:xfrm>
              <a:off x="9582766" y="3680651"/>
              <a:ext cx="438306" cy="178099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5419287" y="5074584"/>
              <a:ext cx="596853" cy="18554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/>
                <a:t>/</a:t>
              </a:r>
              <a:endParaRPr lang="zh-CN" altLang="en-US" sz="700" dirty="0"/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6711191" y="4598223"/>
              <a:ext cx="2743200" cy="7633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400" dirty="0"/>
                <a:t>HTTP Pipeline</a:t>
              </a:r>
              <a:endParaRPr lang="zh-CN" altLang="en-US" sz="1400" dirty="0"/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8514243" y="5044276"/>
              <a:ext cx="668581" cy="24615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bg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Proxy</a:t>
              </a:r>
              <a:endParaRPr lang="zh-CN" altLang="en-US" sz="1200" dirty="0"/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6904140" y="5044277"/>
              <a:ext cx="522223" cy="24615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bg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…</a:t>
              </a:r>
              <a:endParaRPr lang="zh-CN" altLang="en-US" sz="1200" dirty="0"/>
            </a:p>
          </p:txBody>
        </p:sp>
        <p:sp>
          <p:nvSpPr>
            <p:cNvPr id="30" name="右箭头 29"/>
            <p:cNvSpPr/>
            <p:nvPr/>
          </p:nvSpPr>
          <p:spPr>
            <a:xfrm>
              <a:off x="6144512" y="5092315"/>
              <a:ext cx="438306" cy="178099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右箭头 30"/>
            <p:cNvSpPr/>
            <p:nvPr/>
          </p:nvSpPr>
          <p:spPr>
            <a:xfrm>
              <a:off x="9582766" y="5102313"/>
              <a:ext cx="438306" cy="178099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7727354" y="5044276"/>
              <a:ext cx="522223" cy="24615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bg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…</a:t>
              </a:r>
              <a:endParaRPr lang="zh-CN" altLang="en-US" sz="1200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10115887" y="4466418"/>
              <a:ext cx="1192473" cy="1405876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0157832" y="4561279"/>
              <a:ext cx="1108583" cy="790765"/>
              <a:chOff x="10149443" y="3148455"/>
              <a:chExt cx="1108583" cy="790765"/>
            </a:xfrm>
          </p:grpSpPr>
          <p:sp>
            <p:nvSpPr>
              <p:cNvPr id="36" name="圆角矩形 35"/>
              <p:cNvSpPr/>
              <p:nvPr/>
            </p:nvSpPr>
            <p:spPr>
              <a:xfrm>
                <a:off x="10149443" y="3148455"/>
                <a:ext cx="1108583" cy="36325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zh-CN" sz="1400" dirty="0"/>
                  <a:t>Backend</a:t>
                </a:r>
                <a:endParaRPr lang="zh-CN" altLang="en-US" sz="1400" dirty="0"/>
              </a:p>
            </p:txBody>
          </p:sp>
          <p:sp>
            <p:nvSpPr>
              <p:cNvPr id="37" name="圆角矩形 36"/>
              <p:cNvSpPr/>
              <p:nvPr/>
            </p:nvSpPr>
            <p:spPr>
              <a:xfrm>
                <a:off x="10149443" y="3610758"/>
                <a:ext cx="1108583" cy="32846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zh-CN" sz="1400" dirty="0"/>
                  <a:t>Backend</a:t>
                </a:r>
                <a:endParaRPr lang="zh-CN" altLang="en-US" sz="1400" dirty="0"/>
              </a:p>
            </p:txBody>
          </p:sp>
        </p:grpSp>
        <p:sp>
          <p:nvSpPr>
            <p:cNvPr id="35" name="圆角矩形 34"/>
            <p:cNvSpPr/>
            <p:nvPr/>
          </p:nvSpPr>
          <p:spPr>
            <a:xfrm>
              <a:off x="10157832" y="5437440"/>
              <a:ext cx="1108583" cy="3632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400" dirty="0"/>
                <a:t>Backend</a:t>
              </a:r>
              <a:endParaRPr lang="zh-CN" altLang="en-US" sz="1400" dirty="0"/>
            </a:p>
          </p:txBody>
        </p: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1733C67A-44EC-1844-A319-E511DCE7153B}"/>
              </a:ext>
            </a:extLst>
          </p:cNvPr>
          <p:cNvSpPr txBox="1"/>
          <p:nvPr/>
        </p:nvSpPr>
        <p:spPr>
          <a:xfrm>
            <a:off x="773788" y="209797"/>
            <a:ext cx="2592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HTTP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Pipeline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14080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678049" y="397537"/>
            <a:ext cx="5030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Code Example: HTTP Server</a:t>
            </a:r>
            <a:endParaRPr lang="zh-CN" altLang="en-US" sz="2800" b="1" dirty="0"/>
          </a:p>
        </p:txBody>
      </p:sp>
      <p:sp>
        <p:nvSpPr>
          <p:cNvPr id="23" name="文本框 112"/>
          <p:cNvSpPr txBox="1"/>
          <p:nvPr/>
        </p:nvSpPr>
        <p:spPr>
          <a:xfrm>
            <a:off x="8130540" y="6181929"/>
            <a:ext cx="91884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Response</a:t>
            </a:r>
            <a:endParaRPr kumimoji="1" lang="zh-CN" altLang="en-US" sz="1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4421681" y="1375394"/>
            <a:ext cx="7152871" cy="4531059"/>
            <a:chOff x="1946377" y="1121086"/>
            <a:chExt cx="7152871" cy="4531059"/>
          </a:xfrm>
        </p:grpSpPr>
        <p:sp>
          <p:nvSpPr>
            <p:cNvPr id="5" name="圆角矩形 18"/>
            <p:cNvSpPr/>
            <p:nvPr/>
          </p:nvSpPr>
          <p:spPr>
            <a:xfrm>
              <a:off x="3749040" y="1121086"/>
              <a:ext cx="3360420" cy="451892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400" dirty="0"/>
                <a:t>HTTP Server</a:t>
              </a:r>
              <a:endParaRPr lang="zh-CN" altLang="en-US" sz="1400" dirty="0"/>
            </a:p>
          </p:txBody>
        </p:sp>
        <p:sp>
          <p:nvSpPr>
            <p:cNvPr id="9" name="圆角矩形 19"/>
            <p:cNvSpPr/>
            <p:nvPr/>
          </p:nvSpPr>
          <p:spPr>
            <a:xfrm>
              <a:off x="4040981" y="1673327"/>
              <a:ext cx="1092200" cy="32702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bg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Cache</a:t>
              </a:r>
              <a:endParaRPr lang="zh-CN" altLang="en-US" sz="1200" dirty="0"/>
            </a:p>
          </p:txBody>
        </p:sp>
        <p:cxnSp>
          <p:nvCxnSpPr>
            <p:cNvPr id="12" name="直线箭头连接符 4"/>
            <p:cNvCxnSpPr/>
            <p:nvPr/>
          </p:nvCxnSpPr>
          <p:spPr>
            <a:xfrm flipH="1" flipV="1">
              <a:off x="8085304" y="4387860"/>
              <a:ext cx="10160" cy="696078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圆角矩形 3"/>
            <p:cNvSpPr/>
            <p:nvPr/>
          </p:nvSpPr>
          <p:spPr>
            <a:xfrm>
              <a:off x="1946377" y="1673327"/>
              <a:ext cx="1601266" cy="3270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400"/>
                <a:t>Client</a:t>
              </a:r>
              <a:endParaRPr lang="zh-CN" altLang="en-US" sz="1400" dirty="0"/>
            </a:p>
          </p:txBody>
        </p:sp>
        <p:sp>
          <p:nvSpPr>
            <p:cNvPr id="22" name="文本框 112"/>
            <p:cNvSpPr txBox="1"/>
            <p:nvPr/>
          </p:nvSpPr>
          <p:spPr>
            <a:xfrm>
              <a:off x="2886399" y="2209233"/>
              <a:ext cx="79060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Request</a:t>
              </a:r>
              <a:endParaRPr kumimoji="1"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33" name="圆角矩形 19"/>
            <p:cNvSpPr/>
            <p:nvPr/>
          </p:nvSpPr>
          <p:spPr>
            <a:xfrm>
              <a:off x="5694053" y="1673326"/>
              <a:ext cx="1092200" cy="32702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bg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Mux</a:t>
              </a:r>
              <a:endParaRPr lang="zh-CN" altLang="en-US" sz="1200" dirty="0"/>
            </a:p>
          </p:txBody>
        </p:sp>
        <p:sp>
          <p:nvSpPr>
            <p:cNvPr id="34" name="圆角矩形 3"/>
            <p:cNvSpPr/>
            <p:nvPr/>
          </p:nvSpPr>
          <p:spPr>
            <a:xfrm>
              <a:off x="7329907" y="1673326"/>
              <a:ext cx="1601266" cy="3270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zh-CN" sz="1400" dirty="0"/>
                <a:t>Pipeline</a:t>
              </a:r>
              <a:endParaRPr lang="zh-CN" altLang="en-US" sz="1400" dirty="0"/>
            </a:p>
          </p:txBody>
        </p:sp>
        <p:cxnSp>
          <p:nvCxnSpPr>
            <p:cNvPr id="36" name="直接连接符 35"/>
            <p:cNvCxnSpPr>
              <a:stCxn id="19" idx="2"/>
            </p:cNvCxnSpPr>
            <p:nvPr/>
          </p:nvCxnSpPr>
          <p:spPr>
            <a:xfrm flipH="1">
              <a:off x="2735580" y="2000352"/>
              <a:ext cx="11430" cy="3516817"/>
            </a:xfrm>
            <a:prstGeom prst="line">
              <a:avLst/>
            </a:prstGeom>
            <a:ln w="2222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/>
            <p:cNvCxnSpPr>
              <a:stCxn id="9" idx="2"/>
            </p:cNvCxnSpPr>
            <p:nvPr/>
          </p:nvCxnSpPr>
          <p:spPr>
            <a:xfrm flipH="1">
              <a:off x="4574559" y="2000352"/>
              <a:ext cx="12522" cy="3639659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 flipH="1">
              <a:off x="6246865" y="2012486"/>
              <a:ext cx="12522" cy="3639659"/>
            </a:xfrm>
            <a:prstGeom prst="line">
              <a:avLst/>
            </a:prstGeom>
            <a:ln w="2222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H="1">
              <a:off x="8125639" y="2000351"/>
              <a:ext cx="12522" cy="3639659"/>
            </a:xfrm>
            <a:prstGeom prst="line">
              <a:avLst/>
            </a:prstGeom>
            <a:ln w="2222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/>
            <p:cNvCxnSpPr/>
            <p:nvPr/>
          </p:nvCxnSpPr>
          <p:spPr>
            <a:xfrm>
              <a:off x="2747010" y="2444097"/>
              <a:ext cx="1840071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 flipH="1">
              <a:off x="2747010" y="2982483"/>
              <a:ext cx="1827549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112"/>
            <p:cNvSpPr txBox="1"/>
            <p:nvPr/>
          </p:nvSpPr>
          <p:spPr>
            <a:xfrm>
              <a:off x="2884973" y="2737655"/>
              <a:ext cx="89319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Cache Hit</a:t>
              </a:r>
              <a:endParaRPr kumimoji="1"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47" name="直接箭头连接符 46"/>
            <p:cNvCxnSpPr/>
            <p:nvPr/>
          </p:nvCxnSpPr>
          <p:spPr>
            <a:xfrm>
              <a:off x="4574559" y="3367047"/>
              <a:ext cx="1684828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/>
            <p:cNvCxnSpPr/>
            <p:nvPr/>
          </p:nvCxnSpPr>
          <p:spPr>
            <a:xfrm flipH="1">
              <a:off x="2747010" y="3982347"/>
              <a:ext cx="3493143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112"/>
            <p:cNvSpPr txBox="1"/>
            <p:nvPr/>
          </p:nvSpPr>
          <p:spPr>
            <a:xfrm>
              <a:off x="2869087" y="3702452"/>
              <a:ext cx="95731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Not Found</a:t>
              </a:r>
              <a:endParaRPr kumimoji="1"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52" name="直接箭头连接符 51"/>
            <p:cNvCxnSpPr/>
            <p:nvPr/>
          </p:nvCxnSpPr>
          <p:spPr>
            <a:xfrm>
              <a:off x="6259387" y="4469662"/>
              <a:ext cx="1878774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 flipH="1">
              <a:off x="2735580" y="5153115"/>
              <a:ext cx="5402581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文本框 54"/>
            <p:cNvSpPr txBox="1"/>
            <p:nvPr/>
          </p:nvSpPr>
          <p:spPr>
            <a:xfrm>
              <a:off x="4094148" y="2611247"/>
              <a:ext cx="973343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>
                  <a:solidFill>
                    <a:schemeClr val="bg1"/>
                  </a:solidFill>
                </a:rPr>
                <a:t>Cache Match</a:t>
              </a:r>
              <a:endParaRPr lang="zh-CN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56" name="文本框 112"/>
            <p:cNvSpPr txBox="1"/>
            <p:nvPr/>
          </p:nvSpPr>
          <p:spPr>
            <a:xfrm>
              <a:off x="7270085" y="5143222"/>
              <a:ext cx="91884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Response</a:t>
              </a:r>
              <a:endParaRPr kumimoji="1"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5919712" y="3573859"/>
              <a:ext cx="84670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00" b="1" dirty="0">
                  <a:solidFill>
                    <a:schemeClr val="bg1"/>
                  </a:solidFill>
                </a:rPr>
                <a:t>Mux Match</a:t>
              </a:r>
              <a:endParaRPr lang="zh-CN" altLang="en-US" sz="1000" b="1" dirty="0">
                <a:solidFill>
                  <a:schemeClr val="bg1"/>
                </a:solidFill>
              </a:endParaRPr>
            </a:p>
          </p:txBody>
        </p:sp>
        <p:sp>
          <p:nvSpPr>
            <p:cNvPr id="58" name="文本框 112"/>
            <p:cNvSpPr txBox="1"/>
            <p:nvPr/>
          </p:nvSpPr>
          <p:spPr>
            <a:xfrm>
              <a:off x="7436613" y="4675184"/>
              <a:ext cx="166263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Request Processing</a:t>
              </a:r>
              <a:endParaRPr kumimoji="1"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60" name="文本框 59"/>
          <p:cNvSpPr txBox="1"/>
          <p:nvPr/>
        </p:nvSpPr>
        <p:spPr>
          <a:xfrm>
            <a:off x="747952" y="4704602"/>
            <a:ext cx="249940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Mux Match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IP Black List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Match Host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Match Path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Match Method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Match Headers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475" y="1146052"/>
            <a:ext cx="2953162" cy="3439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5255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组合 79"/>
          <p:cNvGrpSpPr/>
          <p:nvPr/>
        </p:nvGrpSpPr>
        <p:grpSpPr>
          <a:xfrm>
            <a:off x="4301449" y="1933027"/>
            <a:ext cx="7277772" cy="3401059"/>
            <a:chOff x="1222969" y="2034540"/>
            <a:chExt cx="7277772" cy="3401059"/>
          </a:xfrm>
        </p:grpSpPr>
        <p:grpSp>
          <p:nvGrpSpPr>
            <p:cNvPr id="39" name="组合 38"/>
            <p:cNvGrpSpPr/>
            <p:nvPr/>
          </p:nvGrpSpPr>
          <p:grpSpPr>
            <a:xfrm>
              <a:off x="1222969" y="3226534"/>
              <a:ext cx="2473239" cy="521619"/>
              <a:chOff x="1187066" y="4337506"/>
              <a:chExt cx="2473239" cy="521619"/>
            </a:xfrm>
          </p:grpSpPr>
          <p:sp>
            <p:nvSpPr>
              <p:cNvPr id="2" name="圆角矩形 3"/>
              <p:cNvSpPr/>
              <p:nvPr/>
            </p:nvSpPr>
            <p:spPr>
              <a:xfrm>
                <a:off x="1187066" y="4532100"/>
                <a:ext cx="1278255" cy="32702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zh-CN" sz="1400" dirty="0"/>
                  <a:t>HTTP Server</a:t>
                </a:r>
                <a:endParaRPr lang="zh-CN" altLang="en-US" sz="1400" dirty="0"/>
              </a:p>
            </p:txBody>
          </p:sp>
          <p:sp>
            <p:nvSpPr>
              <p:cNvPr id="6" name="文本框 112"/>
              <p:cNvSpPr txBox="1"/>
              <p:nvPr/>
            </p:nvSpPr>
            <p:spPr>
              <a:xfrm>
                <a:off x="2455045" y="4337506"/>
                <a:ext cx="1148080" cy="2755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2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rPr>
                  <a:t>HTTPContext</a:t>
                </a:r>
                <a:endParaRPr kumimoji="1" lang="zh-CN" altLang="en-US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  <p:sp>
            <p:nvSpPr>
              <p:cNvPr id="7" name="右箭头 24"/>
              <p:cNvSpPr/>
              <p:nvPr/>
            </p:nvSpPr>
            <p:spPr>
              <a:xfrm>
                <a:off x="2509752" y="4613571"/>
                <a:ext cx="1150553" cy="178099"/>
              </a:xfrm>
              <a:prstGeom prst="rightArrow">
                <a:avLst/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" name="圆角矩形 18"/>
            <p:cNvSpPr/>
            <p:nvPr/>
          </p:nvSpPr>
          <p:spPr>
            <a:xfrm>
              <a:off x="3835249" y="2034540"/>
              <a:ext cx="4508134" cy="23779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400" dirty="0"/>
                <a:t>HTTPPipeline</a:t>
              </a:r>
              <a:endParaRPr lang="zh-CN" altLang="en-US" sz="1400" dirty="0"/>
            </a:p>
          </p:txBody>
        </p:sp>
        <p:sp>
          <p:nvSpPr>
            <p:cNvPr id="5" name="圆角矩形 19"/>
            <p:cNvSpPr/>
            <p:nvPr/>
          </p:nvSpPr>
          <p:spPr>
            <a:xfrm>
              <a:off x="7095339" y="3379511"/>
              <a:ext cx="902970" cy="433231"/>
            </a:xfrm>
            <a:prstGeom prst="roundRect">
              <a:avLst>
                <a:gd name="adj" fmla="val 26968"/>
              </a:avLst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bg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Proxy</a:t>
              </a:r>
              <a:endParaRPr lang="zh-CN" altLang="en-US" sz="1200" dirty="0"/>
            </a:p>
          </p:txBody>
        </p:sp>
        <p:cxnSp>
          <p:nvCxnSpPr>
            <p:cNvPr id="8" name="直线箭头连接符 4"/>
            <p:cNvCxnSpPr>
              <a:stCxn id="10" idx="3"/>
              <a:endCxn id="9" idx="1"/>
            </p:cNvCxnSpPr>
            <p:nvPr/>
          </p:nvCxnSpPr>
          <p:spPr>
            <a:xfrm>
              <a:off x="5043654" y="3590472"/>
              <a:ext cx="310515" cy="7057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圆角矩形 19"/>
            <p:cNvSpPr/>
            <p:nvPr/>
          </p:nvSpPr>
          <p:spPr>
            <a:xfrm>
              <a:off x="5354169" y="3390142"/>
              <a:ext cx="862965" cy="414773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bg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Retryer</a:t>
              </a:r>
              <a:endParaRPr lang="zh-CN" altLang="en-US" sz="1200" dirty="0"/>
            </a:p>
          </p:txBody>
        </p:sp>
        <p:sp>
          <p:nvSpPr>
            <p:cNvPr id="10" name="圆角矩形 19"/>
            <p:cNvSpPr/>
            <p:nvPr/>
          </p:nvSpPr>
          <p:spPr>
            <a:xfrm>
              <a:off x="3951454" y="3376028"/>
              <a:ext cx="1092200" cy="428888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bg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Validator</a:t>
              </a:r>
              <a:endParaRPr lang="zh-CN" altLang="en-US" sz="1200" dirty="0"/>
            </a:p>
          </p:txBody>
        </p:sp>
        <p:cxnSp>
          <p:nvCxnSpPr>
            <p:cNvPr id="11" name="直线箭头连接符 4"/>
            <p:cNvCxnSpPr/>
            <p:nvPr/>
          </p:nvCxnSpPr>
          <p:spPr>
            <a:xfrm flipV="1">
              <a:off x="6217134" y="3535167"/>
              <a:ext cx="878205" cy="1402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圆角矩形 19"/>
            <p:cNvSpPr/>
            <p:nvPr/>
          </p:nvSpPr>
          <p:spPr>
            <a:xfrm>
              <a:off x="7085179" y="2431973"/>
              <a:ext cx="902970" cy="251460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bg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END</a:t>
              </a:r>
              <a:endParaRPr lang="zh-CN" altLang="en-US" sz="1200" dirty="0"/>
            </a:p>
          </p:txBody>
        </p:sp>
        <p:cxnSp>
          <p:nvCxnSpPr>
            <p:cNvPr id="13" name="直线箭头连接符 4"/>
            <p:cNvCxnSpPr>
              <a:stCxn id="5" idx="0"/>
              <a:endCxn id="12" idx="2"/>
            </p:cNvCxnSpPr>
            <p:nvPr/>
          </p:nvCxnSpPr>
          <p:spPr>
            <a:xfrm flipH="1" flipV="1">
              <a:off x="7536664" y="2683433"/>
              <a:ext cx="10160" cy="696078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箭头连接符 9"/>
            <p:cNvCxnSpPr>
              <a:stCxn id="9" idx="0"/>
              <a:endCxn id="12" idx="1"/>
            </p:cNvCxnSpPr>
            <p:nvPr/>
          </p:nvCxnSpPr>
          <p:spPr>
            <a:xfrm rot="5400000" flipH="1" flipV="1">
              <a:off x="6019196" y="2324160"/>
              <a:ext cx="832439" cy="1299527"/>
            </a:xfrm>
            <a:prstGeom prst="bentConnector2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 Box 121"/>
            <p:cNvSpPr txBox="1"/>
            <p:nvPr/>
          </p:nvSpPr>
          <p:spPr>
            <a:xfrm>
              <a:off x="4454533" y="2835622"/>
              <a:ext cx="687070" cy="30670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sym typeface="+mn-ea"/>
                </a:rPr>
                <a:t>invalid</a:t>
              </a:r>
            </a:p>
          </p:txBody>
        </p:sp>
        <p:sp>
          <p:nvSpPr>
            <p:cNvPr id="17" name="Text Box 4"/>
            <p:cNvSpPr txBox="1"/>
            <p:nvPr/>
          </p:nvSpPr>
          <p:spPr>
            <a:xfrm>
              <a:off x="6304953" y="3641421"/>
              <a:ext cx="687070" cy="30670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sym typeface="+mn-ea"/>
                </a:rPr>
                <a:t>failed</a:t>
              </a:r>
            </a:p>
          </p:txBody>
        </p:sp>
        <p:sp>
          <p:nvSpPr>
            <p:cNvPr id="18" name="Text Box 5"/>
            <p:cNvSpPr txBox="1"/>
            <p:nvPr/>
          </p:nvSpPr>
          <p:spPr>
            <a:xfrm>
              <a:off x="6262854" y="3258272"/>
              <a:ext cx="873125" cy="30670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sym typeface="+mn-ea"/>
                </a:rPr>
                <a:t>try/retry</a:t>
              </a:r>
            </a:p>
          </p:txBody>
        </p:sp>
        <p:cxnSp>
          <p:nvCxnSpPr>
            <p:cNvPr id="19" name="直线箭头连接符 9"/>
            <p:cNvCxnSpPr>
              <a:stCxn id="10" idx="0"/>
              <a:endCxn id="12" idx="1"/>
            </p:cNvCxnSpPr>
            <p:nvPr/>
          </p:nvCxnSpPr>
          <p:spPr>
            <a:xfrm rot="5400000" flipH="1" flipV="1">
              <a:off x="5382204" y="1673054"/>
              <a:ext cx="818325" cy="2587625"/>
            </a:xfrm>
            <a:prstGeom prst="bentConnector2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 Box 7"/>
            <p:cNvSpPr txBox="1"/>
            <p:nvPr/>
          </p:nvSpPr>
          <p:spPr>
            <a:xfrm>
              <a:off x="5749198" y="2843242"/>
              <a:ext cx="1579761" cy="306705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kumimoji="1" lang="en-US" altLang="zh-CN" sz="1400" dirty="0">
                  <a:solidFill>
                    <a:schemeClr val="bg1"/>
                  </a:solidFill>
                  <a:sym typeface="+mn-ea"/>
                </a:rPr>
                <a:t>exceed retry limit</a:t>
              </a:r>
            </a:p>
          </p:txBody>
        </p:sp>
        <p:sp>
          <p:nvSpPr>
            <p:cNvPr id="40" name="圆角矩形 3"/>
            <p:cNvSpPr/>
            <p:nvPr/>
          </p:nvSpPr>
          <p:spPr>
            <a:xfrm>
              <a:off x="6781267" y="5108574"/>
              <a:ext cx="1601266" cy="32702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400" dirty="0"/>
                <a:t>Backend Service</a:t>
              </a:r>
              <a:endParaRPr lang="zh-CN" altLang="en-US" sz="1400" dirty="0"/>
            </a:p>
          </p:txBody>
        </p:sp>
        <p:cxnSp>
          <p:nvCxnSpPr>
            <p:cNvPr id="43" name="直接箭头连接符 42"/>
            <p:cNvCxnSpPr/>
            <p:nvPr/>
          </p:nvCxnSpPr>
          <p:spPr>
            <a:xfrm flipV="1">
              <a:off x="7635240" y="3859270"/>
              <a:ext cx="0" cy="115469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>
              <a:off x="7466119" y="3859269"/>
              <a:ext cx="0" cy="1154691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文本框 112"/>
            <p:cNvSpPr txBox="1"/>
            <p:nvPr/>
          </p:nvSpPr>
          <p:spPr>
            <a:xfrm>
              <a:off x="6740678" y="4477264"/>
              <a:ext cx="79060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Request</a:t>
              </a:r>
              <a:endParaRPr kumimoji="1"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54" name="文本框 112"/>
            <p:cNvSpPr txBox="1"/>
            <p:nvPr/>
          </p:nvSpPr>
          <p:spPr>
            <a:xfrm>
              <a:off x="7581900" y="4477502"/>
              <a:ext cx="91884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kumimoji="1" lang="en-US" altLang="zh-CN" sz="12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Response</a:t>
              </a:r>
              <a:endParaRPr kumimoji="1" lang="zh-CN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70" name="直线箭头连接符 4"/>
            <p:cNvCxnSpPr/>
            <p:nvPr/>
          </p:nvCxnSpPr>
          <p:spPr>
            <a:xfrm flipH="1">
              <a:off x="6217134" y="3687141"/>
              <a:ext cx="862708" cy="0"/>
            </a:xfrm>
            <a:prstGeom prst="straightConnector1">
              <a:avLst/>
            </a:prstGeom>
            <a:ln w="254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2" name="图片 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22" y="718500"/>
            <a:ext cx="3248478" cy="583011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8" name="文本框 27"/>
          <p:cNvSpPr txBox="1"/>
          <p:nvPr/>
        </p:nvSpPr>
        <p:spPr>
          <a:xfrm>
            <a:off x="503722" y="195280"/>
            <a:ext cx="51956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Code Example: </a:t>
            </a:r>
            <a:r>
              <a:rPr lang="en-US" altLang="zh-CN" sz="2800" b="1" dirty="0" err="1"/>
              <a:t>HTTPPipeline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219178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03363" y="1083663"/>
            <a:ext cx="5172713" cy="499546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2" name="文本框 1"/>
          <p:cNvSpPr txBox="1"/>
          <p:nvPr/>
        </p:nvSpPr>
        <p:spPr>
          <a:xfrm>
            <a:off x="810491" y="394854"/>
            <a:ext cx="15247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Context</a:t>
            </a:r>
            <a:endParaRPr lang="zh-CN" altLang="en-US" sz="2800" b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89511" y="997864"/>
            <a:ext cx="5163169" cy="5167067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6" name="右箭头 5"/>
          <p:cNvSpPr/>
          <p:nvPr/>
        </p:nvSpPr>
        <p:spPr>
          <a:xfrm>
            <a:off x="5991331" y="3390896"/>
            <a:ext cx="373380" cy="381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80D149E-ACD7-D64B-9895-D31F4BA741A9}"/>
              </a:ext>
            </a:extLst>
          </p:cNvPr>
          <p:cNvGrpSpPr/>
          <p:nvPr/>
        </p:nvGrpSpPr>
        <p:grpSpPr>
          <a:xfrm>
            <a:off x="10026595" y="997864"/>
            <a:ext cx="1860605" cy="2230366"/>
            <a:chOff x="10026595" y="997864"/>
            <a:chExt cx="1860605" cy="2230366"/>
          </a:xfrm>
        </p:grpSpPr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E68CD573-379B-A64E-BE9B-9526BB4DF7C5}"/>
                </a:ext>
              </a:extLst>
            </p:cNvPr>
            <p:cNvSpPr/>
            <p:nvPr/>
          </p:nvSpPr>
          <p:spPr>
            <a:xfrm>
              <a:off x="10026595" y="997864"/>
              <a:ext cx="1860605" cy="22303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1F136905-7943-894E-A7B3-6EBC4EB0CD30}"/>
                </a:ext>
              </a:extLst>
            </p:cNvPr>
            <p:cNvGrpSpPr/>
            <p:nvPr/>
          </p:nvGrpSpPr>
          <p:grpSpPr>
            <a:xfrm>
              <a:off x="10098156" y="1083663"/>
              <a:ext cx="1725877" cy="2144094"/>
              <a:chOff x="10098156" y="1083663"/>
              <a:chExt cx="1725877" cy="2144094"/>
            </a:xfrm>
          </p:grpSpPr>
          <p:pic>
            <p:nvPicPr>
              <p:cNvPr id="7" name="图片 6">
                <a:extLst>
                  <a:ext uri="{FF2B5EF4-FFF2-40B4-BE49-F238E27FC236}">
                    <a16:creationId xmlns:a16="http://schemas.microsoft.com/office/drawing/2014/main" id="{7D17D236-A9F6-6B45-81B2-2FC4F4E7A4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85137" y="1083663"/>
                <a:ext cx="1351916" cy="1351916"/>
              </a:xfrm>
              <a:prstGeom prst="rect">
                <a:avLst/>
              </a:prstGeom>
            </p:spPr>
          </p:pic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1E558F5-4344-3E42-83AD-B139FCBA6C91}"/>
                  </a:ext>
                </a:extLst>
              </p:cNvPr>
              <p:cNvSpPr txBox="1"/>
              <p:nvPr/>
            </p:nvSpPr>
            <p:spPr>
              <a:xfrm>
                <a:off x="10237179" y="2350594"/>
                <a:ext cx="1447832" cy="6771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CN" sz="1400" b="1" dirty="0">
                    <a:solidFill>
                      <a:srgbClr val="C00000"/>
                    </a:solidFill>
                  </a:rPr>
                  <a:t>Design</a:t>
                </a:r>
                <a:r>
                  <a:rPr lang="zh-CN" altLang="en-US" sz="1400" b="1" dirty="0">
                    <a:solidFill>
                      <a:srgbClr val="C00000"/>
                    </a:solidFill>
                  </a:rPr>
                  <a:t> </a:t>
                </a:r>
                <a:r>
                  <a:rPr lang="en-US" altLang="zh-CN" sz="1400" b="1" dirty="0">
                    <a:solidFill>
                      <a:srgbClr val="C00000"/>
                    </a:solidFill>
                  </a:rPr>
                  <a:t>Pattern</a:t>
                </a:r>
              </a:p>
              <a:p>
                <a:pPr algn="ctr"/>
                <a:r>
                  <a:rPr lang="en-US" altLang="zh-CN" sz="1200" dirty="0">
                    <a:solidFill>
                      <a:srgbClr val="C00000"/>
                    </a:solidFill>
                  </a:rPr>
                  <a:t>Embedding</a:t>
                </a:r>
              </a:p>
              <a:p>
                <a:pPr algn="ctr"/>
                <a:r>
                  <a:rPr lang="en-US" altLang="zh-CN" sz="1200" dirty="0">
                    <a:solidFill>
                      <a:srgbClr val="C00000"/>
                    </a:solidFill>
                  </a:rPr>
                  <a:t> (Delegation)</a:t>
                </a:r>
                <a:endParaRPr kumimoji="1" lang="en-US" altLang="zh-CN" sz="12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A08B34B5-2687-2D47-ADE3-5540FEBB9373}"/>
                  </a:ext>
                </a:extLst>
              </p:cNvPr>
              <p:cNvSpPr txBox="1"/>
              <p:nvPr/>
            </p:nvSpPr>
            <p:spPr>
              <a:xfrm>
                <a:off x="10098156" y="3027702"/>
                <a:ext cx="1725877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7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</a:rPr>
                  <a:t>https://coolshell.cn/articles/21214.html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980574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-19433" y="1773"/>
            <a:ext cx="4383881" cy="6858000"/>
            <a:chOff x="0" y="0"/>
            <a:chExt cx="4383881" cy="6858000"/>
          </a:xfrm>
          <a:solidFill>
            <a:srgbClr val="04396B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矩形 2"/>
            <p:cNvSpPr/>
            <p:nvPr/>
          </p:nvSpPr>
          <p:spPr>
            <a:xfrm>
              <a:off x="0" y="0"/>
              <a:ext cx="415108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等腰三角形 5"/>
            <p:cNvSpPr/>
            <p:nvPr/>
          </p:nvSpPr>
          <p:spPr>
            <a:xfrm rot="5400000">
              <a:off x="4048519" y="3296534"/>
              <a:ext cx="360204" cy="310520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24210" y="2052664"/>
            <a:ext cx="2463800" cy="2786698"/>
            <a:chOff x="876300" y="1773092"/>
            <a:chExt cx="2463800" cy="2786698"/>
          </a:xfrm>
        </p:grpSpPr>
        <p:grpSp>
          <p:nvGrpSpPr>
            <p:cNvPr id="6" name="组合 5"/>
            <p:cNvGrpSpPr/>
            <p:nvPr/>
          </p:nvGrpSpPr>
          <p:grpSpPr>
            <a:xfrm>
              <a:off x="876300" y="3451794"/>
              <a:ext cx="2463800" cy="1107996"/>
              <a:chOff x="876300" y="3451794"/>
              <a:chExt cx="2463800" cy="1107996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1400314" y="3451794"/>
                <a:ext cx="1415772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48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目录</a:t>
                </a:r>
              </a:p>
            </p:txBody>
          </p:sp>
          <p:grpSp>
            <p:nvGrpSpPr>
              <p:cNvPr id="15" name="组合 14"/>
              <p:cNvGrpSpPr/>
              <p:nvPr/>
            </p:nvGrpSpPr>
            <p:grpSpPr>
              <a:xfrm>
                <a:off x="876300" y="4190458"/>
                <a:ext cx="2463800" cy="369332"/>
                <a:chOff x="876300" y="4190458"/>
                <a:chExt cx="2463800" cy="369332"/>
              </a:xfrm>
            </p:grpSpPr>
            <p:sp>
              <p:nvSpPr>
                <p:cNvPr id="16" name="文本框 15"/>
                <p:cNvSpPr txBox="1"/>
                <p:nvPr/>
              </p:nvSpPr>
              <p:spPr>
                <a:xfrm>
                  <a:off x="1510921" y="4190458"/>
                  <a:ext cx="11945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>
                      <a:solidFill>
                        <a:schemeClr val="bg1"/>
                      </a:solidFill>
                    </a:rPr>
                    <a:t>CONTENT</a:t>
                  </a:r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cxnSp>
              <p:nvCxnSpPr>
                <p:cNvPr id="17" name="直接连接符 9"/>
                <p:cNvCxnSpPr/>
                <p:nvPr/>
              </p:nvCxnSpPr>
              <p:spPr>
                <a:xfrm>
                  <a:off x="876300" y="4375124"/>
                  <a:ext cx="6096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直接连接符 10"/>
                <p:cNvCxnSpPr/>
                <p:nvPr/>
              </p:nvCxnSpPr>
              <p:spPr>
                <a:xfrm flipH="1">
                  <a:off x="2730500" y="4375124"/>
                  <a:ext cx="609600" cy="0"/>
                </a:xfrm>
                <a:prstGeom prst="line">
                  <a:avLst/>
                </a:prstGeom>
                <a:ln>
                  <a:solidFill>
                    <a:schemeClr val="bg1"/>
                  </a:solidFill>
                  <a:tailEnd type="oval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7" name="组合 6"/>
            <p:cNvGrpSpPr/>
            <p:nvPr/>
          </p:nvGrpSpPr>
          <p:grpSpPr>
            <a:xfrm>
              <a:off x="1358900" y="1773092"/>
              <a:ext cx="1498600" cy="1498600"/>
              <a:chOff x="1326243" y="1773092"/>
              <a:chExt cx="1498600" cy="1498600"/>
            </a:xfrm>
          </p:grpSpPr>
          <p:sp>
            <p:nvSpPr>
              <p:cNvPr id="8" name="椭圆 7"/>
              <p:cNvSpPr/>
              <p:nvPr/>
            </p:nvSpPr>
            <p:spPr>
              <a:xfrm>
                <a:off x="1326243" y="1773092"/>
                <a:ext cx="1498600" cy="1498600"/>
              </a:xfrm>
              <a:prstGeom prst="ellipse">
                <a:avLst/>
              </a:prstGeom>
              <a:noFill/>
              <a:ln w="793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9" name="Group 4"/>
              <p:cNvGrpSpPr>
                <a:grpSpLocks noChangeAspect="1"/>
              </p:cNvGrpSpPr>
              <p:nvPr/>
            </p:nvGrpSpPr>
            <p:grpSpPr bwMode="auto">
              <a:xfrm flipH="1">
                <a:off x="1703280" y="2110031"/>
                <a:ext cx="744526" cy="866774"/>
                <a:chOff x="1985" y="2"/>
                <a:chExt cx="3709" cy="4318"/>
              </a:xfrm>
              <a:solidFill>
                <a:schemeClr val="bg1"/>
              </a:solidFill>
            </p:grpSpPr>
            <p:sp>
              <p:nvSpPr>
                <p:cNvPr id="10" name="Freeform 5"/>
                <p:cNvSpPr>
                  <a:spLocks noEditPoints="1"/>
                </p:cNvSpPr>
                <p:nvPr/>
              </p:nvSpPr>
              <p:spPr bwMode="auto">
                <a:xfrm>
                  <a:off x="2757" y="1082"/>
                  <a:ext cx="2164" cy="2158"/>
                </a:xfrm>
                <a:custGeom>
                  <a:avLst/>
                  <a:gdLst>
                    <a:gd name="T0" fmla="*/ 927 w 2164"/>
                    <a:gd name="T1" fmla="*/ 924 h 2158"/>
                    <a:gd name="T2" fmla="*/ 2164 w 2164"/>
                    <a:gd name="T3" fmla="*/ 924 h 2158"/>
                    <a:gd name="T4" fmla="*/ 2164 w 2164"/>
                    <a:gd name="T5" fmla="*/ 1233 h 2158"/>
                    <a:gd name="T6" fmla="*/ 927 w 2164"/>
                    <a:gd name="T7" fmla="*/ 1233 h 2158"/>
                    <a:gd name="T8" fmla="*/ 927 w 2164"/>
                    <a:gd name="T9" fmla="*/ 924 h 2158"/>
                    <a:gd name="T10" fmla="*/ 0 w 2164"/>
                    <a:gd name="T11" fmla="*/ 924 h 2158"/>
                    <a:gd name="T12" fmla="*/ 619 w 2164"/>
                    <a:gd name="T13" fmla="*/ 924 h 2158"/>
                    <a:gd name="T14" fmla="*/ 619 w 2164"/>
                    <a:gd name="T15" fmla="*/ 1233 h 2158"/>
                    <a:gd name="T16" fmla="*/ 0 w 2164"/>
                    <a:gd name="T17" fmla="*/ 1233 h 2158"/>
                    <a:gd name="T18" fmla="*/ 0 w 2164"/>
                    <a:gd name="T19" fmla="*/ 924 h 2158"/>
                    <a:gd name="T20" fmla="*/ 927 w 2164"/>
                    <a:gd name="T21" fmla="*/ 0 h 2158"/>
                    <a:gd name="T22" fmla="*/ 2164 w 2164"/>
                    <a:gd name="T23" fmla="*/ 0 h 2158"/>
                    <a:gd name="T24" fmla="*/ 2164 w 2164"/>
                    <a:gd name="T25" fmla="*/ 308 h 2158"/>
                    <a:gd name="T26" fmla="*/ 927 w 2164"/>
                    <a:gd name="T27" fmla="*/ 308 h 2158"/>
                    <a:gd name="T28" fmla="*/ 927 w 2164"/>
                    <a:gd name="T29" fmla="*/ 0 h 2158"/>
                    <a:gd name="T30" fmla="*/ 0 w 2164"/>
                    <a:gd name="T31" fmla="*/ 0 h 2158"/>
                    <a:gd name="T32" fmla="*/ 619 w 2164"/>
                    <a:gd name="T33" fmla="*/ 0 h 2158"/>
                    <a:gd name="T34" fmla="*/ 619 w 2164"/>
                    <a:gd name="T35" fmla="*/ 308 h 2158"/>
                    <a:gd name="T36" fmla="*/ 0 w 2164"/>
                    <a:gd name="T37" fmla="*/ 308 h 2158"/>
                    <a:gd name="T38" fmla="*/ 0 w 2164"/>
                    <a:gd name="T39" fmla="*/ 0 h 2158"/>
                    <a:gd name="T40" fmla="*/ 927 w 2164"/>
                    <a:gd name="T41" fmla="*/ 1851 h 2158"/>
                    <a:gd name="T42" fmla="*/ 2164 w 2164"/>
                    <a:gd name="T43" fmla="*/ 1851 h 2158"/>
                    <a:gd name="T44" fmla="*/ 2164 w 2164"/>
                    <a:gd name="T45" fmla="*/ 2158 h 2158"/>
                    <a:gd name="T46" fmla="*/ 927 w 2164"/>
                    <a:gd name="T47" fmla="*/ 2158 h 2158"/>
                    <a:gd name="T48" fmla="*/ 927 w 2164"/>
                    <a:gd name="T49" fmla="*/ 1851 h 2158"/>
                    <a:gd name="T50" fmla="*/ 0 w 2164"/>
                    <a:gd name="T51" fmla="*/ 1851 h 2158"/>
                    <a:gd name="T52" fmla="*/ 619 w 2164"/>
                    <a:gd name="T53" fmla="*/ 1851 h 2158"/>
                    <a:gd name="T54" fmla="*/ 619 w 2164"/>
                    <a:gd name="T55" fmla="*/ 2158 h 2158"/>
                    <a:gd name="T56" fmla="*/ 0 w 2164"/>
                    <a:gd name="T57" fmla="*/ 2158 h 2158"/>
                    <a:gd name="T58" fmla="*/ 0 w 2164"/>
                    <a:gd name="T59" fmla="*/ 1851 h 2158"/>
                    <a:gd name="T60" fmla="*/ 0 w 2164"/>
                    <a:gd name="T61" fmla="*/ 1851 h 2158"/>
                    <a:gd name="T62" fmla="*/ 0 w 2164"/>
                    <a:gd name="T63" fmla="*/ 1851 h 21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2164" h="2158">
                      <a:moveTo>
                        <a:pt x="927" y="924"/>
                      </a:moveTo>
                      <a:lnTo>
                        <a:pt x="2164" y="924"/>
                      </a:lnTo>
                      <a:lnTo>
                        <a:pt x="2164" y="1233"/>
                      </a:lnTo>
                      <a:lnTo>
                        <a:pt x="927" y="1233"/>
                      </a:lnTo>
                      <a:lnTo>
                        <a:pt x="927" y="924"/>
                      </a:lnTo>
                      <a:close/>
                      <a:moveTo>
                        <a:pt x="0" y="924"/>
                      </a:moveTo>
                      <a:lnTo>
                        <a:pt x="619" y="924"/>
                      </a:lnTo>
                      <a:lnTo>
                        <a:pt x="619" y="1233"/>
                      </a:lnTo>
                      <a:lnTo>
                        <a:pt x="0" y="1233"/>
                      </a:lnTo>
                      <a:lnTo>
                        <a:pt x="0" y="924"/>
                      </a:lnTo>
                      <a:close/>
                      <a:moveTo>
                        <a:pt x="927" y="0"/>
                      </a:moveTo>
                      <a:lnTo>
                        <a:pt x="2164" y="0"/>
                      </a:lnTo>
                      <a:lnTo>
                        <a:pt x="2164" y="308"/>
                      </a:lnTo>
                      <a:lnTo>
                        <a:pt x="927" y="308"/>
                      </a:lnTo>
                      <a:lnTo>
                        <a:pt x="927" y="0"/>
                      </a:lnTo>
                      <a:close/>
                      <a:moveTo>
                        <a:pt x="0" y="0"/>
                      </a:moveTo>
                      <a:lnTo>
                        <a:pt x="619" y="0"/>
                      </a:lnTo>
                      <a:lnTo>
                        <a:pt x="619" y="308"/>
                      </a:lnTo>
                      <a:lnTo>
                        <a:pt x="0" y="308"/>
                      </a:lnTo>
                      <a:lnTo>
                        <a:pt x="0" y="0"/>
                      </a:lnTo>
                      <a:close/>
                      <a:moveTo>
                        <a:pt x="927" y="1851"/>
                      </a:moveTo>
                      <a:lnTo>
                        <a:pt x="2164" y="1851"/>
                      </a:lnTo>
                      <a:lnTo>
                        <a:pt x="2164" y="2158"/>
                      </a:lnTo>
                      <a:lnTo>
                        <a:pt x="927" y="2158"/>
                      </a:lnTo>
                      <a:lnTo>
                        <a:pt x="927" y="1851"/>
                      </a:lnTo>
                      <a:close/>
                      <a:moveTo>
                        <a:pt x="0" y="1851"/>
                      </a:moveTo>
                      <a:lnTo>
                        <a:pt x="619" y="1851"/>
                      </a:lnTo>
                      <a:lnTo>
                        <a:pt x="619" y="2158"/>
                      </a:lnTo>
                      <a:lnTo>
                        <a:pt x="0" y="2158"/>
                      </a:lnTo>
                      <a:lnTo>
                        <a:pt x="0" y="1851"/>
                      </a:lnTo>
                      <a:close/>
                      <a:moveTo>
                        <a:pt x="0" y="1851"/>
                      </a:moveTo>
                      <a:lnTo>
                        <a:pt x="0" y="185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1" name="Freeform 6"/>
                <p:cNvSpPr>
                  <a:spLocks noEditPoints="1"/>
                </p:cNvSpPr>
                <p:nvPr/>
              </p:nvSpPr>
              <p:spPr bwMode="auto">
                <a:xfrm>
                  <a:off x="2757" y="1082"/>
                  <a:ext cx="2164" cy="2158"/>
                </a:xfrm>
                <a:custGeom>
                  <a:avLst/>
                  <a:gdLst>
                    <a:gd name="T0" fmla="*/ 927 w 2164"/>
                    <a:gd name="T1" fmla="*/ 924 h 2158"/>
                    <a:gd name="T2" fmla="*/ 2164 w 2164"/>
                    <a:gd name="T3" fmla="*/ 924 h 2158"/>
                    <a:gd name="T4" fmla="*/ 2164 w 2164"/>
                    <a:gd name="T5" fmla="*/ 1233 h 2158"/>
                    <a:gd name="T6" fmla="*/ 927 w 2164"/>
                    <a:gd name="T7" fmla="*/ 1233 h 2158"/>
                    <a:gd name="T8" fmla="*/ 927 w 2164"/>
                    <a:gd name="T9" fmla="*/ 924 h 2158"/>
                    <a:gd name="T10" fmla="*/ 0 w 2164"/>
                    <a:gd name="T11" fmla="*/ 924 h 2158"/>
                    <a:gd name="T12" fmla="*/ 619 w 2164"/>
                    <a:gd name="T13" fmla="*/ 924 h 2158"/>
                    <a:gd name="T14" fmla="*/ 619 w 2164"/>
                    <a:gd name="T15" fmla="*/ 1233 h 2158"/>
                    <a:gd name="T16" fmla="*/ 0 w 2164"/>
                    <a:gd name="T17" fmla="*/ 1233 h 2158"/>
                    <a:gd name="T18" fmla="*/ 0 w 2164"/>
                    <a:gd name="T19" fmla="*/ 924 h 2158"/>
                    <a:gd name="T20" fmla="*/ 927 w 2164"/>
                    <a:gd name="T21" fmla="*/ 0 h 2158"/>
                    <a:gd name="T22" fmla="*/ 2164 w 2164"/>
                    <a:gd name="T23" fmla="*/ 0 h 2158"/>
                    <a:gd name="T24" fmla="*/ 2164 w 2164"/>
                    <a:gd name="T25" fmla="*/ 308 h 2158"/>
                    <a:gd name="T26" fmla="*/ 927 w 2164"/>
                    <a:gd name="T27" fmla="*/ 308 h 2158"/>
                    <a:gd name="T28" fmla="*/ 927 w 2164"/>
                    <a:gd name="T29" fmla="*/ 0 h 2158"/>
                    <a:gd name="T30" fmla="*/ 0 w 2164"/>
                    <a:gd name="T31" fmla="*/ 0 h 2158"/>
                    <a:gd name="T32" fmla="*/ 619 w 2164"/>
                    <a:gd name="T33" fmla="*/ 0 h 2158"/>
                    <a:gd name="T34" fmla="*/ 619 w 2164"/>
                    <a:gd name="T35" fmla="*/ 308 h 2158"/>
                    <a:gd name="T36" fmla="*/ 0 w 2164"/>
                    <a:gd name="T37" fmla="*/ 308 h 2158"/>
                    <a:gd name="T38" fmla="*/ 0 w 2164"/>
                    <a:gd name="T39" fmla="*/ 0 h 2158"/>
                    <a:gd name="T40" fmla="*/ 927 w 2164"/>
                    <a:gd name="T41" fmla="*/ 1851 h 2158"/>
                    <a:gd name="T42" fmla="*/ 2164 w 2164"/>
                    <a:gd name="T43" fmla="*/ 1851 h 2158"/>
                    <a:gd name="T44" fmla="*/ 2164 w 2164"/>
                    <a:gd name="T45" fmla="*/ 2158 h 2158"/>
                    <a:gd name="T46" fmla="*/ 927 w 2164"/>
                    <a:gd name="T47" fmla="*/ 2158 h 2158"/>
                    <a:gd name="T48" fmla="*/ 927 w 2164"/>
                    <a:gd name="T49" fmla="*/ 1851 h 2158"/>
                    <a:gd name="T50" fmla="*/ 0 w 2164"/>
                    <a:gd name="T51" fmla="*/ 1851 h 2158"/>
                    <a:gd name="T52" fmla="*/ 619 w 2164"/>
                    <a:gd name="T53" fmla="*/ 1851 h 2158"/>
                    <a:gd name="T54" fmla="*/ 619 w 2164"/>
                    <a:gd name="T55" fmla="*/ 2158 h 2158"/>
                    <a:gd name="T56" fmla="*/ 0 w 2164"/>
                    <a:gd name="T57" fmla="*/ 2158 h 2158"/>
                    <a:gd name="T58" fmla="*/ 0 w 2164"/>
                    <a:gd name="T59" fmla="*/ 1851 h 2158"/>
                    <a:gd name="T60" fmla="*/ 0 w 2164"/>
                    <a:gd name="T61" fmla="*/ 1851 h 2158"/>
                    <a:gd name="T62" fmla="*/ 0 w 2164"/>
                    <a:gd name="T63" fmla="*/ 1851 h 215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2164" h="2158">
                      <a:moveTo>
                        <a:pt x="927" y="924"/>
                      </a:moveTo>
                      <a:lnTo>
                        <a:pt x="2164" y="924"/>
                      </a:lnTo>
                      <a:lnTo>
                        <a:pt x="2164" y="1233"/>
                      </a:lnTo>
                      <a:lnTo>
                        <a:pt x="927" y="1233"/>
                      </a:lnTo>
                      <a:lnTo>
                        <a:pt x="927" y="924"/>
                      </a:lnTo>
                      <a:moveTo>
                        <a:pt x="0" y="924"/>
                      </a:moveTo>
                      <a:lnTo>
                        <a:pt x="619" y="924"/>
                      </a:lnTo>
                      <a:lnTo>
                        <a:pt x="619" y="1233"/>
                      </a:lnTo>
                      <a:lnTo>
                        <a:pt x="0" y="1233"/>
                      </a:lnTo>
                      <a:lnTo>
                        <a:pt x="0" y="924"/>
                      </a:lnTo>
                      <a:moveTo>
                        <a:pt x="927" y="0"/>
                      </a:moveTo>
                      <a:lnTo>
                        <a:pt x="2164" y="0"/>
                      </a:lnTo>
                      <a:lnTo>
                        <a:pt x="2164" y="308"/>
                      </a:lnTo>
                      <a:lnTo>
                        <a:pt x="927" y="308"/>
                      </a:lnTo>
                      <a:lnTo>
                        <a:pt x="927" y="0"/>
                      </a:lnTo>
                      <a:moveTo>
                        <a:pt x="0" y="0"/>
                      </a:moveTo>
                      <a:lnTo>
                        <a:pt x="619" y="0"/>
                      </a:lnTo>
                      <a:lnTo>
                        <a:pt x="619" y="308"/>
                      </a:lnTo>
                      <a:lnTo>
                        <a:pt x="0" y="308"/>
                      </a:lnTo>
                      <a:lnTo>
                        <a:pt x="0" y="0"/>
                      </a:lnTo>
                      <a:moveTo>
                        <a:pt x="927" y="1851"/>
                      </a:moveTo>
                      <a:lnTo>
                        <a:pt x="2164" y="1851"/>
                      </a:lnTo>
                      <a:lnTo>
                        <a:pt x="2164" y="2158"/>
                      </a:lnTo>
                      <a:lnTo>
                        <a:pt x="927" y="2158"/>
                      </a:lnTo>
                      <a:lnTo>
                        <a:pt x="927" y="1851"/>
                      </a:lnTo>
                      <a:moveTo>
                        <a:pt x="0" y="1851"/>
                      </a:moveTo>
                      <a:lnTo>
                        <a:pt x="619" y="1851"/>
                      </a:lnTo>
                      <a:lnTo>
                        <a:pt x="619" y="2158"/>
                      </a:lnTo>
                      <a:lnTo>
                        <a:pt x="0" y="2158"/>
                      </a:lnTo>
                      <a:lnTo>
                        <a:pt x="0" y="1851"/>
                      </a:lnTo>
                      <a:moveTo>
                        <a:pt x="0" y="1851"/>
                      </a:moveTo>
                      <a:lnTo>
                        <a:pt x="0" y="1851"/>
                      </a:ln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2" name="Freeform 7"/>
                <p:cNvSpPr>
                  <a:spLocks noEditPoints="1"/>
                </p:cNvSpPr>
                <p:nvPr/>
              </p:nvSpPr>
              <p:spPr bwMode="auto">
                <a:xfrm>
                  <a:off x="1985" y="2"/>
                  <a:ext cx="3709" cy="4318"/>
                </a:xfrm>
                <a:custGeom>
                  <a:avLst/>
                  <a:gdLst>
                    <a:gd name="T0" fmla="*/ 2781 w 3709"/>
                    <a:gd name="T1" fmla="*/ 0 h 4318"/>
                    <a:gd name="T2" fmla="*/ 0 w 3709"/>
                    <a:gd name="T3" fmla="*/ 0 h 4318"/>
                    <a:gd name="T4" fmla="*/ 0 w 3709"/>
                    <a:gd name="T5" fmla="*/ 4318 h 4318"/>
                    <a:gd name="T6" fmla="*/ 3709 w 3709"/>
                    <a:gd name="T7" fmla="*/ 4318 h 4318"/>
                    <a:gd name="T8" fmla="*/ 3709 w 3709"/>
                    <a:gd name="T9" fmla="*/ 0 h 4318"/>
                    <a:gd name="T10" fmla="*/ 2781 w 3709"/>
                    <a:gd name="T11" fmla="*/ 0 h 4318"/>
                    <a:gd name="T12" fmla="*/ 3400 w 3709"/>
                    <a:gd name="T13" fmla="*/ 4041 h 4318"/>
                    <a:gd name="T14" fmla="*/ 309 w 3709"/>
                    <a:gd name="T15" fmla="*/ 4041 h 4318"/>
                    <a:gd name="T16" fmla="*/ 309 w 3709"/>
                    <a:gd name="T17" fmla="*/ 277 h 4318"/>
                    <a:gd name="T18" fmla="*/ 3400 w 3709"/>
                    <a:gd name="T19" fmla="*/ 277 h 4318"/>
                    <a:gd name="T20" fmla="*/ 3400 w 3709"/>
                    <a:gd name="T21" fmla="*/ 4041 h 4318"/>
                    <a:gd name="T22" fmla="*/ 3400 w 3709"/>
                    <a:gd name="T23" fmla="*/ 4041 h 4318"/>
                    <a:gd name="T24" fmla="*/ 3400 w 3709"/>
                    <a:gd name="T25" fmla="*/ 4041 h 43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09" h="4318">
                      <a:moveTo>
                        <a:pt x="2781" y="0"/>
                      </a:moveTo>
                      <a:lnTo>
                        <a:pt x="0" y="0"/>
                      </a:lnTo>
                      <a:lnTo>
                        <a:pt x="0" y="4318"/>
                      </a:lnTo>
                      <a:lnTo>
                        <a:pt x="3709" y="4318"/>
                      </a:lnTo>
                      <a:lnTo>
                        <a:pt x="3709" y="0"/>
                      </a:lnTo>
                      <a:lnTo>
                        <a:pt x="2781" y="0"/>
                      </a:lnTo>
                      <a:close/>
                      <a:moveTo>
                        <a:pt x="3400" y="4041"/>
                      </a:moveTo>
                      <a:lnTo>
                        <a:pt x="309" y="4041"/>
                      </a:lnTo>
                      <a:lnTo>
                        <a:pt x="309" y="277"/>
                      </a:lnTo>
                      <a:lnTo>
                        <a:pt x="3400" y="277"/>
                      </a:lnTo>
                      <a:lnTo>
                        <a:pt x="3400" y="4041"/>
                      </a:lnTo>
                      <a:close/>
                      <a:moveTo>
                        <a:pt x="3400" y="4041"/>
                      </a:moveTo>
                      <a:lnTo>
                        <a:pt x="3400" y="4041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  <p:sp>
              <p:nvSpPr>
                <p:cNvPr id="13" name="Freeform 8"/>
                <p:cNvSpPr>
                  <a:spLocks noEditPoints="1"/>
                </p:cNvSpPr>
                <p:nvPr/>
              </p:nvSpPr>
              <p:spPr bwMode="auto">
                <a:xfrm>
                  <a:off x="1985" y="2"/>
                  <a:ext cx="3709" cy="4318"/>
                </a:xfrm>
                <a:custGeom>
                  <a:avLst/>
                  <a:gdLst>
                    <a:gd name="T0" fmla="*/ 2781 w 3709"/>
                    <a:gd name="T1" fmla="*/ 0 h 4318"/>
                    <a:gd name="T2" fmla="*/ 0 w 3709"/>
                    <a:gd name="T3" fmla="*/ 0 h 4318"/>
                    <a:gd name="T4" fmla="*/ 0 w 3709"/>
                    <a:gd name="T5" fmla="*/ 4318 h 4318"/>
                    <a:gd name="T6" fmla="*/ 3709 w 3709"/>
                    <a:gd name="T7" fmla="*/ 4318 h 4318"/>
                    <a:gd name="T8" fmla="*/ 3709 w 3709"/>
                    <a:gd name="T9" fmla="*/ 0 h 4318"/>
                    <a:gd name="T10" fmla="*/ 2781 w 3709"/>
                    <a:gd name="T11" fmla="*/ 0 h 4318"/>
                    <a:gd name="T12" fmla="*/ 3400 w 3709"/>
                    <a:gd name="T13" fmla="*/ 4041 h 4318"/>
                    <a:gd name="T14" fmla="*/ 309 w 3709"/>
                    <a:gd name="T15" fmla="*/ 4041 h 4318"/>
                    <a:gd name="T16" fmla="*/ 309 w 3709"/>
                    <a:gd name="T17" fmla="*/ 277 h 4318"/>
                    <a:gd name="T18" fmla="*/ 3400 w 3709"/>
                    <a:gd name="T19" fmla="*/ 277 h 4318"/>
                    <a:gd name="T20" fmla="*/ 3400 w 3709"/>
                    <a:gd name="T21" fmla="*/ 4041 h 4318"/>
                    <a:gd name="T22" fmla="*/ 3400 w 3709"/>
                    <a:gd name="T23" fmla="*/ 4041 h 4318"/>
                    <a:gd name="T24" fmla="*/ 3400 w 3709"/>
                    <a:gd name="T25" fmla="*/ 4041 h 43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3709" h="4318">
                      <a:moveTo>
                        <a:pt x="2781" y="0"/>
                      </a:moveTo>
                      <a:lnTo>
                        <a:pt x="0" y="0"/>
                      </a:lnTo>
                      <a:lnTo>
                        <a:pt x="0" y="4318"/>
                      </a:lnTo>
                      <a:lnTo>
                        <a:pt x="3709" y="4318"/>
                      </a:lnTo>
                      <a:lnTo>
                        <a:pt x="3709" y="0"/>
                      </a:lnTo>
                      <a:lnTo>
                        <a:pt x="2781" y="0"/>
                      </a:lnTo>
                      <a:moveTo>
                        <a:pt x="3400" y="4041"/>
                      </a:moveTo>
                      <a:lnTo>
                        <a:pt x="309" y="4041"/>
                      </a:lnTo>
                      <a:lnTo>
                        <a:pt x="309" y="277"/>
                      </a:lnTo>
                      <a:lnTo>
                        <a:pt x="3400" y="277"/>
                      </a:lnTo>
                      <a:lnTo>
                        <a:pt x="3400" y="4041"/>
                      </a:lnTo>
                      <a:moveTo>
                        <a:pt x="3400" y="4041"/>
                      </a:moveTo>
                      <a:lnTo>
                        <a:pt x="3400" y="4041"/>
                      </a:lnTo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/>
                <a:lstStyle/>
                <a:p>
                  <a:endParaRPr lang="zh-CN" altLang="en-US"/>
                </a:p>
              </p:txBody>
            </p:sp>
          </p:grpSp>
        </p:grpSp>
      </p:grpSp>
      <p:grpSp>
        <p:nvGrpSpPr>
          <p:cNvPr id="64" name="组合 63"/>
          <p:cNvGrpSpPr/>
          <p:nvPr/>
        </p:nvGrpSpPr>
        <p:grpSpPr>
          <a:xfrm>
            <a:off x="4889648" y="2858492"/>
            <a:ext cx="2990302" cy="461665"/>
            <a:chOff x="5948583" y="1319549"/>
            <a:chExt cx="2990302" cy="461665"/>
          </a:xfrm>
        </p:grpSpPr>
        <p:grpSp>
          <p:nvGrpSpPr>
            <p:cNvPr id="46" name="组合 45"/>
            <p:cNvGrpSpPr/>
            <p:nvPr/>
          </p:nvGrpSpPr>
          <p:grpSpPr>
            <a:xfrm>
              <a:off x="5948583" y="1340831"/>
              <a:ext cx="419100" cy="419100"/>
              <a:chOff x="5948583" y="1340831"/>
              <a:chExt cx="419100" cy="419100"/>
            </a:xfrm>
          </p:grpSpPr>
          <p:sp>
            <p:nvSpPr>
              <p:cNvPr id="37" name="椭圆 36"/>
              <p:cNvSpPr/>
              <p:nvPr/>
            </p:nvSpPr>
            <p:spPr>
              <a:xfrm>
                <a:off x="5948583" y="1340831"/>
                <a:ext cx="419100" cy="419100"/>
              </a:xfrm>
              <a:prstGeom prst="ellipse">
                <a:avLst/>
              </a:prstGeom>
              <a:solidFill>
                <a:srgbClr val="0439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8" name="文本框 37"/>
              <p:cNvSpPr txBox="1"/>
              <p:nvPr/>
            </p:nvSpPr>
            <p:spPr>
              <a:xfrm>
                <a:off x="5958370" y="1363116"/>
                <a:ext cx="35779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 2</a:t>
                </a:r>
              </a:p>
            </p:txBody>
          </p:sp>
        </p:grpSp>
        <p:sp>
          <p:nvSpPr>
            <p:cNvPr id="41" name="矩形 40"/>
            <p:cNvSpPr/>
            <p:nvPr/>
          </p:nvSpPr>
          <p:spPr>
            <a:xfrm>
              <a:off x="6391393" y="1319549"/>
              <a:ext cx="254749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/>
                <a:t>Key Components</a:t>
              </a: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4889648" y="1636613"/>
            <a:ext cx="1911482" cy="461665"/>
            <a:chOff x="5948583" y="1319549"/>
            <a:chExt cx="1911482" cy="461665"/>
          </a:xfrm>
        </p:grpSpPr>
        <p:grpSp>
          <p:nvGrpSpPr>
            <p:cNvPr id="43" name="组合 42"/>
            <p:cNvGrpSpPr/>
            <p:nvPr/>
          </p:nvGrpSpPr>
          <p:grpSpPr>
            <a:xfrm>
              <a:off x="5948583" y="1340831"/>
              <a:ext cx="419100" cy="419100"/>
              <a:chOff x="5948583" y="1340831"/>
              <a:chExt cx="419100" cy="419100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5948583" y="1340831"/>
                <a:ext cx="419100" cy="419100"/>
              </a:xfrm>
              <a:prstGeom prst="ellipse">
                <a:avLst/>
              </a:prstGeom>
              <a:solidFill>
                <a:srgbClr val="0439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文本框 47"/>
              <p:cNvSpPr txBox="1"/>
              <p:nvPr/>
            </p:nvSpPr>
            <p:spPr>
              <a:xfrm>
                <a:off x="5958370" y="1363116"/>
                <a:ext cx="35779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 1</a:t>
                </a:r>
              </a:p>
            </p:txBody>
          </p:sp>
        </p:grpSp>
        <p:sp>
          <p:nvSpPr>
            <p:cNvPr id="44" name="矩形 43"/>
            <p:cNvSpPr/>
            <p:nvPr/>
          </p:nvSpPr>
          <p:spPr>
            <a:xfrm>
              <a:off x="6391393" y="1319549"/>
              <a:ext cx="146867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dirty="0"/>
                <a:t>Overview</a:t>
              </a: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4889648" y="4021508"/>
            <a:ext cx="1373635" cy="461665"/>
            <a:chOff x="5948583" y="532842"/>
            <a:chExt cx="1373635" cy="461665"/>
          </a:xfrm>
        </p:grpSpPr>
        <p:grpSp>
          <p:nvGrpSpPr>
            <p:cNvPr id="50" name="组合 49"/>
            <p:cNvGrpSpPr/>
            <p:nvPr/>
          </p:nvGrpSpPr>
          <p:grpSpPr>
            <a:xfrm>
              <a:off x="5948583" y="554124"/>
              <a:ext cx="454794" cy="419100"/>
              <a:chOff x="5948583" y="554124"/>
              <a:chExt cx="454794" cy="419100"/>
            </a:xfrm>
          </p:grpSpPr>
          <p:sp>
            <p:nvSpPr>
              <p:cNvPr id="52" name="椭圆 51"/>
              <p:cNvSpPr/>
              <p:nvPr/>
            </p:nvSpPr>
            <p:spPr>
              <a:xfrm>
                <a:off x="5948583" y="554124"/>
                <a:ext cx="419100" cy="419100"/>
              </a:xfrm>
              <a:prstGeom prst="ellipse">
                <a:avLst/>
              </a:prstGeom>
              <a:solidFill>
                <a:srgbClr val="04396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5962231" y="589249"/>
                <a:ext cx="441146" cy="3371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600" b="1" dirty="0">
                    <a:solidFill>
                      <a:schemeClr val="bg1"/>
                    </a:solidFill>
                    <a:latin typeface="Century Gothic" panose="020B0502020202020204" pitchFamily="34" charset="0"/>
                  </a:rPr>
                  <a:t> 3</a:t>
                </a:r>
              </a:p>
            </p:txBody>
          </p:sp>
        </p:grpSp>
        <p:sp>
          <p:nvSpPr>
            <p:cNvPr id="51" name="矩形 50"/>
            <p:cNvSpPr/>
            <p:nvPr/>
          </p:nvSpPr>
          <p:spPr>
            <a:xfrm>
              <a:off x="6403377" y="532842"/>
              <a:ext cx="91884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en-US" sz="2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Q&amp;A</a:t>
              </a:r>
            </a:p>
          </p:txBody>
        </p:sp>
      </p:grpSp>
      <p:sp>
        <p:nvSpPr>
          <p:cNvPr id="35" name="文本框 34">
            <a:extLst>
              <a:ext uri="{FF2B5EF4-FFF2-40B4-BE49-F238E27FC236}">
                <a16:creationId xmlns:a16="http://schemas.microsoft.com/office/drawing/2014/main" id="{D1CE3C48-CEF3-5240-8438-FF95DF20207A}"/>
              </a:ext>
            </a:extLst>
          </p:cNvPr>
          <p:cNvSpPr txBox="1"/>
          <p:nvPr/>
        </p:nvSpPr>
        <p:spPr>
          <a:xfrm>
            <a:off x="6193328" y="5379258"/>
            <a:ext cx="56605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Video (Chinese 2021-12-19):</a:t>
            </a:r>
          </a:p>
          <a:p>
            <a:pPr marL="285750" indent="-285750">
              <a:buFontTx/>
              <a:buChar char="-"/>
            </a:pPr>
            <a:r>
              <a:rPr kumimoji="1" lang="en-US" altLang="zh-CN" dirty="0">
                <a:hlinkClick r:id="rId2"/>
              </a:rPr>
              <a:t>https://www.youtube.com/watch?v=B2s57QP1C0w</a:t>
            </a:r>
            <a:endParaRPr kumimoji="1" lang="en-US" altLang="zh-CN" dirty="0"/>
          </a:p>
          <a:p>
            <a:pPr marL="285750" indent="-285750">
              <a:buFontTx/>
              <a:buChar char="-"/>
            </a:pPr>
            <a:r>
              <a:rPr kumimoji="1" lang="en-US" altLang="zh-CN" dirty="0">
                <a:hlinkClick r:id="rId3"/>
              </a:rPr>
              <a:t>https://www.bilibili.com/video/BV15g411A72G/</a:t>
            </a:r>
            <a:r>
              <a:rPr kumimoji="1" lang="en-US" altLang="zh-CN" dirty="0"/>
              <a:t> 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10491" y="394854"/>
            <a:ext cx="12634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Filters</a:t>
            </a:r>
            <a:endParaRPr lang="zh-CN" altLang="en-US" sz="2800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49060" y="289428"/>
            <a:ext cx="5649901" cy="6015534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3" name="文本框 2"/>
          <p:cNvSpPr txBox="1"/>
          <p:nvPr/>
        </p:nvSpPr>
        <p:spPr>
          <a:xfrm>
            <a:off x="873211" y="1425146"/>
            <a:ext cx="2319866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APIAggregator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Bridge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CORSAdaptor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Fallback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Mock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Proxy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RateLimiter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RemoteFilter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RequestAdaptor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ResponseAdaptor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Retryer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TimeLimiter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Validator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 err="1"/>
              <a:t>WasmHost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3075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678049" y="397537"/>
            <a:ext cx="43983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Code Example: Validator</a:t>
            </a:r>
            <a:endParaRPr lang="zh-CN" altLang="en-US" sz="28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37902" y="5147740"/>
            <a:ext cx="2476846" cy="1028844"/>
          </a:xfrm>
          <a:prstGeom prst="rect">
            <a:avLst/>
          </a:prstGeom>
          <a:ln w="3175">
            <a:noFill/>
          </a:ln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3834" y="0"/>
            <a:ext cx="5716547" cy="685800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1037902" y="1164364"/>
            <a:ext cx="3419952" cy="2124371"/>
            <a:chOff x="1430637" y="3419503"/>
            <a:chExt cx="3419952" cy="2124371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30637" y="3419503"/>
              <a:ext cx="2972215" cy="1419423"/>
            </a:xfrm>
            <a:prstGeom prst="rect">
              <a:avLst/>
            </a:prstGeom>
            <a:ln w="3175">
              <a:noFill/>
            </a:ln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430637" y="4838926"/>
              <a:ext cx="3419952" cy="704948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7902" y="3808606"/>
            <a:ext cx="4629796" cy="876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8943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308CEC56-D33B-45D5-9DE0-FC051710AA82}"/>
              </a:ext>
            </a:extLst>
          </p:cNvPr>
          <p:cNvGrpSpPr/>
          <p:nvPr/>
        </p:nvGrpSpPr>
        <p:grpSpPr>
          <a:xfrm>
            <a:off x="3465909" y="2257425"/>
            <a:ext cx="5260182" cy="2543177"/>
            <a:chOff x="3721894" y="2257425"/>
            <a:chExt cx="4748213" cy="2543177"/>
          </a:xfrm>
        </p:grpSpPr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CFBA530C-81D2-4961-95D1-56545E4F7C4E}"/>
                </a:ext>
              </a:extLst>
            </p:cNvPr>
            <p:cNvSpPr/>
            <p:nvPr/>
          </p:nvSpPr>
          <p:spPr>
            <a:xfrm>
              <a:off x="3721895" y="2257425"/>
              <a:ext cx="648853" cy="285750"/>
            </a:xfrm>
            <a:custGeom>
              <a:avLst/>
              <a:gdLst>
                <a:gd name="connsiteX0" fmla="*/ 0 w 764381"/>
                <a:gd name="connsiteY0" fmla="*/ 0 h 285750"/>
                <a:gd name="connsiteX1" fmla="*/ 764381 w 764381"/>
                <a:gd name="connsiteY1" fmla="*/ 0 h 285750"/>
                <a:gd name="connsiteX2" fmla="*/ 764381 w 764381"/>
                <a:gd name="connsiteY2" fmla="*/ 285750 h 285750"/>
                <a:gd name="connsiteX3" fmla="*/ 0 w 764381"/>
                <a:gd name="connsiteY3" fmla="*/ 285750 h 285750"/>
                <a:gd name="connsiteX4" fmla="*/ 0 w 764381"/>
                <a:gd name="connsiteY4" fmla="*/ 0 h 285750"/>
                <a:gd name="connsiteX0" fmla="*/ 764381 w 855821"/>
                <a:gd name="connsiteY0" fmla="*/ 285750 h 377190"/>
                <a:gd name="connsiteX1" fmla="*/ 0 w 855821"/>
                <a:gd name="connsiteY1" fmla="*/ 285750 h 377190"/>
                <a:gd name="connsiteX2" fmla="*/ 0 w 855821"/>
                <a:gd name="connsiteY2" fmla="*/ 0 h 377190"/>
                <a:gd name="connsiteX3" fmla="*/ 764381 w 855821"/>
                <a:gd name="connsiteY3" fmla="*/ 0 h 377190"/>
                <a:gd name="connsiteX4" fmla="*/ 855821 w 855821"/>
                <a:gd name="connsiteY4" fmla="*/ 377190 h 377190"/>
                <a:gd name="connsiteX0" fmla="*/ 764381 w 764381"/>
                <a:gd name="connsiteY0" fmla="*/ 285750 h 285750"/>
                <a:gd name="connsiteX1" fmla="*/ 0 w 764381"/>
                <a:gd name="connsiteY1" fmla="*/ 285750 h 285750"/>
                <a:gd name="connsiteX2" fmla="*/ 0 w 764381"/>
                <a:gd name="connsiteY2" fmla="*/ 0 h 285750"/>
                <a:gd name="connsiteX3" fmla="*/ 764381 w 764381"/>
                <a:gd name="connsiteY3" fmla="*/ 0 h 285750"/>
                <a:gd name="connsiteX0" fmla="*/ 0 w 764381"/>
                <a:gd name="connsiteY0" fmla="*/ 285750 h 285750"/>
                <a:gd name="connsiteX1" fmla="*/ 0 w 764381"/>
                <a:gd name="connsiteY1" fmla="*/ 0 h 285750"/>
                <a:gd name="connsiteX2" fmla="*/ 764381 w 764381"/>
                <a:gd name="connsiteY2" fmla="*/ 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4381" h="285750">
                  <a:moveTo>
                    <a:pt x="0" y="285750"/>
                  </a:moveTo>
                  <a:lnTo>
                    <a:pt x="0" y="0"/>
                  </a:lnTo>
                  <a:lnTo>
                    <a:pt x="764381" y="0"/>
                  </a:lnTo>
                </a:path>
              </a:pathLst>
            </a:cu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B1ABF68B-19EB-4E90-A564-2259EFB1A197}"/>
                </a:ext>
              </a:extLst>
            </p:cNvPr>
            <p:cNvSpPr/>
            <p:nvPr/>
          </p:nvSpPr>
          <p:spPr>
            <a:xfrm>
              <a:off x="5963288" y="2257425"/>
              <a:ext cx="2506819" cy="285750"/>
            </a:xfrm>
            <a:custGeom>
              <a:avLst/>
              <a:gdLst>
                <a:gd name="connsiteX0" fmla="*/ 0 w 783431"/>
                <a:gd name="connsiteY0" fmla="*/ 0 h 285750"/>
                <a:gd name="connsiteX1" fmla="*/ 783431 w 783431"/>
                <a:gd name="connsiteY1" fmla="*/ 0 h 285750"/>
                <a:gd name="connsiteX2" fmla="*/ 783431 w 783431"/>
                <a:gd name="connsiteY2" fmla="*/ 285750 h 285750"/>
                <a:gd name="connsiteX3" fmla="*/ 0 w 783431"/>
                <a:gd name="connsiteY3" fmla="*/ 285750 h 285750"/>
                <a:gd name="connsiteX4" fmla="*/ 0 w 783431"/>
                <a:gd name="connsiteY4" fmla="*/ 0 h 285750"/>
                <a:gd name="connsiteX0" fmla="*/ 0 w 783431"/>
                <a:gd name="connsiteY0" fmla="*/ 285750 h 377190"/>
                <a:gd name="connsiteX1" fmla="*/ 0 w 783431"/>
                <a:gd name="connsiteY1" fmla="*/ 0 h 377190"/>
                <a:gd name="connsiteX2" fmla="*/ 783431 w 783431"/>
                <a:gd name="connsiteY2" fmla="*/ 0 h 377190"/>
                <a:gd name="connsiteX3" fmla="*/ 783431 w 783431"/>
                <a:gd name="connsiteY3" fmla="*/ 285750 h 377190"/>
                <a:gd name="connsiteX4" fmla="*/ 91440 w 783431"/>
                <a:gd name="connsiteY4" fmla="*/ 377190 h 377190"/>
                <a:gd name="connsiteX0" fmla="*/ 0 w 783431"/>
                <a:gd name="connsiteY0" fmla="*/ 285750 h 285750"/>
                <a:gd name="connsiteX1" fmla="*/ 0 w 783431"/>
                <a:gd name="connsiteY1" fmla="*/ 0 h 285750"/>
                <a:gd name="connsiteX2" fmla="*/ 783431 w 783431"/>
                <a:gd name="connsiteY2" fmla="*/ 0 h 285750"/>
                <a:gd name="connsiteX3" fmla="*/ 783431 w 783431"/>
                <a:gd name="connsiteY3" fmla="*/ 285750 h 285750"/>
                <a:gd name="connsiteX0" fmla="*/ 0 w 783431"/>
                <a:gd name="connsiteY0" fmla="*/ 0 h 285750"/>
                <a:gd name="connsiteX1" fmla="*/ 783431 w 783431"/>
                <a:gd name="connsiteY1" fmla="*/ 0 h 285750"/>
                <a:gd name="connsiteX2" fmla="*/ 783431 w 783431"/>
                <a:gd name="connsiteY2" fmla="*/ 28575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3431" h="285750">
                  <a:moveTo>
                    <a:pt x="0" y="0"/>
                  </a:moveTo>
                  <a:lnTo>
                    <a:pt x="783431" y="0"/>
                  </a:lnTo>
                  <a:lnTo>
                    <a:pt x="783431" y="285750"/>
                  </a:lnTo>
                </a:path>
              </a:pathLst>
            </a:cu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292057C7-FB74-42D3-A443-A68B5E32B058}"/>
                </a:ext>
              </a:extLst>
            </p:cNvPr>
            <p:cNvSpPr/>
            <p:nvPr/>
          </p:nvSpPr>
          <p:spPr>
            <a:xfrm>
              <a:off x="3721894" y="4486276"/>
              <a:ext cx="4748212" cy="314326"/>
            </a:xfrm>
            <a:custGeom>
              <a:avLst/>
              <a:gdLst>
                <a:gd name="connsiteX0" fmla="*/ 0 w 4748212"/>
                <a:gd name="connsiteY0" fmla="*/ 0 h 104775"/>
                <a:gd name="connsiteX1" fmla="*/ 4748212 w 4748212"/>
                <a:gd name="connsiteY1" fmla="*/ 0 h 104775"/>
                <a:gd name="connsiteX2" fmla="*/ 4748212 w 4748212"/>
                <a:gd name="connsiteY2" fmla="*/ 104775 h 104775"/>
                <a:gd name="connsiteX3" fmla="*/ 0 w 4748212"/>
                <a:gd name="connsiteY3" fmla="*/ 104775 h 104775"/>
                <a:gd name="connsiteX4" fmla="*/ 0 w 4748212"/>
                <a:gd name="connsiteY4" fmla="*/ 0 h 104775"/>
                <a:gd name="connsiteX0" fmla="*/ 4748212 w 4839652"/>
                <a:gd name="connsiteY0" fmla="*/ 0 h 104775"/>
                <a:gd name="connsiteX1" fmla="*/ 4748212 w 4839652"/>
                <a:gd name="connsiteY1" fmla="*/ 104775 h 104775"/>
                <a:gd name="connsiteX2" fmla="*/ 0 w 4839652"/>
                <a:gd name="connsiteY2" fmla="*/ 104775 h 104775"/>
                <a:gd name="connsiteX3" fmla="*/ 0 w 4839652"/>
                <a:gd name="connsiteY3" fmla="*/ 0 h 104775"/>
                <a:gd name="connsiteX4" fmla="*/ 4839652 w 4839652"/>
                <a:gd name="connsiteY4" fmla="*/ 30480 h 104775"/>
                <a:gd name="connsiteX0" fmla="*/ 4748212 w 4748212"/>
                <a:gd name="connsiteY0" fmla="*/ 0 h 104775"/>
                <a:gd name="connsiteX1" fmla="*/ 4748212 w 4748212"/>
                <a:gd name="connsiteY1" fmla="*/ 104775 h 104775"/>
                <a:gd name="connsiteX2" fmla="*/ 0 w 4748212"/>
                <a:gd name="connsiteY2" fmla="*/ 104775 h 104775"/>
                <a:gd name="connsiteX3" fmla="*/ 0 w 4748212"/>
                <a:gd name="connsiteY3" fmla="*/ 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48212" h="104775">
                  <a:moveTo>
                    <a:pt x="4748212" y="0"/>
                  </a:moveTo>
                  <a:lnTo>
                    <a:pt x="4748212" y="104775"/>
                  </a:lnTo>
                  <a:lnTo>
                    <a:pt x="0" y="104775"/>
                  </a:lnTo>
                  <a:lnTo>
                    <a:pt x="0" y="0"/>
                  </a:lnTo>
                </a:path>
              </a:pathLst>
            </a:cu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DE41B0FB-B424-46F8-9B76-8F015C3326FE}"/>
              </a:ext>
            </a:extLst>
          </p:cNvPr>
          <p:cNvSpPr txBox="1"/>
          <p:nvPr/>
        </p:nvSpPr>
        <p:spPr>
          <a:xfrm>
            <a:off x="3445319" y="2053787"/>
            <a:ext cx="3300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04396B"/>
                </a:solidFill>
                <a:effectLst/>
                <a:uLnTx/>
                <a:uFillTx/>
                <a:latin typeface="Arial" panose="020B0604020202020204" pitchFamily="34" charset="0"/>
                <a:ea typeface="Roboto Thin" pitchFamily="2" charset="0"/>
                <a:cs typeface="Arial" panose="020B0604020202020204" pitchFamily="34" charset="0"/>
              </a:rPr>
              <a:t>PART </a:t>
            </a:r>
            <a:r>
              <a:rPr lang="en-US" altLang="zh-CN" sz="2000" noProof="0" dirty="0">
                <a:solidFill>
                  <a:srgbClr val="04396B"/>
                </a:solidFill>
                <a:latin typeface="Arial" panose="020B0604020202020204" pitchFamily="34" charset="0"/>
                <a:ea typeface="Roboto Thin" pitchFamily="2" charset="0"/>
                <a:cs typeface="Arial" panose="020B0604020202020204" pitchFamily="34" charset="0"/>
              </a:rPr>
              <a:t>THREE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srgbClr val="04396B"/>
              </a:solidFill>
              <a:effectLst/>
              <a:uLnTx/>
              <a:uFillTx/>
              <a:latin typeface="Arial" panose="020B0604020202020204" pitchFamily="34" charset="0"/>
              <a:ea typeface="微软雅黑 Light"/>
              <a:cs typeface="Arial" panose="020B060402020202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C071C16-EB74-4F6D-83F4-2F3697D65B35}"/>
              </a:ext>
            </a:extLst>
          </p:cNvPr>
          <p:cNvSpPr/>
          <p:nvPr/>
        </p:nvSpPr>
        <p:spPr>
          <a:xfrm>
            <a:off x="2228849" y="3009949"/>
            <a:ext cx="77343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defRPr sz="4800"/>
            </a:pPr>
            <a:r>
              <a:rPr lang="en-US" altLang="zh-CN" sz="4800" b="1" dirty="0">
                <a:solidFill>
                  <a:srgbClr val="0439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9404627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87680" y="0"/>
            <a:ext cx="13169788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-512445" y="0"/>
            <a:ext cx="13169788" cy="6858000"/>
          </a:xfrm>
          <a:prstGeom prst="rect">
            <a:avLst/>
          </a:prstGeom>
          <a:solidFill>
            <a:schemeClr val="tx2">
              <a:lumMod val="50000"/>
              <a:alpha val="91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3437890" y="676910"/>
            <a:ext cx="538289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9600" b="1" dirty="0">
                <a:solidFill>
                  <a:schemeClr val="bg1"/>
                </a:solidFill>
              </a:rPr>
              <a:t>THANKS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996614" y="2189749"/>
            <a:ext cx="2326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用技术推动商业进步</a:t>
            </a:r>
          </a:p>
        </p:txBody>
      </p:sp>
      <p:cxnSp>
        <p:nvCxnSpPr>
          <p:cNvPr id="10" name="直线连接符 9"/>
          <p:cNvCxnSpPr/>
          <p:nvPr/>
        </p:nvCxnSpPr>
        <p:spPr>
          <a:xfrm>
            <a:off x="7504176" y="2374415"/>
            <a:ext cx="19507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/>
          <p:cNvCxnSpPr/>
          <p:nvPr/>
        </p:nvCxnSpPr>
        <p:spPr>
          <a:xfrm>
            <a:off x="2865120" y="2374415"/>
            <a:ext cx="19507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图片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069" y="2947652"/>
            <a:ext cx="2248535" cy="224853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938287" y="5492707"/>
            <a:ext cx="24429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zh-CN" sz="1400" dirty="0">
                <a:solidFill>
                  <a:schemeClr val="bg1"/>
                </a:solidFill>
                <a:latin typeface="Yuanti SC" panose="02010600040101010101" pitchFamily="2" charset="-122"/>
                <a:ea typeface="Yuanti SC" panose="02010600040101010101" pitchFamily="2" charset="-122"/>
                <a:cs typeface="Arial" panose="020B0604020202020204" pitchFamily="34" charset="0"/>
              </a:rPr>
              <a:t>https://megaease.com</a:t>
            </a:r>
            <a:endParaRPr kumimoji="1" lang="zh-CN" altLang="en-US" sz="1400" dirty="0">
              <a:solidFill>
                <a:schemeClr val="bg1"/>
              </a:solidFill>
              <a:latin typeface="Yuanti SC" panose="02010600040101010101" pitchFamily="2" charset="-122"/>
              <a:ea typeface="Yuanti SC" panose="02010600040101010101" pitchFamily="2" charset="-122"/>
              <a:cs typeface="Arial" panose="020B0604020202020204" pitchFamily="34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665" y="3045747"/>
            <a:ext cx="2067213" cy="2048161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771211" y="5123375"/>
            <a:ext cx="2290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Slack</a:t>
            </a:r>
            <a:endParaRPr lang="zh-CN" altLang="en-US" dirty="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79536" y="3052887"/>
            <a:ext cx="2070488" cy="2070488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8498646" y="5191153"/>
            <a:ext cx="2116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chemeClr val="bg1"/>
                </a:solidFill>
              </a:rPr>
              <a:t>云原生技术交流群</a:t>
            </a: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308CEC56-D33B-45D5-9DE0-FC051710AA82}"/>
              </a:ext>
            </a:extLst>
          </p:cNvPr>
          <p:cNvGrpSpPr/>
          <p:nvPr/>
        </p:nvGrpSpPr>
        <p:grpSpPr>
          <a:xfrm>
            <a:off x="3465909" y="2257425"/>
            <a:ext cx="5260182" cy="2543177"/>
            <a:chOff x="3721894" y="2257425"/>
            <a:chExt cx="4748213" cy="2543177"/>
          </a:xfrm>
        </p:grpSpPr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CFBA530C-81D2-4961-95D1-56545E4F7C4E}"/>
                </a:ext>
              </a:extLst>
            </p:cNvPr>
            <p:cNvSpPr/>
            <p:nvPr/>
          </p:nvSpPr>
          <p:spPr>
            <a:xfrm>
              <a:off x="3721895" y="2257425"/>
              <a:ext cx="648853" cy="285750"/>
            </a:xfrm>
            <a:custGeom>
              <a:avLst/>
              <a:gdLst>
                <a:gd name="connsiteX0" fmla="*/ 0 w 764381"/>
                <a:gd name="connsiteY0" fmla="*/ 0 h 285750"/>
                <a:gd name="connsiteX1" fmla="*/ 764381 w 764381"/>
                <a:gd name="connsiteY1" fmla="*/ 0 h 285750"/>
                <a:gd name="connsiteX2" fmla="*/ 764381 w 764381"/>
                <a:gd name="connsiteY2" fmla="*/ 285750 h 285750"/>
                <a:gd name="connsiteX3" fmla="*/ 0 w 764381"/>
                <a:gd name="connsiteY3" fmla="*/ 285750 h 285750"/>
                <a:gd name="connsiteX4" fmla="*/ 0 w 764381"/>
                <a:gd name="connsiteY4" fmla="*/ 0 h 285750"/>
                <a:gd name="connsiteX0" fmla="*/ 764381 w 855821"/>
                <a:gd name="connsiteY0" fmla="*/ 285750 h 377190"/>
                <a:gd name="connsiteX1" fmla="*/ 0 w 855821"/>
                <a:gd name="connsiteY1" fmla="*/ 285750 h 377190"/>
                <a:gd name="connsiteX2" fmla="*/ 0 w 855821"/>
                <a:gd name="connsiteY2" fmla="*/ 0 h 377190"/>
                <a:gd name="connsiteX3" fmla="*/ 764381 w 855821"/>
                <a:gd name="connsiteY3" fmla="*/ 0 h 377190"/>
                <a:gd name="connsiteX4" fmla="*/ 855821 w 855821"/>
                <a:gd name="connsiteY4" fmla="*/ 377190 h 377190"/>
                <a:gd name="connsiteX0" fmla="*/ 764381 w 764381"/>
                <a:gd name="connsiteY0" fmla="*/ 285750 h 285750"/>
                <a:gd name="connsiteX1" fmla="*/ 0 w 764381"/>
                <a:gd name="connsiteY1" fmla="*/ 285750 h 285750"/>
                <a:gd name="connsiteX2" fmla="*/ 0 w 764381"/>
                <a:gd name="connsiteY2" fmla="*/ 0 h 285750"/>
                <a:gd name="connsiteX3" fmla="*/ 764381 w 764381"/>
                <a:gd name="connsiteY3" fmla="*/ 0 h 285750"/>
                <a:gd name="connsiteX0" fmla="*/ 0 w 764381"/>
                <a:gd name="connsiteY0" fmla="*/ 285750 h 285750"/>
                <a:gd name="connsiteX1" fmla="*/ 0 w 764381"/>
                <a:gd name="connsiteY1" fmla="*/ 0 h 285750"/>
                <a:gd name="connsiteX2" fmla="*/ 764381 w 764381"/>
                <a:gd name="connsiteY2" fmla="*/ 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4381" h="285750">
                  <a:moveTo>
                    <a:pt x="0" y="285750"/>
                  </a:moveTo>
                  <a:lnTo>
                    <a:pt x="0" y="0"/>
                  </a:lnTo>
                  <a:lnTo>
                    <a:pt x="764381" y="0"/>
                  </a:lnTo>
                </a:path>
              </a:pathLst>
            </a:cu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B1ABF68B-19EB-4E90-A564-2259EFB1A197}"/>
                </a:ext>
              </a:extLst>
            </p:cNvPr>
            <p:cNvSpPr/>
            <p:nvPr/>
          </p:nvSpPr>
          <p:spPr>
            <a:xfrm>
              <a:off x="5963288" y="2257425"/>
              <a:ext cx="2506819" cy="285750"/>
            </a:xfrm>
            <a:custGeom>
              <a:avLst/>
              <a:gdLst>
                <a:gd name="connsiteX0" fmla="*/ 0 w 783431"/>
                <a:gd name="connsiteY0" fmla="*/ 0 h 285750"/>
                <a:gd name="connsiteX1" fmla="*/ 783431 w 783431"/>
                <a:gd name="connsiteY1" fmla="*/ 0 h 285750"/>
                <a:gd name="connsiteX2" fmla="*/ 783431 w 783431"/>
                <a:gd name="connsiteY2" fmla="*/ 285750 h 285750"/>
                <a:gd name="connsiteX3" fmla="*/ 0 w 783431"/>
                <a:gd name="connsiteY3" fmla="*/ 285750 h 285750"/>
                <a:gd name="connsiteX4" fmla="*/ 0 w 783431"/>
                <a:gd name="connsiteY4" fmla="*/ 0 h 285750"/>
                <a:gd name="connsiteX0" fmla="*/ 0 w 783431"/>
                <a:gd name="connsiteY0" fmla="*/ 285750 h 377190"/>
                <a:gd name="connsiteX1" fmla="*/ 0 w 783431"/>
                <a:gd name="connsiteY1" fmla="*/ 0 h 377190"/>
                <a:gd name="connsiteX2" fmla="*/ 783431 w 783431"/>
                <a:gd name="connsiteY2" fmla="*/ 0 h 377190"/>
                <a:gd name="connsiteX3" fmla="*/ 783431 w 783431"/>
                <a:gd name="connsiteY3" fmla="*/ 285750 h 377190"/>
                <a:gd name="connsiteX4" fmla="*/ 91440 w 783431"/>
                <a:gd name="connsiteY4" fmla="*/ 377190 h 377190"/>
                <a:gd name="connsiteX0" fmla="*/ 0 w 783431"/>
                <a:gd name="connsiteY0" fmla="*/ 285750 h 285750"/>
                <a:gd name="connsiteX1" fmla="*/ 0 w 783431"/>
                <a:gd name="connsiteY1" fmla="*/ 0 h 285750"/>
                <a:gd name="connsiteX2" fmla="*/ 783431 w 783431"/>
                <a:gd name="connsiteY2" fmla="*/ 0 h 285750"/>
                <a:gd name="connsiteX3" fmla="*/ 783431 w 783431"/>
                <a:gd name="connsiteY3" fmla="*/ 285750 h 285750"/>
                <a:gd name="connsiteX0" fmla="*/ 0 w 783431"/>
                <a:gd name="connsiteY0" fmla="*/ 0 h 285750"/>
                <a:gd name="connsiteX1" fmla="*/ 783431 w 783431"/>
                <a:gd name="connsiteY1" fmla="*/ 0 h 285750"/>
                <a:gd name="connsiteX2" fmla="*/ 783431 w 783431"/>
                <a:gd name="connsiteY2" fmla="*/ 28575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3431" h="285750">
                  <a:moveTo>
                    <a:pt x="0" y="0"/>
                  </a:moveTo>
                  <a:lnTo>
                    <a:pt x="783431" y="0"/>
                  </a:lnTo>
                  <a:lnTo>
                    <a:pt x="783431" y="285750"/>
                  </a:lnTo>
                </a:path>
              </a:pathLst>
            </a:cu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292057C7-FB74-42D3-A443-A68B5E32B058}"/>
                </a:ext>
              </a:extLst>
            </p:cNvPr>
            <p:cNvSpPr/>
            <p:nvPr/>
          </p:nvSpPr>
          <p:spPr>
            <a:xfrm>
              <a:off x="3721894" y="4486276"/>
              <a:ext cx="4748212" cy="314326"/>
            </a:xfrm>
            <a:custGeom>
              <a:avLst/>
              <a:gdLst>
                <a:gd name="connsiteX0" fmla="*/ 0 w 4748212"/>
                <a:gd name="connsiteY0" fmla="*/ 0 h 104775"/>
                <a:gd name="connsiteX1" fmla="*/ 4748212 w 4748212"/>
                <a:gd name="connsiteY1" fmla="*/ 0 h 104775"/>
                <a:gd name="connsiteX2" fmla="*/ 4748212 w 4748212"/>
                <a:gd name="connsiteY2" fmla="*/ 104775 h 104775"/>
                <a:gd name="connsiteX3" fmla="*/ 0 w 4748212"/>
                <a:gd name="connsiteY3" fmla="*/ 104775 h 104775"/>
                <a:gd name="connsiteX4" fmla="*/ 0 w 4748212"/>
                <a:gd name="connsiteY4" fmla="*/ 0 h 104775"/>
                <a:gd name="connsiteX0" fmla="*/ 4748212 w 4839652"/>
                <a:gd name="connsiteY0" fmla="*/ 0 h 104775"/>
                <a:gd name="connsiteX1" fmla="*/ 4748212 w 4839652"/>
                <a:gd name="connsiteY1" fmla="*/ 104775 h 104775"/>
                <a:gd name="connsiteX2" fmla="*/ 0 w 4839652"/>
                <a:gd name="connsiteY2" fmla="*/ 104775 h 104775"/>
                <a:gd name="connsiteX3" fmla="*/ 0 w 4839652"/>
                <a:gd name="connsiteY3" fmla="*/ 0 h 104775"/>
                <a:gd name="connsiteX4" fmla="*/ 4839652 w 4839652"/>
                <a:gd name="connsiteY4" fmla="*/ 30480 h 104775"/>
                <a:gd name="connsiteX0" fmla="*/ 4748212 w 4748212"/>
                <a:gd name="connsiteY0" fmla="*/ 0 h 104775"/>
                <a:gd name="connsiteX1" fmla="*/ 4748212 w 4748212"/>
                <a:gd name="connsiteY1" fmla="*/ 104775 h 104775"/>
                <a:gd name="connsiteX2" fmla="*/ 0 w 4748212"/>
                <a:gd name="connsiteY2" fmla="*/ 104775 h 104775"/>
                <a:gd name="connsiteX3" fmla="*/ 0 w 4748212"/>
                <a:gd name="connsiteY3" fmla="*/ 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48212" h="104775">
                  <a:moveTo>
                    <a:pt x="4748212" y="0"/>
                  </a:moveTo>
                  <a:lnTo>
                    <a:pt x="4748212" y="104775"/>
                  </a:lnTo>
                  <a:lnTo>
                    <a:pt x="0" y="104775"/>
                  </a:lnTo>
                  <a:lnTo>
                    <a:pt x="0" y="0"/>
                  </a:lnTo>
                </a:path>
              </a:pathLst>
            </a:cu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DE41B0FB-B424-46F8-9B76-8F015C3326FE}"/>
              </a:ext>
            </a:extLst>
          </p:cNvPr>
          <p:cNvSpPr txBox="1"/>
          <p:nvPr/>
        </p:nvSpPr>
        <p:spPr>
          <a:xfrm>
            <a:off x="3445319" y="2053787"/>
            <a:ext cx="3300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04396B"/>
                </a:solidFill>
                <a:effectLst/>
                <a:uLnTx/>
                <a:uFillTx/>
                <a:latin typeface="Arial" panose="020B0604020202020204" pitchFamily="34" charset="0"/>
                <a:ea typeface="Roboto Thin" pitchFamily="2" charset="0"/>
                <a:cs typeface="Arial" panose="020B0604020202020204" pitchFamily="34" charset="0"/>
              </a:rPr>
              <a:t>PART ONE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srgbClr val="04396B"/>
              </a:solidFill>
              <a:effectLst/>
              <a:uLnTx/>
              <a:uFillTx/>
              <a:latin typeface="Arial" panose="020B0604020202020204" pitchFamily="34" charset="0"/>
              <a:ea typeface="微软雅黑 Light"/>
              <a:cs typeface="Arial" panose="020B060402020202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C071C16-EB74-4F6D-83F4-2F3697D65B35}"/>
              </a:ext>
            </a:extLst>
          </p:cNvPr>
          <p:cNvSpPr/>
          <p:nvPr/>
        </p:nvSpPr>
        <p:spPr>
          <a:xfrm>
            <a:off x="2228849" y="3009949"/>
            <a:ext cx="77343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defRPr sz="4800"/>
            </a:pPr>
            <a:r>
              <a:rPr lang="en-US" altLang="zh-CN" sz="4800" b="1" dirty="0">
                <a:solidFill>
                  <a:srgbClr val="0439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2313118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10F72507-FC67-9046-B855-FA2B2F4D3AE8}"/>
              </a:ext>
            </a:extLst>
          </p:cNvPr>
          <p:cNvGrpSpPr/>
          <p:nvPr/>
        </p:nvGrpSpPr>
        <p:grpSpPr>
          <a:xfrm>
            <a:off x="1206117" y="1235014"/>
            <a:ext cx="1905000" cy="3147000"/>
            <a:chOff x="1112314" y="1882951"/>
            <a:chExt cx="1905000" cy="3147000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112314" y="1882951"/>
              <a:ext cx="1905000" cy="1905000"/>
            </a:xfrm>
            <a:prstGeom prst="rect">
              <a:avLst/>
            </a:prstGeom>
          </p:spPr>
        </p:pic>
        <p:sp>
          <p:nvSpPr>
            <p:cNvPr id="6" name="文本框 5"/>
            <p:cNvSpPr txBox="1"/>
            <p:nvPr/>
          </p:nvSpPr>
          <p:spPr>
            <a:xfrm>
              <a:off x="1473146" y="3952733"/>
              <a:ext cx="118333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b="1" dirty="0"/>
                <a:t>262 </a:t>
              </a:r>
            </a:p>
            <a:p>
              <a:pPr algn="ctr"/>
              <a:r>
                <a:rPr lang="en-US" altLang="zh-CN" sz="2400" b="1" dirty="0"/>
                <a:t>Files</a:t>
              </a: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7303AA96-7CDF-CF48-B46B-3AA08F612C51}"/>
              </a:ext>
            </a:extLst>
          </p:cNvPr>
          <p:cNvGrpSpPr/>
          <p:nvPr/>
        </p:nvGrpSpPr>
        <p:grpSpPr>
          <a:xfrm>
            <a:off x="6217449" y="1158620"/>
            <a:ext cx="1905000" cy="3223394"/>
            <a:chOff x="6330014" y="1806557"/>
            <a:chExt cx="1905000" cy="3223394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3"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6330014" y="1806557"/>
              <a:ext cx="1905000" cy="1905000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6531347" y="3952733"/>
              <a:ext cx="1502334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b="1" dirty="0"/>
                <a:t>1500</a:t>
              </a:r>
              <a:r>
                <a:rPr lang="en-US" altLang="zh-CN" sz="2400" b="1" dirty="0"/>
                <a:t> </a:t>
              </a:r>
            </a:p>
            <a:p>
              <a:pPr algn="ctr"/>
              <a:r>
                <a:rPr lang="en-US" altLang="zh-CN" sz="2400" b="1" dirty="0"/>
                <a:t>Commits</a:t>
              </a:r>
              <a:endParaRPr lang="zh-CN" altLang="en-US" b="1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E33A78B3-859F-7643-B3DB-C46CC7DF2AEA}"/>
              </a:ext>
            </a:extLst>
          </p:cNvPr>
          <p:cNvGrpSpPr/>
          <p:nvPr/>
        </p:nvGrpSpPr>
        <p:grpSpPr>
          <a:xfrm>
            <a:off x="8723116" y="1335500"/>
            <a:ext cx="2481770" cy="3046514"/>
            <a:chOff x="8629313" y="1983437"/>
            <a:chExt cx="2481770" cy="3046514"/>
          </a:xfrm>
        </p:grpSpPr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043080" y="1983437"/>
              <a:ext cx="1579524" cy="1579524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8629313" y="3952733"/>
              <a:ext cx="2481770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b="1" dirty="0"/>
                <a:t>310 +</a:t>
              </a:r>
              <a:r>
                <a:rPr lang="zh-CN" altLang="en-US" sz="4000" b="1" dirty="0"/>
                <a:t> </a:t>
              </a:r>
              <a:r>
                <a:rPr lang="en-US" altLang="zh-CN" sz="4000" b="1" dirty="0"/>
                <a:t>451</a:t>
              </a:r>
            </a:p>
            <a:p>
              <a:pPr algn="ctr"/>
              <a:r>
                <a:rPr lang="en-US" altLang="zh-CN" sz="2400" b="1" dirty="0"/>
                <a:t>Pull</a:t>
              </a:r>
              <a:r>
                <a:rPr lang="zh-CN" altLang="en-US" sz="2400" b="1" dirty="0"/>
                <a:t> </a:t>
              </a:r>
              <a:r>
                <a:rPr lang="en-US" altLang="zh-CN" sz="2400" b="1" dirty="0"/>
                <a:t>Request</a:t>
              </a:r>
              <a:endParaRPr lang="zh-CN" altLang="en-US" sz="2400" b="1" dirty="0"/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81290746-5C6D-D04C-9468-29895DFB0E0B}"/>
              </a:ext>
            </a:extLst>
          </p:cNvPr>
          <p:cNvGrpSpPr/>
          <p:nvPr/>
        </p:nvGrpSpPr>
        <p:grpSpPr>
          <a:xfrm>
            <a:off x="3711783" y="1235014"/>
            <a:ext cx="1905000" cy="3147000"/>
            <a:chOff x="3516630" y="1882951"/>
            <a:chExt cx="1905000" cy="3147000"/>
          </a:xfrm>
        </p:grpSpPr>
        <p:sp>
          <p:nvSpPr>
            <p:cNvPr id="8" name="文本框 7"/>
            <p:cNvSpPr txBox="1"/>
            <p:nvPr/>
          </p:nvSpPr>
          <p:spPr>
            <a:xfrm>
              <a:off x="3620982" y="3952733"/>
              <a:ext cx="169629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sz="4000" b="1" dirty="0"/>
                <a:t>58000</a:t>
              </a:r>
              <a:r>
                <a:rPr lang="en-US" altLang="zh-CN" sz="2400" b="1" dirty="0"/>
                <a:t> </a:t>
              </a:r>
            </a:p>
            <a:p>
              <a:pPr algn="ctr"/>
              <a:r>
                <a:rPr lang="en-US" altLang="zh-CN" sz="2400" b="1" dirty="0"/>
                <a:t>LoC</a:t>
              </a:r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5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3516630" y="1882951"/>
              <a:ext cx="1905000" cy="1905000"/>
            </a:xfrm>
            <a:prstGeom prst="rect">
              <a:avLst/>
            </a:prstGeom>
          </p:spPr>
        </p:pic>
      </p:grpSp>
      <p:pic>
        <p:nvPicPr>
          <p:cNvPr id="15" name="图片 14">
            <a:extLst>
              <a:ext uri="{FF2B5EF4-FFF2-40B4-BE49-F238E27FC236}">
                <a16:creationId xmlns:a16="http://schemas.microsoft.com/office/drawing/2014/main" id="{B1C6C4E4-0417-BF4E-9877-3DD04AAD4B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8155" y="5135382"/>
            <a:ext cx="2080133" cy="822808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59BA15E4-87A3-A44F-ACB3-C9D21F67E722}"/>
              </a:ext>
            </a:extLst>
          </p:cNvPr>
          <p:cNvSpPr txBox="1"/>
          <p:nvPr/>
        </p:nvSpPr>
        <p:spPr>
          <a:xfrm>
            <a:off x="810491" y="394854"/>
            <a:ext cx="17828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Overview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159677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/>
        </p:nvGrpSpPr>
        <p:grpSpPr>
          <a:xfrm>
            <a:off x="882428" y="966160"/>
            <a:ext cx="9076912" cy="1613416"/>
            <a:chOff x="805517" y="870585"/>
            <a:chExt cx="9076912" cy="161341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 rotWithShape="1">
            <a:blip r:embed="rId2"/>
            <a:srcRect l="16517" r="20763"/>
            <a:stretch/>
          </p:blipFill>
          <p:spPr>
            <a:xfrm>
              <a:off x="1226820" y="870585"/>
              <a:ext cx="1493520" cy="1428750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805517" y="2114669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Coding Standards</a:t>
              </a:r>
              <a:endParaRPr lang="zh-CN" altLang="en-US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925369" y="1154132"/>
              <a:ext cx="6957060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u="sng" dirty="0">
                  <a:hlinkClick r:id="rId3"/>
                </a:rPr>
                <a:t>https://golang.org/doc/effective_go.html</a:t>
              </a:r>
              <a:endParaRPr lang="en-US" altLang="zh-CN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dirty="0">
                  <a:hlinkClick r:id="rId4"/>
                </a:rPr>
                <a:t>https://github.com/golang/go/wiki/CodeReviewComments</a:t>
              </a:r>
              <a:endParaRPr lang="en-US" altLang="zh-CN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dirty="0">
                  <a:hlinkClick r:id="rId5"/>
                </a:rPr>
                <a:t>https://github.com/uber-go/guide/blob/master/style.md</a:t>
              </a:r>
              <a:endParaRPr lang="en-US" altLang="zh-CN" dirty="0"/>
            </a:p>
            <a:p>
              <a:endParaRPr lang="zh-CN" altLang="en-US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882428" y="2747800"/>
            <a:ext cx="5282152" cy="2017915"/>
            <a:chOff x="882428" y="2557300"/>
            <a:chExt cx="5282152" cy="2017915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007D9C"/>
                </a:clrFrom>
                <a:clrTo>
                  <a:srgbClr val="007D9C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26602" y="2557300"/>
              <a:ext cx="1777558" cy="1575284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882428" y="4205883"/>
              <a:ext cx="18775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Golang Versions</a:t>
              </a:r>
              <a:endParaRPr lang="zh-CN" altLang="en-US" dirty="0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002280" y="2832839"/>
              <a:ext cx="31623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dirty="0"/>
                <a:t>We support the two most recent Go versions.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en-US" altLang="zh-CN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dirty="0"/>
                <a:t>Features of Go 1.17 can not be used by now.</a:t>
              </a: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945590" y="4777665"/>
            <a:ext cx="4805552" cy="1905000"/>
            <a:chOff x="945590" y="4526205"/>
            <a:chExt cx="4805552" cy="1905000"/>
          </a:xfrm>
        </p:grpSpPr>
        <p:sp>
          <p:nvSpPr>
            <p:cNvPr id="2" name="文本框 1"/>
            <p:cNvSpPr txBox="1"/>
            <p:nvPr/>
          </p:nvSpPr>
          <p:spPr>
            <a:xfrm>
              <a:off x="3012187" y="5001543"/>
              <a:ext cx="273895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dirty="0"/>
                <a:t>Github</a:t>
              </a:r>
              <a:r>
                <a:rPr lang="zh-CN" altLang="en-US" dirty="0"/>
                <a:t> </a:t>
              </a:r>
              <a:r>
                <a:rPr lang="en-US" altLang="zh-CN" dirty="0"/>
                <a:t>Actions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dirty="0"/>
                <a:t>MegaEaseBot</a:t>
              </a:r>
              <a:r>
                <a:rPr lang="zh-CN" altLang="en-US" dirty="0"/>
                <a:t> </a:t>
              </a:r>
              <a:r>
                <a:rPr lang="en-US" altLang="zh-CN" dirty="0"/>
                <a:t>for</a:t>
              </a:r>
              <a:r>
                <a:rPr lang="zh-CN" altLang="en-US" dirty="0"/>
                <a:t> </a:t>
              </a:r>
              <a:r>
                <a:rPr lang="en-US" altLang="zh-CN" dirty="0"/>
                <a:t>Test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dirty="0"/>
                <a:t>Test Coverage &gt; 80%</a:t>
              </a:r>
              <a:endParaRPr lang="zh-CN" altLang="en-US" dirty="0"/>
            </a:p>
          </p:txBody>
        </p:sp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7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945590" y="4526205"/>
              <a:ext cx="1905000" cy="1905000"/>
            </a:xfrm>
            <a:prstGeom prst="rect">
              <a:avLst/>
            </a:prstGeom>
          </p:spPr>
        </p:pic>
      </p:grpSp>
      <p:grpSp>
        <p:nvGrpSpPr>
          <p:cNvPr id="25" name="组合 24"/>
          <p:cNvGrpSpPr/>
          <p:nvPr/>
        </p:nvGrpSpPr>
        <p:grpSpPr>
          <a:xfrm>
            <a:off x="6340620" y="5066526"/>
            <a:ext cx="3686190" cy="1296284"/>
            <a:chOff x="6584460" y="4761726"/>
            <a:chExt cx="3686190" cy="1296284"/>
          </a:xfrm>
        </p:grpSpPr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6584460" y="4761726"/>
              <a:ext cx="1297701" cy="1296284"/>
            </a:xfrm>
            <a:prstGeom prst="rect">
              <a:avLst/>
            </a:prstGeom>
          </p:spPr>
        </p:pic>
        <p:sp>
          <p:nvSpPr>
            <p:cNvPr id="24" name="文本框 23"/>
            <p:cNvSpPr txBox="1"/>
            <p:nvPr/>
          </p:nvSpPr>
          <p:spPr>
            <a:xfrm>
              <a:off x="8053376" y="4809812"/>
              <a:ext cx="2217274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dirty="0"/>
                <a:t>Go Report Cards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zh-CN" sz="1400" dirty="0"/>
                <a:t>go fmt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zh-CN" sz="1400" dirty="0"/>
                <a:t>go lint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zh-CN" sz="1400" dirty="0"/>
                <a:t>go cyclo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altLang="zh-CN" sz="1400" dirty="0"/>
                <a:t>misspell</a:t>
              </a:r>
              <a:endParaRPr lang="zh-CN" altLang="en-US" sz="14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145336" y="2881601"/>
            <a:ext cx="5208465" cy="1805446"/>
            <a:chOff x="6389176" y="2576801"/>
            <a:chExt cx="5208465" cy="180544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 rotWithShape="1">
            <a:blip r:embed="rId9">
              <a:clrChange>
                <a:clrFrom>
                  <a:srgbClr val="16E9A6"/>
                </a:clrFrom>
                <a:clrTo>
                  <a:srgbClr val="16E9A6">
                    <a:alpha val="0"/>
                  </a:srgbClr>
                </a:clrTo>
              </a:clrChange>
            </a:blip>
            <a:srcRect l="4021" t="2191" r="1787" b="2892"/>
            <a:stretch/>
          </p:blipFill>
          <p:spPr>
            <a:xfrm>
              <a:off x="6389176" y="2576801"/>
              <a:ext cx="1688267" cy="1699448"/>
            </a:xfrm>
            <a:prstGeom prst="rect">
              <a:avLst/>
            </a:prstGeom>
          </p:spPr>
        </p:pic>
        <p:sp>
          <p:nvSpPr>
            <p:cNvPr id="19" name="文本框 18"/>
            <p:cNvSpPr txBox="1"/>
            <p:nvPr/>
          </p:nvSpPr>
          <p:spPr>
            <a:xfrm>
              <a:off x="8051887" y="2627921"/>
              <a:ext cx="3545754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dirty="0"/>
                <a:t>Never overwrite existing commit of a PR (unless after a rebase).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dirty="0"/>
                <a:t>We use ‘Squash &amp; Merge’ for pull requests to keep a clean history.</a:t>
              </a: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720C78DE-4678-AC44-A50E-D153CAFC124C}"/>
              </a:ext>
            </a:extLst>
          </p:cNvPr>
          <p:cNvSpPr txBox="1"/>
          <p:nvPr/>
        </p:nvSpPr>
        <p:spPr>
          <a:xfrm>
            <a:off x="810491" y="394854"/>
            <a:ext cx="33586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Coding Guidelines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280077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CD8D6A9D-5900-6C45-9270-A2827063CB53}"/>
              </a:ext>
            </a:extLst>
          </p:cNvPr>
          <p:cNvGrpSpPr/>
          <p:nvPr/>
        </p:nvGrpSpPr>
        <p:grpSpPr>
          <a:xfrm>
            <a:off x="206266" y="1249370"/>
            <a:ext cx="11478012" cy="4567978"/>
            <a:chOff x="206266" y="1249370"/>
            <a:chExt cx="11478012" cy="4567978"/>
          </a:xfrm>
        </p:grpSpPr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EE8CBD6A-1FCA-474F-BB05-D2EBC48A8109}"/>
                </a:ext>
              </a:extLst>
            </p:cNvPr>
            <p:cNvSpPr txBox="1"/>
            <p:nvPr/>
          </p:nvSpPr>
          <p:spPr>
            <a:xfrm>
              <a:off x="3440118" y="5306021"/>
              <a:ext cx="83869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Pull</a:t>
              </a:r>
              <a:r>
                <a:rPr kumimoji="1"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Config</a:t>
              </a:r>
              <a:endParaRPr kumimoji="1"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363C8DB4-78CA-BD4C-A531-CAC745EED969}"/>
                </a:ext>
              </a:extLst>
            </p:cNvPr>
            <p:cNvSpPr txBox="1"/>
            <p:nvPr/>
          </p:nvSpPr>
          <p:spPr>
            <a:xfrm>
              <a:off x="3387219" y="2370387"/>
              <a:ext cx="94448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Push</a:t>
              </a:r>
              <a:r>
                <a:rPr kumimoji="1"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Status</a:t>
              </a:r>
              <a:endParaRPr kumimoji="1"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5" name="圆角矩形 4">
              <a:extLst>
                <a:ext uri="{FF2B5EF4-FFF2-40B4-BE49-F238E27FC236}">
                  <a16:creationId xmlns:a16="http://schemas.microsoft.com/office/drawing/2014/main" id="{29031689-1C31-7942-B1CE-09BE1F2A0B25}"/>
                </a:ext>
              </a:extLst>
            </p:cNvPr>
            <p:cNvSpPr/>
            <p:nvPr/>
          </p:nvSpPr>
          <p:spPr>
            <a:xfrm>
              <a:off x="2310439" y="1249370"/>
              <a:ext cx="1128445" cy="4567978"/>
            </a:xfrm>
            <a:prstGeom prst="roundRect">
              <a:avLst>
                <a:gd name="adj" fmla="val 549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2000" b="1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Cluster</a:t>
              </a:r>
            </a:p>
            <a:p>
              <a:pPr algn="ctr"/>
              <a:r>
                <a:rPr kumimoji="1" lang="en-US" altLang="zh-CN" sz="12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(Raft)</a:t>
              </a:r>
              <a:endParaRPr kumimoji="1" lang="zh-CN" altLang="en-US" sz="2000" dirty="0"/>
            </a:p>
          </p:txBody>
        </p:sp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F88FDFD0-DC15-BB4F-AF24-55F8ABEEA5CF}"/>
                </a:ext>
              </a:extLst>
            </p:cNvPr>
            <p:cNvSpPr/>
            <p:nvPr/>
          </p:nvSpPr>
          <p:spPr>
            <a:xfrm>
              <a:off x="4263225" y="5201246"/>
              <a:ext cx="7421053" cy="616101"/>
            </a:xfrm>
            <a:prstGeom prst="roundRect">
              <a:avLst>
                <a:gd name="adj" fmla="val 771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/>
                <a:t>Supervisor</a:t>
              </a:r>
              <a:endParaRPr kumimoji="1" lang="zh-CN" altLang="en-US" b="1" dirty="0"/>
            </a:p>
          </p:txBody>
        </p:sp>
        <p:sp>
          <p:nvSpPr>
            <p:cNvPr id="7" name="圆角矩形 173">
              <a:extLst>
                <a:ext uri="{FF2B5EF4-FFF2-40B4-BE49-F238E27FC236}">
                  <a16:creationId xmlns:a16="http://schemas.microsoft.com/office/drawing/2014/main" id="{0DDE9BC8-5C95-2D42-9C01-56620D75B79C}"/>
                </a:ext>
              </a:extLst>
            </p:cNvPr>
            <p:cNvSpPr/>
            <p:nvPr/>
          </p:nvSpPr>
          <p:spPr>
            <a:xfrm>
              <a:off x="5789503" y="4322870"/>
              <a:ext cx="5894775" cy="630138"/>
            </a:xfrm>
            <a:prstGeom prst="roundRect">
              <a:avLst>
                <a:gd name="adj" fmla="val 78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zh-CN" sz="1600" b="1" dirty="0"/>
                <a:t>Controller</a:t>
              </a:r>
            </a:p>
            <a:p>
              <a:r>
                <a:rPr kumimoji="1" lang="en-US" altLang="zh-CN" sz="1200" dirty="0"/>
                <a:t>     (Traffic)</a:t>
              </a:r>
            </a:p>
          </p:txBody>
        </p:sp>
        <p:sp>
          <p:nvSpPr>
            <p:cNvPr id="8" name="圆角矩形 173">
              <a:extLst>
                <a:ext uri="{FF2B5EF4-FFF2-40B4-BE49-F238E27FC236}">
                  <a16:creationId xmlns:a16="http://schemas.microsoft.com/office/drawing/2014/main" id="{008E2187-415E-AB4E-8832-0B3166F3C609}"/>
                </a:ext>
              </a:extLst>
            </p:cNvPr>
            <p:cNvSpPr/>
            <p:nvPr/>
          </p:nvSpPr>
          <p:spPr>
            <a:xfrm>
              <a:off x="4263225" y="1249370"/>
              <a:ext cx="1410077" cy="3699899"/>
            </a:xfrm>
            <a:prstGeom prst="roundRect">
              <a:avLst>
                <a:gd name="adj" fmla="val 363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108000" rIns="108000" rtlCol="0" anchor="t"/>
            <a:lstStyle/>
            <a:p>
              <a:pPr algn="ctr"/>
              <a:r>
                <a:rPr kumimoji="1" lang="en-US" altLang="zh-CN" b="1" dirty="0"/>
                <a:t>Controller</a:t>
              </a:r>
              <a:endParaRPr kumimoji="1" lang="en-US" altLang="zh-CN" sz="1600" b="1" dirty="0"/>
            </a:p>
            <a:p>
              <a:pPr algn="ctr"/>
              <a:r>
                <a:rPr kumimoji="1" lang="en-US" altLang="zh-CN" sz="1200" dirty="0"/>
                <a:t>(No Traffic)</a:t>
              </a:r>
            </a:p>
          </p:txBody>
        </p:sp>
        <p:sp>
          <p:nvSpPr>
            <p:cNvPr id="9" name="圆角矩形 173">
              <a:extLst>
                <a:ext uri="{FF2B5EF4-FFF2-40B4-BE49-F238E27FC236}">
                  <a16:creationId xmlns:a16="http://schemas.microsoft.com/office/drawing/2014/main" id="{AF35FABF-86C1-CB48-81A1-A3C5B626C542}"/>
                </a:ext>
              </a:extLst>
            </p:cNvPr>
            <p:cNvSpPr/>
            <p:nvPr/>
          </p:nvSpPr>
          <p:spPr>
            <a:xfrm>
              <a:off x="4419833" y="2055968"/>
              <a:ext cx="1116000" cy="684000"/>
            </a:xfrm>
            <a:prstGeom prst="roundRect">
              <a:avLst>
                <a:gd name="adj" fmla="val 7270"/>
              </a:avLst>
            </a:prstGeom>
            <a:solidFill>
              <a:schemeClr val="accent2">
                <a:lumMod val="60000"/>
                <a:lumOff val="4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chemeClr val="bg1"/>
                  </a:solidFill>
                  <a:latin typeface="+mj-lt"/>
                </a:rPr>
                <a:t>Status</a:t>
              </a:r>
              <a:r>
                <a:rPr kumimoji="1" lang="zh-CN" altLang="en-US" sz="1400" b="1" dirty="0">
                  <a:solidFill>
                    <a:schemeClr val="bg1"/>
                  </a:solidFill>
                  <a:latin typeface="+mj-lt"/>
                </a:rPr>
                <a:t> </a:t>
              </a:r>
              <a:r>
                <a:rPr kumimoji="1" lang="en-US" altLang="zh-CN" sz="1400" b="1" dirty="0">
                  <a:solidFill>
                    <a:schemeClr val="bg1"/>
                  </a:solidFill>
                  <a:latin typeface="+mj-lt"/>
                </a:rPr>
                <a:t>Sync</a:t>
              </a: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08C2CDA-F24C-8B46-8C66-1CD4D7A235E5}"/>
                </a:ext>
              </a:extLst>
            </p:cNvPr>
            <p:cNvGrpSpPr/>
            <p:nvPr/>
          </p:nvGrpSpPr>
          <p:grpSpPr>
            <a:xfrm>
              <a:off x="630897" y="2506164"/>
              <a:ext cx="1587583" cy="628946"/>
              <a:chOff x="1245312" y="2448774"/>
              <a:chExt cx="1587583" cy="628946"/>
            </a:xfrm>
          </p:grpSpPr>
          <p:pic>
            <p:nvPicPr>
              <p:cNvPr id="57" name="图片 56">
                <a:extLst>
                  <a:ext uri="{FF2B5EF4-FFF2-40B4-BE49-F238E27FC236}">
                    <a16:creationId xmlns:a16="http://schemas.microsoft.com/office/drawing/2014/main" id="{11460B58-D64D-EE46-9BA5-2F925538F8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ackgroundRemoval t="10000" b="90000" l="10000" r="90000">
                            <a14:foregroundMark x1="35556" y1="52000" x2="35556" y2="52000"/>
                            <a14:foregroundMark x1="60444" y1="66667" x2="60444" y2="66667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1245312" y="2448774"/>
                <a:ext cx="628946" cy="628946"/>
              </a:xfrm>
              <a:prstGeom prst="rect">
                <a:avLst/>
              </a:prstGeom>
            </p:spPr>
          </p:pic>
          <p:cxnSp>
            <p:nvCxnSpPr>
              <p:cNvPr id="58" name="直线箭头连接符 50">
                <a:extLst>
                  <a:ext uri="{FF2B5EF4-FFF2-40B4-BE49-F238E27FC236}">
                    <a16:creationId xmlns:a16="http://schemas.microsoft.com/office/drawing/2014/main" id="{C2CB63C6-41D6-2B4F-8115-03394F0140CA}"/>
                  </a:ext>
                </a:extLst>
              </p:cNvPr>
              <p:cNvCxnSpPr/>
              <p:nvPr/>
            </p:nvCxnSpPr>
            <p:spPr>
              <a:xfrm>
                <a:off x="2070410" y="2786162"/>
                <a:ext cx="720000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EDA044CE-B804-9048-90A6-45777D7ADF68}"/>
                  </a:ext>
                </a:extLst>
              </p:cNvPr>
              <p:cNvSpPr txBox="1"/>
              <p:nvPr/>
            </p:nvSpPr>
            <p:spPr>
              <a:xfrm>
                <a:off x="2024660" y="2491664"/>
                <a:ext cx="808235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Command</a:t>
                </a:r>
                <a:endParaRPr kumimoji="1"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endParaRPr>
              </a:p>
            </p:txBody>
          </p:sp>
        </p:grp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7C3EEF20-9190-F140-877C-B7B100AD628F}"/>
                </a:ext>
              </a:extLst>
            </p:cNvPr>
            <p:cNvGrpSpPr/>
            <p:nvPr/>
          </p:nvGrpSpPr>
          <p:grpSpPr>
            <a:xfrm>
              <a:off x="651231" y="4146964"/>
              <a:ext cx="1630812" cy="628946"/>
              <a:chOff x="1222582" y="4171743"/>
              <a:chExt cx="1630812" cy="628946"/>
            </a:xfrm>
          </p:grpSpPr>
          <p:pic>
            <p:nvPicPr>
              <p:cNvPr id="54" name="图片 53">
                <a:extLst>
                  <a:ext uri="{FF2B5EF4-FFF2-40B4-BE49-F238E27FC236}">
                    <a16:creationId xmlns:a16="http://schemas.microsoft.com/office/drawing/2014/main" id="{0272517A-49E0-D248-AAF4-1EAC0F3FE0E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22582" y="4171743"/>
                <a:ext cx="628946" cy="628946"/>
              </a:xfrm>
              <a:prstGeom prst="rect">
                <a:avLst/>
              </a:prstGeom>
            </p:spPr>
          </p:pic>
          <p:cxnSp>
            <p:nvCxnSpPr>
              <p:cNvPr id="55" name="直线箭头连接符 49">
                <a:extLst>
                  <a:ext uri="{FF2B5EF4-FFF2-40B4-BE49-F238E27FC236}">
                    <a16:creationId xmlns:a16="http://schemas.microsoft.com/office/drawing/2014/main" id="{97C82B59-41D1-1A47-B3AD-E88BBB218C25}"/>
                  </a:ext>
                </a:extLst>
              </p:cNvPr>
              <p:cNvCxnSpPr/>
              <p:nvPr/>
            </p:nvCxnSpPr>
            <p:spPr>
              <a:xfrm>
                <a:off x="2051398" y="4478469"/>
                <a:ext cx="720000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50000"/>
                    <a:lumOff val="50000"/>
                  </a:schemeClr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B16AC1C8-DF8A-3A41-ACA0-4186C2C16239}"/>
                  </a:ext>
                </a:extLst>
              </p:cNvPr>
              <p:cNvSpPr txBox="1"/>
              <p:nvPr/>
            </p:nvSpPr>
            <p:spPr>
              <a:xfrm>
                <a:off x="1995467" y="4528813"/>
                <a:ext cx="85792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Restful</a:t>
                </a:r>
                <a:r>
                  <a:rPr kumimoji="1" lang="zh-CN" altLang="en-US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 </a:t>
                </a:r>
                <a:r>
                  <a:rPr kumimoji="1" lang="en-US" altLang="zh-CN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API</a:t>
                </a:r>
                <a:endParaRPr kumimoji="1"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endParaRPr>
              </a:p>
            </p:txBody>
          </p:sp>
        </p:grp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78D7AD5-6CA8-BC45-BA39-4A8B9F8E5C85}"/>
                </a:ext>
              </a:extLst>
            </p:cNvPr>
            <p:cNvSpPr txBox="1"/>
            <p:nvPr/>
          </p:nvSpPr>
          <p:spPr>
            <a:xfrm>
              <a:off x="206266" y="3208530"/>
              <a:ext cx="1633781" cy="830997"/>
            </a:xfrm>
            <a:prstGeom prst="rect">
              <a:avLst/>
            </a:prstGeom>
            <a:noFill/>
            <a:ln>
              <a:noFill/>
            </a:ln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Administration</a:t>
              </a:r>
            </a:p>
            <a:p>
              <a:pPr algn="ctr"/>
              <a:r>
                <a:rPr kumimoji="1" lang="en-US" altLang="zh-CN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Monitoring</a:t>
              </a:r>
            </a:p>
            <a:p>
              <a:pPr algn="ctr"/>
              <a:r>
                <a:rPr kumimoji="1" lang="en-US" altLang="zh-CN" sz="16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Operation</a:t>
              </a:r>
              <a:endParaRPr kumimoji="1" lang="zh-CN" altLang="en-US" sz="1050" b="1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cxnSp>
          <p:nvCxnSpPr>
            <p:cNvPr id="13" name="直线箭头连接符 59">
              <a:extLst>
                <a:ext uri="{FF2B5EF4-FFF2-40B4-BE49-F238E27FC236}">
                  <a16:creationId xmlns:a16="http://schemas.microsoft.com/office/drawing/2014/main" id="{2E00CBDF-8A2D-4349-910C-28A772B22C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8684" y="2642135"/>
              <a:ext cx="681558" cy="3739"/>
            </a:xfrm>
            <a:prstGeom prst="straightConnector1">
              <a:avLst/>
            </a:prstGeom>
            <a:ln w="28575">
              <a:solidFill>
                <a:schemeClr val="accent3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线箭头连接符 60">
              <a:extLst>
                <a:ext uri="{FF2B5EF4-FFF2-40B4-BE49-F238E27FC236}">
                  <a16:creationId xmlns:a16="http://schemas.microsoft.com/office/drawing/2014/main" id="{4FA8E81A-6057-024E-A531-66CCC1CE99EC}"/>
                </a:ext>
              </a:extLst>
            </p:cNvPr>
            <p:cNvCxnSpPr>
              <a:cxnSpLocks/>
            </p:cNvCxnSpPr>
            <p:nvPr/>
          </p:nvCxnSpPr>
          <p:spPr>
            <a:xfrm>
              <a:off x="3510652" y="5609809"/>
              <a:ext cx="697623" cy="0"/>
            </a:xfrm>
            <a:prstGeom prst="straightConnector1">
              <a:avLst/>
            </a:prstGeom>
            <a:ln w="28575">
              <a:solidFill>
                <a:schemeClr val="accent3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D0520DC6-65A9-B442-9023-B4C87BF5AEEF}"/>
                </a:ext>
              </a:extLst>
            </p:cNvPr>
            <p:cNvSpPr txBox="1"/>
            <p:nvPr/>
          </p:nvSpPr>
          <p:spPr>
            <a:xfrm>
              <a:off x="3456148" y="3645075"/>
              <a:ext cx="80663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Sync</a:t>
              </a:r>
              <a:r>
                <a:rPr kumimoji="1"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Data</a:t>
              </a:r>
              <a:endParaRPr kumimoji="1"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cxnSp>
          <p:nvCxnSpPr>
            <p:cNvPr id="16" name="直线箭头连接符 61">
              <a:extLst>
                <a:ext uri="{FF2B5EF4-FFF2-40B4-BE49-F238E27FC236}">
                  <a16:creationId xmlns:a16="http://schemas.microsoft.com/office/drawing/2014/main" id="{F89F0BFA-68C8-A742-9A98-150BAF40CDD7}"/>
                </a:ext>
              </a:extLst>
            </p:cNvPr>
            <p:cNvCxnSpPr>
              <a:cxnSpLocks/>
            </p:cNvCxnSpPr>
            <p:nvPr/>
          </p:nvCxnSpPr>
          <p:spPr>
            <a:xfrm>
              <a:off x="3510652" y="4017232"/>
              <a:ext cx="697623" cy="0"/>
            </a:xfrm>
            <a:prstGeom prst="straightConnector1">
              <a:avLst/>
            </a:prstGeom>
            <a:ln w="28575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箭头连接符 101">
              <a:extLst>
                <a:ext uri="{FF2B5EF4-FFF2-40B4-BE49-F238E27FC236}">
                  <a16:creationId xmlns:a16="http://schemas.microsoft.com/office/drawing/2014/main" id="{FF93D80F-50FF-244B-AE7F-EC846AD1A455}"/>
                </a:ext>
              </a:extLst>
            </p:cNvPr>
            <p:cNvCxnSpPr>
              <a:cxnSpLocks/>
            </p:cNvCxnSpPr>
            <p:nvPr/>
          </p:nvCxnSpPr>
          <p:spPr>
            <a:xfrm>
              <a:off x="3510652" y="3516450"/>
              <a:ext cx="697623" cy="0"/>
            </a:xfrm>
            <a:prstGeom prst="straightConnector1">
              <a:avLst/>
            </a:prstGeom>
            <a:ln w="28575">
              <a:solidFill>
                <a:schemeClr val="accent3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圆角矩形 173">
              <a:extLst>
                <a:ext uri="{FF2B5EF4-FFF2-40B4-BE49-F238E27FC236}">
                  <a16:creationId xmlns:a16="http://schemas.microsoft.com/office/drawing/2014/main" id="{ED3BC708-3EAF-F544-8861-FE1BBB56CCFF}"/>
                </a:ext>
              </a:extLst>
            </p:cNvPr>
            <p:cNvSpPr/>
            <p:nvPr/>
          </p:nvSpPr>
          <p:spPr>
            <a:xfrm>
              <a:off x="4419833" y="3079607"/>
              <a:ext cx="1116000" cy="684000"/>
            </a:xfrm>
            <a:prstGeom prst="roundRect">
              <a:avLst>
                <a:gd name="adj" fmla="val 5033"/>
              </a:avLst>
            </a:prstGeom>
            <a:solidFill>
              <a:schemeClr val="accent2">
                <a:lumMod val="60000"/>
                <a:lumOff val="4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chemeClr val="bg1"/>
                  </a:solidFill>
                  <a:latin typeface="+mj-lt"/>
                </a:rPr>
                <a:t>Service Discovery</a:t>
              </a:r>
            </a:p>
          </p:txBody>
        </p:sp>
        <p:sp>
          <p:nvSpPr>
            <p:cNvPr id="19" name="圆角矩形 173">
              <a:extLst>
                <a:ext uri="{FF2B5EF4-FFF2-40B4-BE49-F238E27FC236}">
                  <a16:creationId xmlns:a16="http://schemas.microsoft.com/office/drawing/2014/main" id="{635371AA-6B2F-B043-A2FA-7CDF2A9887A9}"/>
                </a:ext>
              </a:extLst>
            </p:cNvPr>
            <p:cNvSpPr/>
            <p:nvPr/>
          </p:nvSpPr>
          <p:spPr>
            <a:xfrm>
              <a:off x="4419263" y="4103246"/>
              <a:ext cx="1116000" cy="684000"/>
            </a:xfrm>
            <a:prstGeom prst="roundRect">
              <a:avLst>
                <a:gd name="adj" fmla="val 5765"/>
              </a:avLst>
            </a:prstGeom>
            <a:solidFill>
              <a:schemeClr val="accent2">
                <a:lumMod val="60000"/>
                <a:lumOff val="4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chemeClr val="bg1"/>
                  </a:solidFill>
                  <a:latin typeface="+mj-lt"/>
                </a:rPr>
                <a:t>Monitor Controller</a:t>
              </a:r>
            </a:p>
          </p:txBody>
        </p:sp>
        <p:sp>
          <p:nvSpPr>
            <p:cNvPr id="20" name="圆角矩形 173">
              <a:extLst>
                <a:ext uri="{FF2B5EF4-FFF2-40B4-BE49-F238E27FC236}">
                  <a16:creationId xmlns:a16="http://schemas.microsoft.com/office/drawing/2014/main" id="{8C2807B5-A5EF-7848-B366-BB2CE136DFB6}"/>
                </a:ext>
              </a:extLst>
            </p:cNvPr>
            <p:cNvSpPr/>
            <p:nvPr/>
          </p:nvSpPr>
          <p:spPr>
            <a:xfrm>
              <a:off x="8274721" y="4452406"/>
              <a:ext cx="982319" cy="37061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bg1"/>
                  </a:solidFill>
                  <a:latin typeface="+mj-lt"/>
                </a:rPr>
                <a:t>Mesh</a:t>
              </a:r>
            </a:p>
          </p:txBody>
        </p:sp>
        <p:sp>
          <p:nvSpPr>
            <p:cNvPr id="21" name="圆角矩形 173">
              <a:extLst>
                <a:ext uri="{FF2B5EF4-FFF2-40B4-BE49-F238E27FC236}">
                  <a16:creationId xmlns:a16="http://schemas.microsoft.com/office/drawing/2014/main" id="{0C8F23AB-6712-1444-927C-57F94ACAB4CC}"/>
                </a:ext>
              </a:extLst>
            </p:cNvPr>
            <p:cNvSpPr/>
            <p:nvPr/>
          </p:nvSpPr>
          <p:spPr>
            <a:xfrm>
              <a:off x="10571596" y="4458196"/>
              <a:ext cx="982319" cy="37061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bg1"/>
                  </a:solidFill>
                  <a:latin typeface="+mj-lt"/>
                </a:rPr>
                <a:t>FaaS</a:t>
              </a:r>
            </a:p>
          </p:txBody>
        </p:sp>
        <p:sp>
          <p:nvSpPr>
            <p:cNvPr id="22" name="圆角矩形 173">
              <a:extLst>
                <a:ext uri="{FF2B5EF4-FFF2-40B4-BE49-F238E27FC236}">
                  <a16:creationId xmlns:a16="http://schemas.microsoft.com/office/drawing/2014/main" id="{1071FA0E-456A-0040-9B31-7F44F39E527E}"/>
                </a:ext>
              </a:extLst>
            </p:cNvPr>
            <p:cNvSpPr/>
            <p:nvPr/>
          </p:nvSpPr>
          <p:spPr>
            <a:xfrm>
              <a:off x="5782334" y="3555442"/>
              <a:ext cx="5894776" cy="552138"/>
            </a:xfrm>
            <a:prstGeom prst="roundRect">
              <a:avLst>
                <a:gd name="adj" fmla="val 10108"/>
              </a:avLst>
            </a:prstGeom>
            <a:solidFill>
              <a:srgbClr val="003178"/>
            </a:solidFill>
            <a:ln>
              <a:solidFill>
                <a:srgbClr val="003178"/>
              </a:solidFill>
            </a:ln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400" b="1" dirty="0">
                  <a:solidFill>
                    <a:schemeClr val="bg1"/>
                  </a:solidFill>
                  <a:latin typeface="+mj-lt"/>
                </a:rPr>
                <a:t>Traffic Controller (Namespaced)</a:t>
              </a:r>
            </a:p>
          </p:txBody>
        </p:sp>
        <p:grpSp>
          <p:nvGrpSpPr>
            <p:cNvPr id="23" name="组合 22">
              <a:extLst>
                <a:ext uri="{FF2B5EF4-FFF2-40B4-BE49-F238E27FC236}">
                  <a16:creationId xmlns:a16="http://schemas.microsoft.com/office/drawing/2014/main" id="{96C7F6FE-74A1-1946-A0F6-439F2794D1BA}"/>
                </a:ext>
              </a:extLst>
            </p:cNvPr>
            <p:cNvGrpSpPr/>
            <p:nvPr/>
          </p:nvGrpSpPr>
          <p:grpSpPr>
            <a:xfrm>
              <a:off x="7197702" y="1249370"/>
              <a:ext cx="4479408" cy="2039641"/>
              <a:chOff x="7197702" y="1095469"/>
              <a:chExt cx="4479408" cy="2039641"/>
            </a:xfrm>
          </p:grpSpPr>
          <p:sp>
            <p:nvSpPr>
              <p:cNvPr id="44" name="圆角矩形 173">
                <a:extLst>
                  <a:ext uri="{FF2B5EF4-FFF2-40B4-BE49-F238E27FC236}">
                    <a16:creationId xmlns:a16="http://schemas.microsoft.com/office/drawing/2014/main" id="{4051C724-4E32-E84F-92FF-BC87F6731356}"/>
                  </a:ext>
                </a:extLst>
              </p:cNvPr>
              <p:cNvSpPr/>
              <p:nvPr/>
            </p:nvSpPr>
            <p:spPr>
              <a:xfrm>
                <a:off x="7197702" y="1095469"/>
                <a:ext cx="4479408" cy="2039641"/>
              </a:xfrm>
              <a:prstGeom prst="roundRect">
                <a:avLst>
                  <a:gd name="adj" fmla="val 1631"/>
                </a:avLst>
              </a:prstGeom>
              <a:solidFill>
                <a:srgbClr val="003178"/>
              </a:solidFill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08000" rtlCol="0" anchor="t"/>
              <a:lstStyle/>
              <a:p>
                <a:pPr algn="ctr"/>
                <a:r>
                  <a:rPr kumimoji="1" lang="en-US" altLang="zh-CN" b="1" dirty="0">
                    <a:solidFill>
                      <a:schemeClr val="bg1"/>
                    </a:solidFill>
                  </a:rPr>
                  <a:t>Pipelines</a:t>
                </a:r>
                <a:r>
                  <a:rPr kumimoji="1" lang="zh-CN" altLang="en-US" b="1" dirty="0">
                    <a:solidFill>
                      <a:schemeClr val="bg1"/>
                    </a:solidFill>
                  </a:rPr>
                  <a:t> </a:t>
                </a:r>
                <a:r>
                  <a:rPr kumimoji="1" lang="en-US" altLang="zh-CN" b="1" dirty="0">
                    <a:solidFill>
                      <a:schemeClr val="bg1"/>
                    </a:solidFill>
                  </a:rPr>
                  <a:t>Orchestration</a:t>
                </a:r>
                <a:r>
                  <a:rPr kumimoji="1" lang="zh-CN" altLang="en-US" b="1" dirty="0">
                    <a:solidFill>
                      <a:schemeClr val="bg1"/>
                    </a:solidFill>
                  </a:rPr>
                  <a:t> </a:t>
                </a:r>
                <a:r>
                  <a:rPr kumimoji="1" lang="zh-CN" altLang="en-US" dirty="0">
                    <a:solidFill>
                      <a:schemeClr val="bg1"/>
                    </a:solidFill>
                  </a:rPr>
                  <a:t> </a:t>
                </a:r>
                <a:endParaRPr kumimoji="1" lang="en-US" altLang="zh-CN" dirty="0">
                  <a:solidFill>
                    <a:schemeClr val="bg1"/>
                  </a:solidFill>
                </a:endParaRPr>
              </a:p>
              <a:p>
                <a:pPr algn="ctr"/>
                <a:r>
                  <a:rPr kumimoji="1" lang="en-US" altLang="zh-CN" sz="1200" dirty="0">
                    <a:solidFill>
                      <a:schemeClr val="bg1"/>
                    </a:solidFill>
                  </a:rPr>
                  <a:t>(Filters</a:t>
                </a:r>
                <a:r>
                  <a:rPr kumimoji="1" lang="zh-CN" altLang="en-US" sz="1200" dirty="0">
                    <a:solidFill>
                      <a:schemeClr val="bg1"/>
                    </a:solidFill>
                  </a:rPr>
                  <a:t> </a:t>
                </a:r>
                <a:r>
                  <a:rPr kumimoji="1" lang="en-US" altLang="zh-CN" sz="1200" dirty="0">
                    <a:solidFill>
                      <a:schemeClr val="bg1"/>
                    </a:solidFill>
                  </a:rPr>
                  <a:t>Chain)</a:t>
                </a:r>
                <a:endParaRPr kumimoji="1" lang="zh-CN" altLang="en-US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5" name="圆角矩形 173">
                <a:extLst>
                  <a:ext uri="{FF2B5EF4-FFF2-40B4-BE49-F238E27FC236}">
                    <a16:creationId xmlns:a16="http://schemas.microsoft.com/office/drawing/2014/main" id="{AFC2B0DD-6957-424C-9EDF-85E19055D3C9}"/>
                  </a:ext>
                </a:extLst>
              </p:cNvPr>
              <p:cNvSpPr/>
              <p:nvPr/>
            </p:nvSpPr>
            <p:spPr>
              <a:xfrm>
                <a:off x="7416173" y="1880010"/>
                <a:ext cx="1224947" cy="28417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bg1"/>
                    </a:solidFill>
                    <a:latin typeface="+mj-lt"/>
                  </a:rPr>
                  <a:t>Validator</a:t>
                </a:r>
              </a:p>
            </p:txBody>
          </p:sp>
          <p:sp>
            <p:nvSpPr>
              <p:cNvPr id="46" name="圆角矩形 173">
                <a:extLst>
                  <a:ext uri="{FF2B5EF4-FFF2-40B4-BE49-F238E27FC236}">
                    <a16:creationId xmlns:a16="http://schemas.microsoft.com/office/drawing/2014/main" id="{FD196B55-9C8B-9140-9A70-89773CF54455}"/>
                  </a:ext>
                </a:extLst>
              </p:cNvPr>
              <p:cNvSpPr/>
              <p:nvPr/>
            </p:nvSpPr>
            <p:spPr>
              <a:xfrm>
                <a:off x="7416173" y="2300725"/>
                <a:ext cx="1224947" cy="28417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bg1"/>
                    </a:solidFill>
                    <a:latin typeface="+mj-lt"/>
                  </a:rPr>
                  <a:t>TimeLimiter</a:t>
                </a:r>
              </a:p>
            </p:txBody>
          </p:sp>
          <p:sp>
            <p:nvSpPr>
              <p:cNvPr id="47" name="圆角矩形 173">
                <a:extLst>
                  <a:ext uri="{FF2B5EF4-FFF2-40B4-BE49-F238E27FC236}">
                    <a16:creationId xmlns:a16="http://schemas.microsoft.com/office/drawing/2014/main" id="{51E7D082-0A49-B341-BFD6-3C8D0431810F}"/>
                  </a:ext>
                </a:extLst>
              </p:cNvPr>
              <p:cNvSpPr/>
              <p:nvPr/>
            </p:nvSpPr>
            <p:spPr>
              <a:xfrm>
                <a:off x="7416173" y="2693161"/>
                <a:ext cx="1224947" cy="28417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bg1"/>
                    </a:solidFill>
                    <a:latin typeface="+mj-lt"/>
                  </a:rPr>
                  <a:t>OAth2</a:t>
                </a:r>
                <a:r>
                  <a:rPr kumimoji="1" lang="zh-CN" altLang="en-US" sz="1000" b="1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kumimoji="1" lang="en-US" altLang="zh-CN" sz="1000" b="1" dirty="0">
                    <a:solidFill>
                      <a:schemeClr val="bg1"/>
                    </a:solidFill>
                    <a:latin typeface="+mj-lt"/>
                  </a:rPr>
                  <a:t>/</a:t>
                </a:r>
                <a:r>
                  <a:rPr kumimoji="1" lang="zh-CN" altLang="en-US" sz="1000" b="1" dirty="0">
                    <a:solidFill>
                      <a:schemeClr val="bg1"/>
                    </a:solidFill>
                    <a:latin typeface="+mj-lt"/>
                  </a:rPr>
                  <a:t> </a:t>
                </a:r>
                <a:r>
                  <a:rPr kumimoji="1" lang="en-US" altLang="zh-CN" sz="1000" b="1" dirty="0">
                    <a:solidFill>
                      <a:schemeClr val="bg1"/>
                    </a:solidFill>
                    <a:latin typeface="+mj-lt"/>
                  </a:rPr>
                  <a:t>HMAC</a:t>
                </a:r>
              </a:p>
            </p:txBody>
          </p:sp>
          <p:sp>
            <p:nvSpPr>
              <p:cNvPr id="48" name="圆角矩形 173">
                <a:extLst>
                  <a:ext uri="{FF2B5EF4-FFF2-40B4-BE49-F238E27FC236}">
                    <a16:creationId xmlns:a16="http://schemas.microsoft.com/office/drawing/2014/main" id="{23103944-7A9B-8B4F-8561-B04FA8108978}"/>
                  </a:ext>
                </a:extLst>
              </p:cNvPr>
              <p:cNvSpPr/>
              <p:nvPr/>
            </p:nvSpPr>
            <p:spPr>
              <a:xfrm>
                <a:off x="8833566" y="1883600"/>
                <a:ext cx="1224947" cy="28417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bg1"/>
                    </a:solidFill>
                    <a:latin typeface="+mj-lt"/>
                  </a:rPr>
                  <a:t>APIAggregator</a:t>
                </a:r>
              </a:p>
            </p:txBody>
          </p:sp>
          <p:sp>
            <p:nvSpPr>
              <p:cNvPr id="49" name="圆角矩形 173">
                <a:extLst>
                  <a:ext uri="{FF2B5EF4-FFF2-40B4-BE49-F238E27FC236}">
                    <a16:creationId xmlns:a16="http://schemas.microsoft.com/office/drawing/2014/main" id="{D435DCF7-E3B2-A340-A77D-929EC49F375F}"/>
                  </a:ext>
                </a:extLst>
              </p:cNvPr>
              <p:cNvSpPr/>
              <p:nvPr/>
            </p:nvSpPr>
            <p:spPr>
              <a:xfrm>
                <a:off x="8833566" y="2303198"/>
                <a:ext cx="1224947" cy="28417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bg1"/>
                    </a:solidFill>
                    <a:latin typeface="+mj-lt"/>
                  </a:rPr>
                  <a:t>Proxy</a:t>
                </a:r>
              </a:p>
            </p:txBody>
          </p:sp>
          <p:sp>
            <p:nvSpPr>
              <p:cNvPr id="50" name="圆角矩形 173">
                <a:extLst>
                  <a:ext uri="{FF2B5EF4-FFF2-40B4-BE49-F238E27FC236}">
                    <a16:creationId xmlns:a16="http://schemas.microsoft.com/office/drawing/2014/main" id="{F8436577-B7DE-5346-928B-507146244605}"/>
                  </a:ext>
                </a:extLst>
              </p:cNvPr>
              <p:cNvSpPr/>
              <p:nvPr/>
            </p:nvSpPr>
            <p:spPr>
              <a:xfrm>
                <a:off x="8833566" y="2695634"/>
                <a:ext cx="1224947" cy="28417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bg1"/>
                    </a:solidFill>
                    <a:latin typeface="+mj-lt"/>
                  </a:rPr>
                  <a:t>Retryer</a:t>
                </a:r>
              </a:p>
            </p:txBody>
          </p:sp>
          <p:sp>
            <p:nvSpPr>
              <p:cNvPr id="51" name="圆角矩形 173">
                <a:extLst>
                  <a:ext uri="{FF2B5EF4-FFF2-40B4-BE49-F238E27FC236}">
                    <a16:creationId xmlns:a16="http://schemas.microsoft.com/office/drawing/2014/main" id="{5262D441-EEDC-7F49-8EFF-938A55AABB51}"/>
                  </a:ext>
                </a:extLst>
              </p:cNvPr>
              <p:cNvSpPr/>
              <p:nvPr/>
            </p:nvSpPr>
            <p:spPr>
              <a:xfrm>
                <a:off x="10250960" y="1885968"/>
                <a:ext cx="1224947" cy="28417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bg1"/>
                    </a:solidFill>
                    <a:latin typeface="+mj-lt"/>
                  </a:rPr>
                  <a:t>RateLimiter</a:t>
                </a:r>
              </a:p>
            </p:txBody>
          </p:sp>
          <p:sp>
            <p:nvSpPr>
              <p:cNvPr id="52" name="圆角矩形 173">
                <a:extLst>
                  <a:ext uri="{FF2B5EF4-FFF2-40B4-BE49-F238E27FC236}">
                    <a16:creationId xmlns:a16="http://schemas.microsoft.com/office/drawing/2014/main" id="{48F4B14F-CB9B-5A4B-9587-E7767FCD8D3F}"/>
                  </a:ext>
                </a:extLst>
              </p:cNvPr>
              <p:cNvSpPr/>
              <p:nvPr/>
            </p:nvSpPr>
            <p:spPr>
              <a:xfrm>
                <a:off x="10250960" y="2303198"/>
                <a:ext cx="1224947" cy="28417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bg1"/>
                    </a:solidFill>
                    <a:latin typeface="+mj-lt"/>
                  </a:rPr>
                  <a:t>CircuitBreaker</a:t>
                </a:r>
              </a:p>
            </p:txBody>
          </p:sp>
          <p:sp>
            <p:nvSpPr>
              <p:cNvPr id="53" name="圆角矩形 173">
                <a:extLst>
                  <a:ext uri="{FF2B5EF4-FFF2-40B4-BE49-F238E27FC236}">
                    <a16:creationId xmlns:a16="http://schemas.microsoft.com/office/drawing/2014/main" id="{FA6C01DA-69FD-4240-B9AD-74FAF51173FA}"/>
                  </a:ext>
                </a:extLst>
              </p:cNvPr>
              <p:cNvSpPr/>
              <p:nvPr/>
            </p:nvSpPr>
            <p:spPr>
              <a:xfrm>
                <a:off x="10250960" y="2695634"/>
                <a:ext cx="1224947" cy="284179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bg1"/>
                    </a:solidFill>
                    <a:latin typeface="+mj-lt"/>
                  </a:rPr>
                  <a:t>CORSAdaptor</a:t>
                </a:r>
              </a:p>
            </p:txBody>
          </p:sp>
        </p:grp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17FBDB21-F544-1544-B6C3-40B7A94C498A}"/>
                </a:ext>
              </a:extLst>
            </p:cNvPr>
            <p:cNvGrpSpPr/>
            <p:nvPr/>
          </p:nvGrpSpPr>
          <p:grpSpPr>
            <a:xfrm>
              <a:off x="5753199" y="1249370"/>
              <a:ext cx="1344363" cy="2039642"/>
              <a:chOff x="5753199" y="1095469"/>
              <a:chExt cx="1344363" cy="2039642"/>
            </a:xfrm>
          </p:grpSpPr>
          <p:sp>
            <p:nvSpPr>
              <p:cNvPr id="40" name="圆角矩形 173">
                <a:extLst>
                  <a:ext uri="{FF2B5EF4-FFF2-40B4-BE49-F238E27FC236}">
                    <a16:creationId xmlns:a16="http://schemas.microsoft.com/office/drawing/2014/main" id="{3D217519-EE99-874E-BBAF-25163A2E393A}"/>
                  </a:ext>
                </a:extLst>
              </p:cNvPr>
              <p:cNvSpPr/>
              <p:nvPr/>
            </p:nvSpPr>
            <p:spPr>
              <a:xfrm>
                <a:off x="5753199" y="1095469"/>
                <a:ext cx="1344363" cy="2039642"/>
              </a:xfrm>
              <a:prstGeom prst="roundRect">
                <a:avLst>
                  <a:gd name="adj" fmla="val 3979"/>
                </a:avLst>
              </a:prstGeom>
              <a:ln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108000" rtlCol="0" anchor="t"/>
              <a:lstStyle/>
              <a:p>
                <a:pPr algn="ctr"/>
                <a:r>
                  <a:rPr kumimoji="1" lang="en-US" altLang="zh-CN" b="1" dirty="0">
                    <a:solidFill>
                      <a:schemeClr val="bg1"/>
                    </a:solidFill>
                  </a:rPr>
                  <a:t>Traffic</a:t>
                </a:r>
                <a:r>
                  <a:rPr kumimoji="1" lang="zh-CN" altLang="en-US" b="1" dirty="0">
                    <a:solidFill>
                      <a:schemeClr val="bg1"/>
                    </a:solidFill>
                  </a:rPr>
                  <a:t> </a:t>
                </a:r>
                <a:r>
                  <a:rPr kumimoji="1" lang="en-US" altLang="zh-CN" b="1" dirty="0">
                    <a:solidFill>
                      <a:schemeClr val="bg1"/>
                    </a:solidFill>
                  </a:rPr>
                  <a:t>Gate</a:t>
                </a:r>
              </a:p>
            </p:txBody>
          </p:sp>
          <p:sp>
            <p:nvSpPr>
              <p:cNvPr id="41" name="圆角矩形 173">
                <a:extLst>
                  <a:ext uri="{FF2B5EF4-FFF2-40B4-BE49-F238E27FC236}">
                    <a16:creationId xmlns:a16="http://schemas.microsoft.com/office/drawing/2014/main" id="{4844B3BF-276C-CD48-BFB1-F16030B9656E}"/>
                  </a:ext>
                </a:extLst>
              </p:cNvPr>
              <p:cNvSpPr/>
              <p:nvPr/>
            </p:nvSpPr>
            <p:spPr>
              <a:xfrm>
                <a:off x="5876444" y="1878782"/>
                <a:ext cx="1123405" cy="288997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bg1"/>
                    </a:solidFill>
                    <a:latin typeface="+mj-lt"/>
                  </a:rPr>
                  <a:t>HTTP1/2/3</a:t>
                </a:r>
              </a:p>
            </p:txBody>
          </p:sp>
          <p:sp>
            <p:nvSpPr>
              <p:cNvPr id="42" name="圆角矩形 173">
                <a:extLst>
                  <a:ext uri="{FF2B5EF4-FFF2-40B4-BE49-F238E27FC236}">
                    <a16:creationId xmlns:a16="http://schemas.microsoft.com/office/drawing/2014/main" id="{5BD07B9C-9846-8642-944D-3CCD926BFB71}"/>
                  </a:ext>
                </a:extLst>
              </p:cNvPr>
              <p:cNvSpPr/>
              <p:nvPr/>
            </p:nvSpPr>
            <p:spPr>
              <a:xfrm>
                <a:off x="5876444" y="2287498"/>
                <a:ext cx="1123405" cy="288997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bg1"/>
                    </a:solidFill>
                    <a:latin typeface="+mj-lt"/>
                  </a:rPr>
                  <a:t>MQTT</a:t>
                </a:r>
              </a:p>
            </p:txBody>
          </p:sp>
          <p:sp>
            <p:nvSpPr>
              <p:cNvPr id="43" name="圆角矩形 173">
                <a:extLst>
                  <a:ext uri="{FF2B5EF4-FFF2-40B4-BE49-F238E27FC236}">
                    <a16:creationId xmlns:a16="http://schemas.microsoft.com/office/drawing/2014/main" id="{E551BCDE-2121-7342-8648-9F7F7D3014CF}"/>
                  </a:ext>
                </a:extLst>
              </p:cNvPr>
              <p:cNvSpPr/>
              <p:nvPr/>
            </p:nvSpPr>
            <p:spPr>
              <a:xfrm>
                <a:off x="5876444" y="2696214"/>
                <a:ext cx="1123405" cy="288997"/>
              </a:xfrm>
              <a:prstGeom prst="round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/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zh-CN" sz="1000" b="1" dirty="0">
                    <a:solidFill>
                      <a:schemeClr val="bg1"/>
                    </a:solidFill>
                    <a:latin typeface="+mj-lt"/>
                  </a:rPr>
                  <a:t>WebSocket</a:t>
                </a:r>
              </a:p>
            </p:txBody>
          </p:sp>
        </p:grpSp>
        <p:sp>
          <p:nvSpPr>
            <p:cNvPr id="25" name="圆角矩形 173">
              <a:extLst>
                <a:ext uri="{FF2B5EF4-FFF2-40B4-BE49-F238E27FC236}">
                  <a16:creationId xmlns:a16="http://schemas.microsoft.com/office/drawing/2014/main" id="{1488E482-81FB-384F-BE67-45BCCB617CD9}"/>
                </a:ext>
              </a:extLst>
            </p:cNvPr>
            <p:cNvSpPr/>
            <p:nvPr/>
          </p:nvSpPr>
          <p:spPr>
            <a:xfrm>
              <a:off x="9435302" y="4458196"/>
              <a:ext cx="982319" cy="37061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bg1"/>
                  </a:solidFill>
                  <a:latin typeface="+mj-lt"/>
                </a:rPr>
                <a:t>Fallback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8692AC18-1011-E44A-BC57-FED21AE90B32}"/>
                </a:ext>
              </a:extLst>
            </p:cNvPr>
            <p:cNvSpPr txBox="1"/>
            <p:nvPr/>
          </p:nvSpPr>
          <p:spPr>
            <a:xfrm>
              <a:off x="7177855" y="3293877"/>
              <a:ext cx="310373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Manage</a:t>
              </a:r>
              <a:r>
                <a:rPr kumimoji="1"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 </a:t>
              </a:r>
              <a:r>
                <a:rPr kumimoji="1"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TrafficGate&amp;Pipeline in All Namespaces</a:t>
              </a:r>
              <a:endParaRPr kumimoji="1"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sp>
          <p:nvSpPr>
            <p:cNvPr id="27" name="圆角矩形 173">
              <a:extLst>
                <a:ext uri="{FF2B5EF4-FFF2-40B4-BE49-F238E27FC236}">
                  <a16:creationId xmlns:a16="http://schemas.microsoft.com/office/drawing/2014/main" id="{05615D5C-E1CF-4D4F-924C-D30B6CE1BB3E}"/>
                </a:ext>
              </a:extLst>
            </p:cNvPr>
            <p:cNvSpPr/>
            <p:nvPr/>
          </p:nvSpPr>
          <p:spPr>
            <a:xfrm>
              <a:off x="7138427" y="4452405"/>
              <a:ext cx="982319" cy="37061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000" b="1" dirty="0">
                  <a:solidFill>
                    <a:schemeClr val="bg1"/>
                  </a:solidFill>
                  <a:latin typeface="+mj-lt"/>
                </a:rPr>
                <a:t>RawConfig</a:t>
              </a:r>
            </a:p>
          </p:txBody>
        </p:sp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3176937C-70D4-5442-8D18-D50DED5DAF71}"/>
                </a:ext>
              </a:extLst>
            </p:cNvPr>
            <p:cNvGrpSpPr/>
            <p:nvPr/>
          </p:nvGrpSpPr>
          <p:grpSpPr>
            <a:xfrm>
              <a:off x="6717604" y="3320484"/>
              <a:ext cx="3869283" cy="980411"/>
              <a:chOff x="6717604" y="3320484"/>
              <a:chExt cx="3869283" cy="980411"/>
            </a:xfrm>
          </p:grpSpPr>
          <p:cxnSp>
            <p:nvCxnSpPr>
              <p:cNvPr id="36" name="直线箭头连接符 96">
                <a:extLst>
                  <a:ext uri="{FF2B5EF4-FFF2-40B4-BE49-F238E27FC236}">
                    <a16:creationId xmlns:a16="http://schemas.microsoft.com/office/drawing/2014/main" id="{9D3170B5-0BEF-0E4D-9660-BFEDA2AE6A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17604" y="3326150"/>
                <a:ext cx="0" cy="180000"/>
              </a:xfrm>
              <a:prstGeom prst="straightConnector1">
                <a:avLst/>
              </a:prstGeom>
              <a:ln w="28575">
                <a:solidFill>
                  <a:schemeClr val="accent3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线箭头连接符 98">
                <a:extLst>
                  <a:ext uri="{FF2B5EF4-FFF2-40B4-BE49-F238E27FC236}">
                    <a16:creationId xmlns:a16="http://schemas.microsoft.com/office/drawing/2014/main" id="{2F6561BE-CC90-7841-9B91-3B45597E1E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74187" y="3320484"/>
                <a:ext cx="0" cy="180000"/>
              </a:xfrm>
              <a:prstGeom prst="straightConnector1">
                <a:avLst/>
              </a:prstGeom>
              <a:ln w="28575">
                <a:solidFill>
                  <a:schemeClr val="accent3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线箭头连接符 104">
                <a:extLst>
                  <a:ext uri="{FF2B5EF4-FFF2-40B4-BE49-F238E27FC236}">
                    <a16:creationId xmlns:a16="http://schemas.microsoft.com/office/drawing/2014/main" id="{FB733ED8-6CF8-D24B-A193-C8AF31304B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730304" y="4120895"/>
                <a:ext cx="0" cy="180000"/>
              </a:xfrm>
              <a:prstGeom prst="straightConnector1">
                <a:avLst/>
              </a:prstGeom>
              <a:ln w="28575">
                <a:solidFill>
                  <a:schemeClr val="accent3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线箭头连接符 105">
                <a:extLst>
                  <a:ext uri="{FF2B5EF4-FFF2-40B4-BE49-F238E27FC236}">
                    <a16:creationId xmlns:a16="http://schemas.microsoft.com/office/drawing/2014/main" id="{2FAFB3AE-F724-1C43-AD24-480A2C280EA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86887" y="4115229"/>
                <a:ext cx="0" cy="180000"/>
              </a:xfrm>
              <a:prstGeom prst="straightConnector1">
                <a:avLst/>
              </a:prstGeom>
              <a:ln w="28575">
                <a:solidFill>
                  <a:schemeClr val="accent3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822F3668-0389-854A-9707-B9D4D9B0C608}"/>
                </a:ext>
              </a:extLst>
            </p:cNvPr>
            <p:cNvSpPr txBox="1"/>
            <p:nvPr/>
          </p:nvSpPr>
          <p:spPr>
            <a:xfrm>
              <a:off x="7445556" y="4087305"/>
              <a:ext cx="256833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rPr>
                <a:t>Mange Traffic in or across Namespaces</a:t>
              </a:r>
              <a:endParaRPr kumimoji="1" lang="zh-CN" altLang="en-US" sz="105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endParaRPr>
            </a:p>
          </p:txBody>
        </p: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37B81EF3-E8FB-994F-98C4-7E31D134B9F2}"/>
                </a:ext>
              </a:extLst>
            </p:cNvPr>
            <p:cNvGrpSpPr/>
            <p:nvPr/>
          </p:nvGrpSpPr>
          <p:grpSpPr>
            <a:xfrm>
              <a:off x="5142831" y="4946943"/>
              <a:ext cx="5270023" cy="253916"/>
              <a:chOff x="5142831" y="5091791"/>
              <a:chExt cx="5270023" cy="253916"/>
            </a:xfrm>
          </p:grpSpPr>
          <p:sp>
            <p:nvSpPr>
              <p:cNvPr id="31" name="右箭头 30">
                <a:extLst>
                  <a:ext uri="{FF2B5EF4-FFF2-40B4-BE49-F238E27FC236}">
                    <a16:creationId xmlns:a16="http://schemas.microsoft.com/office/drawing/2014/main" id="{F83BCAD4-7DBC-B445-9BB4-F824D59A6331}"/>
                  </a:ext>
                </a:extLst>
              </p:cNvPr>
              <p:cNvSpPr/>
              <p:nvPr/>
            </p:nvSpPr>
            <p:spPr>
              <a:xfrm rot="16200000">
                <a:off x="5142831" y="5128750"/>
                <a:ext cx="180000" cy="180000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  <p:sp>
            <p:nvSpPr>
              <p:cNvPr id="32" name="右箭头 31">
                <a:extLst>
                  <a:ext uri="{FF2B5EF4-FFF2-40B4-BE49-F238E27FC236}">
                    <a16:creationId xmlns:a16="http://schemas.microsoft.com/office/drawing/2014/main" id="{DF7A7570-D5F2-3644-B5C2-A39833606302}"/>
                  </a:ext>
                </a:extLst>
              </p:cNvPr>
              <p:cNvSpPr/>
              <p:nvPr/>
            </p:nvSpPr>
            <p:spPr>
              <a:xfrm rot="16200000">
                <a:off x="7687843" y="5128750"/>
                <a:ext cx="180000" cy="180000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050"/>
              </a:p>
            </p:txBody>
          </p:sp>
          <p:sp>
            <p:nvSpPr>
              <p:cNvPr id="33" name="右箭头 32">
                <a:extLst>
                  <a:ext uri="{FF2B5EF4-FFF2-40B4-BE49-F238E27FC236}">
                    <a16:creationId xmlns:a16="http://schemas.microsoft.com/office/drawing/2014/main" id="{57952921-8211-5C44-8BB1-8D4282085108}"/>
                  </a:ext>
                </a:extLst>
              </p:cNvPr>
              <p:cNvSpPr/>
              <p:nvPr/>
            </p:nvSpPr>
            <p:spPr>
              <a:xfrm rot="16200000">
                <a:off x="10232854" y="5128749"/>
                <a:ext cx="180000" cy="180000"/>
              </a:xfrm>
              <a:prstGeom prst="rightArrow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050"/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A9EBD808-2380-3E48-A75B-591971E2AC41}"/>
                  </a:ext>
                </a:extLst>
              </p:cNvPr>
              <p:cNvSpPr txBox="1"/>
              <p:nvPr/>
            </p:nvSpPr>
            <p:spPr>
              <a:xfrm>
                <a:off x="8255467" y="5091791"/>
                <a:ext cx="155202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Manage</a:t>
                </a:r>
                <a:r>
                  <a:rPr kumimoji="1" lang="zh-CN" altLang="en-US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 </a:t>
                </a:r>
                <a:r>
                  <a:rPr kumimoji="1" lang="en-US" altLang="zh-CN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All Controllers</a:t>
                </a:r>
                <a:endParaRPr kumimoji="1"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endParaRPr>
              </a:p>
            </p:txBody>
          </p:sp>
          <p:sp>
            <p:nvSpPr>
              <p:cNvPr id="35" name="文本框 34">
                <a:extLst>
                  <a:ext uri="{FF2B5EF4-FFF2-40B4-BE49-F238E27FC236}">
                    <a16:creationId xmlns:a16="http://schemas.microsoft.com/office/drawing/2014/main" id="{7A18A74F-2587-304A-AC89-77A765F38FA1}"/>
                  </a:ext>
                </a:extLst>
              </p:cNvPr>
              <p:cNvSpPr txBox="1"/>
              <p:nvPr/>
            </p:nvSpPr>
            <p:spPr>
              <a:xfrm>
                <a:off x="5673302" y="5091791"/>
                <a:ext cx="1552027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Manage</a:t>
                </a:r>
                <a:r>
                  <a:rPr kumimoji="1" lang="zh-CN" altLang="en-US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 </a:t>
                </a:r>
                <a:r>
                  <a:rPr kumimoji="1" lang="en-US" altLang="zh-CN" sz="105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j-lt"/>
                  </a:rPr>
                  <a:t>All Controllers</a:t>
                </a:r>
                <a:endParaRPr kumimoji="1" lang="zh-CN" altLang="en-US" sz="105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j-lt"/>
                </a:endParaRPr>
              </a:p>
            </p:txBody>
          </p:sp>
        </p:grpSp>
      </p:grpSp>
      <p:sp>
        <p:nvSpPr>
          <p:cNvPr id="60" name="文本框 59">
            <a:extLst>
              <a:ext uri="{FF2B5EF4-FFF2-40B4-BE49-F238E27FC236}">
                <a16:creationId xmlns:a16="http://schemas.microsoft.com/office/drawing/2014/main" id="{3A806394-6D6C-6041-85F5-7B1A52155EB1}"/>
              </a:ext>
            </a:extLst>
          </p:cNvPr>
          <p:cNvSpPr txBox="1"/>
          <p:nvPr/>
        </p:nvSpPr>
        <p:spPr>
          <a:xfrm>
            <a:off x="810491" y="394854"/>
            <a:ext cx="2303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Architecture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70067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005" y="995225"/>
            <a:ext cx="1962424" cy="19719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812" y="3145274"/>
            <a:ext cx="2448267" cy="287695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圆角矩形 3"/>
          <p:cNvSpPr/>
          <p:nvPr/>
        </p:nvSpPr>
        <p:spPr>
          <a:xfrm>
            <a:off x="4529403" y="1394250"/>
            <a:ext cx="1311477" cy="406866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dirty="0"/>
              <a:t>HTTP Server</a:t>
            </a:r>
            <a:endParaRPr lang="zh-CN" altLang="en-US" sz="1400" dirty="0"/>
          </a:p>
        </p:txBody>
      </p:sp>
      <p:sp>
        <p:nvSpPr>
          <p:cNvPr id="5" name="圆角矩形 4"/>
          <p:cNvSpPr/>
          <p:nvPr/>
        </p:nvSpPr>
        <p:spPr>
          <a:xfrm>
            <a:off x="6535932" y="1763366"/>
            <a:ext cx="2743200" cy="7633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sz="1400" dirty="0"/>
              <a:t>HTTP Pipeline</a:t>
            </a:r>
            <a:endParaRPr lang="zh-CN" altLang="en-US" sz="1400" dirty="0"/>
          </a:p>
        </p:txBody>
      </p:sp>
      <p:sp>
        <p:nvSpPr>
          <p:cNvPr id="6" name="右箭头 5"/>
          <p:cNvSpPr/>
          <p:nvPr/>
        </p:nvSpPr>
        <p:spPr>
          <a:xfrm>
            <a:off x="3877738" y="3185964"/>
            <a:ext cx="438306" cy="17809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529404" y="3185964"/>
            <a:ext cx="525780" cy="1780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700" dirty="0"/>
              <a:t>:10080</a:t>
            </a:r>
            <a:endParaRPr lang="zh-CN" altLang="en-US" sz="700" dirty="0"/>
          </a:p>
        </p:txBody>
      </p:sp>
      <p:sp>
        <p:nvSpPr>
          <p:cNvPr id="8" name="矩形 7"/>
          <p:cNvSpPr/>
          <p:nvPr/>
        </p:nvSpPr>
        <p:spPr>
          <a:xfrm>
            <a:off x="5315101" y="2218259"/>
            <a:ext cx="525780" cy="17809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700" dirty="0"/>
              <a:t>/pipeline</a:t>
            </a:r>
            <a:endParaRPr lang="zh-CN" altLang="en-US" sz="700" dirty="0"/>
          </a:p>
        </p:txBody>
      </p:sp>
      <p:sp>
        <p:nvSpPr>
          <p:cNvPr id="9" name="右箭头 8"/>
          <p:cNvSpPr/>
          <p:nvPr/>
        </p:nvSpPr>
        <p:spPr>
          <a:xfrm>
            <a:off x="5969252" y="2225702"/>
            <a:ext cx="438306" cy="17809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7573241" y="2191675"/>
            <a:ext cx="668581" cy="24615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12700">
            <a:solidFill>
              <a:schemeClr val="bg1"/>
            </a:solidFill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/>
              <a:t>Proxy</a:t>
            </a:r>
            <a:endParaRPr lang="zh-CN" altLang="en-US" sz="1200" dirty="0"/>
          </a:p>
        </p:txBody>
      </p:sp>
      <p:sp>
        <p:nvSpPr>
          <p:cNvPr id="11" name="右箭头 10"/>
          <p:cNvSpPr/>
          <p:nvPr/>
        </p:nvSpPr>
        <p:spPr>
          <a:xfrm>
            <a:off x="9407506" y="2225702"/>
            <a:ext cx="438306" cy="178099"/>
          </a:xfrm>
          <a:prstGeom prst="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9974183" y="1293582"/>
            <a:ext cx="1108583" cy="1317072"/>
            <a:chOff x="10149443" y="1661020"/>
            <a:chExt cx="1108583" cy="1317072"/>
          </a:xfrm>
        </p:grpSpPr>
        <p:sp>
          <p:nvSpPr>
            <p:cNvPr id="13" name="圆角矩形 12"/>
            <p:cNvSpPr/>
            <p:nvPr/>
          </p:nvSpPr>
          <p:spPr>
            <a:xfrm>
              <a:off x="10149443" y="1661020"/>
              <a:ext cx="1108583" cy="131707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400" dirty="0"/>
                <a:t>Backend</a:t>
              </a:r>
              <a:endParaRPr lang="zh-CN" altLang="en-US" sz="1400" dirty="0"/>
            </a:p>
          </p:txBody>
        </p:sp>
        <p:sp>
          <p:nvSpPr>
            <p:cNvPr id="14" name="矩形 13"/>
            <p:cNvSpPr/>
            <p:nvPr/>
          </p:nvSpPr>
          <p:spPr>
            <a:xfrm>
              <a:off x="10149443" y="2069871"/>
              <a:ext cx="525780" cy="1780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700" dirty="0"/>
                <a:t>:9095</a:t>
              </a:r>
              <a:endParaRPr lang="zh-CN" altLang="en-US" sz="700" dirty="0"/>
            </a:p>
          </p:txBody>
        </p:sp>
        <p:sp>
          <p:nvSpPr>
            <p:cNvPr id="15" name="矩形 14"/>
            <p:cNvSpPr/>
            <p:nvPr/>
          </p:nvSpPr>
          <p:spPr>
            <a:xfrm>
              <a:off x="10149443" y="2322869"/>
              <a:ext cx="525780" cy="1780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700" dirty="0"/>
                <a:t>:9096</a:t>
              </a:r>
              <a:endParaRPr lang="zh-CN" altLang="en-US" sz="700" dirty="0"/>
            </a:p>
          </p:txBody>
        </p:sp>
        <p:sp>
          <p:nvSpPr>
            <p:cNvPr id="16" name="矩形 15"/>
            <p:cNvSpPr/>
            <p:nvPr/>
          </p:nvSpPr>
          <p:spPr>
            <a:xfrm>
              <a:off x="10149443" y="2596393"/>
              <a:ext cx="525780" cy="178099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700" dirty="0"/>
                <a:t>:9097</a:t>
              </a:r>
              <a:endParaRPr lang="zh-CN" altLang="en-US" sz="700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244027" y="2686155"/>
            <a:ext cx="5889073" cy="3003259"/>
            <a:chOff x="5419287" y="2869035"/>
            <a:chExt cx="5889073" cy="3003259"/>
          </a:xfrm>
        </p:grpSpPr>
        <p:sp>
          <p:nvSpPr>
            <p:cNvPr id="18" name="矩形 17"/>
            <p:cNvSpPr/>
            <p:nvPr/>
          </p:nvSpPr>
          <p:spPr>
            <a:xfrm>
              <a:off x="10107498" y="2869035"/>
              <a:ext cx="1192473" cy="1501629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圆角矩形 18"/>
            <p:cNvSpPr/>
            <p:nvPr/>
          </p:nvSpPr>
          <p:spPr>
            <a:xfrm>
              <a:off x="6711191" y="3176561"/>
              <a:ext cx="2743200" cy="7633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400" dirty="0"/>
                <a:t>HTTP Pipeline</a:t>
              </a:r>
              <a:endParaRPr lang="zh-CN" altLang="en-US" sz="1400" dirty="0"/>
            </a:p>
          </p:txBody>
        </p:sp>
        <p:sp>
          <p:nvSpPr>
            <p:cNvPr id="20" name="圆角矩形 19"/>
            <p:cNvSpPr/>
            <p:nvPr/>
          </p:nvSpPr>
          <p:spPr>
            <a:xfrm>
              <a:off x="8280805" y="3612595"/>
              <a:ext cx="668581" cy="24615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bg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Proxy</a:t>
              </a:r>
              <a:endParaRPr lang="zh-CN" altLang="en-US" sz="1200" dirty="0"/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7063531" y="3612595"/>
              <a:ext cx="975874" cy="24615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bg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Validator</a:t>
              </a:r>
              <a:endParaRPr lang="zh-CN" altLang="en-US" sz="1200" dirty="0"/>
            </a:p>
          </p:txBody>
        </p:sp>
        <p:sp>
          <p:nvSpPr>
            <p:cNvPr id="22" name="矩形 21"/>
            <p:cNvSpPr/>
            <p:nvPr/>
          </p:nvSpPr>
          <p:spPr>
            <a:xfrm>
              <a:off x="5419288" y="3663210"/>
              <a:ext cx="596853" cy="18554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zh-CN" sz="700" dirty="0"/>
                <a:t>/customer</a:t>
              </a:r>
              <a:endParaRPr lang="zh-CN" altLang="en-US" sz="700" dirty="0"/>
            </a:p>
          </p:txBody>
        </p:sp>
        <p:sp>
          <p:nvSpPr>
            <p:cNvPr id="23" name="右箭头 22"/>
            <p:cNvSpPr/>
            <p:nvPr/>
          </p:nvSpPr>
          <p:spPr>
            <a:xfrm>
              <a:off x="6144512" y="3670653"/>
              <a:ext cx="438306" cy="178099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4" name="组合 23"/>
            <p:cNvGrpSpPr/>
            <p:nvPr/>
          </p:nvGrpSpPr>
          <p:grpSpPr>
            <a:xfrm>
              <a:off x="10149443" y="2963897"/>
              <a:ext cx="1108583" cy="1319691"/>
              <a:chOff x="10149443" y="3148455"/>
              <a:chExt cx="1108583" cy="1319691"/>
            </a:xfrm>
          </p:grpSpPr>
          <p:grpSp>
            <p:nvGrpSpPr>
              <p:cNvPr id="38" name="组合 37"/>
              <p:cNvGrpSpPr/>
              <p:nvPr/>
            </p:nvGrpSpPr>
            <p:grpSpPr>
              <a:xfrm>
                <a:off x="10149443" y="3148455"/>
                <a:ext cx="1108583" cy="639142"/>
                <a:chOff x="10149443" y="3546943"/>
                <a:chExt cx="1108583" cy="639142"/>
              </a:xfrm>
            </p:grpSpPr>
            <p:sp>
              <p:nvSpPr>
                <p:cNvPr id="42" name="圆角矩形 41"/>
                <p:cNvSpPr/>
                <p:nvPr/>
              </p:nvSpPr>
              <p:spPr>
                <a:xfrm>
                  <a:off x="10149443" y="3546943"/>
                  <a:ext cx="1108583" cy="63914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altLang="zh-CN" sz="1400" dirty="0"/>
                    <a:t>Backend</a:t>
                  </a:r>
                  <a:endParaRPr lang="zh-CN" altLang="en-US" sz="1400" dirty="0"/>
                </a:p>
              </p:txBody>
            </p:sp>
            <p:sp>
              <p:nvSpPr>
                <p:cNvPr id="43" name="矩形 42"/>
                <p:cNvSpPr/>
                <p:nvPr/>
              </p:nvSpPr>
              <p:spPr>
                <a:xfrm>
                  <a:off x="10149444" y="3907921"/>
                  <a:ext cx="525780" cy="17809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700" dirty="0"/>
                    <a:t>:9095</a:t>
                  </a:r>
                  <a:endParaRPr lang="zh-CN" altLang="en-US" sz="700" dirty="0"/>
                </a:p>
              </p:txBody>
            </p:sp>
          </p:grpSp>
          <p:grpSp>
            <p:nvGrpSpPr>
              <p:cNvPr id="39" name="组合 38"/>
              <p:cNvGrpSpPr/>
              <p:nvPr/>
            </p:nvGrpSpPr>
            <p:grpSpPr>
              <a:xfrm>
                <a:off x="10149443" y="3829004"/>
                <a:ext cx="1108583" cy="639142"/>
                <a:chOff x="10149443" y="3546943"/>
                <a:chExt cx="1108583" cy="639142"/>
              </a:xfrm>
            </p:grpSpPr>
            <p:sp>
              <p:nvSpPr>
                <p:cNvPr id="40" name="圆角矩形 39"/>
                <p:cNvSpPr/>
                <p:nvPr/>
              </p:nvSpPr>
              <p:spPr>
                <a:xfrm>
                  <a:off x="10149443" y="3546943"/>
                  <a:ext cx="1108583" cy="639142"/>
                </a:xfrm>
                <a:prstGeom prst="round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r>
                    <a:rPr lang="en-US" altLang="zh-CN" sz="1400" dirty="0"/>
                    <a:t>Backend</a:t>
                  </a:r>
                  <a:endParaRPr lang="zh-CN" altLang="en-US" sz="1400" dirty="0"/>
                </a:p>
              </p:txBody>
            </p:sp>
            <p:sp>
              <p:nvSpPr>
                <p:cNvPr id="41" name="矩形 40"/>
                <p:cNvSpPr/>
                <p:nvPr/>
              </p:nvSpPr>
              <p:spPr>
                <a:xfrm>
                  <a:off x="10149444" y="3907921"/>
                  <a:ext cx="525780" cy="178099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altLang="zh-CN" sz="700" dirty="0"/>
                    <a:t>:9095</a:t>
                  </a:r>
                  <a:endParaRPr lang="zh-CN" altLang="en-US" sz="700" dirty="0"/>
                </a:p>
              </p:txBody>
            </p:sp>
          </p:grpSp>
        </p:grpSp>
        <p:sp>
          <p:nvSpPr>
            <p:cNvPr id="25" name="右箭头 24"/>
            <p:cNvSpPr/>
            <p:nvPr/>
          </p:nvSpPr>
          <p:spPr>
            <a:xfrm>
              <a:off x="9582766" y="3680651"/>
              <a:ext cx="438306" cy="178099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5419287" y="5074584"/>
              <a:ext cx="596853" cy="185542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700" dirty="0"/>
                <a:t>/</a:t>
              </a:r>
              <a:endParaRPr lang="zh-CN" altLang="en-US" sz="700" dirty="0"/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6711191" y="4598223"/>
              <a:ext cx="2743200" cy="7633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400" dirty="0"/>
                <a:t>HTTP Pipeline</a:t>
              </a:r>
              <a:endParaRPr lang="zh-CN" altLang="en-US" sz="1400" dirty="0"/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8514243" y="5044276"/>
              <a:ext cx="668581" cy="24615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bg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Proxy</a:t>
              </a:r>
              <a:endParaRPr lang="zh-CN" altLang="en-US" sz="1200" dirty="0"/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6904140" y="5044277"/>
              <a:ext cx="522223" cy="24615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bg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…</a:t>
              </a:r>
              <a:endParaRPr lang="zh-CN" altLang="en-US" sz="1200" dirty="0"/>
            </a:p>
          </p:txBody>
        </p:sp>
        <p:sp>
          <p:nvSpPr>
            <p:cNvPr id="30" name="右箭头 29"/>
            <p:cNvSpPr/>
            <p:nvPr/>
          </p:nvSpPr>
          <p:spPr>
            <a:xfrm>
              <a:off x="6144512" y="5092315"/>
              <a:ext cx="438306" cy="178099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右箭头 30"/>
            <p:cNvSpPr/>
            <p:nvPr/>
          </p:nvSpPr>
          <p:spPr>
            <a:xfrm>
              <a:off x="9582766" y="5102313"/>
              <a:ext cx="438306" cy="178099"/>
            </a:xfrm>
            <a:prstGeom prst="rightArrow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7727354" y="5044276"/>
              <a:ext cx="522223" cy="24615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 w="12700">
              <a:solidFill>
                <a:schemeClr val="bg1"/>
              </a:solidFill>
            </a:ln>
          </p:spPr>
          <p:style>
            <a:lnRef idx="0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/>
                <a:t>…</a:t>
              </a:r>
              <a:endParaRPr lang="zh-CN" altLang="en-US" sz="1200" dirty="0"/>
            </a:p>
          </p:txBody>
        </p:sp>
        <p:sp>
          <p:nvSpPr>
            <p:cNvPr id="33" name="矩形 32"/>
            <p:cNvSpPr/>
            <p:nvPr/>
          </p:nvSpPr>
          <p:spPr>
            <a:xfrm>
              <a:off x="10115887" y="4466418"/>
              <a:ext cx="1192473" cy="1405876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34" name="组合 33"/>
            <p:cNvGrpSpPr/>
            <p:nvPr/>
          </p:nvGrpSpPr>
          <p:grpSpPr>
            <a:xfrm>
              <a:off x="10157832" y="4561279"/>
              <a:ext cx="1108583" cy="790765"/>
              <a:chOff x="10149443" y="3148455"/>
              <a:chExt cx="1108583" cy="790765"/>
            </a:xfrm>
          </p:grpSpPr>
          <p:sp>
            <p:nvSpPr>
              <p:cNvPr id="36" name="圆角矩形 35"/>
              <p:cNvSpPr/>
              <p:nvPr/>
            </p:nvSpPr>
            <p:spPr>
              <a:xfrm>
                <a:off x="10149443" y="3148455"/>
                <a:ext cx="1108583" cy="363256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zh-CN" sz="1400" dirty="0"/>
                  <a:t>Backend</a:t>
                </a:r>
                <a:endParaRPr lang="zh-CN" altLang="en-US" sz="1400" dirty="0"/>
              </a:p>
            </p:txBody>
          </p:sp>
          <p:sp>
            <p:nvSpPr>
              <p:cNvPr id="37" name="圆角矩形 36"/>
              <p:cNvSpPr/>
              <p:nvPr/>
            </p:nvSpPr>
            <p:spPr>
              <a:xfrm>
                <a:off x="10149443" y="3610758"/>
                <a:ext cx="1108583" cy="32846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r>
                  <a:rPr lang="en-US" altLang="zh-CN" sz="1400" dirty="0"/>
                  <a:t>Backend</a:t>
                </a:r>
                <a:endParaRPr lang="zh-CN" altLang="en-US" sz="1400" dirty="0"/>
              </a:p>
            </p:txBody>
          </p:sp>
        </p:grpSp>
        <p:sp>
          <p:nvSpPr>
            <p:cNvPr id="35" name="圆角矩形 34"/>
            <p:cNvSpPr/>
            <p:nvPr/>
          </p:nvSpPr>
          <p:spPr>
            <a:xfrm>
              <a:off x="10157832" y="5437440"/>
              <a:ext cx="1108583" cy="36325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1400" dirty="0"/>
                <a:t>Backend</a:t>
              </a:r>
              <a:endParaRPr lang="zh-CN" altLang="en-US" sz="1400" dirty="0"/>
            </a:p>
          </p:txBody>
        </p:sp>
      </p:grpSp>
      <p:sp>
        <p:nvSpPr>
          <p:cNvPr id="44" name="文本框 43">
            <a:extLst>
              <a:ext uri="{FF2B5EF4-FFF2-40B4-BE49-F238E27FC236}">
                <a16:creationId xmlns:a16="http://schemas.microsoft.com/office/drawing/2014/main" id="{1733C67A-44EC-1844-A319-E511DCE7153B}"/>
              </a:ext>
            </a:extLst>
          </p:cNvPr>
          <p:cNvSpPr txBox="1"/>
          <p:nvPr/>
        </p:nvSpPr>
        <p:spPr>
          <a:xfrm>
            <a:off x="773788" y="209797"/>
            <a:ext cx="25923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HTTP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Pipeline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33718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0191974"/>
              </p:ext>
            </p:extLst>
          </p:nvPr>
        </p:nvGraphicFramePr>
        <p:xfrm>
          <a:off x="1042644" y="1124502"/>
          <a:ext cx="1943100" cy="530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BMP 图像" r:id="rId3" imgW="1943280" imgH="5305320" progId="Paint.Picture">
                  <p:embed/>
                </p:oleObj>
              </mc:Choice>
              <mc:Fallback>
                <p:oleObj name="BMP 图像" r:id="rId3" imgW="1943280" imgH="530532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42644" y="1124502"/>
                        <a:ext cx="1943100" cy="5305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6" name="组合 85"/>
          <p:cNvGrpSpPr/>
          <p:nvPr/>
        </p:nvGrpSpPr>
        <p:grpSpPr>
          <a:xfrm>
            <a:off x="1676382" y="986201"/>
            <a:ext cx="4010674" cy="649148"/>
            <a:chOff x="1676382" y="626972"/>
            <a:chExt cx="4010674" cy="649148"/>
          </a:xfrm>
        </p:grpSpPr>
        <p:sp>
          <p:nvSpPr>
            <p:cNvPr id="7" name="文本框 6"/>
            <p:cNvSpPr txBox="1"/>
            <p:nvPr/>
          </p:nvSpPr>
          <p:spPr>
            <a:xfrm>
              <a:off x="4619135" y="626972"/>
              <a:ext cx="1067921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Cluster</a:t>
              </a:r>
            </a:p>
            <a:p>
              <a:r>
                <a:rPr lang="en-US" altLang="zh-CN" sz="1100" dirty="0"/>
                <a:t>HA &amp; Storage</a:t>
              </a:r>
              <a:endParaRPr lang="zh-CN" altLang="en-US" sz="1100" dirty="0"/>
            </a:p>
          </p:txBody>
        </p:sp>
        <p:cxnSp>
          <p:nvCxnSpPr>
            <p:cNvPr id="8" name="直线箭头连接符 59">
              <a:extLst>
                <a:ext uri="{FF2B5EF4-FFF2-40B4-BE49-F238E27FC236}">
                  <a16:creationId xmlns:a16="http://schemas.microsoft.com/office/drawing/2014/main" id="{2E00CBDF-8A2D-4349-910C-28A772B22C2A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 flipV="1">
              <a:off x="1676382" y="911666"/>
              <a:ext cx="2942753" cy="364454"/>
            </a:xfrm>
            <a:prstGeom prst="straightConnector1">
              <a:avLst/>
            </a:prstGeom>
            <a:ln w="28575">
              <a:solidFill>
                <a:schemeClr val="accent3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组合 84"/>
          <p:cNvGrpSpPr/>
          <p:nvPr/>
        </p:nvGrpSpPr>
        <p:grpSpPr>
          <a:xfrm>
            <a:off x="1892595" y="5909996"/>
            <a:ext cx="4943770" cy="553998"/>
            <a:chOff x="1892595" y="5550767"/>
            <a:chExt cx="4943770" cy="553998"/>
          </a:xfrm>
        </p:grpSpPr>
        <p:sp>
          <p:nvSpPr>
            <p:cNvPr id="10" name="文本框 9"/>
            <p:cNvSpPr txBox="1"/>
            <p:nvPr/>
          </p:nvSpPr>
          <p:spPr>
            <a:xfrm>
              <a:off x="4476424" y="5550767"/>
              <a:ext cx="2359941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Supervisor</a:t>
              </a:r>
            </a:p>
            <a:p>
              <a:r>
                <a:rPr lang="en-US" altLang="zh-CN" sz="1000" dirty="0"/>
                <a:t>Manages the life-cycle of other objects</a:t>
              </a:r>
              <a:endParaRPr lang="zh-CN" altLang="en-US" sz="1000" dirty="0"/>
            </a:p>
          </p:txBody>
        </p:sp>
        <p:cxnSp>
          <p:nvCxnSpPr>
            <p:cNvPr id="11" name="直线箭头连接符 59">
              <a:extLst>
                <a:ext uri="{FF2B5EF4-FFF2-40B4-BE49-F238E27FC236}">
                  <a16:creationId xmlns:a16="http://schemas.microsoft.com/office/drawing/2014/main" id="{2E00CBDF-8A2D-4349-910C-28A772B22C2A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 flipV="1">
              <a:off x="1892595" y="5827766"/>
              <a:ext cx="2583829" cy="123112"/>
            </a:xfrm>
            <a:prstGeom prst="straightConnector1">
              <a:avLst/>
            </a:prstGeom>
            <a:ln w="28575">
              <a:solidFill>
                <a:schemeClr val="accent3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>
          <a:xfrm>
            <a:off x="1618126" y="2369439"/>
            <a:ext cx="6719433" cy="1169551"/>
            <a:chOff x="1618126" y="2010210"/>
            <a:chExt cx="6719433" cy="1169551"/>
          </a:xfrm>
        </p:grpSpPr>
        <p:sp>
          <p:nvSpPr>
            <p:cNvPr id="33" name="文本框 32"/>
            <p:cNvSpPr txBox="1"/>
            <p:nvPr/>
          </p:nvSpPr>
          <p:spPr>
            <a:xfrm>
              <a:off x="4633909" y="2394931"/>
              <a:ext cx="1136850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Filters</a:t>
              </a:r>
            </a:p>
            <a:p>
              <a:r>
                <a:rPr lang="en-US" altLang="zh-CN" sz="1000" dirty="0"/>
                <a:t>Traffic processor</a:t>
              </a:r>
              <a:endParaRPr lang="zh-CN" altLang="en-US" sz="1000" dirty="0"/>
            </a:p>
          </p:txBody>
        </p:sp>
        <p:cxnSp>
          <p:nvCxnSpPr>
            <p:cNvPr id="34" name="直线箭头连接符 59">
              <a:extLst>
                <a:ext uri="{FF2B5EF4-FFF2-40B4-BE49-F238E27FC236}">
                  <a16:creationId xmlns:a16="http://schemas.microsoft.com/office/drawing/2014/main" id="{2E00CBDF-8A2D-4349-910C-28A772B22C2A}"/>
                </a:ext>
              </a:extLst>
            </p:cNvPr>
            <p:cNvCxnSpPr>
              <a:cxnSpLocks/>
              <a:endCxn id="33" idx="1"/>
            </p:cNvCxnSpPr>
            <p:nvPr/>
          </p:nvCxnSpPr>
          <p:spPr>
            <a:xfrm>
              <a:off x="1618126" y="2149446"/>
              <a:ext cx="3015783" cy="522484"/>
            </a:xfrm>
            <a:prstGeom prst="straightConnector1">
              <a:avLst/>
            </a:prstGeom>
            <a:ln w="28575">
              <a:solidFill>
                <a:schemeClr val="accent3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33" idx="3"/>
              <a:endCxn id="42" idx="1"/>
            </p:cNvCxnSpPr>
            <p:nvPr/>
          </p:nvCxnSpPr>
          <p:spPr>
            <a:xfrm flipV="1">
              <a:off x="5770759" y="2594986"/>
              <a:ext cx="958667" cy="769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>
              <a:off x="6729426" y="2010210"/>
              <a:ext cx="1608133" cy="11695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400" dirty="0"/>
                <a:t>Validator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400" dirty="0" err="1"/>
                <a:t>CircuitBreaker</a:t>
              </a:r>
              <a:endParaRPr lang="en-US" altLang="zh-CN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400" dirty="0"/>
                <a:t>Proxy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400" dirty="0" err="1"/>
                <a:t>WasmHost</a:t>
              </a:r>
              <a:endParaRPr lang="en-US" altLang="zh-CN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400" dirty="0"/>
                <a:t>…</a:t>
              </a:r>
              <a:endParaRPr lang="zh-CN" altLang="en-US" sz="1400" dirty="0"/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1752539" y="2676155"/>
            <a:ext cx="9821111" cy="3688537"/>
            <a:chOff x="1752539" y="2316926"/>
            <a:chExt cx="9821111" cy="3688537"/>
          </a:xfrm>
        </p:grpSpPr>
        <p:cxnSp>
          <p:nvCxnSpPr>
            <p:cNvPr id="12" name="直线箭头连接符 59">
              <a:extLst>
                <a:ext uri="{FF2B5EF4-FFF2-40B4-BE49-F238E27FC236}">
                  <a16:creationId xmlns:a16="http://schemas.microsoft.com/office/drawing/2014/main" id="{2E00CBDF-8A2D-4349-910C-28A772B22C2A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1752539" y="2316926"/>
              <a:ext cx="2800042" cy="2112863"/>
            </a:xfrm>
            <a:prstGeom prst="straightConnector1">
              <a:avLst/>
            </a:prstGeom>
            <a:ln w="28575">
              <a:solidFill>
                <a:schemeClr val="accent3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文本框 13"/>
            <p:cNvSpPr txBox="1"/>
            <p:nvPr/>
          </p:nvSpPr>
          <p:spPr>
            <a:xfrm>
              <a:off x="4552581" y="4075846"/>
              <a:ext cx="1348446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Objects</a:t>
              </a:r>
            </a:p>
            <a:p>
              <a:r>
                <a:rPr lang="en-US" altLang="zh-CN" sz="1000" dirty="0"/>
                <a:t>Traffic orchestration,</a:t>
              </a:r>
            </a:p>
            <a:p>
              <a:r>
                <a:rPr lang="en-US" altLang="zh-CN" sz="1000" dirty="0"/>
                <a:t>observability…</a:t>
              </a:r>
              <a:endParaRPr lang="zh-CN" altLang="en-US" sz="1000" dirty="0"/>
            </a:p>
          </p:txBody>
        </p:sp>
        <p:cxnSp>
          <p:nvCxnSpPr>
            <p:cNvPr id="17" name="直接箭头连接符 16"/>
            <p:cNvCxnSpPr>
              <a:stCxn id="14" idx="3"/>
              <a:endCxn id="20" idx="1"/>
            </p:cNvCxnSpPr>
            <p:nvPr/>
          </p:nvCxnSpPr>
          <p:spPr>
            <a:xfrm flipV="1">
              <a:off x="5901027" y="3751872"/>
              <a:ext cx="809490" cy="6779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/>
            <p:cNvCxnSpPr>
              <a:stCxn id="14" idx="3"/>
              <a:endCxn id="21" idx="1"/>
            </p:cNvCxnSpPr>
            <p:nvPr/>
          </p:nvCxnSpPr>
          <p:spPr>
            <a:xfrm flipV="1">
              <a:off x="5901027" y="4275901"/>
              <a:ext cx="809490" cy="1538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6710517" y="3567206"/>
              <a:ext cx="20185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SystemController</a:t>
              </a:r>
              <a:endParaRPr lang="zh-CN" altLang="en-US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710517" y="4091235"/>
              <a:ext cx="21210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BusinessController</a:t>
              </a:r>
              <a:endParaRPr lang="zh-CN" altLang="en-US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710517" y="4590856"/>
              <a:ext cx="13132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 err="1"/>
                <a:t>TrafficGate</a:t>
              </a:r>
              <a:endParaRPr lang="zh-CN" altLang="en-US" dirty="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714364" y="5090477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Pipeline</a:t>
              </a:r>
              <a:endParaRPr lang="zh-CN" altLang="en-US" dirty="0"/>
            </a:p>
          </p:txBody>
        </p:sp>
        <p:cxnSp>
          <p:nvCxnSpPr>
            <p:cNvPr id="25" name="直接箭头连接符 24"/>
            <p:cNvCxnSpPr>
              <a:stCxn id="14" idx="3"/>
              <a:endCxn id="23" idx="1"/>
            </p:cNvCxnSpPr>
            <p:nvPr/>
          </p:nvCxnSpPr>
          <p:spPr>
            <a:xfrm>
              <a:off x="5901027" y="4429789"/>
              <a:ext cx="809490" cy="3457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>
              <a:stCxn id="14" idx="3"/>
              <a:endCxn id="24" idx="1"/>
            </p:cNvCxnSpPr>
            <p:nvPr/>
          </p:nvCxnSpPr>
          <p:spPr>
            <a:xfrm>
              <a:off x="5901027" y="4429789"/>
              <a:ext cx="813337" cy="84535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20" idx="3"/>
              <a:endCxn id="45" idx="1"/>
            </p:cNvCxnSpPr>
            <p:nvPr/>
          </p:nvCxnSpPr>
          <p:spPr>
            <a:xfrm flipV="1">
              <a:off x="8729018" y="2810430"/>
              <a:ext cx="665910" cy="9414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/>
            <p:cNvSpPr txBox="1"/>
            <p:nvPr/>
          </p:nvSpPr>
          <p:spPr>
            <a:xfrm>
              <a:off x="9394928" y="2394931"/>
              <a:ext cx="191430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 err="1"/>
                <a:t>RawTrafficController</a:t>
              </a:r>
              <a:endParaRPr lang="en-US" altLang="zh-CN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 err="1"/>
                <a:t>ServiceRegistry</a:t>
              </a:r>
              <a:endParaRPr lang="en-US" altLang="zh-CN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 err="1"/>
                <a:t>StatusSyncController</a:t>
              </a:r>
              <a:endParaRPr lang="en-US" altLang="zh-CN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 err="1"/>
                <a:t>TrafficController</a:t>
              </a:r>
              <a:endParaRPr lang="zh-CN" altLang="en-US" sz="1200" dirty="0"/>
            </a:p>
          </p:txBody>
        </p:sp>
        <p:cxnSp>
          <p:nvCxnSpPr>
            <p:cNvPr id="53" name="直接箭头连接符 52"/>
            <p:cNvCxnSpPr>
              <a:stCxn id="21" idx="3"/>
              <a:endCxn id="54" idx="1"/>
            </p:cNvCxnSpPr>
            <p:nvPr/>
          </p:nvCxnSpPr>
          <p:spPr>
            <a:xfrm flipV="1">
              <a:off x="8831610" y="4122013"/>
              <a:ext cx="585680" cy="1538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文本框 53"/>
            <p:cNvSpPr txBox="1"/>
            <p:nvPr/>
          </p:nvSpPr>
          <p:spPr>
            <a:xfrm>
              <a:off x="9417290" y="3614181"/>
              <a:ext cx="215636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 err="1"/>
                <a:t>MeshController</a:t>
              </a:r>
              <a:endParaRPr lang="en-US" altLang="zh-CN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 err="1"/>
                <a:t>IngressController</a:t>
              </a:r>
              <a:endParaRPr lang="en-US" altLang="zh-CN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 err="1">
                  <a:solidFill>
                    <a:schemeClr val="bg1">
                      <a:lumMod val="65000"/>
                    </a:schemeClr>
                  </a:solidFill>
                </a:rPr>
                <a:t>TCPServer</a:t>
              </a:r>
              <a:endParaRPr lang="en-US" altLang="zh-CN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 err="1">
                  <a:solidFill>
                    <a:schemeClr val="bg1">
                      <a:lumMod val="65000"/>
                    </a:schemeClr>
                  </a:solidFill>
                </a:rPr>
                <a:t>MQTTProxy</a:t>
              </a:r>
              <a:endParaRPr lang="en-US" altLang="zh-CN" sz="12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</a:rPr>
                <a:t>…</a:t>
              </a:r>
            </a:p>
          </p:txBody>
        </p:sp>
        <p:cxnSp>
          <p:nvCxnSpPr>
            <p:cNvPr id="56" name="直接箭头连接符 55"/>
            <p:cNvCxnSpPr>
              <a:stCxn id="23" idx="3"/>
              <a:endCxn id="57" idx="1"/>
            </p:cNvCxnSpPr>
            <p:nvPr/>
          </p:nvCxnSpPr>
          <p:spPr>
            <a:xfrm>
              <a:off x="8023762" y="4775522"/>
              <a:ext cx="1393528" cy="31129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9417290" y="4855988"/>
              <a:ext cx="21563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 err="1"/>
                <a:t>HTTPServer</a:t>
              </a:r>
              <a:endParaRPr lang="en-US" altLang="zh-CN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>
                  <a:solidFill>
                    <a:schemeClr val="bg1">
                      <a:lumMod val="65000"/>
                    </a:schemeClr>
                  </a:solidFill>
                </a:rPr>
                <a:t>…</a:t>
              </a:r>
              <a:endParaRPr lang="zh-CN" altLang="en-US" sz="12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cxnSp>
          <p:nvCxnSpPr>
            <p:cNvPr id="61" name="直接箭头连接符 60"/>
            <p:cNvCxnSpPr>
              <a:stCxn id="24" idx="3"/>
              <a:endCxn id="62" idx="1"/>
            </p:cNvCxnSpPr>
            <p:nvPr/>
          </p:nvCxnSpPr>
          <p:spPr>
            <a:xfrm>
              <a:off x="7719767" y="5275143"/>
              <a:ext cx="1697523" cy="49948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61"/>
            <p:cNvSpPr txBox="1"/>
            <p:nvPr/>
          </p:nvSpPr>
          <p:spPr>
            <a:xfrm>
              <a:off x="9417290" y="5543798"/>
              <a:ext cx="21563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 err="1"/>
                <a:t>HTTPPipeline</a:t>
              </a:r>
              <a:endParaRPr lang="en-US" altLang="zh-CN" sz="12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200" dirty="0">
                  <a:solidFill>
                    <a:schemeClr val="accent1">
                      <a:lumMod val="20000"/>
                      <a:lumOff val="80000"/>
                    </a:schemeClr>
                  </a:solidFill>
                </a:rPr>
                <a:t>…</a:t>
              </a:r>
              <a:endParaRPr lang="zh-CN" altLang="en-US" sz="1200" dirty="0">
                <a:solidFill>
                  <a:schemeClr val="accent1">
                    <a:lumMod val="20000"/>
                    <a:lumOff val="80000"/>
                  </a:schemeClr>
                </a:solidFill>
              </a:endParaRPr>
            </a:p>
          </p:txBody>
        </p:sp>
      </p:grpSp>
      <p:grpSp>
        <p:nvGrpSpPr>
          <p:cNvPr id="84" name="组合 83"/>
          <p:cNvGrpSpPr/>
          <p:nvPr/>
        </p:nvGrpSpPr>
        <p:grpSpPr>
          <a:xfrm>
            <a:off x="1781666" y="1094177"/>
            <a:ext cx="6525763" cy="1180709"/>
            <a:chOff x="1781666" y="734948"/>
            <a:chExt cx="6525763" cy="1180709"/>
          </a:xfrm>
        </p:grpSpPr>
        <p:cxnSp>
          <p:nvCxnSpPr>
            <p:cNvPr id="72" name="直线箭头连接符 59">
              <a:extLst>
                <a:ext uri="{FF2B5EF4-FFF2-40B4-BE49-F238E27FC236}">
                  <a16:creationId xmlns:a16="http://schemas.microsoft.com/office/drawing/2014/main" id="{2E00CBDF-8A2D-4349-910C-28A772B22C2A}"/>
                </a:ext>
              </a:extLst>
            </p:cNvPr>
            <p:cNvCxnSpPr>
              <a:cxnSpLocks/>
              <a:endCxn id="74" idx="1"/>
            </p:cNvCxnSpPr>
            <p:nvPr/>
          </p:nvCxnSpPr>
          <p:spPr>
            <a:xfrm flipV="1">
              <a:off x="1781666" y="1630964"/>
              <a:ext cx="2837469" cy="81572"/>
            </a:xfrm>
            <a:prstGeom prst="straightConnector1">
              <a:avLst/>
            </a:prstGeom>
            <a:ln w="28575">
              <a:solidFill>
                <a:schemeClr val="accent3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本框 73"/>
            <p:cNvSpPr txBox="1"/>
            <p:nvPr/>
          </p:nvSpPr>
          <p:spPr>
            <a:xfrm>
              <a:off x="4619135" y="1346270"/>
              <a:ext cx="1906291" cy="5693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/>
                <a:t>Context</a:t>
              </a:r>
            </a:p>
            <a:p>
              <a:r>
                <a:rPr lang="en-US" altLang="zh-CN" sz="1100" dirty="0"/>
                <a:t>Request, response and etc.</a:t>
              </a:r>
              <a:endParaRPr lang="zh-CN" altLang="en-US" sz="1100" dirty="0"/>
            </a:p>
          </p:txBody>
        </p:sp>
        <p:cxnSp>
          <p:nvCxnSpPr>
            <p:cNvPr id="79" name="直接箭头连接符 78"/>
            <p:cNvCxnSpPr>
              <a:endCxn id="81" idx="1"/>
            </p:cNvCxnSpPr>
            <p:nvPr/>
          </p:nvCxnSpPr>
          <p:spPr>
            <a:xfrm flipV="1">
              <a:off x="5759191" y="1212002"/>
              <a:ext cx="951326" cy="3343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文本框 80"/>
            <p:cNvSpPr txBox="1"/>
            <p:nvPr/>
          </p:nvSpPr>
          <p:spPr>
            <a:xfrm>
              <a:off x="6710517" y="734948"/>
              <a:ext cx="1596912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400" dirty="0" err="1"/>
                <a:t>HTTPContext</a:t>
              </a:r>
              <a:endParaRPr lang="en-US" altLang="zh-CN" sz="14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400" dirty="0" err="1">
                  <a:solidFill>
                    <a:schemeClr val="bg1">
                      <a:lumMod val="65000"/>
                    </a:schemeClr>
                  </a:solidFill>
                </a:rPr>
                <a:t>TCPContext</a:t>
              </a:r>
              <a:endParaRPr lang="en-US" altLang="zh-CN" sz="14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400" dirty="0" err="1">
                  <a:solidFill>
                    <a:schemeClr val="bg1">
                      <a:lumMod val="65000"/>
                    </a:schemeClr>
                  </a:solidFill>
                </a:rPr>
                <a:t>MQTTContext</a:t>
              </a:r>
              <a:endParaRPr lang="en-US" altLang="zh-CN" sz="1400" dirty="0">
                <a:solidFill>
                  <a:schemeClr val="bg1">
                    <a:lumMod val="65000"/>
                  </a:schemeClr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altLang="zh-CN" sz="1400" dirty="0">
                  <a:solidFill>
                    <a:schemeClr val="bg1">
                      <a:lumMod val="65000"/>
                    </a:schemeClr>
                  </a:solidFill>
                </a:rPr>
                <a:t>…</a:t>
              </a:r>
              <a:endParaRPr lang="zh-CN" altLang="en-US" sz="14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2" name="右弧形箭头 1"/>
          <p:cNvSpPr/>
          <p:nvPr/>
        </p:nvSpPr>
        <p:spPr>
          <a:xfrm>
            <a:off x="10843260" y="4550230"/>
            <a:ext cx="388620" cy="102108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D719872-5C25-3743-BE07-2772C25FC6FE}"/>
              </a:ext>
            </a:extLst>
          </p:cNvPr>
          <p:cNvSpPr txBox="1"/>
          <p:nvPr/>
        </p:nvSpPr>
        <p:spPr>
          <a:xfrm>
            <a:off x="818094" y="166463"/>
            <a:ext cx="48798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Concepts &amp;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Code Structure</a:t>
            </a:r>
            <a:endParaRPr lang="zh-CN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70675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组合 18">
            <a:extLst>
              <a:ext uri="{FF2B5EF4-FFF2-40B4-BE49-F238E27FC236}">
                <a16:creationId xmlns:a16="http://schemas.microsoft.com/office/drawing/2014/main" id="{308CEC56-D33B-45D5-9DE0-FC051710AA82}"/>
              </a:ext>
            </a:extLst>
          </p:cNvPr>
          <p:cNvGrpSpPr/>
          <p:nvPr/>
        </p:nvGrpSpPr>
        <p:grpSpPr>
          <a:xfrm>
            <a:off x="3465909" y="2257425"/>
            <a:ext cx="5260182" cy="2543177"/>
            <a:chOff x="3721894" y="2257425"/>
            <a:chExt cx="4748213" cy="2543177"/>
          </a:xfrm>
        </p:grpSpPr>
        <p:sp>
          <p:nvSpPr>
            <p:cNvPr id="17" name="任意多边形: 形状 16">
              <a:extLst>
                <a:ext uri="{FF2B5EF4-FFF2-40B4-BE49-F238E27FC236}">
                  <a16:creationId xmlns:a16="http://schemas.microsoft.com/office/drawing/2014/main" id="{CFBA530C-81D2-4961-95D1-56545E4F7C4E}"/>
                </a:ext>
              </a:extLst>
            </p:cNvPr>
            <p:cNvSpPr/>
            <p:nvPr/>
          </p:nvSpPr>
          <p:spPr>
            <a:xfrm>
              <a:off x="3721895" y="2257425"/>
              <a:ext cx="648853" cy="285750"/>
            </a:xfrm>
            <a:custGeom>
              <a:avLst/>
              <a:gdLst>
                <a:gd name="connsiteX0" fmla="*/ 0 w 764381"/>
                <a:gd name="connsiteY0" fmla="*/ 0 h 285750"/>
                <a:gd name="connsiteX1" fmla="*/ 764381 w 764381"/>
                <a:gd name="connsiteY1" fmla="*/ 0 h 285750"/>
                <a:gd name="connsiteX2" fmla="*/ 764381 w 764381"/>
                <a:gd name="connsiteY2" fmla="*/ 285750 h 285750"/>
                <a:gd name="connsiteX3" fmla="*/ 0 w 764381"/>
                <a:gd name="connsiteY3" fmla="*/ 285750 h 285750"/>
                <a:gd name="connsiteX4" fmla="*/ 0 w 764381"/>
                <a:gd name="connsiteY4" fmla="*/ 0 h 285750"/>
                <a:gd name="connsiteX0" fmla="*/ 764381 w 855821"/>
                <a:gd name="connsiteY0" fmla="*/ 285750 h 377190"/>
                <a:gd name="connsiteX1" fmla="*/ 0 w 855821"/>
                <a:gd name="connsiteY1" fmla="*/ 285750 h 377190"/>
                <a:gd name="connsiteX2" fmla="*/ 0 w 855821"/>
                <a:gd name="connsiteY2" fmla="*/ 0 h 377190"/>
                <a:gd name="connsiteX3" fmla="*/ 764381 w 855821"/>
                <a:gd name="connsiteY3" fmla="*/ 0 h 377190"/>
                <a:gd name="connsiteX4" fmla="*/ 855821 w 855821"/>
                <a:gd name="connsiteY4" fmla="*/ 377190 h 377190"/>
                <a:gd name="connsiteX0" fmla="*/ 764381 w 764381"/>
                <a:gd name="connsiteY0" fmla="*/ 285750 h 285750"/>
                <a:gd name="connsiteX1" fmla="*/ 0 w 764381"/>
                <a:gd name="connsiteY1" fmla="*/ 285750 h 285750"/>
                <a:gd name="connsiteX2" fmla="*/ 0 w 764381"/>
                <a:gd name="connsiteY2" fmla="*/ 0 h 285750"/>
                <a:gd name="connsiteX3" fmla="*/ 764381 w 764381"/>
                <a:gd name="connsiteY3" fmla="*/ 0 h 285750"/>
                <a:gd name="connsiteX0" fmla="*/ 0 w 764381"/>
                <a:gd name="connsiteY0" fmla="*/ 285750 h 285750"/>
                <a:gd name="connsiteX1" fmla="*/ 0 w 764381"/>
                <a:gd name="connsiteY1" fmla="*/ 0 h 285750"/>
                <a:gd name="connsiteX2" fmla="*/ 764381 w 764381"/>
                <a:gd name="connsiteY2" fmla="*/ 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4381" h="285750">
                  <a:moveTo>
                    <a:pt x="0" y="285750"/>
                  </a:moveTo>
                  <a:lnTo>
                    <a:pt x="0" y="0"/>
                  </a:lnTo>
                  <a:lnTo>
                    <a:pt x="764381" y="0"/>
                  </a:lnTo>
                </a:path>
              </a:pathLst>
            </a:cu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任意多边形: 形状 15">
              <a:extLst>
                <a:ext uri="{FF2B5EF4-FFF2-40B4-BE49-F238E27FC236}">
                  <a16:creationId xmlns:a16="http://schemas.microsoft.com/office/drawing/2014/main" id="{B1ABF68B-19EB-4E90-A564-2259EFB1A197}"/>
                </a:ext>
              </a:extLst>
            </p:cNvPr>
            <p:cNvSpPr/>
            <p:nvPr/>
          </p:nvSpPr>
          <p:spPr>
            <a:xfrm>
              <a:off x="5963288" y="2257425"/>
              <a:ext cx="2506819" cy="285750"/>
            </a:xfrm>
            <a:custGeom>
              <a:avLst/>
              <a:gdLst>
                <a:gd name="connsiteX0" fmla="*/ 0 w 783431"/>
                <a:gd name="connsiteY0" fmla="*/ 0 h 285750"/>
                <a:gd name="connsiteX1" fmla="*/ 783431 w 783431"/>
                <a:gd name="connsiteY1" fmla="*/ 0 h 285750"/>
                <a:gd name="connsiteX2" fmla="*/ 783431 w 783431"/>
                <a:gd name="connsiteY2" fmla="*/ 285750 h 285750"/>
                <a:gd name="connsiteX3" fmla="*/ 0 w 783431"/>
                <a:gd name="connsiteY3" fmla="*/ 285750 h 285750"/>
                <a:gd name="connsiteX4" fmla="*/ 0 w 783431"/>
                <a:gd name="connsiteY4" fmla="*/ 0 h 285750"/>
                <a:gd name="connsiteX0" fmla="*/ 0 w 783431"/>
                <a:gd name="connsiteY0" fmla="*/ 285750 h 377190"/>
                <a:gd name="connsiteX1" fmla="*/ 0 w 783431"/>
                <a:gd name="connsiteY1" fmla="*/ 0 h 377190"/>
                <a:gd name="connsiteX2" fmla="*/ 783431 w 783431"/>
                <a:gd name="connsiteY2" fmla="*/ 0 h 377190"/>
                <a:gd name="connsiteX3" fmla="*/ 783431 w 783431"/>
                <a:gd name="connsiteY3" fmla="*/ 285750 h 377190"/>
                <a:gd name="connsiteX4" fmla="*/ 91440 w 783431"/>
                <a:gd name="connsiteY4" fmla="*/ 377190 h 377190"/>
                <a:gd name="connsiteX0" fmla="*/ 0 w 783431"/>
                <a:gd name="connsiteY0" fmla="*/ 285750 h 285750"/>
                <a:gd name="connsiteX1" fmla="*/ 0 w 783431"/>
                <a:gd name="connsiteY1" fmla="*/ 0 h 285750"/>
                <a:gd name="connsiteX2" fmla="*/ 783431 w 783431"/>
                <a:gd name="connsiteY2" fmla="*/ 0 h 285750"/>
                <a:gd name="connsiteX3" fmla="*/ 783431 w 783431"/>
                <a:gd name="connsiteY3" fmla="*/ 285750 h 285750"/>
                <a:gd name="connsiteX0" fmla="*/ 0 w 783431"/>
                <a:gd name="connsiteY0" fmla="*/ 0 h 285750"/>
                <a:gd name="connsiteX1" fmla="*/ 783431 w 783431"/>
                <a:gd name="connsiteY1" fmla="*/ 0 h 285750"/>
                <a:gd name="connsiteX2" fmla="*/ 783431 w 783431"/>
                <a:gd name="connsiteY2" fmla="*/ 285750 h 285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3431" h="285750">
                  <a:moveTo>
                    <a:pt x="0" y="0"/>
                  </a:moveTo>
                  <a:lnTo>
                    <a:pt x="783431" y="0"/>
                  </a:lnTo>
                  <a:lnTo>
                    <a:pt x="783431" y="285750"/>
                  </a:lnTo>
                </a:path>
              </a:pathLst>
            </a:cu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292057C7-FB74-42D3-A443-A68B5E32B058}"/>
                </a:ext>
              </a:extLst>
            </p:cNvPr>
            <p:cNvSpPr/>
            <p:nvPr/>
          </p:nvSpPr>
          <p:spPr>
            <a:xfrm>
              <a:off x="3721894" y="4486276"/>
              <a:ext cx="4748212" cy="314326"/>
            </a:xfrm>
            <a:custGeom>
              <a:avLst/>
              <a:gdLst>
                <a:gd name="connsiteX0" fmla="*/ 0 w 4748212"/>
                <a:gd name="connsiteY0" fmla="*/ 0 h 104775"/>
                <a:gd name="connsiteX1" fmla="*/ 4748212 w 4748212"/>
                <a:gd name="connsiteY1" fmla="*/ 0 h 104775"/>
                <a:gd name="connsiteX2" fmla="*/ 4748212 w 4748212"/>
                <a:gd name="connsiteY2" fmla="*/ 104775 h 104775"/>
                <a:gd name="connsiteX3" fmla="*/ 0 w 4748212"/>
                <a:gd name="connsiteY3" fmla="*/ 104775 h 104775"/>
                <a:gd name="connsiteX4" fmla="*/ 0 w 4748212"/>
                <a:gd name="connsiteY4" fmla="*/ 0 h 104775"/>
                <a:gd name="connsiteX0" fmla="*/ 4748212 w 4839652"/>
                <a:gd name="connsiteY0" fmla="*/ 0 h 104775"/>
                <a:gd name="connsiteX1" fmla="*/ 4748212 w 4839652"/>
                <a:gd name="connsiteY1" fmla="*/ 104775 h 104775"/>
                <a:gd name="connsiteX2" fmla="*/ 0 w 4839652"/>
                <a:gd name="connsiteY2" fmla="*/ 104775 h 104775"/>
                <a:gd name="connsiteX3" fmla="*/ 0 w 4839652"/>
                <a:gd name="connsiteY3" fmla="*/ 0 h 104775"/>
                <a:gd name="connsiteX4" fmla="*/ 4839652 w 4839652"/>
                <a:gd name="connsiteY4" fmla="*/ 30480 h 104775"/>
                <a:gd name="connsiteX0" fmla="*/ 4748212 w 4748212"/>
                <a:gd name="connsiteY0" fmla="*/ 0 h 104775"/>
                <a:gd name="connsiteX1" fmla="*/ 4748212 w 4748212"/>
                <a:gd name="connsiteY1" fmla="*/ 104775 h 104775"/>
                <a:gd name="connsiteX2" fmla="*/ 0 w 4748212"/>
                <a:gd name="connsiteY2" fmla="*/ 104775 h 104775"/>
                <a:gd name="connsiteX3" fmla="*/ 0 w 4748212"/>
                <a:gd name="connsiteY3" fmla="*/ 0 h 104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48212" h="104775">
                  <a:moveTo>
                    <a:pt x="4748212" y="0"/>
                  </a:moveTo>
                  <a:lnTo>
                    <a:pt x="4748212" y="104775"/>
                  </a:lnTo>
                  <a:lnTo>
                    <a:pt x="0" y="104775"/>
                  </a:lnTo>
                  <a:lnTo>
                    <a:pt x="0" y="0"/>
                  </a:lnTo>
                </a:path>
              </a:pathLst>
            </a:custGeom>
            <a:noFill/>
            <a:ln w="5715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36" name="文本框 35">
            <a:extLst>
              <a:ext uri="{FF2B5EF4-FFF2-40B4-BE49-F238E27FC236}">
                <a16:creationId xmlns:a16="http://schemas.microsoft.com/office/drawing/2014/main" id="{DE41B0FB-B424-46F8-9B76-8F015C3326FE}"/>
              </a:ext>
            </a:extLst>
          </p:cNvPr>
          <p:cNvSpPr txBox="1"/>
          <p:nvPr/>
        </p:nvSpPr>
        <p:spPr>
          <a:xfrm>
            <a:off x="3445319" y="2053787"/>
            <a:ext cx="33004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i="0" u="none" strike="noStrike" kern="1200" cap="none" spc="0" normalizeH="0" baseline="0" noProof="0" dirty="0">
                <a:ln>
                  <a:noFill/>
                </a:ln>
                <a:solidFill>
                  <a:srgbClr val="04396B"/>
                </a:solidFill>
                <a:effectLst/>
                <a:uLnTx/>
                <a:uFillTx/>
                <a:latin typeface="Arial" panose="020B0604020202020204" pitchFamily="34" charset="0"/>
                <a:ea typeface="Roboto Thin" pitchFamily="2" charset="0"/>
                <a:cs typeface="Arial" panose="020B0604020202020204" pitchFamily="34" charset="0"/>
              </a:rPr>
              <a:t>PART TWO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srgbClr val="04396B"/>
              </a:solidFill>
              <a:effectLst/>
              <a:uLnTx/>
              <a:uFillTx/>
              <a:latin typeface="Arial" panose="020B0604020202020204" pitchFamily="34" charset="0"/>
              <a:ea typeface="微软雅黑 Light"/>
              <a:cs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C071C16-EB74-4F6D-83F4-2F3697D65B35}"/>
              </a:ext>
            </a:extLst>
          </p:cNvPr>
          <p:cNvSpPr/>
          <p:nvPr/>
        </p:nvSpPr>
        <p:spPr>
          <a:xfrm>
            <a:off x="2228849" y="3009949"/>
            <a:ext cx="77343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  <a:defRPr sz="4800"/>
            </a:pPr>
            <a:r>
              <a:rPr lang="en-US" altLang="zh-CN" sz="4800" b="1" dirty="0">
                <a:solidFill>
                  <a:srgbClr val="04396B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Key Components </a:t>
            </a:r>
          </a:p>
        </p:txBody>
      </p:sp>
    </p:spTree>
    <p:extLst>
      <p:ext uri="{BB962C8B-B14F-4D97-AF65-F5344CB8AC3E}">
        <p14:creationId xmlns:p14="http://schemas.microsoft.com/office/powerpoint/2010/main" val="3433269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03378"/>
      </a:accent1>
      <a:accent2>
        <a:srgbClr val="01518A"/>
      </a:accent2>
      <a:accent3>
        <a:srgbClr val="0184CB"/>
      </a:accent3>
      <a:accent4>
        <a:srgbClr val="00A0E6"/>
      </a:accent4>
      <a:accent5>
        <a:srgbClr val="015CB3"/>
      </a:accent5>
      <a:accent6>
        <a:srgbClr val="01386A"/>
      </a:accent6>
      <a:hlink>
        <a:srgbClr val="4472C4"/>
      </a:hlink>
      <a:folHlink>
        <a:srgbClr val="BFBFBF"/>
      </a:folHlink>
    </a:clrScheme>
    <a:fontScheme name="公司产品服务介绍">
      <a:majorFont>
        <a:latin typeface="Arial"/>
        <a:ea typeface="微软雅黑"/>
        <a:cs typeface=""/>
      </a:majorFont>
      <a:minorFont>
        <a:latin typeface="Arial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003378"/>
      </a:accent1>
      <a:accent2>
        <a:srgbClr val="01518A"/>
      </a:accent2>
      <a:accent3>
        <a:srgbClr val="0184CB"/>
      </a:accent3>
      <a:accent4>
        <a:srgbClr val="00A0E6"/>
      </a:accent4>
      <a:accent5>
        <a:srgbClr val="015CB3"/>
      </a:accent5>
      <a:accent6>
        <a:srgbClr val="01386A"/>
      </a:accent6>
      <a:hlink>
        <a:srgbClr val="4472C4"/>
      </a:hlink>
      <a:folHlink>
        <a:srgbClr val="BFBFBF"/>
      </a:folHlink>
    </a:clrScheme>
    <a:fontScheme name="公司产品服务介绍">
      <a:majorFont>
        <a:latin typeface="Arial"/>
        <a:ea typeface="微软雅黑"/>
        <a:cs typeface=""/>
      </a:majorFont>
      <a:minorFont>
        <a:latin typeface="Arial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68395"/>
    </a:dk2>
    <a:lt2>
      <a:srgbClr val="F0F0F0"/>
    </a:lt2>
    <a:accent1>
      <a:srgbClr val="003378"/>
    </a:accent1>
    <a:accent2>
      <a:srgbClr val="01518A"/>
    </a:accent2>
    <a:accent3>
      <a:srgbClr val="0184CB"/>
    </a:accent3>
    <a:accent4>
      <a:srgbClr val="00A0E6"/>
    </a:accent4>
    <a:accent5>
      <a:srgbClr val="015CB3"/>
    </a:accent5>
    <a:accent6>
      <a:srgbClr val="01386A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7837</TotalTime>
  <Words>831</Words>
  <Application>Microsoft Macintosh PowerPoint</Application>
  <PresentationFormat>宽屏</PresentationFormat>
  <Paragraphs>315</Paragraphs>
  <Slides>23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等线</vt:lpstr>
      <vt:lpstr>微软雅黑</vt:lpstr>
      <vt:lpstr>微软雅黑</vt:lpstr>
      <vt:lpstr>微软雅黑 Light</vt:lpstr>
      <vt:lpstr>系统字体</vt:lpstr>
      <vt:lpstr>Yuanti SC</vt:lpstr>
      <vt:lpstr>Arial</vt:lpstr>
      <vt:lpstr>Calibri</vt:lpstr>
      <vt:lpstr>Century Gothic</vt:lpstr>
      <vt:lpstr>Wingdings</vt:lpstr>
      <vt:lpstr>Office 主题​​</vt:lpstr>
      <vt:lpstr>1_Office 主题​​</vt:lpstr>
      <vt:lpstr>BMP 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WangTingTing</dc:creator>
  <cp:lastModifiedBy>Hao Chen</cp:lastModifiedBy>
  <cp:revision>1015</cp:revision>
  <cp:lastPrinted>2021-05-10T14:32:40Z</cp:lastPrinted>
  <dcterms:created xsi:type="dcterms:W3CDTF">2021-05-10T14:32:40Z</dcterms:created>
  <dcterms:modified xsi:type="dcterms:W3CDTF">2021-12-19T11:41:34Z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1033-11.1.0.10161</vt:lpwstr>
  </property>
</Properties>
</file>